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7" r:id="rId2"/>
    <p:sldId id="258" r:id="rId3"/>
    <p:sldId id="259" r:id="rId4"/>
    <p:sldId id="260" r:id="rId5"/>
    <p:sldId id="275" r:id="rId6"/>
    <p:sldId id="261" r:id="rId7"/>
    <p:sldId id="262" r:id="rId8"/>
    <p:sldId id="284" r:id="rId9"/>
    <p:sldId id="263" r:id="rId10"/>
    <p:sldId id="264" r:id="rId11"/>
    <p:sldId id="282" r:id="rId12"/>
    <p:sldId id="265" r:id="rId13"/>
    <p:sldId id="266" r:id="rId14"/>
    <p:sldId id="283" r:id="rId15"/>
    <p:sldId id="267" r:id="rId16"/>
    <p:sldId id="268" r:id="rId17"/>
    <p:sldId id="269" r:id="rId18"/>
    <p:sldId id="270" r:id="rId19"/>
    <p:sldId id="271" r:id="rId20"/>
    <p:sldId id="272" r:id="rId21"/>
    <p:sldId id="273" r:id="rId22"/>
    <p:sldId id="274" r:id="rId23"/>
    <p:sldId id="279" r:id="rId24"/>
    <p:sldId id="280" r:id="rId25"/>
    <p:sldId id="281"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2"/>
    <p:restoredTop sz="46512" autoAdjust="0"/>
  </p:normalViewPr>
  <p:slideViewPr>
    <p:cSldViewPr snapToGrid="0" snapToObjects="1">
      <p:cViewPr varScale="1">
        <p:scale>
          <a:sx n="53" d="100"/>
          <a:sy n="53" d="100"/>
        </p:scale>
        <p:origin x="279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F87CF4-89E2-4A87-A840-4C87F1C36F80}" type="datetimeFigureOut">
              <a:rPr lang="en-US" smtClean="0"/>
              <a:t>12/19/2019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4D1C6F-E64D-4266-BE14-30BDD361EE6E}" type="slidenum">
              <a:rPr lang="en-US" smtClean="0"/>
              <a:t>‹#›</a:t>
            </a:fld>
            <a:endParaRPr lang="en-US"/>
          </a:p>
        </p:txBody>
      </p:sp>
    </p:spTree>
    <p:extLst>
      <p:ext uri="{BB962C8B-B14F-4D97-AF65-F5344CB8AC3E}">
        <p14:creationId xmlns:p14="http://schemas.microsoft.com/office/powerpoint/2010/main" val="397168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a:lnSpc>
                <a:spcPct val="150000"/>
              </a:lnSpc>
              <a:buFont typeface="Arial" panose="020B0604020202020204" pitchFamily="34" charset="0"/>
              <a:buChar char="•"/>
            </a:pPr>
            <a:r>
              <a:rPr lang="en-US" b="1" dirty="0" smtClean="0"/>
              <a:t>Pre-Project Meeting </a:t>
            </a:r>
            <a:r>
              <a:rPr lang="en-US" dirty="0" smtClean="0"/>
              <a:t>- </a:t>
            </a:r>
            <a:r>
              <a:rPr lang="en-US" sz="1200" b="0" i="0" u="none" strike="noStrike" kern="1200" dirty="0" smtClean="0">
                <a:solidFill>
                  <a:schemeClr val="tx1"/>
                </a:solidFill>
                <a:effectLst/>
                <a:latin typeface="+mn-lt"/>
                <a:ea typeface="+mn-ea"/>
                <a:cs typeface="+mn-cs"/>
              </a:rPr>
              <a:t>Unit leader designates a Core Implementation Team (CIT). Unit leader and CIT organize and launch planning process with Office for Inclusion and Diversity (OID). </a:t>
            </a:r>
          </a:p>
          <a:p>
            <a:pPr marL="171450" indent="-171450" rtl="0">
              <a:lnSpc>
                <a:spcPct val="150000"/>
              </a:lnSpc>
              <a:buFont typeface="Arial" panose="020B0604020202020204" pitchFamily="34" charset="0"/>
              <a:buChar char="•"/>
            </a:pPr>
            <a:r>
              <a:rPr lang="en-US" sz="1200" b="1" i="0" u="none" strike="noStrike" kern="1200" dirty="0" smtClean="0">
                <a:solidFill>
                  <a:schemeClr val="tx1"/>
                </a:solidFill>
                <a:effectLst/>
                <a:latin typeface="+mn-lt"/>
                <a:ea typeface="+mn-ea"/>
                <a:cs typeface="+mn-cs"/>
              </a:rPr>
              <a:t>Project Startup Meeting </a:t>
            </a:r>
            <a:r>
              <a:rPr lang="en-US" sz="1200" b="0" i="0" u="none" strike="noStrike" kern="1200" dirty="0" smtClean="0">
                <a:solidFill>
                  <a:schemeClr val="tx1"/>
                </a:solidFill>
                <a:effectLst/>
                <a:latin typeface="+mn-lt"/>
                <a:ea typeface="+mn-ea"/>
                <a:cs typeface="+mn-cs"/>
              </a:rPr>
              <a:t>- CIT gathers and analyzes departmental data, identifies strengths, gaps, and needs. </a:t>
            </a:r>
          </a:p>
          <a:p>
            <a:pPr marL="171450" indent="-171450" rtl="0">
              <a:lnSpc>
                <a:spcPct val="150000"/>
              </a:lnSpc>
              <a:buFont typeface="Arial" panose="020B0604020202020204" pitchFamily="34" charset="0"/>
              <a:buChar char="•"/>
            </a:pPr>
            <a:r>
              <a:rPr lang="en-US" sz="1200" b="1" i="0" u="none" strike="noStrike" kern="1200" dirty="0" smtClean="0">
                <a:solidFill>
                  <a:schemeClr val="tx1"/>
                </a:solidFill>
                <a:effectLst/>
                <a:latin typeface="+mn-lt"/>
                <a:ea typeface="+mn-ea"/>
                <a:cs typeface="+mn-cs"/>
              </a:rPr>
              <a:t>DAP Consultation </a:t>
            </a:r>
            <a:r>
              <a:rPr lang="en-US" sz="1200" b="0" i="0" u="none" strike="noStrike" kern="1200" dirty="0" smtClean="0">
                <a:solidFill>
                  <a:schemeClr val="tx1"/>
                </a:solidFill>
                <a:effectLst/>
                <a:latin typeface="+mn-lt"/>
                <a:ea typeface="+mn-ea"/>
                <a:cs typeface="+mn-cs"/>
              </a:rPr>
              <a:t>- OID consultants facilitate an action planning process with the CIT designed to document the aspirations of the unit regarding diversity, equity and inclusion. </a:t>
            </a:r>
            <a:endParaRPr lang="en-US" b="0" dirty="0" smtClean="0">
              <a:effectLst/>
            </a:endParaRPr>
          </a:p>
          <a:p>
            <a:pPr marL="171450" indent="-171450" rtl="0">
              <a:lnSpc>
                <a:spcPct val="150000"/>
              </a:lnSpc>
              <a:buFont typeface="Arial" panose="020B0604020202020204" pitchFamily="34" charset="0"/>
              <a:buChar char="•"/>
            </a:pPr>
            <a:r>
              <a:rPr lang="en-US" sz="1200" b="1" i="0" u="none" strike="noStrike" kern="1200" dirty="0" smtClean="0">
                <a:solidFill>
                  <a:schemeClr val="tx1"/>
                </a:solidFill>
                <a:effectLst/>
                <a:latin typeface="+mn-lt"/>
                <a:ea typeface="+mn-ea"/>
                <a:cs typeface="+mn-cs"/>
              </a:rPr>
              <a:t>Strategic Implementation Plan Consultation </a:t>
            </a:r>
            <a:r>
              <a:rPr lang="en-US" sz="1200" b="0" i="0" u="none" strike="noStrike" kern="1200" dirty="0" smtClean="0">
                <a:solidFill>
                  <a:schemeClr val="tx1"/>
                </a:solidFill>
                <a:effectLst/>
                <a:latin typeface="+mn-lt"/>
                <a:ea typeface="+mn-ea"/>
                <a:cs typeface="+mn-cs"/>
              </a:rPr>
              <a:t>- Share your plan with the Office for Inclusion and Diversity consulting team and discuss key points of partnership and institutional support.</a:t>
            </a:r>
            <a:endParaRPr lang="en-US" b="0" dirty="0" smtClean="0">
              <a:effectLst/>
            </a:endParaRPr>
          </a:p>
          <a:p>
            <a:pPr marL="171450" indent="-171450" rtl="0">
              <a:lnSpc>
                <a:spcPct val="150000"/>
              </a:lnSpc>
              <a:buFont typeface="Arial" panose="020B0604020202020204" pitchFamily="34" charset="0"/>
              <a:buChar char="•"/>
            </a:pPr>
            <a:r>
              <a:rPr lang="en-US" sz="1200" b="1" i="0" u="none" strike="noStrike" kern="1200" dirty="0" smtClean="0">
                <a:solidFill>
                  <a:schemeClr val="tx1"/>
                </a:solidFill>
                <a:effectLst/>
                <a:latin typeface="+mn-lt"/>
                <a:ea typeface="+mn-ea"/>
                <a:cs typeface="+mn-cs"/>
              </a:rPr>
              <a:t>Final Report and Implementation </a:t>
            </a:r>
            <a:r>
              <a:rPr lang="en-US" sz="1200" b="0" i="0" u="none" strike="noStrike" kern="1200" dirty="0" smtClean="0">
                <a:solidFill>
                  <a:schemeClr val="tx1"/>
                </a:solidFill>
                <a:effectLst/>
                <a:latin typeface="+mn-lt"/>
                <a:ea typeface="+mn-ea"/>
                <a:cs typeface="+mn-cs"/>
              </a:rPr>
              <a:t>- Generate final report, share your plan and aspirational goals with all stakeholders. Develop an ongoing communication about its implementation and progress.</a:t>
            </a:r>
            <a:endParaRPr lang="en-US" b="0" dirty="0" smtClean="0">
              <a:effectLst/>
            </a:endParaRPr>
          </a:p>
          <a:p>
            <a:r>
              <a:rPr lang="en-US" dirty="0" smtClean="0"/>
              <a:t/>
            </a:r>
            <a:br>
              <a:rPr lang="en-US" dirty="0" smtClean="0"/>
            </a:br>
            <a:r>
              <a:rPr lang="en-US" dirty="0" smtClean="0"/>
              <a:t/>
            </a:r>
            <a:br>
              <a:rPr lang="en-US" dirty="0" smtClean="0"/>
            </a:br>
            <a:r>
              <a:rPr lang="en-US" dirty="0" smtClean="0"/>
              <a:t/>
            </a:r>
            <a:br>
              <a:rPr lang="en-US" dirty="0" smtClean="0"/>
            </a:br>
            <a:endParaRPr lang="en-US" b="0" dirty="0" smtClean="0">
              <a:effectLst/>
            </a:endParaRPr>
          </a:p>
          <a:p>
            <a:r>
              <a:rPr lang="en-US" dirty="0" smtClean="0"/>
              <a:t/>
            </a:r>
            <a:br>
              <a:rPr lang="en-US" dirty="0" smtClean="0"/>
            </a:br>
            <a:endParaRPr lang="en-US" b="0" dirty="0" smtClean="0">
              <a:effectLst/>
            </a:endParaRPr>
          </a:p>
          <a:p>
            <a:r>
              <a:rPr lang="en-US" dirty="0" smtClean="0"/>
              <a:t/>
            </a:r>
            <a:br>
              <a:rPr lang="en-US" dirty="0" smtClean="0"/>
            </a:br>
            <a:endParaRPr lang="en-US" b="0" dirty="0" smtClean="0">
              <a:effectLst/>
            </a:endParaRPr>
          </a:p>
          <a:p>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744D1C6F-E64D-4266-BE14-30BDD361EE6E}" type="slidenum">
              <a:rPr lang="en-US" smtClean="0"/>
              <a:t>5</a:t>
            </a:fld>
            <a:endParaRPr lang="en-US"/>
          </a:p>
        </p:txBody>
      </p:sp>
    </p:spTree>
    <p:extLst>
      <p:ext uri="{BB962C8B-B14F-4D97-AF65-F5344CB8AC3E}">
        <p14:creationId xmlns:p14="http://schemas.microsoft.com/office/powerpoint/2010/main" val="302315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5A79F85-4D86-0D45-A670-73A36AC88B9A}"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D278BD-8756-C64A-B51F-981CD69C0CD5}" type="slidenum">
              <a:rPr lang="en-US" smtClean="0"/>
              <a:t>‹#›</a:t>
            </a:fld>
            <a:endParaRPr lang="en-US"/>
          </a:p>
        </p:txBody>
      </p:sp>
    </p:spTree>
    <p:extLst>
      <p:ext uri="{BB962C8B-B14F-4D97-AF65-F5344CB8AC3E}">
        <p14:creationId xmlns:p14="http://schemas.microsoft.com/office/powerpoint/2010/main" val="318016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A79F85-4D86-0D45-A670-73A36AC88B9A}"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D278BD-8756-C64A-B51F-981CD69C0CD5}" type="slidenum">
              <a:rPr lang="en-US" smtClean="0"/>
              <a:t>‹#›</a:t>
            </a:fld>
            <a:endParaRPr lang="en-US"/>
          </a:p>
        </p:txBody>
      </p:sp>
    </p:spTree>
    <p:extLst>
      <p:ext uri="{BB962C8B-B14F-4D97-AF65-F5344CB8AC3E}">
        <p14:creationId xmlns:p14="http://schemas.microsoft.com/office/powerpoint/2010/main" val="422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A79F85-4D86-0D45-A670-73A36AC88B9A}"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D278BD-8756-C64A-B51F-981CD69C0CD5}" type="slidenum">
              <a:rPr lang="en-US" smtClean="0"/>
              <a:t>‹#›</a:t>
            </a:fld>
            <a:endParaRPr lang="en-US"/>
          </a:p>
        </p:txBody>
      </p:sp>
    </p:spTree>
    <p:extLst>
      <p:ext uri="{BB962C8B-B14F-4D97-AF65-F5344CB8AC3E}">
        <p14:creationId xmlns:p14="http://schemas.microsoft.com/office/powerpoint/2010/main" val="663985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A79F85-4D86-0D45-A670-73A36AC88B9A}"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D278BD-8756-C64A-B51F-981CD69C0CD5}" type="slidenum">
              <a:rPr lang="en-US" smtClean="0"/>
              <a:t>‹#›</a:t>
            </a:fld>
            <a:endParaRPr lang="en-US"/>
          </a:p>
        </p:txBody>
      </p:sp>
    </p:spTree>
    <p:extLst>
      <p:ext uri="{BB962C8B-B14F-4D97-AF65-F5344CB8AC3E}">
        <p14:creationId xmlns:p14="http://schemas.microsoft.com/office/powerpoint/2010/main" val="1966069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A79F85-4D86-0D45-A670-73A36AC88B9A}"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D278BD-8756-C64A-B51F-981CD69C0CD5}" type="slidenum">
              <a:rPr lang="en-US" smtClean="0"/>
              <a:t>‹#›</a:t>
            </a:fld>
            <a:endParaRPr lang="en-US"/>
          </a:p>
        </p:txBody>
      </p:sp>
    </p:spTree>
    <p:extLst>
      <p:ext uri="{BB962C8B-B14F-4D97-AF65-F5344CB8AC3E}">
        <p14:creationId xmlns:p14="http://schemas.microsoft.com/office/powerpoint/2010/main" val="391226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5A79F85-4D86-0D45-A670-73A36AC88B9A}" type="datetimeFigureOut">
              <a:rPr lang="en-US" smtClean="0"/>
              <a:t>12/19/2019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D278BD-8756-C64A-B51F-981CD69C0CD5}" type="slidenum">
              <a:rPr lang="en-US" smtClean="0"/>
              <a:t>‹#›</a:t>
            </a:fld>
            <a:endParaRPr lang="en-US"/>
          </a:p>
        </p:txBody>
      </p:sp>
    </p:spTree>
    <p:extLst>
      <p:ext uri="{BB962C8B-B14F-4D97-AF65-F5344CB8AC3E}">
        <p14:creationId xmlns:p14="http://schemas.microsoft.com/office/powerpoint/2010/main" val="1901148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5A79F85-4D86-0D45-A670-73A36AC88B9A}" type="datetimeFigureOut">
              <a:rPr lang="en-US" smtClean="0"/>
              <a:t>12/19/2019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D278BD-8756-C64A-B51F-981CD69C0CD5}" type="slidenum">
              <a:rPr lang="en-US" smtClean="0"/>
              <a:t>‹#›</a:t>
            </a:fld>
            <a:endParaRPr lang="en-US"/>
          </a:p>
        </p:txBody>
      </p:sp>
    </p:spTree>
    <p:extLst>
      <p:ext uri="{BB962C8B-B14F-4D97-AF65-F5344CB8AC3E}">
        <p14:creationId xmlns:p14="http://schemas.microsoft.com/office/powerpoint/2010/main" val="199286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5A79F85-4D86-0D45-A670-73A36AC88B9A}" type="datetimeFigureOut">
              <a:rPr lang="en-US" smtClean="0"/>
              <a:t>12/19/2019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D278BD-8756-C64A-B51F-981CD69C0CD5}" type="slidenum">
              <a:rPr lang="en-US" smtClean="0"/>
              <a:t>‹#›</a:t>
            </a:fld>
            <a:endParaRPr lang="en-US"/>
          </a:p>
        </p:txBody>
      </p:sp>
    </p:spTree>
    <p:extLst>
      <p:ext uri="{BB962C8B-B14F-4D97-AF65-F5344CB8AC3E}">
        <p14:creationId xmlns:p14="http://schemas.microsoft.com/office/powerpoint/2010/main" val="1475014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A79F85-4D86-0D45-A670-73A36AC88B9A}" type="datetimeFigureOut">
              <a:rPr lang="en-US" smtClean="0"/>
              <a:t>12/19/2019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D278BD-8756-C64A-B51F-981CD69C0CD5}" type="slidenum">
              <a:rPr lang="en-US" smtClean="0"/>
              <a:t>‹#›</a:t>
            </a:fld>
            <a:endParaRPr lang="en-US"/>
          </a:p>
        </p:txBody>
      </p:sp>
    </p:spTree>
    <p:extLst>
      <p:ext uri="{BB962C8B-B14F-4D97-AF65-F5344CB8AC3E}">
        <p14:creationId xmlns:p14="http://schemas.microsoft.com/office/powerpoint/2010/main" val="23379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5A79F85-4D86-0D45-A670-73A36AC88B9A}" type="datetimeFigureOut">
              <a:rPr lang="en-US" smtClean="0"/>
              <a:t>12/19/2019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D278BD-8756-C64A-B51F-981CD69C0CD5}" type="slidenum">
              <a:rPr lang="en-US" smtClean="0"/>
              <a:t>‹#›</a:t>
            </a:fld>
            <a:endParaRPr lang="en-US"/>
          </a:p>
        </p:txBody>
      </p:sp>
    </p:spTree>
    <p:extLst>
      <p:ext uri="{BB962C8B-B14F-4D97-AF65-F5344CB8AC3E}">
        <p14:creationId xmlns:p14="http://schemas.microsoft.com/office/powerpoint/2010/main" val="2102089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5A79F85-4D86-0D45-A670-73A36AC88B9A}" type="datetimeFigureOut">
              <a:rPr lang="en-US" smtClean="0"/>
              <a:t>12/19/2019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D278BD-8756-C64A-B51F-981CD69C0CD5}" type="slidenum">
              <a:rPr lang="en-US" smtClean="0"/>
              <a:t>‹#›</a:t>
            </a:fld>
            <a:endParaRPr lang="en-US"/>
          </a:p>
        </p:txBody>
      </p:sp>
    </p:spTree>
    <p:extLst>
      <p:ext uri="{BB962C8B-B14F-4D97-AF65-F5344CB8AC3E}">
        <p14:creationId xmlns:p14="http://schemas.microsoft.com/office/powerpoint/2010/main" val="1572632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A79F85-4D86-0D45-A670-73A36AC88B9A}" type="datetimeFigureOut">
              <a:rPr lang="en-US" smtClean="0"/>
              <a:t>12/19/2019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D278BD-8756-C64A-B51F-981CD69C0CD5}" type="slidenum">
              <a:rPr lang="en-US" smtClean="0"/>
              <a:t>‹#›</a:t>
            </a:fld>
            <a:endParaRPr lang="en-US"/>
          </a:p>
        </p:txBody>
      </p:sp>
    </p:spTree>
    <p:extLst>
      <p:ext uri="{BB962C8B-B14F-4D97-AF65-F5344CB8AC3E}">
        <p14:creationId xmlns:p14="http://schemas.microsoft.com/office/powerpoint/2010/main" val="2095498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63864B5-2F39-6D48-A311-31BA6E5D615E}"/>
              </a:ext>
            </a:extLst>
          </p:cNvPr>
          <p:cNvPicPr>
            <a:picLocks noChangeAspect="1"/>
          </p:cNvPicPr>
          <p:nvPr/>
        </p:nvPicPr>
        <p:blipFill>
          <a:blip r:embed="rId2"/>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22A7ED70-2EC9-9E48-A525-41AD03482E85}"/>
              </a:ext>
            </a:extLst>
          </p:cNvPr>
          <p:cNvSpPr txBox="1"/>
          <p:nvPr/>
        </p:nvSpPr>
        <p:spPr>
          <a:xfrm>
            <a:off x="2527299" y="2489200"/>
            <a:ext cx="6557065" cy="2166875"/>
          </a:xfrm>
          <a:prstGeom prst="rect">
            <a:avLst/>
          </a:prstGeom>
          <a:noFill/>
        </p:spPr>
        <p:txBody>
          <a:bodyPr wrap="square" rtlCol="0">
            <a:spAutoFit/>
          </a:bodyPr>
          <a:lstStyle/>
          <a:p>
            <a:pPr>
              <a:lnSpc>
                <a:spcPct val="114000"/>
              </a:lnSpc>
            </a:pPr>
            <a:r>
              <a:rPr lang="en-US" sz="2000" dirty="0">
                <a:latin typeface="Bahnschrift SemiCondensed" panose="020B0502040204020203" pitchFamily="34" charset="0"/>
                <a:ea typeface="Helvetica Neue Condensed" panose="02000503000000020004" pitchFamily="2" charset="0"/>
                <a:cs typeface="Helvetica Neue Condensed" panose="02000503000000020004" pitchFamily="2" charset="0"/>
              </a:rPr>
              <a:t>Adopt a revised Auburn University inclusion and diversity statement that articulates a core institutional expectation for the development of current and future initiatives, and refocuses the University's emphasis on unity and diversity.</a:t>
            </a:r>
            <a:br>
              <a:rPr lang="en-US" sz="2000" dirty="0">
                <a:latin typeface="Bahnschrift SemiCondensed" panose="020B0502040204020203" pitchFamily="34" charset="0"/>
                <a:ea typeface="Helvetica Neue Condensed" panose="02000503000000020004" pitchFamily="2" charset="0"/>
                <a:cs typeface="Helvetica Neue Condensed" panose="02000503000000020004" pitchFamily="2" charset="0"/>
              </a:rPr>
            </a:br>
            <a:r>
              <a:rPr lang="en-US" sz="2000" dirty="0">
                <a:latin typeface="Bahnschrift SemiCondensed" panose="020B0502040204020203" pitchFamily="34" charset="0"/>
                <a:ea typeface="Helvetica Neue Condensed" panose="02000503000000020004" pitchFamily="2" charset="0"/>
                <a:cs typeface="Helvetica Neue Condensed" panose="02000503000000020004" pitchFamily="2" charset="0"/>
              </a:rPr>
              <a:t/>
            </a:r>
            <a:br>
              <a:rPr lang="en-US" sz="2000" dirty="0">
                <a:latin typeface="Bahnschrift SemiCondensed" panose="020B0502040204020203" pitchFamily="34" charset="0"/>
                <a:ea typeface="Helvetica Neue Condensed" panose="02000503000000020004" pitchFamily="2" charset="0"/>
                <a:cs typeface="Helvetica Neue Condensed" panose="02000503000000020004" pitchFamily="2" charset="0"/>
              </a:rPr>
            </a:br>
            <a:endParaRPr lang="en-US" sz="2000" dirty="0">
              <a:latin typeface="Bahnschrift SemiCondensed" panose="020B0502040204020203" pitchFamily="34" charset="0"/>
              <a:ea typeface="Helvetica Neue Condensed" panose="02000503000000020004" pitchFamily="2" charset="0"/>
              <a:cs typeface="Helvetica Neue Condensed" panose="02000503000000020004" pitchFamily="2" charset="0"/>
            </a:endParaRPr>
          </a:p>
        </p:txBody>
      </p:sp>
      <p:sp>
        <p:nvSpPr>
          <p:cNvPr id="6" name="Rectangle 5">
            <a:extLst>
              <a:ext uri="{FF2B5EF4-FFF2-40B4-BE49-F238E27FC236}">
                <a16:creationId xmlns:a16="http://schemas.microsoft.com/office/drawing/2014/main" id="{33777E41-D6AF-6C4D-8EB4-47614F7D17E6}"/>
              </a:ext>
            </a:extLst>
          </p:cNvPr>
          <p:cNvSpPr/>
          <p:nvPr/>
        </p:nvSpPr>
        <p:spPr>
          <a:xfrm>
            <a:off x="0" y="1927696"/>
            <a:ext cx="2334986" cy="440871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88217F59-F11F-7647-9A8D-C75B0A447690}"/>
              </a:ext>
            </a:extLst>
          </p:cNvPr>
          <p:cNvSpPr/>
          <p:nvPr/>
        </p:nvSpPr>
        <p:spPr>
          <a:xfrm>
            <a:off x="1621766" y="2622430"/>
            <a:ext cx="431321" cy="431321"/>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A74CC077-16A7-2B48-8FB2-97B8CD4BFD05}"/>
              </a:ext>
            </a:extLst>
          </p:cNvPr>
          <p:cNvGrpSpPr/>
          <p:nvPr/>
        </p:nvGrpSpPr>
        <p:grpSpPr>
          <a:xfrm>
            <a:off x="2606126" y="2142102"/>
            <a:ext cx="1684016" cy="274320"/>
            <a:chOff x="2606126" y="2142102"/>
            <a:chExt cx="1684016" cy="274320"/>
          </a:xfrm>
        </p:grpSpPr>
        <p:cxnSp>
          <p:nvCxnSpPr>
            <p:cNvPr id="8" name="Straight Connector 7">
              <a:extLst>
                <a:ext uri="{FF2B5EF4-FFF2-40B4-BE49-F238E27FC236}">
                  <a16:creationId xmlns:a16="http://schemas.microsoft.com/office/drawing/2014/main" id="{2EEC9739-FBC8-8E4C-AF8F-80E1AA3CD528}"/>
                </a:ext>
              </a:extLst>
            </p:cNvPr>
            <p:cNvCxnSpPr/>
            <p:nvPr/>
          </p:nvCxnSpPr>
          <p:spPr>
            <a:xfrm>
              <a:off x="260612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16F3D24-DB76-5B4D-B33B-680319F3CD71}"/>
                </a:ext>
              </a:extLst>
            </p:cNvPr>
            <p:cNvCxnSpPr/>
            <p:nvPr/>
          </p:nvCxnSpPr>
          <p:spPr>
            <a:xfrm>
              <a:off x="270772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9C334B2-B5DF-1B46-B25E-BBA6D735CBF0}"/>
                </a:ext>
              </a:extLst>
            </p:cNvPr>
            <p:cNvCxnSpPr/>
            <p:nvPr/>
          </p:nvCxnSpPr>
          <p:spPr>
            <a:xfrm>
              <a:off x="281694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B8669E7-92D0-3D40-8D58-C45290B67FA2}"/>
                </a:ext>
              </a:extLst>
            </p:cNvPr>
            <p:cNvCxnSpPr/>
            <p:nvPr/>
          </p:nvCxnSpPr>
          <p:spPr>
            <a:xfrm>
              <a:off x="291854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4CEB510-01E7-4142-9874-1D89F3A5F80B}"/>
                </a:ext>
              </a:extLst>
            </p:cNvPr>
            <p:cNvCxnSpPr/>
            <p:nvPr/>
          </p:nvCxnSpPr>
          <p:spPr>
            <a:xfrm>
              <a:off x="3033509"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64A5FDC5-0555-1146-9966-8B389EDF61D1}"/>
                </a:ext>
              </a:extLst>
            </p:cNvPr>
            <p:cNvCxnSpPr/>
            <p:nvPr/>
          </p:nvCxnSpPr>
          <p:spPr>
            <a:xfrm>
              <a:off x="3135109"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C3AC099-4402-C74C-94F0-2F777B54775C}"/>
                </a:ext>
              </a:extLst>
            </p:cNvPr>
            <p:cNvCxnSpPr/>
            <p:nvPr/>
          </p:nvCxnSpPr>
          <p:spPr>
            <a:xfrm>
              <a:off x="32443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0FC4056-87E6-2A48-A229-41B5568FED9D}"/>
                </a:ext>
              </a:extLst>
            </p:cNvPr>
            <p:cNvCxnSpPr/>
            <p:nvPr/>
          </p:nvCxnSpPr>
          <p:spPr>
            <a:xfrm>
              <a:off x="33459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E767919D-E458-8D48-9ED3-42DDE952677E}"/>
                </a:ext>
              </a:extLst>
            </p:cNvPr>
            <p:cNvCxnSpPr/>
            <p:nvPr/>
          </p:nvCxnSpPr>
          <p:spPr>
            <a:xfrm>
              <a:off x="34509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B6F713C-C7DE-AE49-96D8-EDAEDDCF7160}"/>
                </a:ext>
              </a:extLst>
            </p:cNvPr>
            <p:cNvCxnSpPr/>
            <p:nvPr/>
          </p:nvCxnSpPr>
          <p:spPr>
            <a:xfrm>
              <a:off x="35525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6D801EB-8E3E-8540-A180-21DC4E8327FE}"/>
                </a:ext>
              </a:extLst>
            </p:cNvPr>
            <p:cNvCxnSpPr/>
            <p:nvPr/>
          </p:nvCxnSpPr>
          <p:spPr>
            <a:xfrm>
              <a:off x="36617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763DC99-A6B1-954F-A4C0-1B216B0EEFCA}"/>
                </a:ext>
              </a:extLst>
            </p:cNvPr>
            <p:cNvCxnSpPr/>
            <p:nvPr/>
          </p:nvCxnSpPr>
          <p:spPr>
            <a:xfrm>
              <a:off x="37633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F1624E7-C166-3542-806E-837C9D54AF6A}"/>
                </a:ext>
              </a:extLst>
            </p:cNvPr>
            <p:cNvCxnSpPr/>
            <p:nvPr/>
          </p:nvCxnSpPr>
          <p:spPr>
            <a:xfrm>
              <a:off x="38783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9A84E7B-A836-534E-B942-AFE3559FAB81}"/>
                </a:ext>
              </a:extLst>
            </p:cNvPr>
            <p:cNvCxnSpPr/>
            <p:nvPr/>
          </p:nvCxnSpPr>
          <p:spPr>
            <a:xfrm>
              <a:off x="39799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A0F5763E-49D4-7141-8787-C0E918A43AA1}"/>
                </a:ext>
              </a:extLst>
            </p:cNvPr>
            <p:cNvCxnSpPr/>
            <p:nvPr/>
          </p:nvCxnSpPr>
          <p:spPr>
            <a:xfrm>
              <a:off x="40891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D537C67-DDAE-D04F-87FD-D55D10349FE5}"/>
                </a:ext>
              </a:extLst>
            </p:cNvPr>
            <p:cNvCxnSpPr/>
            <p:nvPr/>
          </p:nvCxnSpPr>
          <p:spPr>
            <a:xfrm>
              <a:off x="41907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BE791CC-2F0A-7449-A209-8380C24D796C}"/>
                </a:ext>
              </a:extLst>
            </p:cNvPr>
            <p:cNvCxnSpPr/>
            <p:nvPr/>
          </p:nvCxnSpPr>
          <p:spPr>
            <a:xfrm>
              <a:off x="4290142"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36869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63864B5-2F39-6D48-A311-31BA6E5D615E}"/>
              </a:ext>
            </a:extLst>
          </p:cNvPr>
          <p:cNvPicPr>
            <a:picLocks noChangeAspect="1"/>
          </p:cNvPicPr>
          <p:nvPr/>
        </p:nvPicPr>
        <p:blipFill>
          <a:blip r:embed="rId2"/>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22A7ED70-2EC9-9E48-A525-41AD03482E85}"/>
              </a:ext>
            </a:extLst>
          </p:cNvPr>
          <p:cNvSpPr txBox="1"/>
          <p:nvPr/>
        </p:nvSpPr>
        <p:spPr>
          <a:xfrm>
            <a:off x="2527300" y="3711307"/>
            <a:ext cx="8847836" cy="2197525"/>
          </a:xfrm>
          <a:prstGeom prst="rect">
            <a:avLst/>
          </a:prstGeom>
          <a:noFill/>
        </p:spPr>
        <p:txBody>
          <a:bodyPr wrap="square" rtlCol="0">
            <a:spAutoFit/>
          </a:bodyPr>
          <a:lstStyle/>
          <a:p>
            <a:pPr marL="342900" indent="-342900" defTabSz="457200">
              <a:lnSpc>
                <a:spcPct val="114000"/>
              </a:lnSpc>
              <a:buFont typeface="Arial" charset="0"/>
              <a:buChar char="•"/>
            </a:pPr>
            <a:r>
              <a:rPr lang="en-US" sz="2000" dirty="0">
                <a:solidFill>
                  <a:srgbClr val="DD550C"/>
                </a:solidFill>
                <a:latin typeface="Helvetica Neue LT Std 57 Conden" panose="020B0506030502030204" pitchFamily="34" charset="77"/>
                <a:ea typeface="Helvetica Neue Condensed" panose="02000503000000020004" pitchFamily="2" charset="0"/>
                <a:cs typeface="Helvetica Neue Condensed" panose="02000503000000020004" pitchFamily="2" charset="0"/>
              </a:rPr>
              <a:t>Each college and school has included diversifying enrollment as a goal in its diversity action plan.  Additionally, OID hired an Assistant Vice President for Access and Inclusive Excellence position and premiered the Tiger Excellence Program for diverse students.</a:t>
            </a:r>
          </a:p>
          <a:p>
            <a:pPr marL="342900" indent="-342900" defTabSz="457200">
              <a:lnSpc>
                <a:spcPct val="114000"/>
              </a:lnSpc>
              <a:buFont typeface="Arial" charset="0"/>
              <a:buChar char="•"/>
            </a:pPr>
            <a:r>
              <a:rPr lang="en-US" sz="2000" dirty="0">
                <a:solidFill>
                  <a:srgbClr val="DD550C"/>
                </a:solidFill>
                <a:latin typeface="Helvetica Neue LT Std 57 Conden" panose="020B0506030502030204" pitchFamily="34" charset="77"/>
                <a:ea typeface="Helvetica Neue Condensed" panose="02000503000000020004" pitchFamily="2" charset="0"/>
                <a:cs typeface="Helvetica Neue Condensed" panose="02000503000000020004" pitchFamily="2" charset="0"/>
              </a:rPr>
              <a:t>The Chief Diversity Officer is working closely with executive and academic leadership to explore strategies to recruit and retain a more diverse faculty.</a:t>
            </a:r>
          </a:p>
        </p:txBody>
      </p:sp>
      <p:sp>
        <p:nvSpPr>
          <p:cNvPr id="2" name="Rectangle 1">
            <a:extLst>
              <a:ext uri="{FF2B5EF4-FFF2-40B4-BE49-F238E27FC236}">
                <a16:creationId xmlns:a16="http://schemas.microsoft.com/office/drawing/2014/main" id="{EBBC8912-4B22-4A41-A658-8E3CB0D57756}"/>
              </a:ext>
            </a:extLst>
          </p:cNvPr>
          <p:cNvSpPr/>
          <p:nvPr/>
        </p:nvSpPr>
        <p:spPr>
          <a:xfrm>
            <a:off x="0" y="1920619"/>
            <a:ext cx="2334986" cy="4408714"/>
          </a:xfrm>
          <a:prstGeom prst="rect">
            <a:avLst/>
          </a:prstGeom>
          <a:solidFill>
            <a:srgbClr val="DD55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D3204FC-D57C-4246-807D-310F4DF75885}"/>
              </a:ext>
            </a:extLst>
          </p:cNvPr>
          <p:cNvSpPr/>
          <p:nvPr/>
        </p:nvSpPr>
        <p:spPr>
          <a:xfrm>
            <a:off x="1621766" y="2604897"/>
            <a:ext cx="431321" cy="4313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B9B8127-0660-CA46-8C8F-1351B52374D8}"/>
              </a:ext>
            </a:extLst>
          </p:cNvPr>
          <p:cNvSpPr/>
          <p:nvPr/>
        </p:nvSpPr>
        <p:spPr>
          <a:xfrm>
            <a:off x="1695954" y="2679085"/>
            <a:ext cx="282943" cy="282943"/>
          </a:xfrm>
          <a:prstGeom prst="rect">
            <a:avLst/>
          </a:prstGeom>
          <a:solidFill>
            <a:srgbClr val="DD55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5E29728E-152C-BA4E-9EFD-5452097C25E2}"/>
              </a:ext>
            </a:extLst>
          </p:cNvPr>
          <p:cNvGrpSpPr/>
          <p:nvPr/>
        </p:nvGrpSpPr>
        <p:grpSpPr>
          <a:xfrm>
            <a:off x="2606126" y="2142102"/>
            <a:ext cx="1684016" cy="274320"/>
            <a:chOff x="2606126" y="2142102"/>
            <a:chExt cx="1684016" cy="274320"/>
          </a:xfrm>
        </p:grpSpPr>
        <p:cxnSp>
          <p:nvCxnSpPr>
            <p:cNvPr id="10" name="Straight Connector 9">
              <a:extLst>
                <a:ext uri="{FF2B5EF4-FFF2-40B4-BE49-F238E27FC236}">
                  <a16:creationId xmlns:a16="http://schemas.microsoft.com/office/drawing/2014/main" id="{E57FF840-9335-9246-AE5B-92DB474DA7F4}"/>
                </a:ext>
              </a:extLst>
            </p:cNvPr>
            <p:cNvCxnSpPr/>
            <p:nvPr/>
          </p:nvCxnSpPr>
          <p:spPr>
            <a:xfrm>
              <a:off x="26061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75DBEB4-2E9F-2949-B0CE-689059EA12DA}"/>
                </a:ext>
              </a:extLst>
            </p:cNvPr>
            <p:cNvCxnSpPr/>
            <p:nvPr/>
          </p:nvCxnSpPr>
          <p:spPr>
            <a:xfrm>
              <a:off x="27077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5E62260-F73C-5742-8EC6-D19913FFC1FE}"/>
                </a:ext>
              </a:extLst>
            </p:cNvPr>
            <p:cNvCxnSpPr/>
            <p:nvPr/>
          </p:nvCxnSpPr>
          <p:spPr>
            <a:xfrm>
              <a:off x="28169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1108176-A1E9-0B44-A657-4846873A9216}"/>
                </a:ext>
              </a:extLst>
            </p:cNvPr>
            <p:cNvCxnSpPr/>
            <p:nvPr/>
          </p:nvCxnSpPr>
          <p:spPr>
            <a:xfrm>
              <a:off x="29185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8A9AC33-8E5F-D149-B2A8-E34C67F0CC59}"/>
                </a:ext>
              </a:extLst>
            </p:cNvPr>
            <p:cNvCxnSpPr/>
            <p:nvPr/>
          </p:nvCxnSpPr>
          <p:spPr>
            <a:xfrm>
              <a:off x="3033509"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9F21F3E-ACDA-354F-9A76-4039796F9D9E}"/>
                </a:ext>
              </a:extLst>
            </p:cNvPr>
            <p:cNvCxnSpPr/>
            <p:nvPr/>
          </p:nvCxnSpPr>
          <p:spPr>
            <a:xfrm>
              <a:off x="3135109"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928B6C5-919A-D745-8F75-B1EA2BFE66A5}"/>
                </a:ext>
              </a:extLst>
            </p:cNvPr>
            <p:cNvCxnSpPr/>
            <p:nvPr/>
          </p:nvCxnSpPr>
          <p:spPr>
            <a:xfrm>
              <a:off x="32443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32A9D81-CC72-C74E-BCE3-08580C2E2395}"/>
                </a:ext>
              </a:extLst>
            </p:cNvPr>
            <p:cNvCxnSpPr/>
            <p:nvPr/>
          </p:nvCxnSpPr>
          <p:spPr>
            <a:xfrm>
              <a:off x="33459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E1EDF67-3C60-3346-B8DE-FC4E8C8F5A86}"/>
                </a:ext>
              </a:extLst>
            </p:cNvPr>
            <p:cNvCxnSpPr/>
            <p:nvPr/>
          </p:nvCxnSpPr>
          <p:spPr>
            <a:xfrm>
              <a:off x="34509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77AB7D1-6CDC-884E-9BB5-CA74C37FBDF9}"/>
                </a:ext>
              </a:extLst>
            </p:cNvPr>
            <p:cNvCxnSpPr/>
            <p:nvPr/>
          </p:nvCxnSpPr>
          <p:spPr>
            <a:xfrm>
              <a:off x="35525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8D1263A-0D7D-C54C-8E02-9E35A9946D91}"/>
                </a:ext>
              </a:extLst>
            </p:cNvPr>
            <p:cNvCxnSpPr/>
            <p:nvPr/>
          </p:nvCxnSpPr>
          <p:spPr>
            <a:xfrm>
              <a:off x="36617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BD9795A-B67D-8843-8695-0A07550C41C5}"/>
                </a:ext>
              </a:extLst>
            </p:cNvPr>
            <p:cNvCxnSpPr/>
            <p:nvPr/>
          </p:nvCxnSpPr>
          <p:spPr>
            <a:xfrm>
              <a:off x="37633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7C8D7D3-89CB-DC4F-9E39-48D7C282D58E}"/>
                </a:ext>
              </a:extLst>
            </p:cNvPr>
            <p:cNvCxnSpPr/>
            <p:nvPr/>
          </p:nvCxnSpPr>
          <p:spPr>
            <a:xfrm>
              <a:off x="38783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D09FE2C-67FE-9449-B94C-922463FD1E6C}"/>
                </a:ext>
              </a:extLst>
            </p:cNvPr>
            <p:cNvCxnSpPr/>
            <p:nvPr/>
          </p:nvCxnSpPr>
          <p:spPr>
            <a:xfrm>
              <a:off x="39799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8D6B417-61CE-D547-A6AE-444D3E2CAB06}"/>
                </a:ext>
              </a:extLst>
            </p:cNvPr>
            <p:cNvCxnSpPr/>
            <p:nvPr/>
          </p:nvCxnSpPr>
          <p:spPr>
            <a:xfrm>
              <a:off x="40891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D4B69F4-13B8-C442-889B-FBE926143494}"/>
                </a:ext>
              </a:extLst>
            </p:cNvPr>
            <p:cNvCxnSpPr/>
            <p:nvPr/>
          </p:nvCxnSpPr>
          <p:spPr>
            <a:xfrm>
              <a:off x="41907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6171D3C-7B16-EF44-9D7E-B9EC4DB1975D}"/>
                </a:ext>
              </a:extLst>
            </p:cNvPr>
            <p:cNvCxnSpPr/>
            <p:nvPr/>
          </p:nvCxnSpPr>
          <p:spPr>
            <a:xfrm>
              <a:off x="4290142"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27" name="TextBox 26">
            <a:extLst>
              <a:ext uri="{FF2B5EF4-FFF2-40B4-BE49-F238E27FC236}">
                <a16:creationId xmlns:a16="http://schemas.microsoft.com/office/drawing/2014/main" id="{5871126C-E673-464E-BB25-A5BDF7A93B78}"/>
              </a:ext>
            </a:extLst>
          </p:cNvPr>
          <p:cNvSpPr txBox="1"/>
          <p:nvPr/>
        </p:nvSpPr>
        <p:spPr>
          <a:xfrm>
            <a:off x="2527299" y="2489200"/>
            <a:ext cx="6007101" cy="1114279"/>
          </a:xfrm>
          <a:prstGeom prst="rect">
            <a:avLst/>
          </a:prstGeom>
          <a:noFill/>
        </p:spPr>
        <p:txBody>
          <a:bodyPr wrap="square" rtlCol="0">
            <a:spAutoFit/>
          </a:bodyPr>
          <a:lstStyle/>
          <a:p>
            <a:pPr>
              <a:lnSpc>
                <a:spcPct val="114000"/>
              </a:lnSpc>
            </a:pPr>
            <a:r>
              <a:rPr lang="en-US" sz="2000" dirty="0">
                <a:latin typeface="Helvetica Neue LT Std 57 Conden" panose="020B0506030502030204" pitchFamily="34" charset="77"/>
                <a:ea typeface="Helvetica Neue Condensed" panose="02000503000000020004" pitchFamily="2" charset="0"/>
                <a:cs typeface="Helvetica Neue Condensed" panose="02000503000000020004" pitchFamily="2" charset="0"/>
              </a:rPr>
              <a:t>All colleges, schools, and units should implement clear recruitment and retention strategies to increase the diversity of students and faculty.</a:t>
            </a:r>
          </a:p>
        </p:txBody>
      </p:sp>
    </p:spTree>
    <p:extLst>
      <p:ext uri="{BB962C8B-B14F-4D97-AF65-F5344CB8AC3E}">
        <p14:creationId xmlns:p14="http://schemas.microsoft.com/office/powerpoint/2010/main" val="984447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63864B5-2F39-6D48-A311-31BA6E5D615E}"/>
              </a:ext>
            </a:extLst>
          </p:cNvPr>
          <p:cNvPicPr>
            <a:picLocks noChangeAspect="1"/>
          </p:cNvPicPr>
          <p:nvPr/>
        </p:nvPicPr>
        <p:blipFill>
          <a:blip r:embed="rId2"/>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3E864CE9-8B33-0247-B6BA-A6D3F41F75EB}"/>
              </a:ext>
            </a:extLst>
          </p:cNvPr>
          <p:cNvSpPr>
            <a:spLocks noGrp="1"/>
          </p:cNvSpPr>
          <p:nvPr>
            <p:ph idx="1"/>
          </p:nvPr>
        </p:nvSpPr>
        <p:spPr>
          <a:xfrm>
            <a:off x="182880" y="1832727"/>
            <a:ext cx="11446625" cy="4098117"/>
          </a:xfrm>
        </p:spPr>
        <p:txBody>
          <a:bodyPr>
            <a:noAutofit/>
          </a:bodyPr>
          <a:lstStyle/>
          <a:p>
            <a:pPr fontAlgn="base">
              <a:lnSpc>
                <a:spcPct val="133000"/>
              </a:lnSpc>
            </a:pPr>
            <a:r>
              <a:rPr lang="en-US" sz="1500" b="1" u="sng" dirty="0">
                <a:solidFill>
                  <a:schemeClr val="accent2">
                    <a:lumMod val="75000"/>
                  </a:schemeClr>
                </a:solidFill>
                <a:latin typeface="Bahnschrift SemiCondensed" panose="020B0502040204020203" pitchFamily="34" charset="0"/>
              </a:rPr>
              <a:t>Business and Finance</a:t>
            </a:r>
            <a:r>
              <a:rPr lang="en-US" sz="1500" dirty="0">
                <a:latin typeface="Bahnschrift SemiCondensed" panose="020B0502040204020203" pitchFamily="34" charset="0"/>
              </a:rPr>
              <a:t>: Showcase a culture of inclusive employee recruitment and selection practices.  Specifically, we want to increase recruitment activities from diverse spaces, by increasing our recruitment in differentiated professional associations and affinity groups.  We’ll be developing a resource guide for our hiring managers and HR Liaisons that chronicles diverse professional associations and affinity groups in order to increase our outreach to historically underrepresented populations in B&amp;F.</a:t>
            </a:r>
          </a:p>
          <a:p>
            <a:pPr fontAlgn="base">
              <a:lnSpc>
                <a:spcPct val="133000"/>
              </a:lnSpc>
            </a:pPr>
            <a:r>
              <a:rPr lang="en-US" sz="1500" b="1" u="sng" dirty="0">
                <a:solidFill>
                  <a:schemeClr val="accent2">
                    <a:lumMod val="75000"/>
                  </a:schemeClr>
                </a:solidFill>
                <a:latin typeface="Bahnschrift SemiCondensed" panose="020B0502040204020203" pitchFamily="34" charset="0"/>
              </a:rPr>
              <a:t>Facilities</a:t>
            </a:r>
            <a:r>
              <a:rPr lang="en-US" sz="1500" dirty="0">
                <a:latin typeface="Bahnschrift SemiCondensed" panose="020B0502040204020203" pitchFamily="34" charset="0"/>
              </a:rPr>
              <a:t>:   Develop and implement employee recruiting strategies that will result in a more diverse workplace. Tactic:  Research professional organizations that reflect the diversity and share skills/attitudes that are desired by AUFM.  Post new job openings with these diverse professional organizations.</a:t>
            </a:r>
          </a:p>
          <a:p>
            <a:pPr fontAlgn="base">
              <a:lnSpc>
                <a:spcPct val="133000"/>
              </a:lnSpc>
            </a:pPr>
            <a:r>
              <a:rPr lang="en-US" sz="1500" b="1" u="sng" dirty="0">
                <a:solidFill>
                  <a:schemeClr val="accent2">
                    <a:lumMod val="75000"/>
                  </a:schemeClr>
                </a:solidFill>
                <a:latin typeface="Bahnschrift SemiCondensed" panose="020B0502040204020203" pitchFamily="34" charset="0"/>
              </a:rPr>
              <a:t>Office of Information Technology</a:t>
            </a:r>
            <a:r>
              <a:rPr lang="en-US" sz="1500" dirty="0">
                <a:latin typeface="Bahnschrift SemiCondensed" panose="020B0502040204020203" pitchFamily="34" charset="0"/>
              </a:rPr>
              <a:t>: Identify 3 new diversity recruiting (job fairs, Military Transition Assistance Program, more social media presence, etc.) sources by June 2019 and use them to grow the number of diverse applicants by 10%.</a:t>
            </a:r>
          </a:p>
          <a:p>
            <a:pPr fontAlgn="base">
              <a:lnSpc>
                <a:spcPct val="133000"/>
              </a:lnSpc>
            </a:pPr>
            <a:r>
              <a:rPr lang="en-US" sz="1500" b="1" u="sng" dirty="0">
                <a:solidFill>
                  <a:schemeClr val="accent2">
                    <a:lumMod val="75000"/>
                  </a:schemeClr>
                </a:solidFill>
                <a:latin typeface="Bahnschrift SemiCondensed" panose="020B0502040204020203" pitchFamily="34" charset="0"/>
              </a:rPr>
              <a:t>Samuel </a:t>
            </a:r>
            <a:r>
              <a:rPr lang="en-US" sz="1500" b="1" u="sng" dirty="0" err="1">
                <a:solidFill>
                  <a:schemeClr val="accent2">
                    <a:lumMod val="75000"/>
                  </a:schemeClr>
                </a:solidFill>
                <a:latin typeface="Bahnschrift SemiCondensed" panose="020B0502040204020203" pitchFamily="34" charset="0"/>
              </a:rPr>
              <a:t>Ginn</a:t>
            </a:r>
            <a:r>
              <a:rPr lang="en-US" sz="1500" b="1" u="sng" dirty="0">
                <a:solidFill>
                  <a:schemeClr val="accent2">
                    <a:lumMod val="75000"/>
                  </a:schemeClr>
                </a:solidFill>
                <a:latin typeface="Bahnschrift SemiCondensed" panose="020B0502040204020203" pitchFamily="34" charset="0"/>
              </a:rPr>
              <a:t> College of Engineering</a:t>
            </a:r>
            <a:r>
              <a:rPr lang="en-US" sz="1500" dirty="0">
                <a:latin typeface="Bahnschrift SemiCondensed" panose="020B0502040204020203" pitchFamily="34" charset="0"/>
              </a:rPr>
              <a:t>: To improve the process for hiring and recruiting for faculty and staff.- Strategy #1: To provide diversity and inclusion training (in person or web-based) for all search committee members</a:t>
            </a:r>
          </a:p>
          <a:p>
            <a:pPr fontAlgn="base">
              <a:lnSpc>
                <a:spcPct val="133000"/>
              </a:lnSpc>
            </a:pPr>
            <a:r>
              <a:rPr lang="en-US" sz="1500" b="1" u="sng" dirty="0">
                <a:solidFill>
                  <a:schemeClr val="accent2">
                    <a:lumMod val="75000"/>
                  </a:schemeClr>
                </a:solidFill>
                <a:latin typeface="Bahnschrift SemiCondensed" panose="020B0502040204020203" pitchFamily="34" charset="0"/>
              </a:rPr>
              <a:t>College of Architecture, Design and Construction</a:t>
            </a:r>
            <a:r>
              <a:rPr lang="en-US" sz="1500" dirty="0">
                <a:latin typeface="Bahnschrift SemiCondensed" panose="020B0502040204020203" pitchFamily="34" charset="0"/>
              </a:rPr>
              <a:t>: Identifying and Recruiting Diverse Faculty, Staff and Administrator Candidates for positions in the College of Architecture, Design and Construction - Pilot new online search committee training tool in CADC</a:t>
            </a:r>
            <a:endParaRPr lang="en-US" sz="1500" dirty="0">
              <a:latin typeface="Bahnschrift SemiCondensed" panose="020B0502040204020203" pitchFamily="34" charset="0"/>
            </a:endParaRPr>
          </a:p>
        </p:txBody>
      </p:sp>
      <p:sp>
        <p:nvSpPr>
          <p:cNvPr id="5" name="Rectangle 4"/>
          <p:cNvSpPr/>
          <p:nvPr/>
        </p:nvSpPr>
        <p:spPr>
          <a:xfrm>
            <a:off x="2468880" y="498793"/>
            <a:ext cx="4946073" cy="10723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AFAD2D-3B6E-6C47-886E-71C6ED2AD967}"/>
              </a:ext>
            </a:extLst>
          </p:cNvPr>
          <p:cNvSpPr>
            <a:spLocks noGrp="1"/>
          </p:cNvSpPr>
          <p:nvPr>
            <p:ph type="title"/>
          </p:nvPr>
        </p:nvSpPr>
        <p:spPr>
          <a:xfrm>
            <a:off x="2360468" y="372182"/>
            <a:ext cx="6392834" cy="1325563"/>
          </a:xfrm>
        </p:spPr>
        <p:txBody>
          <a:bodyPr/>
          <a:lstStyle/>
          <a:p>
            <a:r>
              <a:rPr lang="en-US" dirty="0" smtClean="0">
                <a:solidFill>
                  <a:srgbClr val="002060"/>
                </a:solidFill>
                <a:latin typeface="Bahnschrift SemiCondensed" panose="020B0502040204020203" pitchFamily="34" charset="0"/>
              </a:rPr>
              <a:t>UNIT DIVERSITY ACTION PLAN HIGHLIGHTS</a:t>
            </a:r>
            <a:endParaRPr lang="en-US" dirty="0">
              <a:solidFill>
                <a:srgbClr val="002060"/>
              </a:solidFill>
              <a:latin typeface="Bahnschrift SemiCondensed" panose="020B0502040204020203" pitchFamily="34" charset="0"/>
            </a:endParaRPr>
          </a:p>
        </p:txBody>
      </p:sp>
    </p:spTree>
    <p:extLst>
      <p:ext uri="{BB962C8B-B14F-4D97-AF65-F5344CB8AC3E}">
        <p14:creationId xmlns:p14="http://schemas.microsoft.com/office/powerpoint/2010/main" val="4252541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63864B5-2F39-6D48-A311-31BA6E5D615E}"/>
              </a:ext>
            </a:extLst>
          </p:cNvPr>
          <p:cNvPicPr>
            <a:picLocks noChangeAspect="1"/>
          </p:cNvPicPr>
          <p:nvPr/>
        </p:nvPicPr>
        <p:blipFill>
          <a:blip r:embed="rId2"/>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22A7ED70-2EC9-9E48-A525-41AD03482E85}"/>
              </a:ext>
            </a:extLst>
          </p:cNvPr>
          <p:cNvSpPr txBox="1"/>
          <p:nvPr/>
        </p:nvSpPr>
        <p:spPr>
          <a:xfrm>
            <a:off x="2527299" y="2489200"/>
            <a:ext cx="5953313" cy="1473545"/>
          </a:xfrm>
          <a:prstGeom prst="rect">
            <a:avLst/>
          </a:prstGeom>
          <a:noFill/>
        </p:spPr>
        <p:txBody>
          <a:bodyPr wrap="square" rtlCol="0">
            <a:spAutoFit/>
          </a:bodyPr>
          <a:lstStyle/>
          <a:p>
            <a:pPr>
              <a:lnSpc>
                <a:spcPct val="114000"/>
              </a:lnSpc>
            </a:pPr>
            <a:r>
              <a:rPr lang="en-US" sz="2000" dirty="0">
                <a:latin typeface="Helvetica Neue LT Std 57 Conden" panose="020B0506030502030204" pitchFamily="34" charset="77"/>
                <a:ea typeface="Helvetica Neue Condensed" panose="02000503000000020004" pitchFamily="2" charset="0"/>
                <a:cs typeface="Helvetica Neue Condensed" panose="02000503000000020004" pitchFamily="2" charset="0"/>
              </a:rPr>
              <a:t>Develop and refine institutional recruitment strategies to build a more diverse student body, with a priority of increasing engagement in middle and high schools, as well as two-year colleges and HBCUs.</a:t>
            </a:r>
          </a:p>
        </p:txBody>
      </p:sp>
      <p:sp>
        <p:nvSpPr>
          <p:cNvPr id="6" name="Rectangle 5">
            <a:extLst>
              <a:ext uri="{FF2B5EF4-FFF2-40B4-BE49-F238E27FC236}">
                <a16:creationId xmlns:a16="http://schemas.microsoft.com/office/drawing/2014/main" id="{33777E41-D6AF-6C4D-8EB4-47614F7D17E6}"/>
              </a:ext>
            </a:extLst>
          </p:cNvPr>
          <p:cNvSpPr/>
          <p:nvPr/>
        </p:nvSpPr>
        <p:spPr>
          <a:xfrm>
            <a:off x="0" y="1927696"/>
            <a:ext cx="2334986" cy="440871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88217F59-F11F-7647-9A8D-C75B0A447690}"/>
              </a:ext>
            </a:extLst>
          </p:cNvPr>
          <p:cNvSpPr/>
          <p:nvPr/>
        </p:nvSpPr>
        <p:spPr>
          <a:xfrm>
            <a:off x="1621766" y="2622430"/>
            <a:ext cx="431321" cy="431321"/>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A751CBDE-A228-EB45-9A40-051C7603C33C}"/>
              </a:ext>
            </a:extLst>
          </p:cNvPr>
          <p:cNvGrpSpPr/>
          <p:nvPr/>
        </p:nvGrpSpPr>
        <p:grpSpPr>
          <a:xfrm>
            <a:off x="2606126" y="2142102"/>
            <a:ext cx="1684016" cy="274320"/>
            <a:chOff x="2606126" y="2142102"/>
            <a:chExt cx="1684016" cy="274320"/>
          </a:xfrm>
        </p:grpSpPr>
        <p:cxnSp>
          <p:nvCxnSpPr>
            <p:cNvPr id="27" name="Straight Connector 26">
              <a:extLst>
                <a:ext uri="{FF2B5EF4-FFF2-40B4-BE49-F238E27FC236}">
                  <a16:creationId xmlns:a16="http://schemas.microsoft.com/office/drawing/2014/main" id="{567D3CDC-E816-104F-9745-2DD055D3F523}"/>
                </a:ext>
              </a:extLst>
            </p:cNvPr>
            <p:cNvCxnSpPr/>
            <p:nvPr/>
          </p:nvCxnSpPr>
          <p:spPr>
            <a:xfrm>
              <a:off x="26061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0928EF39-0950-0D4A-A3A4-6176F2246E55}"/>
                </a:ext>
              </a:extLst>
            </p:cNvPr>
            <p:cNvCxnSpPr/>
            <p:nvPr/>
          </p:nvCxnSpPr>
          <p:spPr>
            <a:xfrm>
              <a:off x="27077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B8B69444-57D9-6F40-8D27-C79B918DBBEC}"/>
                </a:ext>
              </a:extLst>
            </p:cNvPr>
            <p:cNvCxnSpPr/>
            <p:nvPr/>
          </p:nvCxnSpPr>
          <p:spPr>
            <a:xfrm>
              <a:off x="28169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4EF6E6E-DD17-DA4F-935F-11A4E972C4C5}"/>
                </a:ext>
              </a:extLst>
            </p:cNvPr>
            <p:cNvCxnSpPr/>
            <p:nvPr/>
          </p:nvCxnSpPr>
          <p:spPr>
            <a:xfrm>
              <a:off x="29185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E81E469-9EED-A147-8886-E4D8E385B6C9}"/>
                </a:ext>
              </a:extLst>
            </p:cNvPr>
            <p:cNvCxnSpPr/>
            <p:nvPr/>
          </p:nvCxnSpPr>
          <p:spPr>
            <a:xfrm>
              <a:off x="3033509"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A7E8562-2C6D-6743-AD60-93862AFF4166}"/>
                </a:ext>
              </a:extLst>
            </p:cNvPr>
            <p:cNvCxnSpPr/>
            <p:nvPr/>
          </p:nvCxnSpPr>
          <p:spPr>
            <a:xfrm>
              <a:off x="3135109"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C74ABCA4-AAFA-1E4C-8774-E146145180CA}"/>
                </a:ext>
              </a:extLst>
            </p:cNvPr>
            <p:cNvCxnSpPr/>
            <p:nvPr/>
          </p:nvCxnSpPr>
          <p:spPr>
            <a:xfrm>
              <a:off x="32443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9D8DC20A-EE46-ED49-A1D0-B4EB9C54D938}"/>
                </a:ext>
              </a:extLst>
            </p:cNvPr>
            <p:cNvCxnSpPr/>
            <p:nvPr/>
          </p:nvCxnSpPr>
          <p:spPr>
            <a:xfrm>
              <a:off x="33459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4C400E89-F433-DF41-BC30-79F3935187C0}"/>
                </a:ext>
              </a:extLst>
            </p:cNvPr>
            <p:cNvCxnSpPr/>
            <p:nvPr/>
          </p:nvCxnSpPr>
          <p:spPr>
            <a:xfrm>
              <a:off x="34509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534EF9C9-7A04-5149-8D4F-AB71E0989632}"/>
                </a:ext>
              </a:extLst>
            </p:cNvPr>
            <p:cNvCxnSpPr/>
            <p:nvPr/>
          </p:nvCxnSpPr>
          <p:spPr>
            <a:xfrm>
              <a:off x="35525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E75BA76F-32C8-3B42-BB70-021D465C24AC}"/>
                </a:ext>
              </a:extLst>
            </p:cNvPr>
            <p:cNvCxnSpPr/>
            <p:nvPr/>
          </p:nvCxnSpPr>
          <p:spPr>
            <a:xfrm>
              <a:off x="36617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B779E9FB-D096-634B-9F1C-4A0C339502DE}"/>
                </a:ext>
              </a:extLst>
            </p:cNvPr>
            <p:cNvCxnSpPr/>
            <p:nvPr/>
          </p:nvCxnSpPr>
          <p:spPr>
            <a:xfrm>
              <a:off x="37633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38CF414E-0C31-2B4F-A6FC-57AD66BCCBE8}"/>
                </a:ext>
              </a:extLst>
            </p:cNvPr>
            <p:cNvCxnSpPr/>
            <p:nvPr/>
          </p:nvCxnSpPr>
          <p:spPr>
            <a:xfrm>
              <a:off x="38783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DEF4F5E-7F65-C246-BED3-997E90592704}"/>
                </a:ext>
              </a:extLst>
            </p:cNvPr>
            <p:cNvCxnSpPr/>
            <p:nvPr/>
          </p:nvCxnSpPr>
          <p:spPr>
            <a:xfrm>
              <a:off x="39799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50028B0C-BB8C-C74D-9616-2DDDA3DE2273}"/>
                </a:ext>
              </a:extLst>
            </p:cNvPr>
            <p:cNvCxnSpPr/>
            <p:nvPr/>
          </p:nvCxnSpPr>
          <p:spPr>
            <a:xfrm>
              <a:off x="40891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2D007B5B-D31A-DB46-9B50-BD3709F2D0E0}"/>
                </a:ext>
              </a:extLst>
            </p:cNvPr>
            <p:cNvCxnSpPr/>
            <p:nvPr/>
          </p:nvCxnSpPr>
          <p:spPr>
            <a:xfrm>
              <a:off x="41907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997760E6-E2B5-064F-9735-C447DE24C31F}"/>
                </a:ext>
              </a:extLst>
            </p:cNvPr>
            <p:cNvCxnSpPr/>
            <p:nvPr/>
          </p:nvCxnSpPr>
          <p:spPr>
            <a:xfrm>
              <a:off x="4290142"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94611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63864B5-2F39-6D48-A311-31BA6E5D615E}"/>
              </a:ext>
            </a:extLst>
          </p:cNvPr>
          <p:cNvPicPr>
            <a:picLocks noChangeAspect="1"/>
          </p:cNvPicPr>
          <p:nvPr/>
        </p:nvPicPr>
        <p:blipFill>
          <a:blip r:embed="rId2"/>
          <a:stretch>
            <a:fillRect/>
          </a:stretch>
        </p:blipFill>
        <p:spPr>
          <a:xfrm>
            <a:off x="0" y="39138"/>
            <a:ext cx="12192000" cy="6858000"/>
          </a:xfrm>
          <a:prstGeom prst="rect">
            <a:avLst/>
          </a:prstGeom>
        </p:spPr>
      </p:pic>
      <p:sp>
        <p:nvSpPr>
          <p:cNvPr id="3" name="TextBox 2">
            <a:extLst>
              <a:ext uri="{FF2B5EF4-FFF2-40B4-BE49-F238E27FC236}">
                <a16:creationId xmlns:a16="http://schemas.microsoft.com/office/drawing/2014/main" id="{22A7ED70-2EC9-9E48-A525-41AD03482E85}"/>
              </a:ext>
            </a:extLst>
          </p:cNvPr>
          <p:cNvSpPr txBox="1"/>
          <p:nvPr/>
        </p:nvSpPr>
        <p:spPr>
          <a:xfrm>
            <a:off x="2527300" y="3655851"/>
            <a:ext cx="8847836" cy="2166875"/>
          </a:xfrm>
          <a:prstGeom prst="rect">
            <a:avLst/>
          </a:prstGeom>
          <a:noFill/>
        </p:spPr>
        <p:txBody>
          <a:bodyPr wrap="square" rtlCol="0">
            <a:spAutoFit/>
          </a:bodyPr>
          <a:lstStyle/>
          <a:p>
            <a:pPr defTabSz="457200">
              <a:lnSpc>
                <a:spcPct val="114000"/>
              </a:lnSpc>
            </a:pPr>
            <a:r>
              <a:rPr lang="en-US" sz="2000" dirty="0">
                <a:solidFill>
                  <a:srgbClr val="DD550C"/>
                </a:solidFill>
                <a:latin typeface="Helvetica Neue LT Std 57 Conden" panose="020B0506030502030204" pitchFamily="34" charset="77"/>
                <a:ea typeface="Helvetica Neue Condensed" panose="02000503000000020004" pitchFamily="2" charset="0"/>
                <a:cs typeface="Helvetica Neue Condensed" panose="02000503000000020004" pitchFamily="2" charset="0"/>
              </a:rPr>
              <a:t>The Access and Inclusive Excellence sub-unit is modeling existing tested strategies, designing new strategies and consulting with Enrollment Management to test national strategies for recruiting a more diverse student body.  OID’s outreach efforts involve prospective student engagement and college readiness development of middle and high school students in order to establish Auburn as an institution of choice for the brightest diverse students in Alabama, neighboring states and across the nation.</a:t>
            </a:r>
          </a:p>
        </p:txBody>
      </p:sp>
      <p:sp>
        <p:nvSpPr>
          <p:cNvPr id="2" name="Rectangle 1">
            <a:extLst>
              <a:ext uri="{FF2B5EF4-FFF2-40B4-BE49-F238E27FC236}">
                <a16:creationId xmlns:a16="http://schemas.microsoft.com/office/drawing/2014/main" id="{EBBC8912-4B22-4A41-A658-8E3CB0D57756}"/>
              </a:ext>
            </a:extLst>
          </p:cNvPr>
          <p:cNvSpPr/>
          <p:nvPr/>
        </p:nvSpPr>
        <p:spPr>
          <a:xfrm>
            <a:off x="0" y="1920619"/>
            <a:ext cx="2334986" cy="4408714"/>
          </a:xfrm>
          <a:prstGeom prst="rect">
            <a:avLst/>
          </a:prstGeom>
          <a:solidFill>
            <a:srgbClr val="DD55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D3204FC-D57C-4246-807D-310F4DF75885}"/>
              </a:ext>
            </a:extLst>
          </p:cNvPr>
          <p:cNvSpPr/>
          <p:nvPr/>
        </p:nvSpPr>
        <p:spPr>
          <a:xfrm>
            <a:off x="1621766" y="2604897"/>
            <a:ext cx="431321" cy="4313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B9B8127-0660-CA46-8C8F-1351B52374D8}"/>
              </a:ext>
            </a:extLst>
          </p:cNvPr>
          <p:cNvSpPr/>
          <p:nvPr/>
        </p:nvSpPr>
        <p:spPr>
          <a:xfrm>
            <a:off x="1695954" y="2679085"/>
            <a:ext cx="282943" cy="282943"/>
          </a:xfrm>
          <a:prstGeom prst="rect">
            <a:avLst/>
          </a:prstGeom>
          <a:solidFill>
            <a:srgbClr val="DD55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5E29728E-152C-BA4E-9EFD-5452097C25E2}"/>
              </a:ext>
            </a:extLst>
          </p:cNvPr>
          <p:cNvGrpSpPr/>
          <p:nvPr/>
        </p:nvGrpSpPr>
        <p:grpSpPr>
          <a:xfrm>
            <a:off x="2606126" y="2142102"/>
            <a:ext cx="1684016" cy="274320"/>
            <a:chOff x="2606126" y="2142102"/>
            <a:chExt cx="1684016" cy="274320"/>
          </a:xfrm>
        </p:grpSpPr>
        <p:cxnSp>
          <p:nvCxnSpPr>
            <p:cNvPr id="10" name="Straight Connector 9">
              <a:extLst>
                <a:ext uri="{FF2B5EF4-FFF2-40B4-BE49-F238E27FC236}">
                  <a16:creationId xmlns:a16="http://schemas.microsoft.com/office/drawing/2014/main" id="{E57FF840-9335-9246-AE5B-92DB474DA7F4}"/>
                </a:ext>
              </a:extLst>
            </p:cNvPr>
            <p:cNvCxnSpPr/>
            <p:nvPr/>
          </p:nvCxnSpPr>
          <p:spPr>
            <a:xfrm>
              <a:off x="26061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75DBEB4-2E9F-2949-B0CE-689059EA12DA}"/>
                </a:ext>
              </a:extLst>
            </p:cNvPr>
            <p:cNvCxnSpPr/>
            <p:nvPr/>
          </p:nvCxnSpPr>
          <p:spPr>
            <a:xfrm>
              <a:off x="27077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5E62260-F73C-5742-8EC6-D19913FFC1FE}"/>
                </a:ext>
              </a:extLst>
            </p:cNvPr>
            <p:cNvCxnSpPr/>
            <p:nvPr/>
          </p:nvCxnSpPr>
          <p:spPr>
            <a:xfrm>
              <a:off x="28169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1108176-A1E9-0B44-A657-4846873A9216}"/>
                </a:ext>
              </a:extLst>
            </p:cNvPr>
            <p:cNvCxnSpPr/>
            <p:nvPr/>
          </p:nvCxnSpPr>
          <p:spPr>
            <a:xfrm>
              <a:off x="29185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8A9AC33-8E5F-D149-B2A8-E34C67F0CC59}"/>
                </a:ext>
              </a:extLst>
            </p:cNvPr>
            <p:cNvCxnSpPr/>
            <p:nvPr/>
          </p:nvCxnSpPr>
          <p:spPr>
            <a:xfrm>
              <a:off x="3033509"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9F21F3E-ACDA-354F-9A76-4039796F9D9E}"/>
                </a:ext>
              </a:extLst>
            </p:cNvPr>
            <p:cNvCxnSpPr/>
            <p:nvPr/>
          </p:nvCxnSpPr>
          <p:spPr>
            <a:xfrm>
              <a:off x="3135109"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928B6C5-919A-D745-8F75-B1EA2BFE66A5}"/>
                </a:ext>
              </a:extLst>
            </p:cNvPr>
            <p:cNvCxnSpPr/>
            <p:nvPr/>
          </p:nvCxnSpPr>
          <p:spPr>
            <a:xfrm>
              <a:off x="32443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32A9D81-CC72-C74E-BCE3-08580C2E2395}"/>
                </a:ext>
              </a:extLst>
            </p:cNvPr>
            <p:cNvCxnSpPr/>
            <p:nvPr/>
          </p:nvCxnSpPr>
          <p:spPr>
            <a:xfrm>
              <a:off x="33459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E1EDF67-3C60-3346-B8DE-FC4E8C8F5A86}"/>
                </a:ext>
              </a:extLst>
            </p:cNvPr>
            <p:cNvCxnSpPr/>
            <p:nvPr/>
          </p:nvCxnSpPr>
          <p:spPr>
            <a:xfrm>
              <a:off x="34509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77AB7D1-6CDC-884E-9BB5-CA74C37FBDF9}"/>
                </a:ext>
              </a:extLst>
            </p:cNvPr>
            <p:cNvCxnSpPr/>
            <p:nvPr/>
          </p:nvCxnSpPr>
          <p:spPr>
            <a:xfrm>
              <a:off x="35525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8D1263A-0D7D-C54C-8E02-9E35A9946D91}"/>
                </a:ext>
              </a:extLst>
            </p:cNvPr>
            <p:cNvCxnSpPr/>
            <p:nvPr/>
          </p:nvCxnSpPr>
          <p:spPr>
            <a:xfrm>
              <a:off x="36617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BD9795A-B67D-8843-8695-0A07550C41C5}"/>
                </a:ext>
              </a:extLst>
            </p:cNvPr>
            <p:cNvCxnSpPr/>
            <p:nvPr/>
          </p:nvCxnSpPr>
          <p:spPr>
            <a:xfrm>
              <a:off x="37633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7C8D7D3-89CB-DC4F-9E39-48D7C282D58E}"/>
                </a:ext>
              </a:extLst>
            </p:cNvPr>
            <p:cNvCxnSpPr/>
            <p:nvPr/>
          </p:nvCxnSpPr>
          <p:spPr>
            <a:xfrm>
              <a:off x="38783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D09FE2C-67FE-9449-B94C-922463FD1E6C}"/>
                </a:ext>
              </a:extLst>
            </p:cNvPr>
            <p:cNvCxnSpPr/>
            <p:nvPr/>
          </p:nvCxnSpPr>
          <p:spPr>
            <a:xfrm>
              <a:off x="39799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8D6B417-61CE-D547-A6AE-444D3E2CAB06}"/>
                </a:ext>
              </a:extLst>
            </p:cNvPr>
            <p:cNvCxnSpPr/>
            <p:nvPr/>
          </p:nvCxnSpPr>
          <p:spPr>
            <a:xfrm>
              <a:off x="40891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D4B69F4-13B8-C442-889B-FBE926143494}"/>
                </a:ext>
              </a:extLst>
            </p:cNvPr>
            <p:cNvCxnSpPr/>
            <p:nvPr/>
          </p:nvCxnSpPr>
          <p:spPr>
            <a:xfrm>
              <a:off x="41907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6171D3C-7B16-EF44-9D7E-B9EC4DB1975D}"/>
                </a:ext>
              </a:extLst>
            </p:cNvPr>
            <p:cNvCxnSpPr/>
            <p:nvPr/>
          </p:nvCxnSpPr>
          <p:spPr>
            <a:xfrm>
              <a:off x="4290142"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27" name="TextBox 26">
            <a:extLst>
              <a:ext uri="{FF2B5EF4-FFF2-40B4-BE49-F238E27FC236}">
                <a16:creationId xmlns:a16="http://schemas.microsoft.com/office/drawing/2014/main" id="{5871126C-E673-464E-BB25-A5BDF7A93B78}"/>
              </a:ext>
            </a:extLst>
          </p:cNvPr>
          <p:cNvSpPr txBox="1"/>
          <p:nvPr/>
        </p:nvSpPr>
        <p:spPr>
          <a:xfrm>
            <a:off x="2527299" y="2489200"/>
            <a:ext cx="8769697" cy="1144929"/>
          </a:xfrm>
          <a:prstGeom prst="rect">
            <a:avLst/>
          </a:prstGeom>
          <a:noFill/>
        </p:spPr>
        <p:txBody>
          <a:bodyPr wrap="square" rtlCol="0">
            <a:spAutoFit/>
          </a:bodyPr>
          <a:lstStyle/>
          <a:p>
            <a:pPr>
              <a:lnSpc>
                <a:spcPct val="114000"/>
              </a:lnSpc>
            </a:pPr>
            <a:r>
              <a:rPr lang="en-US" sz="2000" dirty="0">
                <a:latin typeface="Helvetica Neue LT Std 57 Conden" panose="020B0506030502030204"/>
                <a:ea typeface="Helvetica Neue Condensed" panose="02000503000000020004" pitchFamily="2" charset="0"/>
                <a:cs typeface="Helvetica Neue Condensed" panose="02000503000000020004" pitchFamily="2" charset="0"/>
              </a:rPr>
              <a:t>Develop and refine institutional recruitment strategies to build a more diverse student body, with a priority of increasing engagement in middle and high schools, as well as two-year colleges and HBCUs.</a:t>
            </a:r>
          </a:p>
        </p:txBody>
      </p:sp>
    </p:spTree>
    <p:extLst>
      <p:ext uri="{BB962C8B-B14F-4D97-AF65-F5344CB8AC3E}">
        <p14:creationId xmlns:p14="http://schemas.microsoft.com/office/powerpoint/2010/main" val="1604032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63864B5-2F39-6D48-A311-31BA6E5D615E}"/>
              </a:ext>
            </a:extLst>
          </p:cNvPr>
          <p:cNvPicPr>
            <a:picLocks noChangeAspect="1"/>
          </p:cNvPicPr>
          <p:nvPr/>
        </p:nvPicPr>
        <p:blipFill>
          <a:blip r:embed="rId2"/>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3E864CE9-8B33-0247-B6BA-A6D3F41F75EB}"/>
              </a:ext>
            </a:extLst>
          </p:cNvPr>
          <p:cNvSpPr>
            <a:spLocks noGrp="1"/>
          </p:cNvSpPr>
          <p:nvPr>
            <p:ph idx="1"/>
          </p:nvPr>
        </p:nvSpPr>
        <p:spPr>
          <a:xfrm>
            <a:off x="232757" y="2069927"/>
            <a:ext cx="11263746" cy="4064866"/>
          </a:xfrm>
        </p:spPr>
        <p:txBody>
          <a:bodyPr>
            <a:normAutofit fontScale="92500" lnSpcReduction="10000"/>
          </a:bodyPr>
          <a:lstStyle/>
          <a:p>
            <a:pPr>
              <a:lnSpc>
                <a:spcPct val="113000"/>
              </a:lnSpc>
            </a:pPr>
            <a:r>
              <a:rPr lang="en-US" sz="2000" b="1" u="sng" dirty="0">
                <a:solidFill>
                  <a:schemeClr val="accent2">
                    <a:lumMod val="75000"/>
                  </a:schemeClr>
                </a:solidFill>
                <a:latin typeface="Bahnschrift SemiCondensed" panose="020B0502040204020203" pitchFamily="34" charset="0"/>
              </a:rPr>
              <a:t>College of Education</a:t>
            </a:r>
            <a:r>
              <a:rPr lang="en-US" sz="2000" dirty="0">
                <a:latin typeface="Bahnschrift SemiCondensed" panose="020B0502040204020203" pitchFamily="34" charset="0"/>
              </a:rPr>
              <a:t>: Improve the recruitment and retention of students from historically underrepresented and diverse backgrounds. - Form formal partnerships with institutions that graduate students from historically underrepresented and diverse backgrounds</a:t>
            </a:r>
          </a:p>
          <a:p>
            <a:pPr>
              <a:lnSpc>
                <a:spcPct val="113000"/>
              </a:lnSpc>
            </a:pPr>
            <a:r>
              <a:rPr lang="en-US" sz="2000" b="1" u="sng" dirty="0">
                <a:solidFill>
                  <a:schemeClr val="accent2">
                    <a:lumMod val="75000"/>
                  </a:schemeClr>
                </a:solidFill>
                <a:latin typeface="Bahnschrift SemiCondensed" panose="020B0502040204020203" pitchFamily="34" charset="0"/>
              </a:rPr>
              <a:t>College of Veterinary </a:t>
            </a:r>
            <a:r>
              <a:rPr lang="en-US" sz="2000" b="1" u="sng" dirty="0" smtClean="0">
                <a:solidFill>
                  <a:schemeClr val="accent2">
                    <a:lumMod val="75000"/>
                  </a:schemeClr>
                </a:solidFill>
                <a:latin typeface="Bahnschrift SemiCondensed" panose="020B0502040204020203" pitchFamily="34" charset="0"/>
              </a:rPr>
              <a:t>Medicine</a:t>
            </a:r>
            <a:r>
              <a:rPr lang="en-US" sz="2000" dirty="0" smtClean="0">
                <a:latin typeface="Bahnschrift SemiCondensed" panose="020B0502040204020203" pitchFamily="34" charset="0"/>
              </a:rPr>
              <a:t>: Collaborate </a:t>
            </a:r>
            <a:r>
              <a:rPr lang="en-US" sz="2000" dirty="0">
                <a:latin typeface="Bahnschrift SemiCondensed" panose="020B0502040204020203" pitchFamily="34" charset="0"/>
              </a:rPr>
              <a:t>more closely with HBCUs having veterinary or veterinary technician education programs to promote mutual benefits of engagement. - Recruitment team will engage Florida A&amp;M University’s Veterinary Technician Program</a:t>
            </a:r>
          </a:p>
          <a:p>
            <a:pPr>
              <a:lnSpc>
                <a:spcPct val="113000"/>
              </a:lnSpc>
            </a:pPr>
            <a:r>
              <a:rPr lang="en-US" sz="2000" b="1" u="sng" dirty="0">
                <a:solidFill>
                  <a:schemeClr val="accent2">
                    <a:lumMod val="75000"/>
                  </a:schemeClr>
                </a:solidFill>
                <a:latin typeface="Bahnschrift SemiCondensed" panose="020B0502040204020203" pitchFamily="34" charset="0"/>
              </a:rPr>
              <a:t>School of Nursing</a:t>
            </a:r>
            <a:r>
              <a:rPr lang="en-US" sz="2000" dirty="0">
                <a:latin typeface="Bahnschrift SemiCondensed" panose="020B0502040204020203" pitchFamily="34" charset="0"/>
              </a:rPr>
              <a:t>: Increase advertisement in targeted sources such as The Alabama Nurse, The Chronicle of Higher Education, Minority Nurse, The Black Collegian, Journal of Hispanic Higher Education, and Men in Nursing by fall 2017</a:t>
            </a:r>
          </a:p>
          <a:p>
            <a:pPr>
              <a:lnSpc>
                <a:spcPct val="113000"/>
              </a:lnSpc>
            </a:pPr>
            <a:r>
              <a:rPr lang="en-US" sz="2000" b="1" u="sng" dirty="0">
                <a:solidFill>
                  <a:schemeClr val="accent2">
                    <a:lumMod val="75000"/>
                  </a:schemeClr>
                </a:solidFill>
                <a:latin typeface="Bahnschrift SemiCondensed" panose="020B0502040204020203" pitchFamily="34" charset="0"/>
              </a:rPr>
              <a:t>College of Science and Mathematics</a:t>
            </a:r>
            <a:r>
              <a:rPr lang="en-US" sz="2000" dirty="0">
                <a:latin typeface="Bahnschrift SemiCondensed" panose="020B0502040204020203" pitchFamily="34" charset="0"/>
              </a:rPr>
              <a:t>: Recruit traditionally underrepresented students in STEM, which reflect the demographics of the state, at all levels - Reduce barriers that may inhibit COSAM’s ability to recruit and retain highly qualified students from underrepresented groups in STEM.</a:t>
            </a:r>
            <a:endParaRPr lang="en-US" sz="2000" dirty="0">
              <a:latin typeface="Bahnschrift SemiCondensed" panose="020B0502040204020203" pitchFamily="34" charset="0"/>
            </a:endParaRPr>
          </a:p>
        </p:txBody>
      </p:sp>
      <p:sp>
        <p:nvSpPr>
          <p:cNvPr id="5" name="Rectangle 4"/>
          <p:cNvSpPr/>
          <p:nvPr/>
        </p:nvSpPr>
        <p:spPr>
          <a:xfrm>
            <a:off x="2468880" y="498793"/>
            <a:ext cx="4946073" cy="10723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AFAD2D-3B6E-6C47-886E-71C6ED2AD967}"/>
              </a:ext>
            </a:extLst>
          </p:cNvPr>
          <p:cNvSpPr>
            <a:spLocks noGrp="1"/>
          </p:cNvSpPr>
          <p:nvPr>
            <p:ph type="title"/>
          </p:nvPr>
        </p:nvSpPr>
        <p:spPr>
          <a:xfrm>
            <a:off x="2360468" y="372182"/>
            <a:ext cx="6392834" cy="1325563"/>
          </a:xfrm>
        </p:spPr>
        <p:txBody>
          <a:bodyPr/>
          <a:lstStyle/>
          <a:p>
            <a:r>
              <a:rPr lang="en-US" dirty="0" smtClean="0">
                <a:solidFill>
                  <a:srgbClr val="002060"/>
                </a:solidFill>
                <a:latin typeface="Bahnschrift SemiCondensed" panose="020B0502040204020203" pitchFamily="34" charset="0"/>
              </a:rPr>
              <a:t>Unit Diversity </a:t>
            </a:r>
            <a:r>
              <a:rPr lang="en-US" dirty="0">
                <a:solidFill>
                  <a:srgbClr val="002060"/>
                </a:solidFill>
                <a:latin typeface="Bahnschrift SemiCondensed" panose="020B0502040204020203" pitchFamily="34" charset="0"/>
              </a:rPr>
              <a:t>Action Plan Highlights</a:t>
            </a:r>
          </a:p>
        </p:txBody>
      </p:sp>
    </p:spTree>
    <p:extLst>
      <p:ext uri="{BB962C8B-B14F-4D97-AF65-F5344CB8AC3E}">
        <p14:creationId xmlns:p14="http://schemas.microsoft.com/office/powerpoint/2010/main" val="4182501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63864B5-2F39-6D48-A311-31BA6E5D615E}"/>
              </a:ext>
            </a:extLst>
          </p:cNvPr>
          <p:cNvPicPr>
            <a:picLocks noChangeAspect="1"/>
          </p:cNvPicPr>
          <p:nvPr/>
        </p:nvPicPr>
        <p:blipFill>
          <a:blip r:embed="rId2"/>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22A7ED70-2EC9-9E48-A525-41AD03482E85}"/>
              </a:ext>
            </a:extLst>
          </p:cNvPr>
          <p:cNvSpPr txBox="1"/>
          <p:nvPr/>
        </p:nvSpPr>
        <p:spPr>
          <a:xfrm>
            <a:off x="2527299" y="2489200"/>
            <a:ext cx="5953313" cy="763414"/>
          </a:xfrm>
          <a:prstGeom prst="rect">
            <a:avLst/>
          </a:prstGeom>
          <a:noFill/>
        </p:spPr>
        <p:txBody>
          <a:bodyPr wrap="square" rtlCol="0">
            <a:spAutoFit/>
          </a:bodyPr>
          <a:lstStyle/>
          <a:p>
            <a:pPr>
              <a:lnSpc>
                <a:spcPct val="114000"/>
              </a:lnSpc>
            </a:pPr>
            <a:r>
              <a:rPr lang="en-US" sz="2000" dirty="0">
                <a:latin typeface="Helvetica Neue LT Std 57 Conden" panose="020B0506030502030204" pitchFamily="34" charset="77"/>
                <a:ea typeface="Helvetica Neue Condensed" panose="02000503000000020004" pitchFamily="2" charset="0"/>
                <a:cs typeface="Helvetica Neue Condensed" panose="02000503000000020004" pitchFamily="2" charset="0"/>
              </a:rPr>
              <a:t>Redirect university financial support to provide increased, need-based scholarship opportunities. </a:t>
            </a:r>
          </a:p>
        </p:txBody>
      </p:sp>
      <p:sp>
        <p:nvSpPr>
          <p:cNvPr id="6" name="Rectangle 5">
            <a:extLst>
              <a:ext uri="{FF2B5EF4-FFF2-40B4-BE49-F238E27FC236}">
                <a16:creationId xmlns:a16="http://schemas.microsoft.com/office/drawing/2014/main" id="{33777E41-D6AF-6C4D-8EB4-47614F7D17E6}"/>
              </a:ext>
            </a:extLst>
          </p:cNvPr>
          <p:cNvSpPr/>
          <p:nvPr/>
        </p:nvSpPr>
        <p:spPr>
          <a:xfrm>
            <a:off x="0" y="1927696"/>
            <a:ext cx="2334986" cy="440871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88217F59-F11F-7647-9A8D-C75B0A447690}"/>
              </a:ext>
            </a:extLst>
          </p:cNvPr>
          <p:cNvSpPr/>
          <p:nvPr/>
        </p:nvSpPr>
        <p:spPr>
          <a:xfrm>
            <a:off x="1621766" y="2622430"/>
            <a:ext cx="431321" cy="431321"/>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0FA35BC1-D2A7-1144-82D1-67C09DE6A7EA}"/>
              </a:ext>
            </a:extLst>
          </p:cNvPr>
          <p:cNvGrpSpPr/>
          <p:nvPr/>
        </p:nvGrpSpPr>
        <p:grpSpPr>
          <a:xfrm>
            <a:off x="2606126" y="2142102"/>
            <a:ext cx="1684016" cy="274320"/>
            <a:chOff x="2606126" y="2142102"/>
            <a:chExt cx="1684016" cy="274320"/>
          </a:xfrm>
        </p:grpSpPr>
        <p:cxnSp>
          <p:nvCxnSpPr>
            <p:cNvPr id="25" name="Straight Connector 24">
              <a:extLst>
                <a:ext uri="{FF2B5EF4-FFF2-40B4-BE49-F238E27FC236}">
                  <a16:creationId xmlns:a16="http://schemas.microsoft.com/office/drawing/2014/main" id="{E1856D4C-C67C-144C-96E0-DBEFD7024CEC}"/>
                </a:ext>
              </a:extLst>
            </p:cNvPr>
            <p:cNvCxnSpPr/>
            <p:nvPr/>
          </p:nvCxnSpPr>
          <p:spPr>
            <a:xfrm>
              <a:off x="26061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FD70E955-4B6E-2B41-BE3A-27BE2BD39141}"/>
                </a:ext>
              </a:extLst>
            </p:cNvPr>
            <p:cNvCxnSpPr/>
            <p:nvPr/>
          </p:nvCxnSpPr>
          <p:spPr>
            <a:xfrm>
              <a:off x="27077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C3467BB-95E7-FB4C-9BA6-B79483016E6B}"/>
                </a:ext>
              </a:extLst>
            </p:cNvPr>
            <p:cNvCxnSpPr/>
            <p:nvPr/>
          </p:nvCxnSpPr>
          <p:spPr>
            <a:xfrm>
              <a:off x="28169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357EF2C4-3732-2547-8267-B4FABE428D13}"/>
                </a:ext>
              </a:extLst>
            </p:cNvPr>
            <p:cNvCxnSpPr/>
            <p:nvPr/>
          </p:nvCxnSpPr>
          <p:spPr>
            <a:xfrm>
              <a:off x="29185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FA2CF267-7439-B746-BCF0-758128F09175}"/>
                </a:ext>
              </a:extLst>
            </p:cNvPr>
            <p:cNvCxnSpPr/>
            <p:nvPr/>
          </p:nvCxnSpPr>
          <p:spPr>
            <a:xfrm>
              <a:off x="3033509"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876AFEA0-7DAD-8F46-88E9-348661F711A0}"/>
                </a:ext>
              </a:extLst>
            </p:cNvPr>
            <p:cNvCxnSpPr/>
            <p:nvPr/>
          </p:nvCxnSpPr>
          <p:spPr>
            <a:xfrm>
              <a:off x="3135109"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2579E52-F6F5-3F4D-AA48-61EF3AA177F3}"/>
                </a:ext>
              </a:extLst>
            </p:cNvPr>
            <p:cNvCxnSpPr/>
            <p:nvPr/>
          </p:nvCxnSpPr>
          <p:spPr>
            <a:xfrm>
              <a:off x="32443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674811DA-0251-014C-9E76-BC34E84BE8A1}"/>
                </a:ext>
              </a:extLst>
            </p:cNvPr>
            <p:cNvCxnSpPr/>
            <p:nvPr/>
          </p:nvCxnSpPr>
          <p:spPr>
            <a:xfrm>
              <a:off x="33459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DA2CD1CA-907B-3147-9DE3-4F16D1F286E0}"/>
                </a:ext>
              </a:extLst>
            </p:cNvPr>
            <p:cNvCxnSpPr/>
            <p:nvPr/>
          </p:nvCxnSpPr>
          <p:spPr>
            <a:xfrm>
              <a:off x="34509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CC71D24F-4CA7-DF4A-BD12-C8179C491C1D}"/>
                </a:ext>
              </a:extLst>
            </p:cNvPr>
            <p:cNvCxnSpPr/>
            <p:nvPr/>
          </p:nvCxnSpPr>
          <p:spPr>
            <a:xfrm>
              <a:off x="35525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B1FC90CF-6148-D04F-989D-E6ED4C7BFE59}"/>
                </a:ext>
              </a:extLst>
            </p:cNvPr>
            <p:cNvCxnSpPr/>
            <p:nvPr/>
          </p:nvCxnSpPr>
          <p:spPr>
            <a:xfrm>
              <a:off x="36617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702DD134-0B63-C244-8846-1F0FB9026869}"/>
                </a:ext>
              </a:extLst>
            </p:cNvPr>
            <p:cNvCxnSpPr/>
            <p:nvPr/>
          </p:nvCxnSpPr>
          <p:spPr>
            <a:xfrm>
              <a:off x="37633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E8C05B36-10BB-BC41-A3BA-EF71E4737598}"/>
                </a:ext>
              </a:extLst>
            </p:cNvPr>
            <p:cNvCxnSpPr/>
            <p:nvPr/>
          </p:nvCxnSpPr>
          <p:spPr>
            <a:xfrm>
              <a:off x="38783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C2584F4E-BCA5-F142-9725-F73E286DE95B}"/>
                </a:ext>
              </a:extLst>
            </p:cNvPr>
            <p:cNvCxnSpPr/>
            <p:nvPr/>
          </p:nvCxnSpPr>
          <p:spPr>
            <a:xfrm>
              <a:off x="39799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740A241-39BB-D74D-8EFB-CC9040FB710A}"/>
                </a:ext>
              </a:extLst>
            </p:cNvPr>
            <p:cNvCxnSpPr/>
            <p:nvPr/>
          </p:nvCxnSpPr>
          <p:spPr>
            <a:xfrm>
              <a:off x="40891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9C68702-9D21-A349-A176-A87DE7052634}"/>
                </a:ext>
              </a:extLst>
            </p:cNvPr>
            <p:cNvCxnSpPr/>
            <p:nvPr/>
          </p:nvCxnSpPr>
          <p:spPr>
            <a:xfrm>
              <a:off x="41907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10359752-2C6A-DB43-A6A5-11DDA7E9B94A}"/>
                </a:ext>
              </a:extLst>
            </p:cNvPr>
            <p:cNvCxnSpPr/>
            <p:nvPr/>
          </p:nvCxnSpPr>
          <p:spPr>
            <a:xfrm>
              <a:off x="4290142"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17990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63864B5-2F39-6D48-A311-31BA6E5D615E}"/>
              </a:ext>
            </a:extLst>
          </p:cNvPr>
          <p:cNvPicPr>
            <a:picLocks noChangeAspect="1"/>
          </p:cNvPicPr>
          <p:nvPr/>
        </p:nvPicPr>
        <p:blipFill>
          <a:blip r:embed="rId2"/>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22A7ED70-2EC9-9E48-A525-41AD03482E85}"/>
              </a:ext>
            </a:extLst>
          </p:cNvPr>
          <p:cNvSpPr txBox="1"/>
          <p:nvPr/>
        </p:nvSpPr>
        <p:spPr>
          <a:xfrm>
            <a:off x="2527300" y="3791343"/>
            <a:ext cx="5558865" cy="1114279"/>
          </a:xfrm>
          <a:prstGeom prst="rect">
            <a:avLst/>
          </a:prstGeom>
          <a:noFill/>
        </p:spPr>
        <p:txBody>
          <a:bodyPr wrap="square" rtlCol="0">
            <a:spAutoFit/>
          </a:bodyPr>
          <a:lstStyle/>
          <a:p>
            <a:pPr defTabSz="457200">
              <a:lnSpc>
                <a:spcPct val="114000"/>
              </a:lnSpc>
            </a:pPr>
            <a:r>
              <a:rPr lang="en-US" sz="2000" dirty="0">
                <a:solidFill>
                  <a:srgbClr val="DD550C"/>
                </a:solidFill>
                <a:latin typeface="Helvetica Neue LT Std 57 Conden" panose="020B0506030502030204" pitchFamily="34" charset="77"/>
                <a:ea typeface="Helvetica Neue Condensed" panose="02000503000000020004" pitchFamily="2" charset="0"/>
                <a:cs typeface="Helvetica Neue Condensed" panose="02000503000000020004" pitchFamily="2" charset="0"/>
              </a:rPr>
              <a:t>Enrollment management engaging in targeted efforts to increase Pell-eligible student representation.</a:t>
            </a:r>
            <a:br>
              <a:rPr lang="en-US" sz="2000" dirty="0">
                <a:solidFill>
                  <a:srgbClr val="DD550C"/>
                </a:solidFill>
                <a:latin typeface="Helvetica Neue LT Std 57 Conden" panose="020B0506030502030204" pitchFamily="34" charset="77"/>
                <a:ea typeface="Helvetica Neue Condensed" panose="02000503000000020004" pitchFamily="2" charset="0"/>
                <a:cs typeface="Helvetica Neue Condensed" panose="02000503000000020004" pitchFamily="2" charset="0"/>
              </a:rPr>
            </a:br>
            <a:endParaRPr lang="en-US" sz="2000" dirty="0">
              <a:solidFill>
                <a:srgbClr val="DD550C"/>
              </a:solidFill>
              <a:latin typeface="Helvetica Neue LT Std 57 Conden" panose="020B0506030502030204" pitchFamily="34" charset="77"/>
              <a:ea typeface="Helvetica Neue Condensed" panose="02000503000000020004" pitchFamily="2" charset="0"/>
              <a:cs typeface="Helvetica Neue Condensed" panose="02000503000000020004" pitchFamily="2" charset="0"/>
            </a:endParaRPr>
          </a:p>
        </p:txBody>
      </p:sp>
      <p:sp>
        <p:nvSpPr>
          <p:cNvPr id="2" name="Rectangle 1">
            <a:extLst>
              <a:ext uri="{FF2B5EF4-FFF2-40B4-BE49-F238E27FC236}">
                <a16:creationId xmlns:a16="http://schemas.microsoft.com/office/drawing/2014/main" id="{EBBC8912-4B22-4A41-A658-8E3CB0D57756}"/>
              </a:ext>
            </a:extLst>
          </p:cNvPr>
          <p:cNvSpPr/>
          <p:nvPr/>
        </p:nvSpPr>
        <p:spPr>
          <a:xfrm>
            <a:off x="0" y="1920619"/>
            <a:ext cx="2334986" cy="4408714"/>
          </a:xfrm>
          <a:prstGeom prst="rect">
            <a:avLst/>
          </a:prstGeom>
          <a:solidFill>
            <a:srgbClr val="DD55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D3204FC-D57C-4246-807D-310F4DF75885}"/>
              </a:ext>
            </a:extLst>
          </p:cNvPr>
          <p:cNvSpPr/>
          <p:nvPr/>
        </p:nvSpPr>
        <p:spPr>
          <a:xfrm>
            <a:off x="1621766" y="2604897"/>
            <a:ext cx="431321" cy="4313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B9B8127-0660-CA46-8C8F-1351B52374D8}"/>
              </a:ext>
            </a:extLst>
          </p:cNvPr>
          <p:cNvSpPr/>
          <p:nvPr/>
        </p:nvSpPr>
        <p:spPr>
          <a:xfrm>
            <a:off x="1695954" y="2679085"/>
            <a:ext cx="282943" cy="282943"/>
          </a:xfrm>
          <a:prstGeom prst="rect">
            <a:avLst/>
          </a:prstGeom>
          <a:solidFill>
            <a:srgbClr val="DD55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5E29728E-152C-BA4E-9EFD-5452097C25E2}"/>
              </a:ext>
            </a:extLst>
          </p:cNvPr>
          <p:cNvGrpSpPr/>
          <p:nvPr/>
        </p:nvGrpSpPr>
        <p:grpSpPr>
          <a:xfrm>
            <a:off x="2606126" y="2142102"/>
            <a:ext cx="1684016" cy="274320"/>
            <a:chOff x="2606126" y="2142102"/>
            <a:chExt cx="1684016" cy="274320"/>
          </a:xfrm>
        </p:grpSpPr>
        <p:cxnSp>
          <p:nvCxnSpPr>
            <p:cNvPr id="10" name="Straight Connector 9">
              <a:extLst>
                <a:ext uri="{FF2B5EF4-FFF2-40B4-BE49-F238E27FC236}">
                  <a16:creationId xmlns:a16="http://schemas.microsoft.com/office/drawing/2014/main" id="{E57FF840-9335-9246-AE5B-92DB474DA7F4}"/>
                </a:ext>
              </a:extLst>
            </p:cNvPr>
            <p:cNvCxnSpPr/>
            <p:nvPr/>
          </p:nvCxnSpPr>
          <p:spPr>
            <a:xfrm>
              <a:off x="26061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75DBEB4-2E9F-2949-B0CE-689059EA12DA}"/>
                </a:ext>
              </a:extLst>
            </p:cNvPr>
            <p:cNvCxnSpPr/>
            <p:nvPr/>
          </p:nvCxnSpPr>
          <p:spPr>
            <a:xfrm>
              <a:off x="27077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5E62260-F73C-5742-8EC6-D19913FFC1FE}"/>
                </a:ext>
              </a:extLst>
            </p:cNvPr>
            <p:cNvCxnSpPr/>
            <p:nvPr/>
          </p:nvCxnSpPr>
          <p:spPr>
            <a:xfrm>
              <a:off x="28169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1108176-A1E9-0B44-A657-4846873A9216}"/>
                </a:ext>
              </a:extLst>
            </p:cNvPr>
            <p:cNvCxnSpPr/>
            <p:nvPr/>
          </p:nvCxnSpPr>
          <p:spPr>
            <a:xfrm>
              <a:off x="29185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8A9AC33-8E5F-D149-B2A8-E34C67F0CC59}"/>
                </a:ext>
              </a:extLst>
            </p:cNvPr>
            <p:cNvCxnSpPr/>
            <p:nvPr/>
          </p:nvCxnSpPr>
          <p:spPr>
            <a:xfrm>
              <a:off x="3033509"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9F21F3E-ACDA-354F-9A76-4039796F9D9E}"/>
                </a:ext>
              </a:extLst>
            </p:cNvPr>
            <p:cNvCxnSpPr/>
            <p:nvPr/>
          </p:nvCxnSpPr>
          <p:spPr>
            <a:xfrm>
              <a:off x="3135109"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928B6C5-919A-D745-8F75-B1EA2BFE66A5}"/>
                </a:ext>
              </a:extLst>
            </p:cNvPr>
            <p:cNvCxnSpPr/>
            <p:nvPr/>
          </p:nvCxnSpPr>
          <p:spPr>
            <a:xfrm>
              <a:off x="32443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32A9D81-CC72-C74E-BCE3-08580C2E2395}"/>
                </a:ext>
              </a:extLst>
            </p:cNvPr>
            <p:cNvCxnSpPr/>
            <p:nvPr/>
          </p:nvCxnSpPr>
          <p:spPr>
            <a:xfrm>
              <a:off x="33459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E1EDF67-3C60-3346-B8DE-FC4E8C8F5A86}"/>
                </a:ext>
              </a:extLst>
            </p:cNvPr>
            <p:cNvCxnSpPr/>
            <p:nvPr/>
          </p:nvCxnSpPr>
          <p:spPr>
            <a:xfrm>
              <a:off x="34509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77AB7D1-6CDC-884E-9BB5-CA74C37FBDF9}"/>
                </a:ext>
              </a:extLst>
            </p:cNvPr>
            <p:cNvCxnSpPr/>
            <p:nvPr/>
          </p:nvCxnSpPr>
          <p:spPr>
            <a:xfrm>
              <a:off x="35525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8D1263A-0D7D-C54C-8E02-9E35A9946D91}"/>
                </a:ext>
              </a:extLst>
            </p:cNvPr>
            <p:cNvCxnSpPr/>
            <p:nvPr/>
          </p:nvCxnSpPr>
          <p:spPr>
            <a:xfrm>
              <a:off x="36617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BD9795A-B67D-8843-8695-0A07550C41C5}"/>
                </a:ext>
              </a:extLst>
            </p:cNvPr>
            <p:cNvCxnSpPr/>
            <p:nvPr/>
          </p:nvCxnSpPr>
          <p:spPr>
            <a:xfrm>
              <a:off x="37633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7C8D7D3-89CB-DC4F-9E39-48D7C282D58E}"/>
                </a:ext>
              </a:extLst>
            </p:cNvPr>
            <p:cNvCxnSpPr/>
            <p:nvPr/>
          </p:nvCxnSpPr>
          <p:spPr>
            <a:xfrm>
              <a:off x="38783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D09FE2C-67FE-9449-B94C-922463FD1E6C}"/>
                </a:ext>
              </a:extLst>
            </p:cNvPr>
            <p:cNvCxnSpPr/>
            <p:nvPr/>
          </p:nvCxnSpPr>
          <p:spPr>
            <a:xfrm>
              <a:off x="39799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8D6B417-61CE-D547-A6AE-444D3E2CAB06}"/>
                </a:ext>
              </a:extLst>
            </p:cNvPr>
            <p:cNvCxnSpPr/>
            <p:nvPr/>
          </p:nvCxnSpPr>
          <p:spPr>
            <a:xfrm>
              <a:off x="40891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D4B69F4-13B8-C442-889B-FBE926143494}"/>
                </a:ext>
              </a:extLst>
            </p:cNvPr>
            <p:cNvCxnSpPr/>
            <p:nvPr/>
          </p:nvCxnSpPr>
          <p:spPr>
            <a:xfrm>
              <a:off x="41907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6171D3C-7B16-EF44-9D7E-B9EC4DB1975D}"/>
                </a:ext>
              </a:extLst>
            </p:cNvPr>
            <p:cNvCxnSpPr/>
            <p:nvPr/>
          </p:nvCxnSpPr>
          <p:spPr>
            <a:xfrm>
              <a:off x="4290142"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27" name="TextBox 26">
            <a:extLst>
              <a:ext uri="{FF2B5EF4-FFF2-40B4-BE49-F238E27FC236}">
                <a16:creationId xmlns:a16="http://schemas.microsoft.com/office/drawing/2014/main" id="{5871126C-E673-464E-BB25-A5BDF7A93B78}"/>
              </a:ext>
            </a:extLst>
          </p:cNvPr>
          <p:cNvSpPr txBox="1"/>
          <p:nvPr/>
        </p:nvSpPr>
        <p:spPr>
          <a:xfrm>
            <a:off x="2527299" y="2489200"/>
            <a:ext cx="6007101" cy="763414"/>
          </a:xfrm>
          <a:prstGeom prst="rect">
            <a:avLst/>
          </a:prstGeom>
          <a:noFill/>
        </p:spPr>
        <p:txBody>
          <a:bodyPr wrap="square" rtlCol="0">
            <a:spAutoFit/>
          </a:bodyPr>
          <a:lstStyle/>
          <a:p>
            <a:pPr>
              <a:lnSpc>
                <a:spcPct val="114000"/>
              </a:lnSpc>
            </a:pPr>
            <a:r>
              <a:rPr lang="en-US" sz="2000" dirty="0">
                <a:latin typeface="Helvetica Neue LT Std 57 Conden" panose="020B0506030502030204" pitchFamily="34" charset="77"/>
                <a:ea typeface="Helvetica Neue Condensed" panose="02000503000000020004" pitchFamily="2" charset="0"/>
                <a:cs typeface="Helvetica Neue Condensed" panose="02000503000000020004" pitchFamily="2" charset="0"/>
              </a:rPr>
              <a:t>Redirect university financial support to provide increased, need-based scholarship opportunities. </a:t>
            </a:r>
          </a:p>
        </p:txBody>
      </p:sp>
    </p:spTree>
    <p:extLst>
      <p:ext uri="{BB962C8B-B14F-4D97-AF65-F5344CB8AC3E}">
        <p14:creationId xmlns:p14="http://schemas.microsoft.com/office/powerpoint/2010/main" val="2120008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63864B5-2F39-6D48-A311-31BA6E5D615E}"/>
              </a:ext>
            </a:extLst>
          </p:cNvPr>
          <p:cNvPicPr>
            <a:picLocks noChangeAspect="1"/>
          </p:cNvPicPr>
          <p:nvPr/>
        </p:nvPicPr>
        <p:blipFill>
          <a:blip r:embed="rId2"/>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22A7ED70-2EC9-9E48-A525-41AD03482E85}"/>
              </a:ext>
            </a:extLst>
          </p:cNvPr>
          <p:cNvSpPr txBox="1"/>
          <p:nvPr/>
        </p:nvSpPr>
        <p:spPr>
          <a:xfrm>
            <a:off x="2527299" y="2489200"/>
            <a:ext cx="5953313" cy="1465145"/>
          </a:xfrm>
          <a:prstGeom prst="rect">
            <a:avLst/>
          </a:prstGeom>
          <a:noFill/>
        </p:spPr>
        <p:txBody>
          <a:bodyPr wrap="square" rtlCol="0">
            <a:spAutoFit/>
          </a:bodyPr>
          <a:lstStyle/>
          <a:p>
            <a:pPr>
              <a:lnSpc>
                <a:spcPct val="114000"/>
              </a:lnSpc>
            </a:pPr>
            <a:r>
              <a:rPr lang="en-US" sz="2000" dirty="0">
                <a:latin typeface="Helvetica Neue LT Std 57 Conden" panose="020B0506030502030204" pitchFamily="34" charset="77"/>
                <a:ea typeface="Helvetica Neue Condensed" panose="02000503000000020004" pitchFamily="2" charset="0"/>
                <a:cs typeface="Helvetica Neue Condensed" panose="02000503000000020004" pitchFamily="2" charset="0"/>
              </a:rPr>
              <a:t>Introduce the Inclusion Excellence Awards in order to acknowledge exemplary practices in departments and colleges that are effective in the recruitment and retention of underrepresented students. </a:t>
            </a:r>
          </a:p>
        </p:txBody>
      </p:sp>
      <p:sp>
        <p:nvSpPr>
          <p:cNvPr id="6" name="Rectangle 5">
            <a:extLst>
              <a:ext uri="{FF2B5EF4-FFF2-40B4-BE49-F238E27FC236}">
                <a16:creationId xmlns:a16="http://schemas.microsoft.com/office/drawing/2014/main" id="{33777E41-D6AF-6C4D-8EB4-47614F7D17E6}"/>
              </a:ext>
            </a:extLst>
          </p:cNvPr>
          <p:cNvSpPr/>
          <p:nvPr/>
        </p:nvSpPr>
        <p:spPr>
          <a:xfrm>
            <a:off x="0" y="1927696"/>
            <a:ext cx="2334986" cy="440871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88217F59-F11F-7647-9A8D-C75B0A447690}"/>
              </a:ext>
            </a:extLst>
          </p:cNvPr>
          <p:cNvSpPr/>
          <p:nvPr/>
        </p:nvSpPr>
        <p:spPr>
          <a:xfrm>
            <a:off x="1621766" y="2622430"/>
            <a:ext cx="431321" cy="431321"/>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5C93FC68-18C6-8F4F-9050-9C12E9B95BAA}"/>
              </a:ext>
            </a:extLst>
          </p:cNvPr>
          <p:cNvGrpSpPr/>
          <p:nvPr/>
        </p:nvGrpSpPr>
        <p:grpSpPr>
          <a:xfrm>
            <a:off x="2606126" y="2142102"/>
            <a:ext cx="1684016" cy="274320"/>
            <a:chOff x="2606126" y="2142102"/>
            <a:chExt cx="1684016" cy="274320"/>
          </a:xfrm>
        </p:grpSpPr>
        <p:cxnSp>
          <p:nvCxnSpPr>
            <p:cNvPr id="27" name="Straight Connector 26">
              <a:extLst>
                <a:ext uri="{FF2B5EF4-FFF2-40B4-BE49-F238E27FC236}">
                  <a16:creationId xmlns:a16="http://schemas.microsoft.com/office/drawing/2014/main" id="{7A02D39F-127A-6046-8659-9EE46085A2F9}"/>
                </a:ext>
              </a:extLst>
            </p:cNvPr>
            <p:cNvCxnSpPr/>
            <p:nvPr/>
          </p:nvCxnSpPr>
          <p:spPr>
            <a:xfrm>
              <a:off x="26061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D38F382-5C5F-594A-8D17-DEB12BFA2968}"/>
                </a:ext>
              </a:extLst>
            </p:cNvPr>
            <p:cNvCxnSpPr/>
            <p:nvPr/>
          </p:nvCxnSpPr>
          <p:spPr>
            <a:xfrm>
              <a:off x="27077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EFC885B-39D3-D248-863A-7579F2A54B6E}"/>
                </a:ext>
              </a:extLst>
            </p:cNvPr>
            <p:cNvCxnSpPr/>
            <p:nvPr/>
          </p:nvCxnSpPr>
          <p:spPr>
            <a:xfrm>
              <a:off x="28169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D1B632C-A159-8C41-9D06-BCF397C0676B}"/>
                </a:ext>
              </a:extLst>
            </p:cNvPr>
            <p:cNvCxnSpPr/>
            <p:nvPr/>
          </p:nvCxnSpPr>
          <p:spPr>
            <a:xfrm>
              <a:off x="29185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4ED15022-9437-8849-91D7-F3BD84D48015}"/>
                </a:ext>
              </a:extLst>
            </p:cNvPr>
            <p:cNvCxnSpPr/>
            <p:nvPr/>
          </p:nvCxnSpPr>
          <p:spPr>
            <a:xfrm>
              <a:off x="3033509"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9EF4DAB-012D-7348-927A-68BE318AAFCF}"/>
                </a:ext>
              </a:extLst>
            </p:cNvPr>
            <p:cNvCxnSpPr/>
            <p:nvPr/>
          </p:nvCxnSpPr>
          <p:spPr>
            <a:xfrm>
              <a:off x="3135109"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CC97B5A-B5C9-FB41-83FA-B60AFD01D24A}"/>
                </a:ext>
              </a:extLst>
            </p:cNvPr>
            <p:cNvCxnSpPr/>
            <p:nvPr/>
          </p:nvCxnSpPr>
          <p:spPr>
            <a:xfrm>
              <a:off x="32443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DADD667B-94BE-B842-AA57-D7560B625063}"/>
                </a:ext>
              </a:extLst>
            </p:cNvPr>
            <p:cNvCxnSpPr/>
            <p:nvPr/>
          </p:nvCxnSpPr>
          <p:spPr>
            <a:xfrm>
              <a:off x="33459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5730658-6CEE-8C4B-84D8-B8DB97C44BD7}"/>
                </a:ext>
              </a:extLst>
            </p:cNvPr>
            <p:cNvCxnSpPr/>
            <p:nvPr/>
          </p:nvCxnSpPr>
          <p:spPr>
            <a:xfrm>
              <a:off x="34509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AC01A505-F738-334A-916D-3BC4907B8051}"/>
                </a:ext>
              </a:extLst>
            </p:cNvPr>
            <p:cNvCxnSpPr/>
            <p:nvPr/>
          </p:nvCxnSpPr>
          <p:spPr>
            <a:xfrm>
              <a:off x="35525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DC1F23A-60FA-6E42-BA37-520302C42AA8}"/>
                </a:ext>
              </a:extLst>
            </p:cNvPr>
            <p:cNvCxnSpPr/>
            <p:nvPr/>
          </p:nvCxnSpPr>
          <p:spPr>
            <a:xfrm>
              <a:off x="36617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A0A85BBB-867A-F942-A87F-41DA380DEF04}"/>
                </a:ext>
              </a:extLst>
            </p:cNvPr>
            <p:cNvCxnSpPr/>
            <p:nvPr/>
          </p:nvCxnSpPr>
          <p:spPr>
            <a:xfrm>
              <a:off x="37633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5CBF98D8-50BC-6E42-9C9D-39F77E2B6EDD}"/>
                </a:ext>
              </a:extLst>
            </p:cNvPr>
            <p:cNvCxnSpPr/>
            <p:nvPr/>
          </p:nvCxnSpPr>
          <p:spPr>
            <a:xfrm>
              <a:off x="38783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EB229CB-4761-D44C-8D51-F82DEEFDD0DE}"/>
                </a:ext>
              </a:extLst>
            </p:cNvPr>
            <p:cNvCxnSpPr/>
            <p:nvPr/>
          </p:nvCxnSpPr>
          <p:spPr>
            <a:xfrm>
              <a:off x="39799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E79FF2BD-48C1-7340-AAA1-63C5C1D1DA92}"/>
                </a:ext>
              </a:extLst>
            </p:cNvPr>
            <p:cNvCxnSpPr/>
            <p:nvPr/>
          </p:nvCxnSpPr>
          <p:spPr>
            <a:xfrm>
              <a:off x="40891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1FF30D20-A9AE-534B-AF43-4A3195C7B92E}"/>
                </a:ext>
              </a:extLst>
            </p:cNvPr>
            <p:cNvCxnSpPr/>
            <p:nvPr/>
          </p:nvCxnSpPr>
          <p:spPr>
            <a:xfrm>
              <a:off x="41907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52F53302-1F5B-AC4B-92C1-E15FD46A1CB7}"/>
                </a:ext>
              </a:extLst>
            </p:cNvPr>
            <p:cNvCxnSpPr/>
            <p:nvPr/>
          </p:nvCxnSpPr>
          <p:spPr>
            <a:xfrm>
              <a:off x="4290142"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815544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63864B5-2F39-6D48-A311-31BA6E5D615E}"/>
              </a:ext>
            </a:extLst>
          </p:cNvPr>
          <p:cNvPicPr>
            <a:picLocks noChangeAspect="1"/>
          </p:cNvPicPr>
          <p:nvPr/>
        </p:nvPicPr>
        <p:blipFill>
          <a:blip r:embed="rId2"/>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22A7ED70-2EC9-9E48-A525-41AD03482E85}"/>
              </a:ext>
            </a:extLst>
          </p:cNvPr>
          <p:cNvSpPr txBox="1"/>
          <p:nvPr/>
        </p:nvSpPr>
        <p:spPr>
          <a:xfrm>
            <a:off x="2527300" y="4027123"/>
            <a:ext cx="5558865" cy="1816010"/>
          </a:xfrm>
          <a:prstGeom prst="rect">
            <a:avLst/>
          </a:prstGeom>
          <a:noFill/>
        </p:spPr>
        <p:txBody>
          <a:bodyPr wrap="square" rtlCol="0">
            <a:spAutoFit/>
          </a:bodyPr>
          <a:lstStyle/>
          <a:p>
            <a:pPr defTabSz="457200">
              <a:lnSpc>
                <a:spcPct val="114000"/>
              </a:lnSpc>
            </a:pPr>
            <a:r>
              <a:rPr lang="en-US" sz="2000" dirty="0">
                <a:solidFill>
                  <a:srgbClr val="DD550C"/>
                </a:solidFill>
                <a:latin typeface="Helvetica Neue LT Std 57 Conden" panose="020B0506030502030204" pitchFamily="34" charset="77"/>
                <a:ea typeface="Helvetica Neue Condensed" panose="02000503000000020004" pitchFamily="2" charset="0"/>
                <a:cs typeface="Helvetica Neue Condensed" panose="02000503000000020004" pitchFamily="2" charset="0"/>
              </a:rPr>
              <a:t>Sponsored by the Office of Inclusion and Diversity, Auburn’s Inaugural University Awards for Inclusive Excellence and Diversity was held in Spring 2018.  Information concerning the second annual awards process will be released soon. </a:t>
            </a:r>
          </a:p>
        </p:txBody>
      </p:sp>
      <p:sp>
        <p:nvSpPr>
          <p:cNvPr id="2" name="Rectangle 1">
            <a:extLst>
              <a:ext uri="{FF2B5EF4-FFF2-40B4-BE49-F238E27FC236}">
                <a16:creationId xmlns:a16="http://schemas.microsoft.com/office/drawing/2014/main" id="{EBBC8912-4B22-4A41-A658-8E3CB0D57756}"/>
              </a:ext>
            </a:extLst>
          </p:cNvPr>
          <p:cNvSpPr/>
          <p:nvPr/>
        </p:nvSpPr>
        <p:spPr>
          <a:xfrm>
            <a:off x="0" y="1920619"/>
            <a:ext cx="2334986" cy="4408714"/>
          </a:xfrm>
          <a:prstGeom prst="rect">
            <a:avLst/>
          </a:prstGeom>
          <a:solidFill>
            <a:srgbClr val="DD55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D3204FC-D57C-4246-807D-310F4DF75885}"/>
              </a:ext>
            </a:extLst>
          </p:cNvPr>
          <p:cNvSpPr/>
          <p:nvPr/>
        </p:nvSpPr>
        <p:spPr>
          <a:xfrm>
            <a:off x="1621766" y="2604897"/>
            <a:ext cx="431321" cy="4313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B9B8127-0660-CA46-8C8F-1351B52374D8}"/>
              </a:ext>
            </a:extLst>
          </p:cNvPr>
          <p:cNvSpPr/>
          <p:nvPr/>
        </p:nvSpPr>
        <p:spPr>
          <a:xfrm>
            <a:off x="1695954" y="2679085"/>
            <a:ext cx="282943" cy="282943"/>
          </a:xfrm>
          <a:prstGeom prst="rect">
            <a:avLst/>
          </a:prstGeom>
          <a:solidFill>
            <a:srgbClr val="DD55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5E29728E-152C-BA4E-9EFD-5452097C25E2}"/>
              </a:ext>
            </a:extLst>
          </p:cNvPr>
          <p:cNvGrpSpPr/>
          <p:nvPr/>
        </p:nvGrpSpPr>
        <p:grpSpPr>
          <a:xfrm>
            <a:off x="2606126" y="2142102"/>
            <a:ext cx="1684016" cy="274320"/>
            <a:chOff x="2606126" y="2142102"/>
            <a:chExt cx="1684016" cy="274320"/>
          </a:xfrm>
        </p:grpSpPr>
        <p:cxnSp>
          <p:nvCxnSpPr>
            <p:cNvPr id="10" name="Straight Connector 9">
              <a:extLst>
                <a:ext uri="{FF2B5EF4-FFF2-40B4-BE49-F238E27FC236}">
                  <a16:creationId xmlns:a16="http://schemas.microsoft.com/office/drawing/2014/main" id="{E57FF840-9335-9246-AE5B-92DB474DA7F4}"/>
                </a:ext>
              </a:extLst>
            </p:cNvPr>
            <p:cNvCxnSpPr/>
            <p:nvPr/>
          </p:nvCxnSpPr>
          <p:spPr>
            <a:xfrm>
              <a:off x="26061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75DBEB4-2E9F-2949-B0CE-689059EA12DA}"/>
                </a:ext>
              </a:extLst>
            </p:cNvPr>
            <p:cNvCxnSpPr/>
            <p:nvPr/>
          </p:nvCxnSpPr>
          <p:spPr>
            <a:xfrm>
              <a:off x="27077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5E62260-F73C-5742-8EC6-D19913FFC1FE}"/>
                </a:ext>
              </a:extLst>
            </p:cNvPr>
            <p:cNvCxnSpPr/>
            <p:nvPr/>
          </p:nvCxnSpPr>
          <p:spPr>
            <a:xfrm>
              <a:off x="28169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1108176-A1E9-0B44-A657-4846873A9216}"/>
                </a:ext>
              </a:extLst>
            </p:cNvPr>
            <p:cNvCxnSpPr/>
            <p:nvPr/>
          </p:nvCxnSpPr>
          <p:spPr>
            <a:xfrm>
              <a:off x="29185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8A9AC33-8E5F-D149-B2A8-E34C67F0CC59}"/>
                </a:ext>
              </a:extLst>
            </p:cNvPr>
            <p:cNvCxnSpPr/>
            <p:nvPr/>
          </p:nvCxnSpPr>
          <p:spPr>
            <a:xfrm>
              <a:off x="3033509"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9F21F3E-ACDA-354F-9A76-4039796F9D9E}"/>
                </a:ext>
              </a:extLst>
            </p:cNvPr>
            <p:cNvCxnSpPr/>
            <p:nvPr/>
          </p:nvCxnSpPr>
          <p:spPr>
            <a:xfrm>
              <a:off x="3135109"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928B6C5-919A-D745-8F75-B1EA2BFE66A5}"/>
                </a:ext>
              </a:extLst>
            </p:cNvPr>
            <p:cNvCxnSpPr/>
            <p:nvPr/>
          </p:nvCxnSpPr>
          <p:spPr>
            <a:xfrm>
              <a:off x="3244323"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32A9D81-CC72-C74E-BCE3-08580C2E2395}"/>
                </a:ext>
              </a:extLst>
            </p:cNvPr>
            <p:cNvCxnSpPr/>
            <p:nvPr/>
          </p:nvCxnSpPr>
          <p:spPr>
            <a:xfrm>
              <a:off x="33459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E1EDF67-3C60-3346-B8DE-FC4E8C8F5A86}"/>
                </a:ext>
              </a:extLst>
            </p:cNvPr>
            <p:cNvCxnSpPr/>
            <p:nvPr/>
          </p:nvCxnSpPr>
          <p:spPr>
            <a:xfrm>
              <a:off x="34509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77AB7D1-6CDC-884E-9BB5-CA74C37FBDF9}"/>
                </a:ext>
              </a:extLst>
            </p:cNvPr>
            <p:cNvCxnSpPr/>
            <p:nvPr/>
          </p:nvCxnSpPr>
          <p:spPr>
            <a:xfrm>
              <a:off x="35525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8D1263A-0D7D-C54C-8E02-9E35A9946D91}"/>
                </a:ext>
              </a:extLst>
            </p:cNvPr>
            <p:cNvCxnSpPr/>
            <p:nvPr/>
          </p:nvCxnSpPr>
          <p:spPr>
            <a:xfrm>
              <a:off x="36617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BD9795A-B67D-8843-8695-0A07550C41C5}"/>
                </a:ext>
              </a:extLst>
            </p:cNvPr>
            <p:cNvCxnSpPr/>
            <p:nvPr/>
          </p:nvCxnSpPr>
          <p:spPr>
            <a:xfrm>
              <a:off x="37633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7C8D7D3-89CB-DC4F-9E39-48D7C282D58E}"/>
                </a:ext>
              </a:extLst>
            </p:cNvPr>
            <p:cNvCxnSpPr/>
            <p:nvPr/>
          </p:nvCxnSpPr>
          <p:spPr>
            <a:xfrm>
              <a:off x="38783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D09FE2C-67FE-9449-B94C-922463FD1E6C}"/>
                </a:ext>
              </a:extLst>
            </p:cNvPr>
            <p:cNvCxnSpPr/>
            <p:nvPr/>
          </p:nvCxnSpPr>
          <p:spPr>
            <a:xfrm>
              <a:off x="39799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8D6B417-61CE-D547-A6AE-444D3E2CAB06}"/>
                </a:ext>
              </a:extLst>
            </p:cNvPr>
            <p:cNvCxnSpPr/>
            <p:nvPr/>
          </p:nvCxnSpPr>
          <p:spPr>
            <a:xfrm>
              <a:off x="40891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D4B69F4-13B8-C442-889B-FBE926143494}"/>
                </a:ext>
              </a:extLst>
            </p:cNvPr>
            <p:cNvCxnSpPr/>
            <p:nvPr/>
          </p:nvCxnSpPr>
          <p:spPr>
            <a:xfrm>
              <a:off x="41907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6171D3C-7B16-EF44-9D7E-B9EC4DB1975D}"/>
                </a:ext>
              </a:extLst>
            </p:cNvPr>
            <p:cNvCxnSpPr/>
            <p:nvPr/>
          </p:nvCxnSpPr>
          <p:spPr>
            <a:xfrm>
              <a:off x="4290142"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27" name="TextBox 26">
            <a:extLst>
              <a:ext uri="{FF2B5EF4-FFF2-40B4-BE49-F238E27FC236}">
                <a16:creationId xmlns:a16="http://schemas.microsoft.com/office/drawing/2014/main" id="{5871126C-E673-464E-BB25-A5BDF7A93B78}"/>
              </a:ext>
            </a:extLst>
          </p:cNvPr>
          <p:cNvSpPr txBox="1"/>
          <p:nvPr/>
        </p:nvSpPr>
        <p:spPr>
          <a:xfrm>
            <a:off x="2527299" y="2489200"/>
            <a:ext cx="6007101" cy="1465145"/>
          </a:xfrm>
          <a:prstGeom prst="rect">
            <a:avLst/>
          </a:prstGeom>
          <a:noFill/>
        </p:spPr>
        <p:txBody>
          <a:bodyPr wrap="square" rtlCol="0">
            <a:spAutoFit/>
          </a:bodyPr>
          <a:lstStyle/>
          <a:p>
            <a:pPr>
              <a:lnSpc>
                <a:spcPct val="114000"/>
              </a:lnSpc>
            </a:pPr>
            <a:r>
              <a:rPr lang="en-US" sz="2000" dirty="0">
                <a:latin typeface="Helvetica Neue LT Std 57 Conden" panose="020B0506030502030204" pitchFamily="34" charset="77"/>
                <a:ea typeface="Helvetica Neue Condensed" panose="02000503000000020004" pitchFamily="2" charset="0"/>
                <a:cs typeface="Helvetica Neue Condensed" panose="02000503000000020004" pitchFamily="2" charset="0"/>
              </a:rPr>
              <a:t>Introduce the Inclusion Excellence Awards in order to acknowledge exemplary practices in departments and colleges that are effective in the recruitment and retention of underrepresented students. </a:t>
            </a:r>
          </a:p>
        </p:txBody>
      </p:sp>
    </p:spTree>
    <p:extLst>
      <p:ext uri="{BB962C8B-B14F-4D97-AF65-F5344CB8AC3E}">
        <p14:creationId xmlns:p14="http://schemas.microsoft.com/office/powerpoint/2010/main" val="29951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63864B5-2F39-6D48-A311-31BA6E5D615E}"/>
              </a:ext>
            </a:extLst>
          </p:cNvPr>
          <p:cNvPicPr>
            <a:picLocks noChangeAspect="1"/>
          </p:cNvPicPr>
          <p:nvPr/>
        </p:nvPicPr>
        <p:blipFill>
          <a:blip r:embed="rId2"/>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22A7ED70-2EC9-9E48-A525-41AD03482E85}"/>
              </a:ext>
            </a:extLst>
          </p:cNvPr>
          <p:cNvSpPr txBox="1"/>
          <p:nvPr/>
        </p:nvSpPr>
        <p:spPr>
          <a:xfrm>
            <a:off x="2527299" y="2489200"/>
            <a:ext cx="8133267" cy="1495794"/>
          </a:xfrm>
          <a:prstGeom prst="rect">
            <a:avLst/>
          </a:prstGeom>
          <a:noFill/>
        </p:spPr>
        <p:txBody>
          <a:bodyPr wrap="square" rtlCol="0">
            <a:spAutoFit/>
          </a:bodyPr>
          <a:lstStyle/>
          <a:p>
            <a:pPr>
              <a:lnSpc>
                <a:spcPct val="114000"/>
              </a:lnSpc>
            </a:pPr>
            <a:r>
              <a:rPr lang="en-US" sz="2000" dirty="0">
                <a:latin typeface="Helvetica Neue LT Std 57 Conden" panose="020B0506030502030204" pitchFamily="34" charset="77"/>
                <a:ea typeface="Helvetica Neue Condensed" panose="02000503000000020004" pitchFamily="2" charset="0"/>
                <a:cs typeface="Helvetica Neue Condensed" panose="02000503000000020004" pitchFamily="2" charset="0"/>
              </a:rPr>
              <a:t>Establish Campus Climate Grants to support student organizations that speak to campus climate by addressing issues of exclusion due to ability status, age, ethnicity, gender, national origin, native language, race, religion, sexual orientation, globalization, and socioeconomic background. </a:t>
            </a:r>
          </a:p>
        </p:txBody>
      </p:sp>
      <p:sp>
        <p:nvSpPr>
          <p:cNvPr id="6" name="Rectangle 5">
            <a:extLst>
              <a:ext uri="{FF2B5EF4-FFF2-40B4-BE49-F238E27FC236}">
                <a16:creationId xmlns:a16="http://schemas.microsoft.com/office/drawing/2014/main" id="{33777E41-D6AF-6C4D-8EB4-47614F7D17E6}"/>
              </a:ext>
            </a:extLst>
          </p:cNvPr>
          <p:cNvSpPr/>
          <p:nvPr/>
        </p:nvSpPr>
        <p:spPr>
          <a:xfrm>
            <a:off x="0" y="1927696"/>
            <a:ext cx="2334986" cy="440871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88217F59-F11F-7647-9A8D-C75B0A447690}"/>
              </a:ext>
            </a:extLst>
          </p:cNvPr>
          <p:cNvSpPr/>
          <p:nvPr/>
        </p:nvSpPr>
        <p:spPr>
          <a:xfrm>
            <a:off x="1621766" y="2622430"/>
            <a:ext cx="431321" cy="431321"/>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2468C53E-3A20-7A4A-A0F6-6C350D06FCE5}"/>
              </a:ext>
            </a:extLst>
          </p:cNvPr>
          <p:cNvGrpSpPr/>
          <p:nvPr/>
        </p:nvGrpSpPr>
        <p:grpSpPr>
          <a:xfrm>
            <a:off x="2606126" y="2142102"/>
            <a:ext cx="1684016" cy="274320"/>
            <a:chOff x="2606126" y="2142102"/>
            <a:chExt cx="1684016" cy="274320"/>
          </a:xfrm>
        </p:grpSpPr>
        <p:cxnSp>
          <p:nvCxnSpPr>
            <p:cNvPr id="25" name="Straight Connector 24">
              <a:extLst>
                <a:ext uri="{FF2B5EF4-FFF2-40B4-BE49-F238E27FC236}">
                  <a16:creationId xmlns:a16="http://schemas.microsoft.com/office/drawing/2014/main" id="{D06BBCE1-77BF-5B4E-B152-F1C1EA27CF6A}"/>
                </a:ext>
              </a:extLst>
            </p:cNvPr>
            <p:cNvCxnSpPr/>
            <p:nvPr/>
          </p:nvCxnSpPr>
          <p:spPr>
            <a:xfrm>
              <a:off x="26061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D8C6A14B-A7AC-304D-B5F7-939018E8F1FA}"/>
                </a:ext>
              </a:extLst>
            </p:cNvPr>
            <p:cNvCxnSpPr/>
            <p:nvPr/>
          </p:nvCxnSpPr>
          <p:spPr>
            <a:xfrm>
              <a:off x="27077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8F9C1F02-617E-B449-B0DC-876077188AB3}"/>
                </a:ext>
              </a:extLst>
            </p:cNvPr>
            <p:cNvCxnSpPr/>
            <p:nvPr/>
          </p:nvCxnSpPr>
          <p:spPr>
            <a:xfrm>
              <a:off x="28169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1D13064-6E68-DA46-B691-795DA164B413}"/>
                </a:ext>
              </a:extLst>
            </p:cNvPr>
            <p:cNvCxnSpPr/>
            <p:nvPr/>
          </p:nvCxnSpPr>
          <p:spPr>
            <a:xfrm>
              <a:off x="29185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72354676-83A1-A746-8D27-840BBCBADC16}"/>
                </a:ext>
              </a:extLst>
            </p:cNvPr>
            <p:cNvCxnSpPr/>
            <p:nvPr/>
          </p:nvCxnSpPr>
          <p:spPr>
            <a:xfrm>
              <a:off x="3033509"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FA20F9B3-DBD6-2A4D-B5D4-8310EF35C50B}"/>
                </a:ext>
              </a:extLst>
            </p:cNvPr>
            <p:cNvCxnSpPr/>
            <p:nvPr/>
          </p:nvCxnSpPr>
          <p:spPr>
            <a:xfrm>
              <a:off x="3135109"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D28AC02B-17BD-7549-944E-3A4FC6114848}"/>
                </a:ext>
              </a:extLst>
            </p:cNvPr>
            <p:cNvCxnSpPr/>
            <p:nvPr/>
          </p:nvCxnSpPr>
          <p:spPr>
            <a:xfrm>
              <a:off x="3244323"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4BF5F823-9625-784D-BAEF-2C7A837BE4C5}"/>
                </a:ext>
              </a:extLst>
            </p:cNvPr>
            <p:cNvCxnSpPr/>
            <p:nvPr/>
          </p:nvCxnSpPr>
          <p:spPr>
            <a:xfrm>
              <a:off x="33459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C93C2EBB-9F9D-E441-8E7B-99C061E00919}"/>
                </a:ext>
              </a:extLst>
            </p:cNvPr>
            <p:cNvCxnSpPr/>
            <p:nvPr/>
          </p:nvCxnSpPr>
          <p:spPr>
            <a:xfrm>
              <a:off x="34509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F2B7D125-6D1E-594D-97D3-E0593B778911}"/>
                </a:ext>
              </a:extLst>
            </p:cNvPr>
            <p:cNvCxnSpPr/>
            <p:nvPr/>
          </p:nvCxnSpPr>
          <p:spPr>
            <a:xfrm>
              <a:off x="35525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3E558822-F4CD-484E-A657-1E515460188F}"/>
                </a:ext>
              </a:extLst>
            </p:cNvPr>
            <p:cNvCxnSpPr/>
            <p:nvPr/>
          </p:nvCxnSpPr>
          <p:spPr>
            <a:xfrm>
              <a:off x="36617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85DF7D97-3197-414D-91B1-E440891C8BF9}"/>
                </a:ext>
              </a:extLst>
            </p:cNvPr>
            <p:cNvCxnSpPr/>
            <p:nvPr/>
          </p:nvCxnSpPr>
          <p:spPr>
            <a:xfrm>
              <a:off x="37633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4A76DAFC-BA12-C44F-B5F0-AE8F2C9DEA55}"/>
                </a:ext>
              </a:extLst>
            </p:cNvPr>
            <p:cNvCxnSpPr/>
            <p:nvPr/>
          </p:nvCxnSpPr>
          <p:spPr>
            <a:xfrm>
              <a:off x="38783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91602A29-DC40-2940-88DC-0735B0E521B6}"/>
                </a:ext>
              </a:extLst>
            </p:cNvPr>
            <p:cNvCxnSpPr/>
            <p:nvPr/>
          </p:nvCxnSpPr>
          <p:spPr>
            <a:xfrm>
              <a:off x="39799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35D976CD-4745-BA42-ABFC-BDCFA31B223A}"/>
                </a:ext>
              </a:extLst>
            </p:cNvPr>
            <p:cNvCxnSpPr/>
            <p:nvPr/>
          </p:nvCxnSpPr>
          <p:spPr>
            <a:xfrm>
              <a:off x="40891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1A68C672-78DC-FB4F-89C2-A37D1A71D379}"/>
                </a:ext>
              </a:extLst>
            </p:cNvPr>
            <p:cNvCxnSpPr/>
            <p:nvPr/>
          </p:nvCxnSpPr>
          <p:spPr>
            <a:xfrm>
              <a:off x="41907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30AD3820-D2DA-4840-85AC-D304F7CABDEC}"/>
                </a:ext>
              </a:extLst>
            </p:cNvPr>
            <p:cNvCxnSpPr/>
            <p:nvPr/>
          </p:nvCxnSpPr>
          <p:spPr>
            <a:xfrm>
              <a:off x="4290142"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79334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63864B5-2F39-6D48-A311-31BA6E5D615E}"/>
              </a:ext>
            </a:extLst>
          </p:cNvPr>
          <p:cNvPicPr>
            <a:picLocks noChangeAspect="1"/>
          </p:cNvPicPr>
          <p:nvPr/>
        </p:nvPicPr>
        <p:blipFill>
          <a:blip r:embed="rId2"/>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22A7ED70-2EC9-9E48-A525-41AD03482E85}"/>
              </a:ext>
            </a:extLst>
          </p:cNvPr>
          <p:cNvSpPr txBox="1"/>
          <p:nvPr/>
        </p:nvSpPr>
        <p:spPr>
          <a:xfrm>
            <a:off x="2527299" y="4176817"/>
            <a:ext cx="6557065" cy="763414"/>
          </a:xfrm>
          <a:prstGeom prst="rect">
            <a:avLst/>
          </a:prstGeom>
          <a:noFill/>
        </p:spPr>
        <p:txBody>
          <a:bodyPr wrap="square" rtlCol="0">
            <a:spAutoFit/>
          </a:bodyPr>
          <a:lstStyle/>
          <a:p>
            <a:pPr>
              <a:lnSpc>
                <a:spcPct val="114000"/>
              </a:lnSpc>
            </a:pPr>
            <a:r>
              <a:rPr lang="en-US" sz="2000" dirty="0">
                <a:solidFill>
                  <a:srgbClr val="DD550C"/>
                </a:solidFill>
                <a:latin typeface="Bahnschrift SemiCondensed" panose="020B0502040204020203" pitchFamily="34" charset="0"/>
                <a:ea typeface="Helvetica Neue Condensed" panose="02000503000000020004" pitchFamily="2" charset="0"/>
                <a:cs typeface="Helvetica Neue Condensed" panose="02000503000000020004" pitchFamily="2" charset="0"/>
              </a:rPr>
              <a:t>In November 2016, the Auburn Board of Trustees updated the institution’s statement of inclusion and diversity.  </a:t>
            </a:r>
          </a:p>
        </p:txBody>
      </p:sp>
      <p:sp>
        <p:nvSpPr>
          <p:cNvPr id="2" name="Rectangle 1">
            <a:extLst>
              <a:ext uri="{FF2B5EF4-FFF2-40B4-BE49-F238E27FC236}">
                <a16:creationId xmlns:a16="http://schemas.microsoft.com/office/drawing/2014/main" id="{EBBC8912-4B22-4A41-A658-8E3CB0D57756}"/>
              </a:ext>
            </a:extLst>
          </p:cNvPr>
          <p:cNvSpPr/>
          <p:nvPr/>
        </p:nvSpPr>
        <p:spPr>
          <a:xfrm>
            <a:off x="0" y="1920619"/>
            <a:ext cx="2334986" cy="4408714"/>
          </a:xfrm>
          <a:prstGeom prst="rect">
            <a:avLst/>
          </a:prstGeom>
          <a:solidFill>
            <a:srgbClr val="DD55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D3204FC-D57C-4246-807D-310F4DF75885}"/>
              </a:ext>
            </a:extLst>
          </p:cNvPr>
          <p:cNvSpPr/>
          <p:nvPr/>
        </p:nvSpPr>
        <p:spPr>
          <a:xfrm>
            <a:off x="1621766" y="2604897"/>
            <a:ext cx="431321" cy="4313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B9B8127-0660-CA46-8C8F-1351B52374D8}"/>
              </a:ext>
            </a:extLst>
          </p:cNvPr>
          <p:cNvSpPr/>
          <p:nvPr/>
        </p:nvSpPr>
        <p:spPr>
          <a:xfrm>
            <a:off x="1695954" y="2679085"/>
            <a:ext cx="282943" cy="282943"/>
          </a:xfrm>
          <a:prstGeom prst="rect">
            <a:avLst/>
          </a:prstGeom>
          <a:solidFill>
            <a:srgbClr val="DD55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5E29728E-152C-BA4E-9EFD-5452097C25E2}"/>
              </a:ext>
            </a:extLst>
          </p:cNvPr>
          <p:cNvGrpSpPr/>
          <p:nvPr/>
        </p:nvGrpSpPr>
        <p:grpSpPr>
          <a:xfrm>
            <a:off x="2606126" y="2142102"/>
            <a:ext cx="1684016" cy="274320"/>
            <a:chOff x="2606126" y="2142102"/>
            <a:chExt cx="1684016" cy="274320"/>
          </a:xfrm>
        </p:grpSpPr>
        <p:cxnSp>
          <p:nvCxnSpPr>
            <p:cNvPr id="10" name="Straight Connector 9">
              <a:extLst>
                <a:ext uri="{FF2B5EF4-FFF2-40B4-BE49-F238E27FC236}">
                  <a16:creationId xmlns:a16="http://schemas.microsoft.com/office/drawing/2014/main" id="{E57FF840-9335-9246-AE5B-92DB474DA7F4}"/>
                </a:ext>
              </a:extLst>
            </p:cNvPr>
            <p:cNvCxnSpPr/>
            <p:nvPr/>
          </p:nvCxnSpPr>
          <p:spPr>
            <a:xfrm>
              <a:off x="26061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75DBEB4-2E9F-2949-B0CE-689059EA12DA}"/>
                </a:ext>
              </a:extLst>
            </p:cNvPr>
            <p:cNvCxnSpPr/>
            <p:nvPr/>
          </p:nvCxnSpPr>
          <p:spPr>
            <a:xfrm>
              <a:off x="270772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5E62260-F73C-5742-8EC6-D19913FFC1FE}"/>
                </a:ext>
              </a:extLst>
            </p:cNvPr>
            <p:cNvCxnSpPr/>
            <p:nvPr/>
          </p:nvCxnSpPr>
          <p:spPr>
            <a:xfrm>
              <a:off x="281694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1108176-A1E9-0B44-A657-4846873A9216}"/>
                </a:ext>
              </a:extLst>
            </p:cNvPr>
            <p:cNvCxnSpPr/>
            <p:nvPr/>
          </p:nvCxnSpPr>
          <p:spPr>
            <a:xfrm>
              <a:off x="291854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8A9AC33-8E5F-D149-B2A8-E34C67F0CC59}"/>
                </a:ext>
              </a:extLst>
            </p:cNvPr>
            <p:cNvCxnSpPr/>
            <p:nvPr/>
          </p:nvCxnSpPr>
          <p:spPr>
            <a:xfrm>
              <a:off x="3033509"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9F21F3E-ACDA-354F-9A76-4039796F9D9E}"/>
                </a:ext>
              </a:extLst>
            </p:cNvPr>
            <p:cNvCxnSpPr/>
            <p:nvPr/>
          </p:nvCxnSpPr>
          <p:spPr>
            <a:xfrm>
              <a:off x="3135109"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928B6C5-919A-D745-8F75-B1EA2BFE66A5}"/>
                </a:ext>
              </a:extLst>
            </p:cNvPr>
            <p:cNvCxnSpPr/>
            <p:nvPr/>
          </p:nvCxnSpPr>
          <p:spPr>
            <a:xfrm>
              <a:off x="32443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32A9D81-CC72-C74E-BCE3-08580C2E2395}"/>
                </a:ext>
              </a:extLst>
            </p:cNvPr>
            <p:cNvCxnSpPr/>
            <p:nvPr/>
          </p:nvCxnSpPr>
          <p:spPr>
            <a:xfrm>
              <a:off x="33459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E1EDF67-3C60-3346-B8DE-FC4E8C8F5A86}"/>
                </a:ext>
              </a:extLst>
            </p:cNvPr>
            <p:cNvCxnSpPr/>
            <p:nvPr/>
          </p:nvCxnSpPr>
          <p:spPr>
            <a:xfrm>
              <a:off x="34509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77AB7D1-6CDC-884E-9BB5-CA74C37FBDF9}"/>
                </a:ext>
              </a:extLst>
            </p:cNvPr>
            <p:cNvCxnSpPr/>
            <p:nvPr/>
          </p:nvCxnSpPr>
          <p:spPr>
            <a:xfrm>
              <a:off x="35525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8D1263A-0D7D-C54C-8E02-9E35A9946D91}"/>
                </a:ext>
              </a:extLst>
            </p:cNvPr>
            <p:cNvCxnSpPr/>
            <p:nvPr/>
          </p:nvCxnSpPr>
          <p:spPr>
            <a:xfrm>
              <a:off x="36617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BD9795A-B67D-8843-8695-0A07550C41C5}"/>
                </a:ext>
              </a:extLst>
            </p:cNvPr>
            <p:cNvCxnSpPr/>
            <p:nvPr/>
          </p:nvCxnSpPr>
          <p:spPr>
            <a:xfrm>
              <a:off x="37633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7C8D7D3-89CB-DC4F-9E39-48D7C282D58E}"/>
                </a:ext>
              </a:extLst>
            </p:cNvPr>
            <p:cNvCxnSpPr/>
            <p:nvPr/>
          </p:nvCxnSpPr>
          <p:spPr>
            <a:xfrm>
              <a:off x="38783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D09FE2C-67FE-9449-B94C-922463FD1E6C}"/>
                </a:ext>
              </a:extLst>
            </p:cNvPr>
            <p:cNvCxnSpPr/>
            <p:nvPr/>
          </p:nvCxnSpPr>
          <p:spPr>
            <a:xfrm>
              <a:off x="39799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8D6B417-61CE-D547-A6AE-444D3E2CAB06}"/>
                </a:ext>
              </a:extLst>
            </p:cNvPr>
            <p:cNvCxnSpPr/>
            <p:nvPr/>
          </p:nvCxnSpPr>
          <p:spPr>
            <a:xfrm>
              <a:off x="40891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D4B69F4-13B8-C442-889B-FBE926143494}"/>
                </a:ext>
              </a:extLst>
            </p:cNvPr>
            <p:cNvCxnSpPr/>
            <p:nvPr/>
          </p:nvCxnSpPr>
          <p:spPr>
            <a:xfrm>
              <a:off x="41907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6171D3C-7B16-EF44-9D7E-B9EC4DB1975D}"/>
                </a:ext>
              </a:extLst>
            </p:cNvPr>
            <p:cNvCxnSpPr/>
            <p:nvPr/>
          </p:nvCxnSpPr>
          <p:spPr>
            <a:xfrm>
              <a:off x="4290142"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27" name="TextBox 26">
            <a:extLst>
              <a:ext uri="{FF2B5EF4-FFF2-40B4-BE49-F238E27FC236}">
                <a16:creationId xmlns:a16="http://schemas.microsoft.com/office/drawing/2014/main" id="{5871126C-E673-464E-BB25-A5BDF7A93B78}"/>
              </a:ext>
            </a:extLst>
          </p:cNvPr>
          <p:cNvSpPr txBox="1"/>
          <p:nvPr/>
        </p:nvSpPr>
        <p:spPr>
          <a:xfrm>
            <a:off x="2527299" y="2489200"/>
            <a:ext cx="6557065" cy="1495794"/>
          </a:xfrm>
          <a:prstGeom prst="rect">
            <a:avLst/>
          </a:prstGeom>
          <a:noFill/>
        </p:spPr>
        <p:txBody>
          <a:bodyPr wrap="square" rtlCol="0">
            <a:spAutoFit/>
          </a:bodyPr>
          <a:lstStyle/>
          <a:p>
            <a:pPr>
              <a:lnSpc>
                <a:spcPct val="114000"/>
              </a:lnSpc>
            </a:pPr>
            <a:r>
              <a:rPr lang="en-US" sz="2000" dirty="0">
                <a:latin typeface="Bahnschrift SemiCondensed" panose="020B0502040204020203" pitchFamily="34" charset="0"/>
                <a:ea typeface="Helvetica Neue Condensed" panose="02000503000000020004" pitchFamily="2" charset="0"/>
                <a:cs typeface="Helvetica Neue Condensed" panose="02000503000000020004" pitchFamily="2" charset="0"/>
              </a:rPr>
              <a:t>Adopt a revised Auburn University inclusion and diversity statement that articulates a core institutional expectation for the development of current and future initiatives, and refocuses the University's emphasis on unity and diversity</a:t>
            </a:r>
            <a:r>
              <a:rPr lang="en-US" sz="2000" dirty="0" smtClean="0">
                <a:latin typeface="Bahnschrift SemiCondensed" panose="020B0502040204020203" pitchFamily="34" charset="0"/>
                <a:ea typeface="Helvetica Neue Condensed" panose="02000503000000020004" pitchFamily="2" charset="0"/>
                <a:cs typeface="Helvetica Neue Condensed" panose="02000503000000020004" pitchFamily="2" charset="0"/>
              </a:rPr>
              <a:t>.</a:t>
            </a:r>
            <a:endParaRPr lang="en-US" sz="2000" dirty="0">
              <a:latin typeface="Helvetica Neue LT Std 57 Conden" panose="020B0506030502030204" pitchFamily="34" charset="77"/>
              <a:ea typeface="Helvetica Neue Condensed" panose="02000503000000020004" pitchFamily="2" charset="0"/>
              <a:cs typeface="Helvetica Neue Condensed" panose="02000503000000020004" pitchFamily="2" charset="0"/>
            </a:endParaRPr>
          </a:p>
        </p:txBody>
      </p:sp>
    </p:spTree>
    <p:extLst>
      <p:ext uri="{BB962C8B-B14F-4D97-AF65-F5344CB8AC3E}">
        <p14:creationId xmlns:p14="http://schemas.microsoft.com/office/powerpoint/2010/main" val="430958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63864B5-2F39-6D48-A311-31BA6E5D615E}"/>
              </a:ext>
            </a:extLst>
          </p:cNvPr>
          <p:cNvPicPr>
            <a:picLocks noChangeAspect="1"/>
          </p:cNvPicPr>
          <p:nvPr/>
        </p:nvPicPr>
        <p:blipFill>
          <a:blip r:embed="rId2"/>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22A7ED70-2EC9-9E48-A525-41AD03482E85}"/>
              </a:ext>
            </a:extLst>
          </p:cNvPr>
          <p:cNvSpPr txBox="1"/>
          <p:nvPr/>
        </p:nvSpPr>
        <p:spPr>
          <a:xfrm>
            <a:off x="2527299" y="4027123"/>
            <a:ext cx="8343900" cy="1114279"/>
          </a:xfrm>
          <a:prstGeom prst="rect">
            <a:avLst/>
          </a:prstGeom>
          <a:noFill/>
        </p:spPr>
        <p:txBody>
          <a:bodyPr wrap="square" rtlCol="0">
            <a:spAutoFit/>
          </a:bodyPr>
          <a:lstStyle/>
          <a:p>
            <a:pPr defTabSz="457200">
              <a:lnSpc>
                <a:spcPct val="114000"/>
              </a:lnSpc>
            </a:pPr>
            <a:r>
              <a:rPr lang="en-US" sz="2000" dirty="0">
                <a:solidFill>
                  <a:srgbClr val="DD550C"/>
                </a:solidFill>
                <a:latin typeface="Helvetica Neue LT Std 57 Conden" panose="020B0506030502030204" pitchFamily="34" charset="77"/>
                <a:ea typeface="Helvetica Neue Condensed" panose="02000503000000020004" pitchFamily="2" charset="0"/>
                <a:cs typeface="Helvetica Neue Condensed" panose="02000503000000020004" pitchFamily="2" charset="0"/>
              </a:rPr>
              <a:t>With the goal of encouraging cross cultural collaboration with supporting organizations that are not considered an established partner, OID launched an Inclusive Excellence (IE) mini-grant process in September 2017.  </a:t>
            </a:r>
          </a:p>
        </p:txBody>
      </p:sp>
      <p:sp>
        <p:nvSpPr>
          <p:cNvPr id="2" name="Rectangle 1">
            <a:extLst>
              <a:ext uri="{FF2B5EF4-FFF2-40B4-BE49-F238E27FC236}">
                <a16:creationId xmlns:a16="http://schemas.microsoft.com/office/drawing/2014/main" id="{EBBC8912-4B22-4A41-A658-8E3CB0D57756}"/>
              </a:ext>
            </a:extLst>
          </p:cNvPr>
          <p:cNvSpPr/>
          <p:nvPr/>
        </p:nvSpPr>
        <p:spPr>
          <a:xfrm>
            <a:off x="0" y="1920619"/>
            <a:ext cx="2334986" cy="4408714"/>
          </a:xfrm>
          <a:prstGeom prst="rect">
            <a:avLst/>
          </a:prstGeom>
          <a:solidFill>
            <a:srgbClr val="DD55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D3204FC-D57C-4246-807D-310F4DF75885}"/>
              </a:ext>
            </a:extLst>
          </p:cNvPr>
          <p:cNvSpPr/>
          <p:nvPr/>
        </p:nvSpPr>
        <p:spPr>
          <a:xfrm>
            <a:off x="1621766" y="2604897"/>
            <a:ext cx="431321" cy="4313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B9B8127-0660-CA46-8C8F-1351B52374D8}"/>
              </a:ext>
            </a:extLst>
          </p:cNvPr>
          <p:cNvSpPr/>
          <p:nvPr/>
        </p:nvSpPr>
        <p:spPr>
          <a:xfrm>
            <a:off x="1695954" y="2679085"/>
            <a:ext cx="282943" cy="282943"/>
          </a:xfrm>
          <a:prstGeom prst="rect">
            <a:avLst/>
          </a:prstGeom>
          <a:solidFill>
            <a:srgbClr val="DD55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5E29728E-152C-BA4E-9EFD-5452097C25E2}"/>
              </a:ext>
            </a:extLst>
          </p:cNvPr>
          <p:cNvGrpSpPr/>
          <p:nvPr/>
        </p:nvGrpSpPr>
        <p:grpSpPr>
          <a:xfrm>
            <a:off x="2606126" y="2142102"/>
            <a:ext cx="1684016" cy="274320"/>
            <a:chOff x="2606126" y="2142102"/>
            <a:chExt cx="1684016" cy="274320"/>
          </a:xfrm>
        </p:grpSpPr>
        <p:cxnSp>
          <p:nvCxnSpPr>
            <p:cNvPr id="10" name="Straight Connector 9">
              <a:extLst>
                <a:ext uri="{FF2B5EF4-FFF2-40B4-BE49-F238E27FC236}">
                  <a16:creationId xmlns:a16="http://schemas.microsoft.com/office/drawing/2014/main" id="{E57FF840-9335-9246-AE5B-92DB474DA7F4}"/>
                </a:ext>
              </a:extLst>
            </p:cNvPr>
            <p:cNvCxnSpPr/>
            <p:nvPr/>
          </p:nvCxnSpPr>
          <p:spPr>
            <a:xfrm>
              <a:off x="26061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75DBEB4-2E9F-2949-B0CE-689059EA12DA}"/>
                </a:ext>
              </a:extLst>
            </p:cNvPr>
            <p:cNvCxnSpPr/>
            <p:nvPr/>
          </p:nvCxnSpPr>
          <p:spPr>
            <a:xfrm>
              <a:off x="27077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5E62260-F73C-5742-8EC6-D19913FFC1FE}"/>
                </a:ext>
              </a:extLst>
            </p:cNvPr>
            <p:cNvCxnSpPr/>
            <p:nvPr/>
          </p:nvCxnSpPr>
          <p:spPr>
            <a:xfrm>
              <a:off x="28169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1108176-A1E9-0B44-A657-4846873A9216}"/>
                </a:ext>
              </a:extLst>
            </p:cNvPr>
            <p:cNvCxnSpPr/>
            <p:nvPr/>
          </p:nvCxnSpPr>
          <p:spPr>
            <a:xfrm>
              <a:off x="29185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8A9AC33-8E5F-D149-B2A8-E34C67F0CC59}"/>
                </a:ext>
              </a:extLst>
            </p:cNvPr>
            <p:cNvCxnSpPr/>
            <p:nvPr/>
          </p:nvCxnSpPr>
          <p:spPr>
            <a:xfrm>
              <a:off x="3033509"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9F21F3E-ACDA-354F-9A76-4039796F9D9E}"/>
                </a:ext>
              </a:extLst>
            </p:cNvPr>
            <p:cNvCxnSpPr/>
            <p:nvPr/>
          </p:nvCxnSpPr>
          <p:spPr>
            <a:xfrm>
              <a:off x="3135109"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928B6C5-919A-D745-8F75-B1EA2BFE66A5}"/>
                </a:ext>
              </a:extLst>
            </p:cNvPr>
            <p:cNvCxnSpPr/>
            <p:nvPr/>
          </p:nvCxnSpPr>
          <p:spPr>
            <a:xfrm>
              <a:off x="3244323"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32A9D81-CC72-C74E-BCE3-08580C2E2395}"/>
                </a:ext>
              </a:extLst>
            </p:cNvPr>
            <p:cNvCxnSpPr/>
            <p:nvPr/>
          </p:nvCxnSpPr>
          <p:spPr>
            <a:xfrm>
              <a:off x="3345923"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E1EDF67-3C60-3346-B8DE-FC4E8C8F5A86}"/>
                </a:ext>
              </a:extLst>
            </p:cNvPr>
            <p:cNvCxnSpPr/>
            <p:nvPr/>
          </p:nvCxnSpPr>
          <p:spPr>
            <a:xfrm>
              <a:off x="34509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77AB7D1-6CDC-884E-9BB5-CA74C37FBDF9}"/>
                </a:ext>
              </a:extLst>
            </p:cNvPr>
            <p:cNvCxnSpPr/>
            <p:nvPr/>
          </p:nvCxnSpPr>
          <p:spPr>
            <a:xfrm>
              <a:off x="35525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8D1263A-0D7D-C54C-8E02-9E35A9946D91}"/>
                </a:ext>
              </a:extLst>
            </p:cNvPr>
            <p:cNvCxnSpPr/>
            <p:nvPr/>
          </p:nvCxnSpPr>
          <p:spPr>
            <a:xfrm>
              <a:off x="36617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BD9795A-B67D-8843-8695-0A07550C41C5}"/>
                </a:ext>
              </a:extLst>
            </p:cNvPr>
            <p:cNvCxnSpPr/>
            <p:nvPr/>
          </p:nvCxnSpPr>
          <p:spPr>
            <a:xfrm>
              <a:off x="37633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7C8D7D3-89CB-DC4F-9E39-48D7C282D58E}"/>
                </a:ext>
              </a:extLst>
            </p:cNvPr>
            <p:cNvCxnSpPr/>
            <p:nvPr/>
          </p:nvCxnSpPr>
          <p:spPr>
            <a:xfrm>
              <a:off x="38783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D09FE2C-67FE-9449-B94C-922463FD1E6C}"/>
                </a:ext>
              </a:extLst>
            </p:cNvPr>
            <p:cNvCxnSpPr/>
            <p:nvPr/>
          </p:nvCxnSpPr>
          <p:spPr>
            <a:xfrm>
              <a:off x="39799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8D6B417-61CE-D547-A6AE-444D3E2CAB06}"/>
                </a:ext>
              </a:extLst>
            </p:cNvPr>
            <p:cNvCxnSpPr/>
            <p:nvPr/>
          </p:nvCxnSpPr>
          <p:spPr>
            <a:xfrm>
              <a:off x="40891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D4B69F4-13B8-C442-889B-FBE926143494}"/>
                </a:ext>
              </a:extLst>
            </p:cNvPr>
            <p:cNvCxnSpPr/>
            <p:nvPr/>
          </p:nvCxnSpPr>
          <p:spPr>
            <a:xfrm>
              <a:off x="41907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6171D3C-7B16-EF44-9D7E-B9EC4DB1975D}"/>
                </a:ext>
              </a:extLst>
            </p:cNvPr>
            <p:cNvCxnSpPr/>
            <p:nvPr/>
          </p:nvCxnSpPr>
          <p:spPr>
            <a:xfrm>
              <a:off x="4290142"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27" name="TextBox 26">
            <a:extLst>
              <a:ext uri="{FF2B5EF4-FFF2-40B4-BE49-F238E27FC236}">
                <a16:creationId xmlns:a16="http://schemas.microsoft.com/office/drawing/2014/main" id="{5871126C-E673-464E-BB25-A5BDF7A93B78}"/>
              </a:ext>
            </a:extLst>
          </p:cNvPr>
          <p:cNvSpPr txBox="1"/>
          <p:nvPr/>
        </p:nvSpPr>
        <p:spPr>
          <a:xfrm>
            <a:off x="2527299" y="2489200"/>
            <a:ext cx="8343900" cy="1465145"/>
          </a:xfrm>
          <a:prstGeom prst="rect">
            <a:avLst/>
          </a:prstGeom>
          <a:noFill/>
        </p:spPr>
        <p:txBody>
          <a:bodyPr wrap="square" rtlCol="0">
            <a:spAutoFit/>
          </a:bodyPr>
          <a:lstStyle/>
          <a:p>
            <a:pPr>
              <a:lnSpc>
                <a:spcPct val="114000"/>
              </a:lnSpc>
            </a:pPr>
            <a:r>
              <a:rPr lang="en-US" sz="2000" dirty="0">
                <a:latin typeface="Helvetica Neue LT Std 57 Conden" panose="020B0506030502030204" pitchFamily="34" charset="77"/>
                <a:ea typeface="Helvetica Neue Condensed" panose="02000503000000020004" pitchFamily="2" charset="0"/>
                <a:cs typeface="Helvetica Neue Condensed" panose="02000503000000020004" pitchFamily="2" charset="0"/>
              </a:rPr>
              <a:t>Establish Campus Climate Grants to support student organizations that speak to campus climate by assisting issues of exclusion due to ability status, age, ethnicity, gender, national origin, native language, race, religion, sexual orientation, globalization, and socioeconomic background. </a:t>
            </a:r>
          </a:p>
        </p:txBody>
      </p:sp>
      <p:sp>
        <p:nvSpPr>
          <p:cNvPr id="4" name="TextBox 3">
            <a:extLst>
              <a:ext uri="{FF2B5EF4-FFF2-40B4-BE49-F238E27FC236}">
                <a16:creationId xmlns:a16="http://schemas.microsoft.com/office/drawing/2014/main" id="{C5231214-E834-1B46-A26A-76C3F14154B6}"/>
              </a:ext>
            </a:extLst>
          </p:cNvPr>
          <p:cNvSpPr txBox="1"/>
          <p:nvPr/>
        </p:nvSpPr>
        <p:spPr>
          <a:xfrm>
            <a:off x="2606126" y="5214180"/>
            <a:ext cx="4792715" cy="923330"/>
          </a:xfrm>
          <a:prstGeom prst="rect">
            <a:avLst/>
          </a:prstGeom>
          <a:noFill/>
        </p:spPr>
        <p:txBody>
          <a:bodyPr wrap="square" rtlCol="0">
            <a:spAutoFit/>
          </a:bodyPr>
          <a:lstStyle/>
          <a:p>
            <a:r>
              <a:rPr lang="en-US" dirty="0">
                <a:solidFill>
                  <a:srgbClr val="DD550C"/>
                </a:solidFill>
                <a:latin typeface="Helvetica Neue LT Std 57 Conden" panose="020B0506030502030204" pitchFamily="34" charset="77"/>
                <a:ea typeface="Helvetica Neue Condensed" panose="02000503000000020004" pitchFamily="2" charset="0"/>
                <a:cs typeface="Helvetica Neue Condensed" panose="02000503000000020004" pitchFamily="2" charset="0"/>
              </a:rPr>
              <a:t>-A request for proposals (RFP) process for diversity and inclusive excellence related projects was initiated by the Office of Inclusion and Diversity </a:t>
            </a:r>
            <a:endParaRPr lang="en-US" dirty="0"/>
          </a:p>
        </p:txBody>
      </p:sp>
      <p:sp>
        <p:nvSpPr>
          <p:cNvPr id="28" name="TextBox 27">
            <a:extLst>
              <a:ext uri="{FF2B5EF4-FFF2-40B4-BE49-F238E27FC236}">
                <a16:creationId xmlns:a16="http://schemas.microsoft.com/office/drawing/2014/main" id="{31D27329-D145-DA46-A6A6-B8DAF39919C5}"/>
              </a:ext>
            </a:extLst>
          </p:cNvPr>
          <p:cNvSpPr txBox="1"/>
          <p:nvPr/>
        </p:nvSpPr>
        <p:spPr>
          <a:xfrm>
            <a:off x="7585655" y="5214180"/>
            <a:ext cx="4792715" cy="923330"/>
          </a:xfrm>
          <a:prstGeom prst="rect">
            <a:avLst/>
          </a:prstGeom>
          <a:noFill/>
        </p:spPr>
        <p:txBody>
          <a:bodyPr wrap="square" rtlCol="0">
            <a:spAutoFit/>
          </a:bodyPr>
          <a:lstStyle/>
          <a:p>
            <a:r>
              <a:rPr lang="en-US" dirty="0">
                <a:solidFill>
                  <a:srgbClr val="DD550C"/>
                </a:solidFill>
                <a:latin typeface="Helvetica Neue LT Std 57 Conden" panose="020B0506030502030204" pitchFamily="34" charset="77"/>
                <a:ea typeface="Helvetica Neue Condensed" panose="02000503000000020004" pitchFamily="2" charset="0"/>
                <a:cs typeface="Helvetica Neue Condensed" panose="02000503000000020004" pitchFamily="2" charset="0"/>
              </a:rPr>
              <a:t>-A small IE grant selection committee evaluated/selected proposals to be funded.  </a:t>
            </a:r>
          </a:p>
          <a:p>
            <a:r>
              <a:rPr lang="en-US" dirty="0">
                <a:solidFill>
                  <a:srgbClr val="DD550C"/>
                </a:solidFill>
                <a:latin typeface="Helvetica Neue LT Std 57 Conden" panose="020B0506030502030204" pitchFamily="34" charset="77"/>
                <a:ea typeface="Helvetica Neue Condensed" panose="02000503000000020004" pitchFamily="2" charset="0"/>
                <a:cs typeface="Helvetica Neue Condensed" panose="02000503000000020004" pitchFamily="2" charset="0"/>
              </a:rPr>
              <a:t>- Seven proposals were funded.</a:t>
            </a:r>
            <a:endParaRPr lang="en-US" dirty="0"/>
          </a:p>
        </p:txBody>
      </p:sp>
    </p:spTree>
    <p:extLst>
      <p:ext uri="{BB962C8B-B14F-4D97-AF65-F5344CB8AC3E}">
        <p14:creationId xmlns:p14="http://schemas.microsoft.com/office/powerpoint/2010/main" val="2133058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63864B5-2F39-6D48-A311-31BA6E5D615E}"/>
              </a:ext>
            </a:extLst>
          </p:cNvPr>
          <p:cNvPicPr>
            <a:picLocks noChangeAspect="1"/>
          </p:cNvPicPr>
          <p:nvPr/>
        </p:nvPicPr>
        <p:blipFill>
          <a:blip r:embed="rId2"/>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22A7ED70-2EC9-9E48-A525-41AD03482E85}"/>
              </a:ext>
            </a:extLst>
          </p:cNvPr>
          <p:cNvSpPr txBox="1"/>
          <p:nvPr/>
        </p:nvSpPr>
        <p:spPr>
          <a:xfrm>
            <a:off x="2527299" y="2489200"/>
            <a:ext cx="8133267" cy="763414"/>
          </a:xfrm>
          <a:prstGeom prst="rect">
            <a:avLst/>
          </a:prstGeom>
          <a:noFill/>
        </p:spPr>
        <p:txBody>
          <a:bodyPr wrap="square" rtlCol="0">
            <a:spAutoFit/>
          </a:bodyPr>
          <a:lstStyle/>
          <a:p>
            <a:pPr>
              <a:lnSpc>
                <a:spcPct val="114000"/>
              </a:lnSpc>
            </a:pPr>
            <a:r>
              <a:rPr lang="en-US" sz="2000" dirty="0">
                <a:latin typeface="Helvetica Neue LT Std 57 Conden" panose="020B0506030502030204" pitchFamily="34" charset="77"/>
                <a:ea typeface="Helvetica Neue Condensed" panose="02000503000000020004" pitchFamily="2" charset="0"/>
                <a:cs typeface="Helvetica Neue Condensed" panose="02000503000000020004" pitchFamily="2" charset="0"/>
              </a:rPr>
              <a:t>Increase dedicated and shared physical spaces where diverse and inclusive activities and conversations are facilitated and encouraged.</a:t>
            </a:r>
          </a:p>
        </p:txBody>
      </p:sp>
      <p:sp>
        <p:nvSpPr>
          <p:cNvPr id="6" name="Rectangle 5">
            <a:extLst>
              <a:ext uri="{FF2B5EF4-FFF2-40B4-BE49-F238E27FC236}">
                <a16:creationId xmlns:a16="http://schemas.microsoft.com/office/drawing/2014/main" id="{33777E41-D6AF-6C4D-8EB4-47614F7D17E6}"/>
              </a:ext>
            </a:extLst>
          </p:cNvPr>
          <p:cNvSpPr/>
          <p:nvPr/>
        </p:nvSpPr>
        <p:spPr>
          <a:xfrm>
            <a:off x="0" y="1927696"/>
            <a:ext cx="2334986" cy="440871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88217F59-F11F-7647-9A8D-C75B0A447690}"/>
              </a:ext>
            </a:extLst>
          </p:cNvPr>
          <p:cNvSpPr/>
          <p:nvPr/>
        </p:nvSpPr>
        <p:spPr>
          <a:xfrm>
            <a:off x="1621766" y="2622430"/>
            <a:ext cx="431321" cy="431321"/>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4359733E-95FE-2B4E-8E10-E46EE09C34B7}"/>
              </a:ext>
            </a:extLst>
          </p:cNvPr>
          <p:cNvGrpSpPr/>
          <p:nvPr/>
        </p:nvGrpSpPr>
        <p:grpSpPr>
          <a:xfrm>
            <a:off x="2606126" y="2142102"/>
            <a:ext cx="1684016" cy="274320"/>
            <a:chOff x="2606126" y="2142102"/>
            <a:chExt cx="1684016" cy="274320"/>
          </a:xfrm>
        </p:grpSpPr>
        <p:cxnSp>
          <p:nvCxnSpPr>
            <p:cNvPr id="27" name="Straight Connector 26">
              <a:extLst>
                <a:ext uri="{FF2B5EF4-FFF2-40B4-BE49-F238E27FC236}">
                  <a16:creationId xmlns:a16="http://schemas.microsoft.com/office/drawing/2014/main" id="{FA8491D6-2355-464D-BBF8-59D8A120BA3A}"/>
                </a:ext>
              </a:extLst>
            </p:cNvPr>
            <p:cNvCxnSpPr/>
            <p:nvPr/>
          </p:nvCxnSpPr>
          <p:spPr>
            <a:xfrm>
              <a:off x="26061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9CA70BE-7F67-AE49-9A8E-C51F56274642}"/>
                </a:ext>
              </a:extLst>
            </p:cNvPr>
            <p:cNvCxnSpPr/>
            <p:nvPr/>
          </p:nvCxnSpPr>
          <p:spPr>
            <a:xfrm>
              <a:off x="27077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3772F5B-0943-AB44-A9B7-61AA9C9A18B4}"/>
                </a:ext>
              </a:extLst>
            </p:cNvPr>
            <p:cNvCxnSpPr/>
            <p:nvPr/>
          </p:nvCxnSpPr>
          <p:spPr>
            <a:xfrm>
              <a:off x="28169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9F91E1BB-1813-2F41-86E5-7CEE6833DAC9}"/>
                </a:ext>
              </a:extLst>
            </p:cNvPr>
            <p:cNvCxnSpPr/>
            <p:nvPr/>
          </p:nvCxnSpPr>
          <p:spPr>
            <a:xfrm>
              <a:off x="29185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57B45625-78DD-3F4F-B789-39479CE6818A}"/>
                </a:ext>
              </a:extLst>
            </p:cNvPr>
            <p:cNvCxnSpPr/>
            <p:nvPr/>
          </p:nvCxnSpPr>
          <p:spPr>
            <a:xfrm>
              <a:off x="3033509"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6425C28-5572-784B-853F-BF6394317385}"/>
                </a:ext>
              </a:extLst>
            </p:cNvPr>
            <p:cNvCxnSpPr/>
            <p:nvPr/>
          </p:nvCxnSpPr>
          <p:spPr>
            <a:xfrm>
              <a:off x="3135109"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4298AA4-57FD-D241-8234-80B37B76C7CF}"/>
                </a:ext>
              </a:extLst>
            </p:cNvPr>
            <p:cNvCxnSpPr/>
            <p:nvPr/>
          </p:nvCxnSpPr>
          <p:spPr>
            <a:xfrm>
              <a:off x="3244323"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9C6E85B2-908A-904F-8731-8A0D7E9642E7}"/>
                </a:ext>
              </a:extLst>
            </p:cNvPr>
            <p:cNvCxnSpPr/>
            <p:nvPr/>
          </p:nvCxnSpPr>
          <p:spPr>
            <a:xfrm>
              <a:off x="3345923"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B0CB497-3E78-1745-94C6-608CF7FAE6B1}"/>
                </a:ext>
              </a:extLst>
            </p:cNvPr>
            <p:cNvCxnSpPr/>
            <p:nvPr/>
          </p:nvCxnSpPr>
          <p:spPr>
            <a:xfrm>
              <a:off x="34509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75F23379-8F5E-BB48-9FFC-226AFA117A0C}"/>
                </a:ext>
              </a:extLst>
            </p:cNvPr>
            <p:cNvCxnSpPr/>
            <p:nvPr/>
          </p:nvCxnSpPr>
          <p:spPr>
            <a:xfrm>
              <a:off x="35525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A9FB9993-EFF9-964F-95B8-F3B0A5E5A24E}"/>
                </a:ext>
              </a:extLst>
            </p:cNvPr>
            <p:cNvCxnSpPr/>
            <p:nvPr/>
          </p:nvCxnSpPr>
          <p:spPr>
            <a:xfrm>
              <a:off x="36617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BE3C9032-57C5-A145-AF60-DABFE5561FDC}"/>
                </a:ext>
              </a:extLst>
            </p:cNvPr>
            <p:cNvCxnSpPr/>
            <p:nvPr/>
          </p:nvCxnSpPr>
          <p:spPr>
            <a:xfrm>
              <a:off x="37633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8E0C391B-5532-EA40-8A25-EE77665F37EE}"/>
                </a:ext>
              </a:extLst>
            </p:cNvPr>
            <p:cNvCxnSpPr/>
            <p:nvPr/>
          </p:nvCxnSpPr>
          <p:spPr>
            <a:xfrm>
              <a:off x="38783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048CCDB-D2AC-D141-B1A1-132051F84DEB}"/>
                </a:ext>
              </a:extLst>
            </p:cNvPr>
            <p:cNvCxnSpPr/>
            <p:nvPr/>
          </p:nvCxnSpPr>
          <p:spPr>
            <a:xfrm>
              <a:off x="39799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C3F0CDCC-E899-4247-8232-39AD28E7A396}"/>
                </a:ext>
              </a:extLst>
            </p:cNvPr>
            <p:cNvCxnSpPr/>
            <p:nvPr/>
          </p:nvCxnSpPr>
          <p:spPr>
            <a:xfrm>
              <a:off x="40891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12005281-150C-B742-8810-6AB8653CB05B}"/>
                </a:ext>
              </a:extLst>
            </p:cNvPr>
            <p:cNvCxnSpPr/>
            <p:nvPr/>
          </p:nvCxnSpPr>
          <p:spPr>
            <a:xfrm>
              <a:off x="41907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AED1426E-02D3-A045-9176-B5267D43C042}"/>
                </a:ext>
              </a:extLst>
            </p:cNvPr>
            <p:cNvCxnSpPr/>
            <p:nvPr/>
          </p:nvCxnSpPr>
          <p:spPr>
            <a:xfrm>
              <a:off x="4290142"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75174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63864B5-2F39-6D48-A311-31BA6E5D615E}"/>
              </a:ext>
            </a:extLst>
          </p:cNvPr>
          <p:cNvPicPr>
            <a:picLocks noChangeAspect="1"/>
          </p:cNvPicPr>
          <p:nvPr/>
        </p:nvPicPr>
        <p:blipFill>
          <a:blip r:embed="rId2"/>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22A7ED70-2EC9-9E48-A525-41AD03482E85}"/>
              </a:ext>
            </a:extLst>
          </p:cNvPr>
          <p:cNvSpPr txBox="1"/>
          <p:nvPr/>
        </p:nvSpPr>
        <p:spPr>
          <a:xfrm>
            <a:off x="2527299" y="3475086"/>
            <a:ext cx="8343900" cy="2166875"/>
          </a:xfrm>
          <a:prstGeom prst="rect">
            <a:avLst/>
          </a:prstGeom>
          <a:noFill/>
        </p:spPr>
        <p:txBody>
          <a:bodyPr wrap="square" rtlCol="0">
            <a:spAutoFit/>
          </a:bodyPr>
          <a:lstStyle/>
          <a:p>
            <a:pPr defTabSz="457200">
              <a:lnSpc>
                <a:spcPct val="114000"/>
              </a:lnSpc>
            </a:pPr>
            <a:r>
              <a:rPr lang="en-US" sz="2000" dirty="0">
                <a:solidFill>
                  <a:srgbClr val="DD550C"/>
                </a:solidFill>
                <a:latin typeface="Helvetica Neue LT Std 57 Conden" panose="020B0506030502030204" pitchFamily="34" charset="77"/>
                <a:ea typeface="Helvetica Neue Condensed" panose="02000503000000020004" pitchFamily="2" charset="0"/>
                <a:cs typeface="Helvetica Neue Condensed" panose="02000503000000020004" pitchFamily="2" charset="0"/>
              </a:rPr>
              <a:t>During Fall 2016, the Cross-Cultural Center for Excellence(CCCE) was relocated to the Student Center.  The CCCE is now housed in a newly renovated and furnished central space in the Student Center with expanded seating and study areas, academic support service spaces for coaching and tutoring and flexible space for student organizations, diverse student leaders and OID and CCCE graduate assistants.  The CCCE is open and available to all students.  </a:t>
            </a:r>
          </a:p>
        </p:txBody>
      </p:sp>
      <p:sp>
        <p:nvSpPr>
          <p:cNvPr id="2" name="Rectangle 1">
            <a:extLst>
              <a:ext uri="{FF2B5EF4-FFF2-40B4-BE49-F238E27FC236}">
                <a16:creationId xmlns:a16="http://schemas.microsoft.com/office/drawing/2014/main" id="{EBBC8912-4B22-4A41-A658-8E3CB0D57756}"/>
              </a:ext>
            </a:extLst>
          </p:cNvPr>
          <p:cNvSpPr/>
          <p:nvPr/>
        </p:nvSpPr>
        <p:spPr>
          <a:xfrm>
            <a:off x="0" y="1920619"/>
            <a:ext cx="2334986" cy="4408714"/>
          </a:xfrm>
          <a:prstGeom prst="rect">
            <a:avLst/>
          </a:prstGeom>
          <a:solidFill>
            <a:srgbClr val="DD55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D3204FC-D57C-4246-807D-310F4DF75885}"/>
              </a:ext>
            </a:extLst>
          </p:cNvPr>
          <p:cNvSpPr/>
          <p:nvPr/>
        </p:nvSpPr>
        <p:spPr>
          <a:xfrm>
            <a:off x="1621766" y="2604897"/>
            <a:ext cx="431321" cy="4313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B9B8127-0660-CA46-8C8F-1351B52374D8}"/>
              </a:ext>
            </a:extLst>
          </p:cNvPr>
          <p:cNvSpPr/>
          <p:nvPr/>
        </p:nvSpPr>
        <p:spPr>
          <a:xfrm>
            <a:off x="1695954" y="2679085"/>
            <a:ext cx="282943" cy="282943"/>
          </a:xfrm>
          <a:prstGeom prst="rect">
            <a:avLst/>
          </a:prstGeom>
          <a:solidFill>
            <a:srgbClr val="DD55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5E29728E-152C-BA4E-9EFD-5452097C25E2}"/>
              </a:ext>
            </a:extLst>
          </p:cNvPr>
          <p:cNvGrpSpPr/>
          <p:nvPr/>
        </p:nvGrpSpPr>
        <p:grpSpPr>
          <a:xfrm>
            <a:off x="2606126" y="2142102"/>
            <a:ext cx="1684016" cy="274320"/>
            <a:chOff x="2606126" y="2142102"/>
            <a:chExt cx="1684016" cy="274320"/>
          </a:xfrm>
        </p:grpSpPr>
        <p:cxnSp>
          <p:nvCxnSpPr>
            <p:cNvPr id="10" name="Straight Connector 9">
              <a:extLst>
                <a:ext uri="{FF2B5EF4-FFF2-40B4-BE49-F238E27FC236}">
                  <a16:creationId xmlns:a16="http://schemas.microsoft.com/office/drawing/2014/main" id="{E57FF840-9335-9246-AE5B-92DB474DA7F4}"/>
                </a:ext>
              </a:extLst>
            </p:cNvPr>
            <p:cNvCxnSpPr/>
            <p:nvPr/>
          </p:nvCxnSpPr>
          <p:spPr>
            <a:xfrm>
              <a:off x="26061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75DBEB4-2E9F-2949-B0CE-689059EA12DA}"/>
                </a:ext>
              </a:extLst>
            </p:cNvPr>
            <p:cNvCxnSpPr/>
            <p:nvPr/>
          </p:nvCxnSpPr>
          <p:spPr>
            <a:xfrm>
              <a:off x="27077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5E62260-F73C-5742-8EC6-D19913FFC1FE}"/>
                </a:ext>
              </a:extLst>
            </p:cNvPr>
            <p:cNvCxnSpPr/>
            <p:nvPr/>
          </p:nvCxnSpPr>
          <p:spPr>
            <a:xfrm>
              <a:off x="28169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1108176-A1E9-0B44-A657-4846873A9216}"/>
                </a:ext>
              </a:extLst>
            </p:cNvPr>
            <p:cNvCxnSpPr/>
            <p:nvPr/>
          </p:nvCxnSpPr>
          <p:spPr>
            <a:xfrm>
              <a:off x="29185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8A9AC33-8E5F-D149-B2A8-E34C67F0CC59}"/>
                </a:ext>
              </a:extLst>
            </p:cNvPr>
            <p:cNvCxnSpPr/>
            <p:nvPr/>
          </p:nvCxnSpPr>
          <p:spPr>
            <a:xfrm>
              <a:off x="3033509"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9F21F3E-ACDA-354F-9A76-4039796F9D9E}"/>
                </a:ext>
              </a:extLst>
            </p:cNvPr>
            <p:cNvCxnSpPr/>
            <p:nvPr/>
          </p:nvCxnSpPr>
          <p:spPr>
            <a:xfrm>
              <a:off x="3135109"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928B6C5-919A-D745-8F75-B1EA2BFE66A5}"/>
                </a:ext>
              </a:extLst>
            </p:cNvPr>
            <p:cNvCxnSpPr/>
            <p:nvPr/>
          </p:nvCxnSpPr>
          <p:spPr>
            <a:xfrm>
              <a:off x="3244323"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32A9D81-CC72-C74E-BCE3-08580C2E2395}"/>
                </a:ext>
              </a:extLst>
            </p:cNvPr>
            <p:cNvCxnSpPr/>
            <p:nvPr/>
          </p:nvCxnSpPr>
          <p:spPr>
            <a:xfrm>
              <a:off x="3345923"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E1EDF67-3C60-3346-B8DE-FC4E8C8F5A86}"/>
                </a:ext>
              </a:extLst>
            </p:cNvPr>
            <p:cNvCxnSpPr/>
            <p:nvPr/>
          </p:nvCxnSpPr>
          <p:spPr>
            <a:xfrm>
              <a:off x="3450953"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77AB7D1-6CDC-884E-9BB5-CA74C37FBDF9}"/>
                </a:ext>
              </a:extLst>
            </p:cNvPr>
            <p:cNvCxnSpPr/>
            <p:nvPr/>
          </p:nvCxnSpPr>
          <p:spPr>
            <a:xfrm>
              <a:off x="35525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8D1263A-0D7D-C54C-8E02-9E35A9946D91}"/>
                </a:ext>
              </a:extLst>
            </p:cNvPr>
            <p:cNvCxnSpPr/>
            <p:nvPr/>
          </p:nvCxnSpPr>
          <p:spPr>
            <a:xfrm>
              <a:off x="36617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BD9795A-B67D-8843-8695-0A07550C41C5}"/>
                </a:ext>
              </a:extLst>
            </p:cNvPr>
            <p:cNvCxnSpPr/>
            <p:nvPr/>
          </p:nvCxnSpPr>
          <p:spPr>
            <a:xfrm>
              <a:off x="37633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7C8D7D3-89CB-DC4F-9E39-48D7C282D58E}"/>
                </a:ext>
              </a:extLst>
            </p:cNvPr>
            <p:cNvCxnSpPr/>
            <p:nvPr/>
          </p:nvCxnSpPr>
          <p:spPr>
            <a:xfrm>
              <a:off x="38783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D09FE2C-67FE-9449-B94C-922463FD1E6C}"/>
                </a:ext>
              </a:extLst>
            </p:cNvPr>
            <p:cNvCxnSpPr/>
            <p:nvPr/>
          </p:nvCxnSpPr>
          <p:spPr>
            <a:xfrm>
              <a:off x="39799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8D6B417-61CE-D547-A6AE-444D3E2CAB06}"/>
                </a:ext>
              </a:extLst>
            </p:cNvPr>
            <p:cNvCxnSpPr/>
            <p:nvPr/>
          </p:nvCxnSpPr>
          <p:spPr>
            <a:xfrm>
              <a:off x="40891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D4B69F4-13B8-C442-889B-FBE926143494}"/>
                </a:ext>
              </a:extLst>
            </p:cNvPr>
            <p:cNvCxnSpPr/>
            <p:nvPr/>
          </p:nvCxnSpPr>
          <p:spPr>
            <a:xfrm>
              <a:off x="41907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6171D3C-7B16-EF44-9D7E-B9EC4DB1975D}"/>
                </a:ext>
              </a:extLst>
            </p:cNvPr>
            <p:cNvCxnSpPr/>
            <p:nvPr/>
          </p:nvCxnSpPr>
          <p:spPr>
            <a:xfrm>
              <a:off x="4290142"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27" name="TextBox 26">
            <a:extLst>
              <a:ext uri="{FF2B5EF4-FFF2-40B4-BE49-F238E27FC236}">
                <a16:creationId xmlns:a16="http://schemas.microsoft.com/office/drawing/2014/main" id="{5871126C-E673-464E-BB25-A5BDF7A93B78}"/>
              </a:ext>
            </a:extLst>
          </p:cNvPr>
          <p:cNvSpPr txBox="1"/>
          <p:nvPr/>
        </p:nvSpPr>
        <p:spPr>
          <a:xfrm>
            <a:off x="2527299" y="2489200"/>
            <a:ext cx="7951231" cy="763414"/>
          </a:xfrm>
          <a:prstGeom prst="rect">
            <a:avLst/>
          </a:prstGeom>
          <a:noFill/>
        </p:spPr>
        <p:txBody>
          <a:bodyPr wrap="square" rtlCol="0">
            <a:spAutoFit/>
          </a:bodyPr>
          <a:lstStyle/>
          <a:p>
            <a:pPr>
              <a:lnSpc>
                <a:spcPct val="114000"/>
              </a:lnSpc>
            </a:pPr>
            <a:r>
              <a:rPr lang="en-US" sz="2000" dirty="0">
                <a:latin typeface="Helvetica Neue LT Std 57 Conden" panose="020B0506030502030204" pitchFamily="34" charset="77"/>
                <a:ea typeface="Helvetica Neue Condensed" panose="02000503000000020004" pitchFamily="2" charset="0"/>
                <a:cs typeface="Helvetica Neue Condensed" panose="02000503000000020004" pitchFamily="2" charset="0"/>
              </a:rPr>
              <a:t>Increase dedicated and shared physical spaces where diverse and inclusive activities and conversations are facilitated and encouraged.</a:t>
            </a:r>
          </a:p>
        </p:txBody>
      </p:sp>
    </p:spTree>
    <p:extLst>
      <p:ext uri="{BB962C8B-B14F-4D97-AF65-F5344CB8AC3E}">
        <p14:creationId xmlns:p14="http://schemas.microsoft.com/office/powerpoint/2010/main" val="1365629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63864B5-2F39-6D48-A311-31BA6E5D615E}"/>
              </a:ext>
            </a:extLst>
          </p:cNvPr>
          <p:cNvPicPr>
            <a:picLocks noChangeAspect="1"/>
          </p:cNvPicPr>
          <p:nvPr/>
        </p:nvPicPr>
        <p:blipFill>
          <a:blip r:embed="rId2"/>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22A7ED70-2EC9-9E48-A525-41AD03482E85}"/>
              </a:ext>
            </a:extLst>
          </p:cNvPr>
          <p:cNvSpPr txBox="1"/>
          <p:nvPr/>
        </p:nvSpPr>
        <p:spPr>
          <a:xfrm>
            <a:off x="2527299" y="2489200"/>
            <a:ext cx="8133267" cy="1651478"/>
          </a:xfrm>
          <a:prstGeom prst="rect">
            <a:avLst/>
          </a:prstGeom>
          <a:noFill/>
        </p:spPr>
        <p:txBody>
          <a:bodyPr wrap="square" rtlCol="0">
            <a:spAutoFit/>
          </a:bodyPr>
          <a:lstStyle/>
          <a:p>
            <a:pPr>
              <a:lnSpc>
                <a:spcPct val="114000"/>
              </a:lnSpc>
            </a:pPr>
            <a:r>
              <a:rPr lang="en-US" dirty="0">
                <a:latin typeface="Bahnschrift SemiCondensed" panose="020B0502040204020203" pitchFamily="34" charset="0"/>
              </a:rPr>
              <a:t>Place a strategic emphasis on increasing awareness of bias-related issues through professional development and educational opportunities, highlighting individual behaviors and unit policies/procedures that imply bias. Enhance methods for reporting, responding to and preventing bias-related incidents (including </a:t>
            </a:r>
            <a:r>
              <a:rPr lang="en-US" dirty="0" err="1">
                <a:latin typeface="Bahnschrift SemiCondensed" panose="020B0502040204020203" pitchFamily="34" charset="0"/>
              </a:rPr>
              <a:t>microaggressions</a:t>
            </a:r>
            <a:r>
              <a:rPr lang="en-US" dirty="0">
                <a:latin typeface="Bahnschrift SemiCondensed" panose="020B0502040204020203" pitchFamily="34" charset="0"/>
              </a:rPr>
              <a:t>) at the individual, unit, and institutional levels.</a:t>
            </a:r>
            <a:endParaRPr lang="en-US" sz="2000" dirty="0">
              <a:latin typeface="Bahnschrift SemiCondensed" panose="020B0502040204020203" pitchFamily="34" charset="0"/>
              <a:ea typeface="Helvetica Neue Condensed" panose="02000503000000020004" pitchFamily="2" charset="0"/>
              <a:cs typeface="Helvetica Neue Condensed" panose="02000503000000020004" pitchFamily="2" charset="0"/>
            </a:endParaRPr>
          </a:p>
        </p:txBody>
      </p:sp>
      <p:sp>
        <p:nvSpPr>
          <p:cNvPr id="6" name="Rectangle 5">
            <a:extLst>
              <a:ext uri="{FF2B5EF4-FFF2-40B4-BE49-F238E27FC236}">
                <a16:creationId xmlns:a16="http://schemas.microsoft.com/office/drawing/2014/main" id="{33777E41-D6AF-6C4D-8EB4-47614F7D17E6}"/>
              </a:ext>
            </a:extLst>
          </p:cNvPr>
          <p:cNvSpPr/>
          <p:nvPr/>
        </p:nvSpPr>
        <p:spPr>
          <a:xfrm>
            <a:off x="0" y="1927696"/>
            <a:ext cx="2334986" cy="440871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88217F59-F11F-7647-9A8D-C75B0A447690}"/>
              </a:ext>
            </a:extLst>
          </p:cNvPr>
          <p:cNvSpPr/>
          <p:nvPr/>
        </p:nvSpPr>
        <p:spPr>
          <a:xfrm>
            <a:off x="1621766" y="2622430"/>
            <a:ext cx="431321" cy="431321"/>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4359733E-95FE-2B4E-8E10-E46EE09C34B7}"/>
              </a:ext>
            </a:extLst>
          </p:cNvPr>
          <p:cNvGrpSpPr/>
          <p:nvPr/>
        </p:nvGrpSpPr>
        <p:grpSpPr>
          <a:xfrm>
            <a:off x="2606126" y="2142102"/>
            <a:ext cx="1684016" cy="274320"/>
            <a:chOff x="2606126" y="2142102"/>
            <a:chExt cx="1684016" cy="274320"/>
          </a:xfrm>
        </p:grpSpPr>
        <p:cxnSp>
          <p:nvCxnSpPr>
            <p:cNvPr id="27" name="Straight Connector 26">
              <a:extLst>
                <a:ext uri="{FF2B5EF4-FFF2-40B4-BE49-F238E27FC236}">
                  <a16:creationId xmlns:a16="http://schemas.microsoft.com/office/drawing/2014/main" id="{FA8491D6-2355-464D-BBF8-59D8A120BA3A}"/>
                </a:ext>
              </a:extLst>
            </p:cNvPr>
            <p:cNvCxnSpPr/>
            <p:nvPr/>
          </p:nvCxnSpPr>
          <p:spPr>
            <a:xfrm>
              <a:off x="26061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9CA70BE-7F67-AE49-9A8E-C51F56274642}"/>
                </a:ext>
              </a:extLst>
            </p:cNvPr>
            <p:cNvCxnSpPr/>
            <p:nvPr/>
          </p:nvCxnSpPr>
          <p:spPr>
            <a:xfrm>
              <a:off x="27077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3772F5B-0943-AB44-A9B7-61AA9C9A18B4}"/>
                </a:ext>
              </a:extLst>
            </p:cNvPr>
            <p:cNvCxnSpPr/>
            <p:nvPr/>
          </p:nvCxnSpPr>
          <p:spPr>
            <a:xfrm>
              <a:off x="28169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9F91E1BB-1813-2F41-86E5-7CEE6833DAC9}"/>
                </a:ext>
              </a:extLst>
            </p:cNvPr>
            <p:cNvCxnSpPr/>
            <p:nvPr/>
          </p:nvCxnSpPr>
          <p:spPr>
            <a:xfrm>
              <a:off x="29185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57B45625-78DD-3F4F-B789-39479CE6818A}"/>
                </a:ext>
              </a:extLst>
            </p:cNvPr>
            <p:cNvCxnSpPr/>
            <p:nvPr/>
          </p:nvCxnSpPr>
          <p:spPr>
            <a:xfrm>
              <a:off x="3033509"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6425C28-5572-784B-853F-BF6394317385}"/>
                </a:ext>
              </a:extLst>
            </p:cNvPr>
            <p:cNvCxnSpPr/>
            <p:nvPr/>
          </p:nvCxnSpPr>
          <p:spPr>
            <a:xfrm>
              <a:off x="3135109"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4298AA4-57FD-D241-8234-80B37B76C7CF}"/>
                </a:ext>
              </a:extLst>
            </p:cNvPr>
            <p:cNvCxnSpPr/>
            <p:nvPr/>
          </p:nvCxnSpPr>
          <p:spPr>
            <a:xfrm>
              <a:off x="3244323"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9C6E85B2-908A-904F-8731-8A0D7E9642E7}"/>
                </a:ext>
              </a:extLst>
            </p:cNvPr>
            <p:cNvCxnSpPr/>
            <p:nvPr/>
          </p:nvCxnSpPr>
          <p:spPr>
            <a:xfrm>
              <a:off x="3345923"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B0CB497-3E78-1745-94C6-608CF7FAE6B1}"/>
                </a:ext>
              </a:extLst>
            </p:cNvPr>
            <p:cNvCxnSpPr/>
            <p:nvPr/>
          </p:nvCxnSpPr>
          <p:spPr>
            <a:xfrm>
              <a:off x="3450953" y="2142102"/>
              <a:ext cx="0" cy="27432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75F23379-8F5E-BB48-9FFC-226AFA117A0C}"/>
                </a:ext>
              </a:extLst>
            </p:cNvPr>
            <p:cNvCxnSpPr/>
            <p:nvPr/>
          </p:nvCxnSpPr>
          <p:spPr>
            <a:xfrm>
              <a:off x="3552553" y="2142102"/>
              <a:ext cx="0" cy="27432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A9FB9993-EFF9-964F-95B8-F3B0A5E5A24E}"/>
                </a:ext>
              </a:extLst>
            </p:cNvPr>
            <p:cNvCxnSpPr/>
            <p:nvPr/>
          </p:nvCxnSpPr>
          <p:spPr>
            <a:xfrm>
              <a:off x="3661767" y="2142102"/>
              <a:ext cx="0" cy="27432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BE3C9032-57C5-A145-AF60-DABFE5561FDC}"/>
                </a:ext>
              </a:extLst>
            </p:cNvPr>
            <p:cNvCxnSpPr/>
            <p:nvPr/>
          </p:nvCxnSpPr>
          <p:spPr>
            <a:xfrm>
              <a:off x="37633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8E0C391B-5532-EA40-8A25-EE77665F37EE}"/>
                </a:ext>
              </a:extLst>
            </p:cNvPr>
            <p:cNvCxnSpPr/>
            <p:nvPr/>
          </p:nvCxnSpPr>
          <p:spPr>
            <a:xfrm>
              <a:off x="38783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048CCDB-D2AC-D141-B1A1-132051F84DEB}"/>
                </a:ext>
              </a:extLst>
            </p:cNvPr>
            <p:cNvCxnSpPr/>
            <p:nvPr/>
          </p:nvCxnSpPr>
          <p:spPr>
            <a:xfrm>
              <a:off x="39799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C3F0CDCC-E899-4247-8232-39AD28E7A396}"/>
                </a:ext>
              </a:extLst>
            </p:cNvPr>
            <p:cNvCxnSpPr/>
            <p:nvPr/>
          </p:nvCxnSpPr>
          <p:spPr>
            <a:xfrm>
              <a:off x="40891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12005281-150C-B742-8810-6AB8653CB05B}"/>
                </a:ext>
              </a:extLst>
            </p:cNvPr>
            <p:cNvCxnSpPr/>
            <p:nvPr/>
          </p:nvCxnSpPr>
          <p:spPr>
            <a:xfrm>
              <a:off x="41907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AED1426E-02D3-A045-9176-B5267D43C042}"/>
                </a:ext>
              </a:extLst>
            </p:cNvPr>
            <p:cNvCxnSpPr/>
            <p:nvPr/>
          </p:nvCxnSpPr>
          <p:spPr>
            <a:xfrm>
              <a:off x="4290142"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088121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63864B5-2F39-6D48-A311-31BA6E5D615E}"/>
              </a:ext>
            </a:extLst>
          </p:cNvPr>
          <p:cNvPicPr>
            <a:picLocks noChangeAspect="1"/>
          </p:cNvPicPr>
          <p:nvPr/>
        </p:nvPicPr>
        <p:blipFill>
          <a:blip r:embed="rId2"/>
          <a:stretch>
            <a:fillRect/>
          </a:stretch>
        </p:blipFill>
        <p:spPr>
          <a:xfrm>
            <a:off x="0" y="0"/>
            <a:ext cx="12192000" cy="6858000"/>
          </a:xfrm>
          <a:prstGeom prst="rect">
            <a:avLst/>
          </a:prstGeom>
        </p:spPr>
      </p:pic>
      <p:sp>
        <p:nvSpPr>
          <p:cNvPr id="3" name="Content Placeholder 2"/>
          <p:cNvSpPr>
            <a:spLocks noGrp="1"/>
          </p:cNvSpPr>
          <p:nvPr>
            <p:ph idx="1"/>
          </p:nvPr>
        </p:nvSpPr>
        <p:spPr>
          <a:xfrm>
            <a:off x="2409173" y="2078181"/>
            <a:ext cx="9029139" cy="4098781"/>
          </a:xfrm>
        </p:spPr>
        <p:txBody>
          <a:bodyPr>
            <a:normAutofit/>
          </a:bodyPr>
          <a:lstStyle/>
          <a:p>
            <a:pPr>
              <a:lnSpc>
                <a:spcPct val="114000"/>
              </a:lnSpc>
            </a:pPr>
            <a:r>
              <a:rPr lang="en-US" sz="2000" b="1" u="sng" dirty="0">
                <a:solidFill>
                  <a:schemeClr val="accent2">
                    <a:lumMod val="75000"/>
                  </a:schemeClr>
                </a:solidFill>
                <a:latin typeface="Bahnschrift SemiCondensed" panose="020B0502040204020203" pitchFamily="34" charset="0"/>
              </a:rPr>
              <a:t>College of Science and Mathematics</a:t>
            </a:r>
            <a:r>
              <a:rPr lang="en-US" sz="2000" dirty="0">
                <a:latin typeface="Bahnschrift SemiCondensed" panose="020B0502040204020203" pitchFamily="34" charset="0"/>
              </a:rPr>
              <a:t>: COSAM will require all department chairs, potential search committee chairs and committee members to undergo implicit bias training. We are currently in the process of bringing Do You Play Fair? A Workshop About Bias in Academia to campus, which identifies and defines implicit biases that impede success in STEM fields as well as introduces strategies to reduce these biases.</a:t>
            </a:r>
          </a:p>
        </p:txBody>
      </p:sp>
      <p:sp>
        <p:nvSpPr>
          <p:cNvPr id="5" name="Rectangle 4">
            <a:extLst>
              <a:ext uri="{FF2B5EF4-FFF2-40B4-BE49-F238E27FC236}">
                <a16:creationId xmlns:a16="http://schemas.microsoft.com/office/drawing/2014/main" id="{EBBC8912-4B22-4A41-A658-8E3CB0D57756}"/>
              </a:ext>
            </a:extLst>
          </p:cNvPr>
          <p:cNvSpPr/>
          <p:nvPr/>
        </p:nvSpPr>
        <p:spPr>
          <a:xfrm>
            <a:off x="0" y="1920619"/>
            <a:ext cx="2334986" cy="4408714"/>
          </a:xfrm>
          <a:prstGeom prst="rect">
            <a:avLst/>
          </a:prstGeom>
          <a:solidFill>
            <a:srgbClr val="DD55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2D3204FC-D57C-4246-807D-310F4DF75885}"/>
              </a:ext>
            </a:extLst>
          </p:cNvPr>
          <p:cNvSpPr/>
          <p:nvPr/>
        </p:nvSpPr>
        <p:spPr>
          <a:xfrm>
            <a:off x="1621766" y="2604897"/>
            <a:ext cx="431321" cy="4313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9B9B8127-0660-CA46-8C8F-1351B52374D8}"/>
              </a:ext>
            </a:extLst>
          </p:cNvPr>
          <p:cNvSpPr/>
          <p:nvPr/>
        </p:nvSpPr>
        <p:spPr>
          <a:xfrm>
            <a:off x="1695954" y="2679085"/>
            <a:ext cx="282943" cy="282943"/>
          </a:xfrm>
          <a:prstGeom prst="rect">
            <a:avLst/>
          </a:prstGeom>
          <a:solidFill>
            <a:srgbClr val="DD55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61619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63864B5-2F39-6D48-A311-31BA6E5D615E}"/>
              </a:ext>
            </a:extLst>
          </p:cNvPr>
          <p:cNvPicPr>
            <a:picLocks noChangeAspect="1"/>
          </p:cNvPicPr>
          <p:nvPr/>
        </p:nvPicPr>
        <p:blipFill>
          <a:blip r:embed="rId2"/>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3E864CE9-8B33-0247-B6BA-A6D3F41F75EB}"/>
              </a:ext>
            </a:extLst>
          </p:cNvPr>
          <p:cNvSpPr>
            <a:spLocks noGrp="1"/>
          </p:cNvSpPr>
          <p:nvPr>
            <p:ph idx="1"/>
          </p:nvPr>
        </p:nvSpPr>
        <p:spPr>
          <a:xfrm>
            <a:off x="822959" y="2266199"/>
            <a:ext cx="10131829" cy="1707285"/>
          </a:xfrm>
        </p:spPr>
        <p:txBody>
          <a:bodyPr/>
          <a:lstStyle/>
          <a:p>
            <a:r>
              <a:rPr lang="en-US" sz="2000" dirty="0" smtClean="0">
                <a:latin typeface="Bahnschrift SemiCondensed" panose="020B0502040204020203" pitchFamily="34" charset="0"/>
              </a:rPr>
              <a:t>LGBTQ </a:t>
            </a:r>
            <a:r>
              <a:rPr lang="en-US" sz="2000" dirty="0">
                <a:latin typeface="Bahnschrift SemiCondensed" panose="020B0502040204020203" pitchFamily="34" charset="0"/>
              </a:rPr>
              <a:t>resources, climate and quality of life </a:t>
            </a:r>
            <a:br>
              <a:rPr lang="en-US" sz="2000" dirty="0">
                <a:latin typeface="Bahnschrift SemiCondensed" panose="020B0502040204020203" pitchFamily="34" charset="0"/>
              </a:rPr>
            </a:br>
            <a:endParaRPr lang="en-US" sz="2000" dirty="0">
              <a:latin typeface="Bahnschrift SemiCondensed" panose="020B0502040204020203" pitchFamily="34" charset="0"/>
            </a:endParaRPr>
          </a:p>
          <a:p>
            <a:r>
              <a:rPr lang="en-US" sz="2000" dirty="0" smtClean="0">
                <a:latin typeface="Bahnschrift SemiCondensed" panose="020B0502040204020203" pitchFamily="34" charset="0"/>
              </a:rPr>
              <a:t>African </a:t>
            </a:r>
            <a:r>
              <a:rPr lang="en-US" sz="2000" dirty="0">
                <a:latin typeface="Bahnschrift SemiCondensed" panose="020B0502040204020203" pitchFamily="34" charset="0"/>
              </a:rPr>
              <a:t>American student presence and climate</a:t>
            </a:r>
          </a:p>
          <a:p>
            <a:endParaRPr lang="en-US" dirty="0"/>
          </a:p>
        </p:txBody>
      </p:sp>
      <p:sp>
        <p:nvSpPr>
          <p:cNvPr id="5" name="Rectangle 4"/>
          <p:cNvSpPr/>
          <p:nvPr/>
        </p:nvSpPr>
        <p:spPr>
          <a:xfrm>
            <a:off x="2468880" y="498793"/>
            <a:ext cx="4946073" cy="10723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AFAD2D-3B6E-6C47-886E-71C6ED2AD967}"/>
              </a:ext>
            </a:extLst>
          </p:cNvPr>
          <p:cNvSpPr>
            <a:spLocks noGrp="1"/>
          </p:cNvSpPr>
          <p:nvPr>
            <p:ph type="title"/>
          </p:nvPr>
        </p:nvSpPr>
        <p:spPr>
          <a:xfrm>
            <a:off x="2360468" y="372182"/>
            <a:ext cx="7471064" cy="1325563"/>
          </a:xfrm>
        </p:spPr>
        <p:txBody>
          <a:bodyPr/>
          <a:lstStyle/>
          <a:p>
            <a:r>
              <a:rPr lang="en-US" dirty="0" smtClean="0">
                <a:solidFill>
                  <a:srgbClr val="002060"/>
                </a:solidFill>
                <a:latin typeface="Bahnschrift SemiCondensed" panose="020B0502040204020203" pitchFamily="34" charset="0"/>
              </a:rPr>
              <a:t>FACULTY AND STUDENTS AS AREAS OF CONCERN</a:t>
            </a:r>
            <a:endParaRPr lang="en-US" dirty="0">
              <a:solidFill>
                <a:srgbClr val="002060"/>
              </a:solidFill>
              <a:latin typeface="Bahnschrift SemiCondensed" panose="020B0502040204020203" pitchFamily="34" charset="0"/>
            </a:endParaRPr>
          </a:p>
        </p:txBody>
      </p:sp>
    </p:spTree>
    <p:extLst>
      <p:ext uri="{BB962C8B-B14F-4D97-AF65-F5344CB8AC3E}">
        <p14:creationId xmlns:p14="http://schemas.microsoft.com/office/powerpoint/2010/main" val="3039852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63864B5-2F39-6D48-A311-31BA6E5D615E}"/>
              </a:ext>
            </a:extLst>
          </p:cNvPr>
          <p:cNvPicPr>
            <a:picLocks noChangeAspect="1"/>
          </p:cNvPicPr>
          <p:nvPr/>
        </p:nvPicPr>
        <p:blipFill>
          <a:blip r:embed="rId2"/>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22A7ED70-2EC9-9E48-A525-41AD03482E85}"/>
              </a:ext>
            </a:extLst>
          </p:cNvPr>
          <p:cNvSpPr txBox="1"/>
          <p:nvPr/>
        </p:nvSpPr>
        <p:spPr>
          <a:xfrm>
            <a:off x="2527299" y="2489200"/>
            <a:ext cx="6874396" cy="794064"/>
          </a:xfrm>
          <a:prstGeom prst="rect">
            <a:avLst/>
          </a:prstGeom>
          <a:noFill/>
        </p:spPr>
        <p:txBody>
          <a:bodyPr wrap="square" rtlCol="0">
            <a:spAutoFit/>
          </a:bodyPr>
          <a:lstStyle/>
          <a:p>
            <a:pPr>
              <a:lnSpc>
                <a:spcPct val="114000"/>
              </a:lnSpc>
            </a:pPr>
            <a:r>
              <a:rPr lang="en-US" sz="2000" dirty="0">
                <a:latin typeface="Bahnschrift SemiCondensed" panose="020B0502040204020203" pitchFamily="34" charset="0"/>
                <a:ea typeface="Helvetica Neue Condensed" panose="02000503000000020004" pitchFamily="2" charset="0"/>
                <a:cs typeface="Helvetica Neue Condensed" panose="02000503000000020004" pitchFamily="2" charset="0"/>
              </a:rPr>
              <a:t>All colleges, schools, and units should fully implement an inclusion and diversity plan that articulates the unit’s individual goals. </a:t>
            </a:r>
          </a:p>
        </p:txBody>
      </p:sp>
      <p:sp>
        <p:nvSpPr>
          <p:cNvPr id="6" name="Rectangle 5">
            <a:extLst>
              <a:ext uri="{FF2B5EF4-FFF2-40B4-BE49-F238E27FC236}">
                <a16:creationId xmlns:a16="http://schemas.microsoft.com/office/drawing/2014/main" id="{33777E41-D6AF-6C4D-8EB4-47614F7D17E6}"/>
              </a:ext>
            </a:extLst>
          </p:cNvPr>
          <p:cNvSpPr/>
          <p:nvPr/>
        </p:nvSpPr>
        <p:spPr>
          <a:xfrm>
            <a:off x="0" y="1927696"/>
            <a:ext cx="2334986" cy="440871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88217F59-F11F-7647-9A8D-C75B0A447690}"/>
              </a:ext>
            </a:extLst>
          </p:cNvPr>
          <p:cNvSpPr/>
          <p:nvPr/>
        </p:nvSpPr>
        <p:spPr>
          <a:xfrm>
            <a:off x="1621766" y="2622430"/>
            <a:ext cx="431321" cy="431321"/>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A74CC077-16A7-2B48-8FB2-97B8CD4BFD05}"/>
              </a:ext>
            </a:extLst>
          </p:cNvPr>
          <p:cNvGrpSpPr/>
          <p:nvPr/>
        </p:nvGrpSpPr>
        <p:grpSpPr>
          <a:xfrm>
            <a:off x="2606126" y="2142102"/>
            <a:ext cx="1684016" cy="274320"/>
            <a:chOff x="2606126" y="2142102"/>
            <a:chExt cx="1684016" cy="274320"/>
          </a:xfrm>
        </p:grpSpPr>
        <p:cxnSp>
          <p:nvCxnSpPr>
            <p:cNvPr id="8" name="Straight Connector 7">
              <a:extLst>
                <a:ext uri="{FF2B5EF4-FFF2-40B4-BE49-F238E27FC236}">
                  <a16:creationId xmlns:a16="http://schemas.microsoft.com/office/drawing/2014/main" id="{2EEC9739-FBC8-8E4C-AF8F-80E1AA3CD528}"/>
                </a:ext>
              </a:extLst>
            </p:cNvPr>
            <p:cNvCxnSpPr/>
            <p:nvPr/>
          </p:nvCxnSpPr>
          <p:spPr>
            <a:xfrm>
              <a:off x="26061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16F3D24-DB76-5B4D-B33B-680319F3CD71}"/>
                </a:ext>
              </a:extLst>
            </p:cNvPr>
            <p:cNvCxnSpPr/>
            <p:nvPr/>
          </p:nvCxnSpPr>
          <p:spPr>
            <a:xfrm>
              <a:off x="270772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9C334B2-B5DF-1B46-B25E-BBA6D735CBF0}"/>
                </a:ext>
              </a:extLst>
            </p:cNvPr>
            <p:cNvCxnSpPr/>
            <p:nvPr/>
          </p:nvCxnSpPr>
          <p:spPr>
            <a:xfrm>
              <a:off x="281694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B8669E7-92D0-3D40-8D58-C45290B67FA2}"/>
                </a:ext>
              </a:extLst>
            </p:cNvPr>
            <p:cNvCxnSpPr/>
            <p:nvPr/>
          </p:nvCxnSpPr>
          <p:spPr>
            <a:xfrm>
              <a:off x="291854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4CEB510-01E7-4142-9874-1D89F3A5F80B}"/>
                </a:ext>
              </a:extLst>
            </p:cNvPr>
            <p:cNvCxnSpPr/>
            <p:nvPr/>
          </p:nvCxnSpPr>
          <p:spPr>
            <a:xfrm>
              <a:off x="3033509"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64A5FDC5-0555-1146-9966-8B389EDF61D1}"/>
                </a:ext>
              </a:extLst>
            </p:cNvPr>
            <p:cNvCxnSpPr/>
            <p:nvPr/>
          </p:nvCxnSpPr>
          <p:spPr>
            <a:xfrm>
              <a:off x="3135109"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C3AC099-4402-C74C-94F0-2F777B54775C}"/>
                </a:ext>
              </a:extLst>
            </p:cNvPr>
            <p:cNvCxnSpPr/>
            <p:nvPr/>
          </p:nvCxnSpPr>
          <p:spPr>
            <a:xfrm>
              <a:off x="32443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0FC4056-87E6-2A48-A229-41B5568FED9D}"/>
                </a:ext>
              </a:extLst>
            </p:cNvPr>
            <p:cNvCxnSpPr/>
            <p:nvPr/>
          </p:nvCxnSpPr>
          <p:spPr>
            <a:xfrm>
              <a:off x="33459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E767919D-E458-8D48-9ED3-42DDE952677E}"/>
                </a:ext>
              </a:extLst>
            </p:cNvPr>
            <p:cNvCxnSpPr/>
            <p:nvPr/>
          </p:nvCxnSpPr>
          <p:spPr>
            <a:xfrm>
              <a:off x="34509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B6F713C-C7DE-AE49-96D8-EDAEDDCF7160}"/>
                </a:ext>
              </a:extLst>
            </p:cNvPr>
            <p:cNvCxnSpPr/>
            <p:nvPr/>
          </p:nvCxnSpPr>
          <p:spPr>
            <a:xfrm>
              <a:off x="35525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6D801EB-8E3E-8540-A180-21DC4E8327FE}"/>
                </a:ext>
              </a:extLst>
            </p:cNvPr>
            <p:cNvCxnSpPr/>
            <p:nvPr/>
          </p:nvCxnSpPr>
          <p:spPr>
            <a:xfrm>
              <a:off x="36617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763DC99-A6B1-954F-A4C0-1B216B0EEFCA}"/>
                </a:ext>
              </a:extLst>
            </p:cNvPr>
            <p:cNvCxnSpPr/>
            <p:nvPr/>
          </p:nvCxnSpPr>
          <p:spPr>
            <a:xfrm>
              <a:off x="37633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F1624E7-C166-3542-806E-837C9D54AF6A}"/>
                </a:ext>
              </a:extLst>
            </p:cNvPr>
            <p:cNvCxnSpPr/>
            <p:nvPr/>
          </p:nvCxnSpPr>
          <p:spPr>
            <a:xfrm>
              <a:off x="38783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9A84E7B-A836-534E-B942-AFE3559FAB81}"/>
                </a:ext>
              </a:extLst>
            </p:cNvPr>
            <p:cNvCxnSpPr/>
            <p:nvPr/>
          </p:nvCxnSpPr>
          <p:spPr>
            <a:xfrm>
              <a:off x="39799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A0F5763E-49D4-7141-8787-C0E918A43AA1}"/>
                </a:ext>
              </a:extLst>
            </p:cNvPr>
            <p:cNvCxnSpPr/>
            <p:nvPr/>
          </p:nvCxnSpPr>
          <p:spPr>
            <a:xfrm>
              <a:off x="40891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D537C67-DDAE-D04F-87FD-D55D10349FE5}"/>
                </a:ext>
              </a:extLst>
            </p:cNvPr>
            <p:cNvCxnSpPr/>
            <p:nvPr/>
          </p:nvCxnSpPr>
          <p:spPr>
            <a:xfrm>
              <a:off x="41907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BE791CC-2F0A-7449-A209-8380C24D796C}"/>
                </a:ext>
              </a:extLst>
            </p:cNvPr>
            <p:cNvCxnSpPr/>
            <p:nvPr/>
          </p:nvCxnSpPr>
          <p:spPr>
            <a:xfrm>
              <a:off x="4290142"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03727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63864B5-2F39-6D48-A311-31BA6E5D615E}"/>
              </a:ext>
            </a:extLst>
          </p:cNvPr>
          <p:cNvPicPr>
            <a:picLocks noChangeAspect="1"/>
          </p:cNvPicPr>
          <p:nvPr/>
        </p:nvPicPr>
        <p:blipFill>
          <a:blip r:embed="rId2"/>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22A7ED70-2EC9-9E48-A525-41AD03482E85}"/>
              </a:ext>
            </a:extLst>
          </p:cNvPr>
          <p:cNvSpPr txBox="1"/>
          <p:nvPr/>
        </p:nvSpPr>
        <p:spPr>
          <a:xfrm>
            <a:off x="2527299" y="4176817"/>
            <a:ext cx="7822046" cy="1144929"/>
          </a:xfrm>
          <a:prstGeom prst="rect">
            <a:avLst/>
          </a:prstGeom>
          <a:noFill/>
        </p:spPr>
        <p:txBody>
          <a:bodyPr wrap="square" rtlCol="0">
            <a:spAutoFit/>
          </a:bodyPr>
          <a:lstStyle/>
          <a:p>
            <a:pPr>
              <a:lnSpc>
                <a:spcPct val="114000"/>
              </a:lnSpc>
            </a:pPr>
            <a:r>
              <a:rPr lang="en-US" sz="2000" dirty="0">
                <a:solidFill>
                  <a:srgbClr val="DD550C"/>
                </a:solidFill>
                <a:latin typeface="Bahnschrift SemiCondensed" panose="020B0502040204020203" pitchFamily="34" charset="0"/>
                <a:ea typeface="Helvetica Neue Condensed" panose="02000503000000020004" pitchFamily="2" charset="0"/>
                <a:cs typeface="Helvetica Neue Condensed" panose="02000503000000020004" pitchFamily="2" charset="0"/>
              </a:rPr>
              <a:t>By June 2017, all Auburn colleges and schools completed a three-step development process for a diversity action plan.  Administrative units are completing their plans with OID’s DAP Consulting Team. </a:t>
            </a:r>
          </a:p>
        </p:txBody>
      </p:sp>
      <p:sp>
        <p:nvSpPr>
          <p:cNvPr id="2" name="Rectangle 1">
            <a:extLst>
              <a:ext uri="{FF2B5EF4-FFF2-40B4-BE49-F238E27FC236}">
                <a16:creationId xmlns:a16="http://schemas.microsoft.com/office/drawing/2014/main" id="{EBBC8912-4B22-4A41-A658-8E3CB0D57756}"/>
              </a:ext>
            </a:extLst>
          </p:cNvPr>
          <p:cNvSpPr/>
          <p:nvPr/>
        </p:nvSpPr>
        <p:spPr>
          <a:xfrm>
            <a:off x="0" y="1920619"/>
            <a:ext cx="2334986" cy="4408714"/>
          </a:xfrm>
          <a:prstGeom prst="rect">
            <a:avLst/>
          </a:prstGeom>
          <a:solidFill>
            <a:srgbClr val="DD55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D3204FC-D57C-4246-807D-310F4DF75885}"/>
              </a:ext>
            </a:extLst>
          </p:cNvPr>
          <p:cNvSpPr/>
          <p:nvPr/>
        </p:nvSpPr>
        <p:spPr>
          <a:xfrm>
            <a:off x="1621766" y="2604897"/>
            <a:ext cx="431321" cy="4313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B9B8127-0660-CA46-8C8F-1351B52374D8}"/>
              </a:ext>
            </a:extLst>
          </p:cNvPr>
          <p:cNvSpPr/>
          <p:nvPr/>
        </p:nvSpPr>
        <p:spPr>
          <a:xfrm>
            <a:off x="1695954" y="2679085"/>
            <a:ext cx="282943" cy="282943"/>
          </a:xfrm>
          <a:prstGeom prst="rect">
            <a:avLst/>
          </a:prstGeom>
          <a:solidFill>
            <a:srgbClr val="DD55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5E29728E-152C-BA4E-9EFD-5452097C25E2}"/>
              </a:ext>
            </a:extLst>
          </p:cNvPr>
          <p:cNvGrpSpPr/>
          <p:nvPr/>
        </p:nvGrpSpPr>
        <p:grpSpPr>
          <a:xfrm>
            <a:off x="2606126" y="2142102"/>
            <a:ext cx="1684016" cy="274320"/>
            <a:chOff x="2606126" y="2142102"/>
            <a:chExt cx="1684016" cy="274320"/>
          </a:xfrm>
        </p:grpSpPr>
        <p:cxnSp>
          <p:nvCxnSpPr>
            <p:cNvPr id="10" name="Straight Connector 9">
              <a:extLst>
                <a:ext uri="{FF2B5EF4-FFF2-40B4-BE49-F238E27FC236}">
                  <a16:creationId xmlns:a16="http://schemas.microsoft.com/office/drawing/2014/main" id="{E57FF840-9335-9246-AE5B-92DB474DA7F4}"/>
                </a:ext>
              </a:extLst>
            </p:cNvPr>
            <p:cNvCxnSpPr/>
            <p:nvPr/>
          </p:nvCxnSpPr>
          <p:spPr>
            <a:xfrm>
              <a:off x="26061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75DBEB4-2E9F-2949-B0CE-689059EA12DA}"/>
                </a:ext>
              </a:extLst>
            </p:cNvPr>
            <p:cNvCxnSpPr/>
            <p:nvPr/>
          </p:nvCxnSpPr>
          <p:spPr>
            <a:xfrm>
              <a:off x="27077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5E62260-F73C-5742-8EC6-D19913FFC1FE}"/>
                </a:ext>
              </a:extLst>
            </p:cNvPr>
            <p:cNvCxnSpPr/>
            <p:nvPr/>
          </p:nvCxnSpPr>
          <p:spPr>
            <a:xfrm>
              <a:off x="281694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1108176-A1E9-0B44-A657-4846873A9216}"/>
                </a:ext>
              </a:extLst>
            </p:cNvPr>
            <p:cNvCxnSpPr/>
            <p:nvPr/>
          </p:nvCxnSpPr>
          <p:spPr>
            <a:xfrm>
              <a:off x="291854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8A9AC33-8E5F-D149-B2A8-E34C67F0CC59}"/>
                </a:ext>
              </a:extLst>
            </p:cNvPr>
            <p:cNvCxnSpPr/>
            <p:nvPr/>
          </p:nvCxnSpPr>
          <p:spPr>
            <a:xfrm>
              <a:off x="3033509"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9F21F3E-ACDA-354F-9A76-4039796F9D9E}"/>
                </a:ext>
              </a:extLst>
            </p:cNvPr>
            <p:cNvCxnSpPr/>
            <p:nvPr/>
          </p:nvCxnSpPr>
          <p:spPr>
            <a:xfrm>
              <a:off x="3135109"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928B6C5-919A-D745-8F75-B1EA2BFE66A5}"/>
                </a:ext>
              </a:extLst>
            </p:cNvPr>
            <p:cNvCxnSpPr/>
            <p:nvPr/>
          </p:nvCxnSpPr>
          <p:spPr>
            <a:xfrm>
              <a:off x="32443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32A9D81-CC72-C74E-BCE3-08580C2E2395}"/>
                </a:ext>
              </a:extLst>
            </p:cNvPr>
            <p:cNvCxnSpPr/>
            <p:nvPr/>
          </p:nvCxnSpPr>
          <p:spPr>
            <a:xfrm>
              <a:off x="33459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E1EDF67-3C60-3346-B8DE-FC4E8C8F5A86}"/>
                </a:ext>
              </a:extLst>
            </p:cNvPr>
            <p:cNvCxnSpPr/>
            <p:nvPr/>
          </p:nvCxnSpPr>
          <p:spPr>
            <a:xfrm>
              <a:off x="34509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77AB7D1-6CDC-884E-9BB5-CA74C37FBDF9}"/>
                </a:ext>
              </a:extLst>
            </p:cNvPr>
            <p:cNvCxnSpPr/>
            <p:nvPr/>
          </p:nvCxnSpPr>
          <p:spPr>
            <a:xfrm>
              <a:off x="35525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8D1263A-0D7D-C54C-8E02-9E35A9946D91}"/>
                </a:ext>
              </a:extLst>
            </p:cNvPr>
            <p:cNvCxnSpPr/>
            <p:nvPr/>
          </p:nvCxnSpPr>
          <p:spPr>
            <a:xfrm>
              <a:off x="36617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BD9795A-B67D-8843-8695-0A07550C41C5}"/>
                </a:ext>
              </a:extLst>
            </p:cNvPr>
            <p:cNvCxnSpPr/>
            <p:nvPr/>
          </p:nvCxnSpPr>
          <p:spPr>
            <a:xfrm>
              <a:off x="37633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7C8D7D3-89CB-DC4F-9E39-48D7C282D58E}"/>
                </a:ext>
              </a:extLst>
            </p:cNvPr>
            <p:cNvCxnSpPr/>
            <p:nvPr/>
          </p:nvCxnSpPr>
          <p:spPr>
            <a:xfrm>
              <a:off x="38783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D09FE2C-67FE-9449-B94C-922463FD1E6C}"/>
                </a:ext>
              </a:extLst>
            </p:cNvPr>
            <p:cNvCxnSpPr/>
            <p:nvPr/>
          </p:nvCxnSpPr>
          <p:spPr>
            <a:xfrm>
              <a:off x="39799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8D6B417-61CE-D547-A6AE-444D3E2CAB06}"/>
                </a:ext>
              </a:extLst>
            </p:cNvPr>
            <p:cNvCxnSpPr/>
            <p:nvPr/>
          </p:nvCxnSpPr>
          <p:spPr>
            <a:xfrm>
              <a:off x="40891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D4B69F4-13B8-C442-889B-FBE926143494}"/>
                </a:ext>
              </a:extLst>
            </p:cNvPr>
            <p:cNvCxnSpPr/>
            <p:nvPr/>
          </p:nvCxnSpPr>
          <p:spPr>
            <a:xfrm>
              <a:off x="41907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6171D3C-7B16-EF44-9D7E-B9EC4DB1975D}"/>
                </a:ext>
              </a:extLst>
            </p:cNvPr>
            <p:cNvCxnSpPr/>
            <p:nvPr/>
          </p:nvCxnSpPr>
          <p:spPr>
            <a:xfrm>
              <a:off x="4290142"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27" name="TextBox 26">
            <a:extLst>
              <a:ext uri="{FF2B5EF4-FFF2-40B4-BE49-F238E27FC236}">
                <a16:creationId xmlns:a16="http://schemas.microsoft.com/office/drawing/2014/main" id="{5871126C-E673-464E-BB25-A5BDF7A93B78}"/>
              </a:ext>
            </a:extLst>
          </p:cNvPr>
          <p:cNvSpPr txBox="1"/>
          <p:nvPr/>
        </p:nvSpPr>
        <p:spPr>
          <a:xfrm>
            <a:off x="2527299" y="2489200"/>
            <a:ext cx="6957523" cy="794064"/>
          </a:xfrm>
          <a:prstGeom prst="rect">
            <a:avLst/>
          </a:prstGeom>
          <a:noFill/>
        </p:spPr>
        <p:txBody>
          <a:bodyPr wrap="square" rtlCol="0">
            <a:spAutoFit/>
          </a:bodyPr>
          <a:lstStyle/>
          <a:p>
            <a:pPr>
              <a:lnSpc>
                <a:spcPct val="114000"/>
              </a:lnSpc>
            </a:pPr>
            <a:r>
              <a:rPr lang="en-US" sz="2000" dirty="0">
                <a:latin typeface="Bahnschrift SemiCondensed" panose="020B0502040204020203" pitchFamily="34" charset="0"/>
                <a:ea typeface="Helvetica Neue Condensed" panose="02000503000000020004" pitchFamily="2" charset="0"/>
                <a:cs typeface="Helvetica Neue Condensed" panose="02000503000000020004" pitchFamily="2" charset="0"/>
              </a:rPr>
              <a:t>All colleges, schools, and units should fully implement an inclusion and diversity plan that articulates the unit’s individual goals. </a:t>
            </a:r>
          </a:p>
        </p:txBody>
      </p:sp>
    </p:spTree>
    <p:extLst>
      <p:ext uri="{BB962C8B-B14F-4D97-AF65-F5344CB8AC3E}">
        <p14:creationId xmlns:p14="http://schemas.microsoft.com/office/powerpoint/2010/main" val="1367771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66062" y="2074347"/>
            <a:ext cx="2816337" cy="4673586"/>
          </a:xfrm>
        </p:spPr>
        <p:txBody>
          <a:bodyPr>
            <a:normAutofit fontScale="25000" lnSpcReduction="20000"/>
          </a:bodyPr>
          <a:lstStyle/>
          <a:p>
            <a:r>
              <a:rPr lang="en-US" sz="4800" dirty="0">
                <a:latin typeface="Bahnschrift SemiCondensed" panose="020B0502040204020203" pitchFamily="34" charset="0"/>
              </a:rPr>
              <a:t>Auburn Libraries</a:t>
            </a:r>
          </a:p>
          <a:p>
            <a:r>
              <a:rPr lang="en-US" sz="4800" dirty="0">
                <a:latin typeface="Bahnschrift SemiCondensed" panose="020B0502040204020203" pitchFamily="34" charset="0"/>
              </a:rPr>
              <a:t>College of Agriculture</a:t>
            </a:r>
          </a:p>
          <a:p>
            <a:r>
              <a:rPr lang="en-US" sz="4800" dirty="0">
                <a:latin typeface="Bahnschrift SemiCondensed" panose="020B0502040204020203" pitchFamily="34" charset="0"/>
              </a:rPr>
              <a:t>College of Architecture, Design and Construction </a:t>
            </a:r>
          </a:p>
          <a:p>
            <a:r>
              <a:rPr lang="en-US" sz="4800" dirty="0">
                <a:latin typeface="Bahnschrift SemiCondensed" panose="020B0502040204020203" pitchFamily="34" charset="0"/>
              </a:rPr>
              <a:t>College of Education</a:t>
            </a:r>
          </a:p>
          <a:p>
            <a:r>
              <a:rPr lang="en-US" sz="4800" dirty="0">
                <a:latin typeface="Bahnschrift SemiCondensed" panose="020B0502040204020203" pitchFamily="34" charset="0"/>
              </a:rPr>
              <a:t>College of Human Sciences</a:t>
            </a:r>
          </a:p>
          <a:p>
            <a:r>
              <a:rPr lang="en-US" sz="4800" dirty="0">
                <a:latin typeface="Bahnschrift SemiCondensed" panose="020B0502040204020203" pitchFamily="34" charset="0"/>
              </a:rPr>
              <a:t>College of Liberal Arts</a:t>
            </a:r>
          </a:p>
          <a:p>
            <a:r>
              <a:rPr lang="en-US" sz="4800" dirty="0">
                <a:latin typeface="Bahnschrift SemiCondensed" panose="020B0502040204020203" pitchFamily="34" charset="0"/>
              </a:rPr>
              <a:t>College of Sciences &amp; Mathematics</a:t>
            </a:r>
          </a:p>
          <a:p>
            <a:r>
              <a:rPr lang="en-US" sz="4800" dirty="0">
                <a:latin typeface="Bahnschrift SemiCondensed" panose="020B0502040204020203" pitchFamily="34" charset="0"/>
              </a:rPr>
              <a:t>College of Veterinary Medicine</a:t>
            </a:r>
          </a:p>
          <a:p>
            <a:r>
              <a:rPr lang="en-US" sz="4800" dirty="0">
                <a:latin typeface="Bahnschrift SemiCondensed" panose="020B0502040204020203" pitchFamily="34" charset="0"/>
              </a:rPr>
              <a:t>Graduate School</a:t>
            </a:r>
          </a:p>
          <a:p>
            <a:r>
              <a:rPr lang="en-US" sz="4800" dirty="0">
                <a:latin typeface="Bahnschrift SemiCondensed" panose="020B0502040204020203" pitchFamily="34" charset="0"/>
              </a:rPr>
              <a:t>Harrison School of Pharmacy</a:t>
            </a:r>
          </a:p>
          <a:p>
            <a:r>
              <a:rPr lang="en-US" sz="4800" dirty="0">
                <a:latin typeface="Bahnschrift SemiCondensed" panose="020B0502040204020203" pitchFamily="34" charset="0"/>
              </a:rPr>
              <a:t>Honors College</a:t>
            </a:r>
          </a:p>
          <a:p>
            <a:r>
              <a:rPr lang="en-US" sz="4800" dirty="0">
                <a:latin typeface="Bahnschrift SemiCondensed" panose="020B0502040204020203" pitchFamily="34" charset="0"/>
              </a:rPr>
              <a:t>Raymond J. </a:t>
            </a:r>
            <a:r>
              <a:rPr lang="en-US" sz="4800" dirty="0" err="1">
                <a:latin typeface="Bahnschrift SemiCondensed" panose="020B0502040204020203" pitchFamily="34" charset="0"/>
              </a:rPr>
              <a:t>Harbert</a:t>
            </a:r>
            <a:r>
              <a:rPr lang="en-US" sz="4800" dirty="0">
                <a:latin typeface="Bahnschrift SemiCondensed" panose="020B0502040204020203" pitchFamily="34" charset="0"/>
              </a:rPr>
              <a:t> College of Business</a:t>
            </a:r>
          </a:p>
          <a:p>
            <a:r>
              <a:rPr lang="en-US" sz="4800" dirty="0">
                <a:latin typeface="Bahnschrift SemiCondensed" panose="020B0502040204020203" pitchFamily="34" charset="0"/>
              </a:rPr>
              <a:t>Samuel </a:t>
            </a:r>
            <a:r>
              <a:rPr lang="en-US" sz="4800" dirty="0" err="1">
                <a:latin typeface="Bahnschrift SemiCondensed" panose="020B0502040204020203" pitchFamily="34" charset="0"/>
              </a:rPr>
              <a:t>Ginn</a:t>
            </a:r>
            <a:r>
              <a:rPr lang="en-US" sz="4800" dirty="0">
                <a:latin typeface="Bahnschrift SemiCondensed" panose="020B0502040204020203" pitchFamily="34" charset="0"/>
              </a:rPr>
              <a:t> College of Engineering</a:t>
            </a:r>
          </a:p>
          <a:p>
            <a:r>
              <a:rPr lang="en-US" sz="4800" dirty="0">
                <a:latin typeface="Bahnschrift SemiCondensed" panose="020B0502040204020203" pitchFamily="34" charset="0"/>
              </a:rPr>
              <a:t>School of Forestry &amp; Wildlife Sciences</a:t>
            </a:r>
          </a:p>
          <a:p>
            <a:r>
              <a:rPr lang="en-US" sz="4800" dirty="0">
                <a:latin typeface="Bahnschrift SemiCondensed" panose="020B0502040204020203" pitchFamily="34" charset="0"/>
              </a:rPr>
              <a:t>School of </a:t>
            </a:r>
            <a:r>
              <a:rPr lang="en-US" sz="4800" dirty="0" smtClean="0">
                <a:latin typeface="Bahnschrift SemiCondensed" panose="020B0502040204020203" pitchFamily="34" charset="0"/>
              </a:rPr>
              <a:t>Nursing</a:t>
            </a:r>
          </a:p>
          <a:p>
            <a:r>
              <a:rPr lang="en-US" sz="4800" dirty="0">
                <a:latin typeface="Bahnschrift SemiCondensed" panose="020B0502040204020203" pitchFamily="34" charset="0"/>
              </a:rPr>
              <a:t>Office of </a:t>
            </a:r>
            <a:r>
              <a:rPr lang="en-US" sz="4800" dirty="0" smtClean="0">
                <a:latin typeface="Bahnschrift SemiCondensed" panose="020B0502040204020203" pitchFamily="34" charset="0"/>
              </a:rPr>
              <a:t>Development</a:t>
            </a:r>
          </a:p>
          <a:p>
            <a:r>
              <a:rPr lang="en-US" sz="4800" dirty="0" smtClean="0">
                <a:latin typeface="Bahnschrift SemiCondensed" panose="020B0502040204020203" pitchFamily="34" charset="0"/>
              </a:rPr>
              <a:t>University </a:t>
            </a:r>
            <a:r>
              <a:rPr lang="en-US" sz="4800" dirty="0">
                <a:latin typeface="Bahnschrift SemiCondensed" panose="020B0502040204020203" pitchFamily="34" charset="0"/>
              </a:rPr>
              <a:t>Outreach</a:t>
            </a:r>
          </a:p>
          <a:p>
            <a:r>
              <a:rPr lang="en-US" sz="4800" dirty="0">
                <a:latin typeface="Bahnschrift SemiCondensed" panose="020B0502040204020203" pitchFamily="34" charset="0"/>
              </a:rPr>
              <a:t>University Writing</a:t>
            </a:r>
          </a:p>
          <a:p>
            <a:pPr marL="0" indent="0">
              <a:buNone/>
            </a:pPr>
            <a:endParaRPr lang="en-US" dirty="0" smtClean="0"/>
          </a:p>
          <a:p>
            <a:pPr marL="0" indent="0">
              <a:buNone/>
            </a:pPr>
            <a:endParaRPr lang="en-US" sz="1600" dirty="0"/>
          </a:p>
          <a:p>
            <a:pPr marL="0" indent="0">
              <a:buNone/>
            </a:pPr>
            <a:endParaRPr lang="en-US" sz="1600" dirty="0"/>
          </a:p>
        </p:txBody>
      </p:sp>
      <p:grpSp>
        <p:nvGrpSpPr>
          <p:cNvPr id="22" name="Group 21"/>
          <p:cNvGrpSpPr/>
          <p:nvPr/>
        </p:nvGrpSpPr>
        <p:grpSpPr>
          <a:xfrm>
            <a:off x="0" y="864524"/>
            <a:ext cx="11787448" cy="1209823"/>
            <a:chOff x="0" y="990203"/>
            <a:chExt cx="10366146" cy="992704"/>
          </a:xfrm>
        </p:grpSpPr>
        <p:sp>
          <p:nvSpPr>
            <p:cNvPr id="8" name="Google Shape;330;p49"/>
            <p:cNvSpPr/>
            <p:nvPr/>
          </p:nvSpPr>
          <p:spPr>
            <a:xfrm>
              <a:off x="0" y="990203"/>
              <a:ext cx="2380761" cy="992701"/>
            </a:xfrm>
            <a:prstGeom prst="homePlate">
              <a:avLst>
                <a:gd name="adj" fmla="val 50000"/>
              </a:avLst>
            </a:prstGeom>
            <a:solidFill>
              <a:srgbClr val="E69138"/>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600" dirty="0" smtClean="0">
                  <a:solidFill>
                    <a:srgbClr val="FFFFFF"/>
                  </a:solidFill>
                  <a:latin typeface="Bahnschrift SemiCondensed" panose="020B0502040204020203" pitchFamily="34" charset="0"/>
                  <a:ea typeface="Montserrat"/>
                  <a:cs typeface="Montserrat"/>
                  <a:sym typeface="Montserrat"/>
                </a:rPr>
                <a:t>PRE-PROJECT MEETING</a:t>
              </a:r>
              <a:endParaRPr lang="en-US" sz="1600" dirty="0">
                <a:solidFill>
                  <a:srgbClr val="FFFFFF"/>
                </a:solidFill>
                <a:latin typeface="Bahnschrift SemiCondensed" panose="020B0502040204020203" pitchFamily="34" charset="0"/>
                <a:ea typeface="Montserrat"/>
                <a:cs typeface="Montserrat"/>
                <a:sym typeface="Montserrat"/>
              </a:endParaRPr>
            </a:p>
          </p:txBody>
        </p:sp>
        <p:sp>
          <p:nvSpPr>
            <p:cNvPr id="11" name="Google Shape;333;p49"/>
            <p:cNvSpPr/>
            <p:nvPr/>
          </p:nvSpPr>
          <p:spPr>
            <a:xfrm>
              <a:off x="1846400" y="990206"/>
              <a:ext cx="2497124" cy="992697"/>
            </a:xfrm>
            <a:prstGeom prst="chevron">
              <a:avLst>
                <a:gd name="adj" fmla="val 50000"/>
              </a:avLst>
            </a:prstGeom>
            <a:solidFill>
              <a:srgbClr val="FF8C00">
                <a:alpha val="7884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600" dirty="0" smtClean="0">
                  <a:solidFill>
                    <a:srgbClr val="FFFFFF"/>
                  </a:solidFill>
                  <a:latin typeface="Bahnschrift SemiCondensed" panose="020B0502040204020203" pitchFamily="34" charset="0"/>
                  <a:ea typeface="Montserrat"/>
                  <a:cs typeface="Montserrat"/>
                  <a:sym typeface="Montserrat"/>
                </a:rPr>
                <a:t>PROJECT STARTUP MEETING</a:t>
              </a:r>
              <a:endParaRPr lang="en-US" sz="1600" dirty="0">
                <a:solidFill>
                  <a:srgbClr val="FFFFFF"/>
                </a:solidFill>
                <a:latin typeface="Bahnschrift SemiCondensed" panose="020B0502040204020203" pitchFamily="34" charset="0"/>
                <a:ea typeface="Montserrat"/>
                <a:cs typeface="Montserrat"/>
                <a:sym typeface="Montserrat"/>
              </a:endParaRPr>
            </a:p>
          </p:txBody>
        </p:sp>
        <p:sp>
          <p:nvSpPr>
            <p:cNvPr id="14" name="Google Shape;336;p49"/>
            <p:cNvSpPr/>
            <p:nvPr/>
          </p:nvSpPr>
          <p:spPr>
            <a:xfrm>
              <a:off x="3818912" y="995555"/>
              <a:ext cx="2407429" cy="987350"/>
            </a:xfrm>
            <a:prstGeom prst="chevron">
              <a:avLst>
                <a:gd name="adj" fmla="val 50000"/>
              </a:avLst>
            </a:prstGeom>
            <a:solidFill>
              <a:srgbClr val="FF8C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600" dirty="0" smtClean="0">
                  <a:solidFill>
                    <a:srgbClr val="FFFFFF"/>
                  </a:solidFill>
                  <a:latin typeface="Bahnschrift SemiCondensed" panose="020B0502040204020203" pitchFamily="34" charset="0"/>
                  <a:ea typeface="Montserrat"/>
                  <a:cs typeface="Montserrat"/>
                  <a:sym typeface="Montserrat"/>
                </a:rPr>
                <a:t>DAP CONSULTATION</a:t>
              </a:r>
              <a:endParaRPr lang="en-US" sz="1600" dirty="0">
                <a:solidFill>
                  <a:srgbClr val="FFFFFF"/>
                </a:solidFill>
                <a:latin typeface="Bahnschrift SemiCondensed" panose="020B0502040204020203" pitchFamily="34" charset="0"/>
                <a:ea typeface="Montserrat"/>
                <a:cs typeface="Montserrat"/>
                <a:sym typeface="Montserrat"/>
              </a:endParaRPr>
            </a:p>
          </p:txBody>
        </p:sp>
        <p:sp>
          <p:nvSpPr>
            <p:cNvPr id="17" name="Google Shape;339;p49"/>
            <p:cNvSpPr/>
            <p:nvPr/>
          </p:nvSpPr>
          <p:spPr>
            <a:xfrm>
              <a:off x="7504514" y="995557"/>
              <a:ext cx="2861632" cy="987350"/>
            </a:xfrm>
            <a:prstGeom prst="chevron">
              <a:avLst>
                <a:gd name="adj" fmla="val 50000"/>
              </a:avLst>
            </a:prstGeom>
            <a:solidFill>
              <a:srgbClr val="DD550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400" dirty="0" smtClean="0">
                  <a:solidFill>
                    <a:srgbClr val="FFFFFF"/>
                  </a:solidFill>
                  <a:latin typeface="Bahnschrift SemiCondensed" panose="020B0502040204020203" pitchFamily="34" charset="0"/>
                  <a:ea typeface="Montserrat"/>
                  <a:cs typeface="Montserrat"/>
                  <a:sym typeface="Montserrat"/>
                </a:rPr>
                <a:t>FINAL REPORT AND IMPLEMENTATION</a:t>
              </a:r>
              <a:endParaRPr lang="en-US" sz="1400" dirty="0">
                <a:solidFill>
                  <a:srgbClr val="FFFFFF"/>
                </a:solidFill>
                <a:latin typeface="Bahnschrift SemiCondensed" panose="020B0502040204020203" pitchFamily="34" charset="0"/>
                <a:ea typeface="Montserrat"/>
                <a:cs typeface="Montserrat"/>
                <a:sym typeface="Montserrat"/>
              </a:endParaRPr>
            </a:p>
          </p:txBody>
        </p:sp>
        <p:sp>
          <p:nvSpPr>
            <p:cNvPr id="20" name="Google Shape;342;p49"/>
            <p:cNvSpPr/>
            <p:nvPr/>
          </p:nvSpPr>
          <p:spPr>
            <a:xfrm>
              <a:off x="5621696" y="995555"/>
              <a:ext cx="2519837" cy="987352"/>
            </a:xfrm>
            <a:prstGeom prst="chevron">
              <a:avLst>
                <a:gd name="adj" fmla="val 50000"/>
              </a:avLst>
            </a:prstGeom>
            <a:solidFill>
              <a:srgbClr val="E27C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400" dirty="0" smtClean="0">
                  <a:solidFill>
                    <a:srgbClr val="FFFFFF"/>
                  </a:solidFill>
                  <a:latin typeface="Bahnschrift SemiCondensed" panose="020B0502040204020203" pitchFamily="34" charset="0"/>
                  <a:ea typeface="Montserrat"/>
                  <a:cs typeface="Montserrat"/>
                  <a:sym typeface="Montserrat"/>
                </a:rPr>
                <a:t>STRATEGIC IMPLEMENTATION PLAN CONSULTATION</a:t>
              </a:r>
              <a:endParaRPr lang="en-US" sz="1400" dirty="0">
                <a:solidFill>
                  <a:srgbClr val="FFFFFF"/>
                </a:solidFill>
                <a:latin typeface="Bahnschrift SemiCondensed" panose="020B0502040204020203" pitchFamily="34" charset="0"/>
                <a:ea typeface="Montserrat"/>
                <a:cs typeface="Montserrat"/>
                <a:sym typeface="Montserrat"/>
              </a:endParaRPr>
            </a:p>
          </p:txBody>
        </p:sp>
      </p:grpSp>
      <p:sp>
        <p:nvSpPr>
          <p:cNvPr id="29" name="Rectangle 28"/>
          <p:cNvSpPr/>
          <p:nvPr/>
        </p:nvSpPr>
        <p:spPr>
          <a:xfrm>
            <a:off x="161316" y="2183724"/>
            <a:ext cx="1675951" cy="276999"/>
          </a:xfrm>
          <a:prstGeom prst="rect">
            <a:avLst/>
          </a:prstGeom>
        </p:spPr>
        <p:txBody>
          <a:bodyPr wrap="square">
            <a:spAutoFit/>
          </a:bodyPr>
          <a:lstStyle/>
          <a:p>
            <a:pPr marL="285750" indent="-285750">
              <a:buFont typeface="Arial" panose="020B0604020202020204" pitchFamily="34" charset="0"/>
              <a:buChar char="•"/>
            </a:pPr>
            <a:r>
              <a:rPr lang="en-US" sz="1200" dirty="0" smtClean="0">
                <a:latin typeface="Bahnschrift SemiCondensed" panose="020B0502040204020203" pitchFamily="34" charset="0"/>
              </a:rPr>
              <a:t>Athletics</a:t>
            </a:r>
            <a:endParaRPr lang="en-US" dirty="0"/>
          </a:p>
        </p:txBody>
      </p:sp>
      <p:sp>
        <p:nvSpPr>
          <p:cNvPr id="30" name="Rectangle 29"/>
          <p:cNvSpPr/>
          <p:nvPr/>
        </p:nvSpPr>
        <p:spPr>
          <a:xfrm>
            <a:off x="2415582" y="2089339"/>
            <a:ext cx="1921600" cy="1200329"/>
          </a:xfrm>
          <a:prstGeom prst="rect">
            <a:avLst/>
          </a:prstGeom>
        </p:spPr>
        <p:txBody>
          <a:bodyPr wrap="square">
            <a:spAutoFit/>
          </a:bodyPr>
          <a:lstStyle/>
          <a:p>
            <a:pPr marL="285750" indent="-285750">
              <a:buFont typeface="Arial" panose="020B0604020202020204" pitchFamily="34" charset="0"/>
              <a:buChar char="•"/>
            </a:pPr>
            <a:r>
              <a:rPr lang="en-US" sz="1200" dirty="0">
                <a:latin typeface="Bahnschrift SemiCondensed" panose="020B0502040204020203" pitchFamily="34" charset="0"/>
              </a:rPr>
              <a:t>Alumni Affairs </a:t>
            </a:r>
            <a:endParaRPr lang="en-US" sz="1200" dirty="0" smtClean="0">
              <a:latin typeface="Bahnschrift SemiCondensed" panose="020B0502040204020203" pitchFamily="34" charset="0"/>
            </a:endParaRPr>
          </a:p>
          <a:p>
            <a:pPr marL="285750" indent="-285750">
              <a:buFont typeface="Arial" panose="020B0604020202020204" pitchFamily="34" charset="0"/>
              <a:buChar char="•"/>
            </a:pPr>
            <a:r>
              <a:rPr lang="en-US" sz="1200" dirty="0">
                <a:latin typeface="Bahnschrift SemiCondensed" panose="020B0502040204020203" pitchFamily="34" charset="0"/>
              </a:rPr>
              <a:t>Office of </a:t>
            </a:r>
            <a:r>
              <a:rPr lang="en-US" sz="1200" dirty="0" smtClean="0">
                <a:latin typeface="Bahnschrift SemiCondensed" panose="020B0502040204020203" pitchFamily="34" charset="0"/>
              </a:rPr>
              <a:t>Research</a:t>
            </a:r>
          </a:p>
          <a:p>
            <a:pPr marL="285750" indent="-285750">
              <a:buFont typeface="Arial" panose="020B0604020202020204" pitchFamily="34" charset="0"/>
              <a:buChar char="•"/>
            </a:pPr>
            <a:r>
              <a:rPr lang="en-US" sz="1200" dirty="0">
                <a:latin typeface="Bahnschrift SemiCondensed" panose="020B0502040204020203" pitchFamily="34" charset="0"/>
              </a:rPr>
              <a:t>Student Affairs </a:t>
            </a:r>
          </a:p>
          <a:p>
            <a:endParaRPr lang="en-US" dirty="0"/>
          </a:p>
          <a:p>
            <a:endParaRPr lang="en-US" dirty="0"/>
          </a:p>
        </p:txBody>
      </p:sp>
      <p:sp>
        <p:nvSpPr>
          <p:cNvPr id="31" name="Rectangle 30"/>
          <p:cNvSpPr/>
          <p:nvPr/>
        </p:nvSpPr>
        <p:spPr>
          <a:xfrm>
            <a:off x="4772026" y="2047677"/>
            <a:ext cx="2430087" cy="646331"/>
          </a:xfrm>
          <a:prstGeom prst="rect">
            <a:avLst/>
          </a:prstGeom>
        </p:spPr>
        <p:txBody>
          <a:bodyPr wrap="square">
            <a:spAutoFit/>
          </a:bodyPr>
          <a:lstStyle/>
          <a:p>
            <a:pPr marL="171450" indent="-171450">
              <a:buFont typeface="Arial" panose="020B0604020202020204" pitchFamily="34" charset="0"/>
              <a:buChar char="•"/>
            </a:pPr>
            <a:r>
              <a:rPr lang="en-US" sz="1200" dirty="0">
                <a:latin typeface="Bahnschrift SemiCondensed" panose="020B0502040204020203" pitchFamily="34" charset="0"/>
              </a:rPr>
              <a:t>Business and Finance</a:t>
            </a:r>
          </a:p>
          <a:p>
            <a:pPr marL="171450" indent="-171450">
              <a:buFont typeface="Arial" panose="020B0604020202020204" pitchFamily="34" charset="0"/>
              <a:buChar char="•"/>
            </a:pPr>
            <a:r>
              <a:rPr lang="en-US" sz="1200" dirty="0">
                <a:latin typeface="Bahnschrift SemiCondensed" panose="020B0502040204020203" pitchFamily="34" charset="0"/>
              </a:rPr>
              <a:t>Facilities Management</a:t>
            </a:r>
          </a:p>
          <a:p>
            <a:pPr marL="171450" indent="-171450">
              <a:buFont typeface="Arial" panose="020B0604020202020204" pitchFamily="34" charset="0"/>
              <a:buChar char="•"/>
            </a:pPr>
            <a:r>
              <a:rPr lang="en-US" sz="1200" dirty="0">
                <a:latin typeface="Bahnschrift SemiCondensed" panose="020B0502040204020203" pitchFamily="34" charset="0"/>
              </a:rPr>
              <a:t>Inclusion and Diversity</a:t>
            </a:r>
            <a:endParaRPr lang="en-US" sz="1200" dirty="0">
              <a:latin typeface="Bahnschrift SemiCondensed" panose="020B0502040204020203" pitchFamily="34" charset="0"/>
            </a:endParaRPr>
          </a:p>
        </p:txBody>
      </p:sp>
      <p:sp>
        <p:nvSpPr>
          <p:cNvPr id="32" name="Rectangle 31"/>
          <p:cNvSpPr/>
          <p:nvPr/>
        </p:nvSpPr>
        <p:spPr>
          <a:xfrm>
            <a:off x="6912150" y="2089339"/>
            <a:ext cx="1648863" cy="461665"/>
          </a:xfrm>
          <a:prstGeom prst="rect">
            <a:avLst/>
          </a:prstGeom>
        </p:spPr>
        <p:txBody>
          <a:bodyPr wrap="square">
            <a:spAutoFit/>
          </a:bodyPr>
          <a:lstStyle/>
          <a:p>
            <a:pPr marL="171450" indent="-171450">
              <a:buFont typeface="Arial" panose="020B0604020202020204" pitchFamily="34" charset="0"/>
              <a:buChar char="•"/>
            </a:pPr>
            <a:r>
              <a:rPr lang="en-US" sz="1200" dirty="0">
                <a:latin typeface="Bahnschrift SemiCondensed" panose="020B0502040204020203" pitchFamily="34" charset="0"/>
              </a:rPr>
              <a:t>Office of Information Technology</a:t>
            </a:r>
          </a:p>
        </p:txBody>
      </p:sp>
      <p:sp>
        <p:nvSpPr>
          <p:cNvPr id="33" name="Rectangle 32"/>
          <p:cNvSpPr/>
          <p:nvPr/>
        </p:nvSpPr>
        <p:spPr>
          <a:xfrm>
            <a:off x="161316" y="46915"/>
            <a:ext cx="8982684" cy="769441"/>
          </a:xfrm>
          <a:prstGeom prst="rect">
            <a:avLst/>
          </a:prstGeom>
        </p:spPr>
        <p:txBody>
          <a:bodyPr wrap="square">
            <a:spAutoFit/>
          </a:bodyPr>
          <a:lstStyle/>
          <a:p>
            <a:r>
              <a:rPr lang="en-US" sz="4400" dirty="0">
                <a:solidFill>
                  <a:srgbClr val="002060"/>
                </a:solidFill>
                <a:latin typeface="Bahnschrift SemiCondensed" panose="020B0502040204020203" pitchFamily="34" charset="0"/>
                <a:ea typeface="+mj-ea"/>
                <a:cs typeface="+mj-cs"/>
              </a:rPr>
              <a:t>DIVERSITY ACTION PLAN </a:t>
            </a:r>
            <a:r>
              <a:rPr lang="en-US" sz="4400" dirty="0" smtClean="0">
                <a:solidFill>
                  <a:srgbClr val="002060"/>
                </a:solidFill>
                <a:latin typeface="Bahnschrift SemiCondensed" panose="020B0502040204020203" pitchFamily="34" charset="0"/>
                <a:ea typeface="+mj-ea"/>
                <a:cs typeface="+mj-cs"/>
              </a:rPr>
              <a:t>PROCESS</a:t>
            </a:r>
            <a:endParaRPr lang="en-US" dirty="0"/>
          </a:p>
        </p:txBody>
      </p:sp>
    </p:spTree>
    <p:extLst>
      <p:ext uri="{BB962C8B-B14F-4D97-AF65-F5344CB8AC3E}">
        <p14:creationId xmlns:p14="http://schemas.microsoft.com/office/powerpoint/2010/main" val="3067116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63864B5-2F39-6D48-A311-31BA6E5D615E}"/>
              </a:ext>
            </a:extLst>
          </p:cNvPr>
          <p:cNvPicPr>
            <a:picLocks noChangeAspect="1"/>
          </p:cNvPicPr>
          <p:nvPr/>
        </p:nvPicPr>
        <p:blipFill>
          <a:blip r:embed="rId2"/>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22A7ED70-2EC9-9E48-A525-41AD03482E85}"/>
              </a:ext>
            </a:extLst>
          </p:cNvPr>
          <p:cNvSpPr txBox="1"/>
          <p:nvPr/>
        </p:nvSpPr>
        <p:spPr>
          <a:xfrm>
            <a:off x="2527299" y="2489200"/>
            <a:ext cx="6557065" cy="1465145"/>
          </a:xfrm>
          <a:prstGeom prst="rect">
            <a:avLst/>
          </a:prstGeom>
          <a:noFill/>
        </p:spPr>
        <p:txBody>
          <a:bodyPr wrap="square" rtlCol="0">
            <a:spAutoFit/>
          </a:bodyPr>
          <a:lstStyle/>
          <a:p>
            <a:pPr>
              <a:lnSpc>
                <a:spcPct val="114000"/>
              </a:lnSpc>
            </a:pPr>
            <a:r>
              <a:rPr lang="en-US" sz="2000" dirty="0">
                <a:latin typeface="Bahnschrift SemiCondensed" panose="020B0502040204020203" pitchFamily="34" charset="0"/>
                <a:ea typeface="Helvetica Neue Condensed" panose="02000503000000020004" pitchFamily="2" charset="0"/>
                <a:cs typeface="Helvetica Neue Condensed" panose="02000503000000020004" pitchFamily="2" charset="0"/>
              </a:rPr>
              <a:t>All colleges, schools, and units should implement comprehensive academic and professional development opportunities that identify the value of equity, inclusion, and diversity and their benefits for both the unit and institution.</a:t>
            </a:r>
          </a:p>
        </p:txBody>
      </p:sp>
      <p:sp>
        <p:nvSpPr>
          <p:cNvPr id="6" name="Rectangle 5">
            <a:extLst>
              <a:ext uri="{FF2B5EF4-FFF2-40B4-BE49-F238E27FC236}">
                <a16:creationId xmlns:a16="http://schemas.microsoft.com/office/drawing/2014/main" id="{33777E41-D6AF-6C4D-8EB4-47614F7D17E6}"/>
              </a:ext>
            </a:extLst>
          </p:cNvPr>
          <p:cNvSpPr/>
          <p:nvPr/>
        </p:nvSpPr>
        <p:spPr>
          <a:xfrm>
            <a:off x="0" y="1927696"/>
            <a:ext cx="2334986" cy="440871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88217F59-F11F-7647-9A8D-C75B0A447690}"/>
              </a:ext>
            </a:extLst>
          </p:cNvPr>
          <p:cNvSpPr/>
          <p:nvPr/>
        </p:nvSpPr>
        <p:spPr>
          <a:xfrm>
            <a:off x="1621766" y="2622430"/>
            <a:ext cx="431321" cy="431321"/>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E35DF9DB-9E66-7347-9C1E-FD5FDC6F90F8}"/>
              </a:ext>
            </a:extLst>
          </p:cNvPr>
          <p:cNvGrpSpPr/>
          <p:nvPr/>
        </p:nvGrpSpPr>
        <p:grpSpPr>
          <a:xfrm>
            <a:off x="2606126" y="2142102"/>
            <a:ext cx="1684016" cy="274320"/>
            <a:chOff x="2606126" y="2142102"/>
            <a:chExt cx="1684016" cy="274320"/>
          </a:xfrm>
        </p:grpSpPr>
        <p:cxnSp>
          <p:nvCxnSpPr>
            <p:cNvPr id="27" name="Straight Connector 26">
              <a:extLst>
                <a:ext uri="{FF2B5EF4-FFF2-40B4-BE49-F238E27FC236}">
                  <a16:creationId xmlns:a16="http://schemas.microsoft.com/office/drawing/2014/main" id="{529AC46A-6361-E944-B2FF-93C7FBEA5177}"/>
                </a:ext>
              </a:extLst>
            </p:cNvPr>
            <p:cNvCxnSpPr/>
            <p:nvPr/>
          </p:nvCxnSpPr>
          <p:spPr>
            <a:xfrm>
              <a:off x="26061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C4E10934-9126-BF43-8573-A71F4D6CBA7D}"/>
                </a:ext>
              </a:extLst>
            </p:cNvPr>
            <p:cNvCxnSpPr/>
            <p:nvPr/>
          </p:nvCxnSpPr>
          <p:spPr>
            <a:xfrm>
              <a:off x="27077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EBD4A72-AF21-3B47-874C-2B13FF0BD6BB}"/>
                </a:ext>
              </a:extLst>
            </p:cNvPr>
            <p:cNvCxnSpPr/>
            <p:nvPr/>
          </p:nvCxnSpPr>
          <p:spPr>
            <a:xfrm>
              <a:off x="281694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9FB4746-511D-F943-ACBA-2C6929915BC0}"/>
                </a:ext>
              </a:extLst>
            </p:cNvPr>
            <p:cNvCxnSpPr/>
            <p:nvPr/>
          </p:nvCxnSpPr>
          <p:spPr>
            <a:xfrm>
              <a:off x="291854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14242FE0-A91D-A54B-ADF4-71BD5EE28E51}"/>
                </a:ext>
              </a:extLst>
            </p:cNvPr>
            <p:cNvCxnSpPr/>
            <p:nvPr/>
          </p:nvCxnSpPr>
          <p:spPr>
            <a:xfrm>
              <a:off x="3033509"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AAA1C61-D7FD-CC49-9949-A3B9FD74E479}"/>
                </a:ext>
              </a:extLst>
            </p:cNvPr>
            <p:cNvCxnSpPr/>
            <p:nvPr/>
          </p:nvCxnSpPr>
          <p:spPr>
            <a:xfrm>
              <a:off x="3135109"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03D9848-058F-8E4A-90BB-278454B150D3}"/>
                </a:ext>
              </a:extLst>
            </p:cNvPr>
            <p:cNvCxnSpPr/>
            <p:nvPr/>
          </p:nvCxnSpPr>
          <p:spPr>
            <a:xfrm>
              <a:off x="32443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8A5433F3-25BF-8447-951B-8F2A3429ABB8}"/>
                </a:ext>
              </a:extLst>
            </p:cNvPr>
            <p:cNvCxnSpPr/>
            <p:nvPr/>
          </p:nvCxnSpPr>
          <p:spPr>
            <a:xfrm>
              <a:off x="33459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BDEA31A-74DD-BF43-B82D-147821FC18A2}"/>
                </a:ext>
              </a:extLst>
            </p:cNvPr>
            <p:cNvCxnSpPr/>
            <p:nvPr/>
          </p:nvCxnSpPr>
          <p:spPr>
            <a:xfrm>
              <a:off x="34509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65481343-11AA-5641-BEFB-78598F87643A}"/>
                </a:ext>
              </a:extLst>
            </p:cNvPr>
            <p:cNvCxnSpPr/>
            <p:nvPr/>
          </p:nvCxnSpPr>
          <p:spPr>
            <a:xfrm>
              <a:off x="35525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FB992C0-A3A4-C446-AC05-A10B46CCD2B2}"/>
                </a:ext>
              </a:extLst>
            </p:cNvPr>
            <p:cNvCxnSpPr/>
            <p:nvPr/>
          </p:nvCxnSpPr>
          <p:spPr>
            <a:xfrm>
              <a:off x="36617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FCAD86B4-2845-A44D-BA37-69FE089CF2D9}"/>
                </a:ext>
              </a:extLst>
            </p:cNvPr>
            <p:cNvCxnSpPr/>
            <p:nvPr/>
          </p:nvCxnSpPr>
          <p:spPr>
            <a:xfrm>
              <a:off x="37633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6ADB5574-0296-CC4B-B9DD-AA377B613558}"/>
                </a:ext>
              </a:extLst>
            </p:cNvPr>
            <p:cNvCxnSpPr/>
            <p:nvPr/>
          </p:nvCxnSpPr>
          <p:spPr>
            <a:xfrm>
              <a:off x="38783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38066E7F-0416-514D-9A46-AAD24904FC2A}"/>
                </a:ext>
              </a:extLst>
            </p:cNvPr>
            <p:cNvCxnSpPr/>
            <p:nvPr/>
          </p:nvCxnSpPr>
          <p:spPr>
            <a:xfrm>
              <a:off x="39799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9330518-9C6C-3D47-BDB5-D29B1DB1B053}"/>
                </a:ext>
              </a:extLst>
            </p:cNvPr>
            <p:cNvCxnSpPr/>
            <p:nvPr/>
          </p:nvCxnSpPr>
          <p:spPr>
            <a:xfrm>
              <a:off x="40891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B7D84595-DA5D-C948-9445-7259F35DAC9D}"/>
                </a:ext>
              </a:extLst>
            </p:cNvPr>
            <p:cNvCxnSpPr/>
            <p:nvPr/>
          </p:nvCxnSpPr>
          <p:spPr>
            <a:xfrm>
              <a:off x="41907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EFEFEA00-CADF-B145-A234-43EB1BAD5082}"/>
                </a:ext>
              </a:extLst>
            </p:cNvPr>
            <p:cNvCxnSpPr/>
            <p:nvPr/>
          </p:nvCxnSpPr>
          <p:spPr>
            <a:xfrm>
              <a:off x="4290142"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75096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63864B5-2F39-6D48-A311-31BA6E5D615E}"/>
              </a:ext>
            </a:extLst>
          </p:cNvPr>
          <p:cNvPicPr>
            <a:picLocks noChangeAspect="1"/>
          </p:cNvPicPr>
          <p:nvPr/>
        </p:nvPicPr>
        <p:blipFill>
          <a:blip r:embed="rId2"/>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22A7ED70-2EC9-9E48-A525-41AD03482E85}"/>
              </a:ext>
            </a:extLst>
          </p:cNvPr>
          <p:cNvSpPr txBox="1"/>
          <p:nvPr/>
        </p:nvSpPr>
        <p:spPr>
          <a:xfrm>
            <a:off x="2527300" y="4176817"/>
            <a:ext cx="8573092" cy="1144929"/>
          </a:xfrm>
          <a:prstGeom prst="rect">
            <a:avLst/>
          </a:prstGeom>
          <a:noFill/>
        </p:spPr>
        <p:txBody>
          <a:bodyPr wrap="square" rtlCol="0">
            <a:spAutoFit/>
          </a:bodyPr>
          <a:lstStyle/>
          <a:p>
            <a:pPr>
              <a:lnSpc>
                <a:spcPct val="114000"/>
              </a:lnSpc>
            </a:pPr>
            <a:r>
              <a:rPr lang="en-US" sz="2000" dirty="0">
                <a:solidFill>
                  <a:srgbClr val="DD550C"/>
                </a:solidFill>
                <a:latin typeface="Helvetica Neue LT Std 57 Conden" panose="020B0506030502030204" pitchFamily="34" charset="77"/>
                <a:ea typeface="Helvetica Neue Condensed" panose="02000503000000020004" pitchFamily="2" charset="0"/>
                <a:cs typeface="Helvetica Neue Condensed" panose="02000503000000020004" pitchFamily="2" charset="0"/>
              </a:rPr>
              <a:t>OID hired a Special Assistant for Inclusion and Diversity Education who consults with individual campus units to develop inclusion and diversity developmental learning experiences for all members of the Auburn campus community.</a:t>
            </a:r>
          </a:p>
        </p:txBody>
      </p:sp>
      <p:sp>
        <p:nvSpPr>
          <p:cNvPr id="2" name="Rectangle 1">
            <a:extLst>
              <a:ext uri="{FF2B5EF4-FFF2-40B4-BE49-F238E27FC236}">
                <a16:creationId xmlns:a16="http://schemas.microsoft.com/office/drawing/2014/main" id="{EBBC8912-4B22-4A41-A658-8E3CB0D57756}"/>
              </a:ext>
            </a:extLst>
          </p:cNvPr>
          <p:cNvSpPr/>
          <p:nvPr/>
        </p:nvSpPr>
        <p:spPr>
          <a:xfrm>
            <a:off x="0" y="1920619"/>
            <a:ext cx="2334986" cy="4408714"/>
          </a:xfrm>
          <a:prstGeom prst="rect">
            <a:avLst/>
          </a:prstGeom>
          <a:solidFill>
            <a:srgbClr val="DD55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D3204FC-D57C-4246-807D-310F4DF75885}"/>
              </a:ext>
            </a:extLst>
          </p:cNvPr>
          <p:cNvSpPr/>
          <p:nvPr/>
        </p:nvSpPr>
        <p:spPr>
          <a:xfrm>
            <a:off x="1621766" y="2604897"/>
            <a:ext cx="431321" cy="4313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B9B8127-0660-CA46-8C8F-1351B52374D8}"/>
              </a:ext>
            </a:extLst>
          </p:cNvPr>
          <p:cNvSpPr/>
          <p:nvPr/>
        </p:nvSpPr>
        <p:spPr>
          <a:xfrm>
            <a:off x="1695954" y="2679085"/>
            <a:ext cx="282943" cy="282943"/>
          </a:xfrm>
          <a:prstGeom prst="rect">
            <a:avLst/>
          </a:prstGeom>
          <a:solidFill>
            <a:srgbClr val="DD55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5E29728E-152C-BA4E-9EFD-5452097C25E2}"/>
              </a:ext>
            </a:extLst>
          </p:cNvPr>
          <p:cNvGrpSpPr/>
          <p:nvPr/>
        </p:nvGrpSpPr>
        <p:grpSpPr>
          <a:xfrm>
            <a:off x="2606126" y="2142102"/>
            <a:ext cx="1684016" cy="274320"/>
            <a:chOff x="2606126" y="2142102"/>
            <a:chExt cx="1684016" cy="274320"/>
          </a:xfrm>
        </p:grpSpPr>
        <p:cxnSp>
          <p:nvCxnSpPr>
            <p:cNvPr id="10" name="Straight Connector 9">
              <a:extLst>
                <a:ext uri="{FF2B5EF4-FFF2-40B4-BE49-F238E27FC236}">
                  <a16:creationId xmlns:a16="http://schemas.microsoft.com/office/drawing/2014/main" id="{E57FF840-9335-9246-AE5B-92DB474DA7F4}"/>
                </a:ext>
              </a:extLst>
            </p:cNvPr>
            <p:cNvCxnSpPr/>
            <p:nvPr/>
          </p:nvCxnSpPr>
          <p:spPr>
            <a:xfrm>
              <a:off x="26061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75DBEB4-2E9F-2949-B0CE-689059EA12DA}"/>
                </a:ext>
              </a:extLst>
            </p:cNvPr>
            <p:cNvCxnSpPr/>
            <p:nvPr/>
          </p:nvCxnSpPr>
          <p:spPr>
            <a:xfrm>
              <a:off x="27077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5E62260-F73C-5742-8EC6-D19913FFC1FE}"/>
                </a:ext>
              </a:extLst>
            </p:cNvPr>
            <p:cNvCxnSpPr/>
            <p:nvPr/>
          </p:nvCxnSpPr>
          <p:spPr>
            <a:xfrm>
              <a:off x="28169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1108176-A1E9-0B44-A657-4846873A9216}"/>
                </a:ext>
              </a:extLst>
            </p:cNvPr>
            <p:cNvCxnSpPr/>
            <p:nvPr/>
          </p:nvCxnSpPr>
          <p:spPr>
            <a:xfrm>
              <a:off x="291854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8A9AC33-8E5F-D149-B2A8-E34C67F0CC59}"/>
                </a:ext>
              </a:extLst>
            </p:cNvPr>
            <p:cNvCxnSpPr/>
            <p:nvPr/>
          </p:nvCxnSpPr>
          <p:spPr>
            <a:xfrm>
              <a:off x="3033509"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9F21F3E-ACDA-354F-9A76-4039796F9D9E}"/>
                </a:ext>
              </a:extLst>
            </p:cNvPr>
            <p:cNvCxnSpPr/>
            <p:nvPr/>
          </p:nvCxnSpPr>
          <p:spPr>
            <a:xfrm>
              <a:off x="3135109"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928B6C5-919A-D745-8F75-B1EA2BFE66A5}"/>
                </a:ext>
              </a:extLst>
            </p:cNvPr>
            <p:cNvCxnSpPr/>
            <p:nvPr/>
          </p:nvCxnSpPr>
          <p:spPr>
            <a:xfrm>
              <a:off x="32443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32A9D81-CC72-C74E-BCE3-08580C2E2395}"/>
                </a:ext>
              </a:extLst>
            </p:cNvPr>
            <p:cNvCxnSpPr/>
            <p:nvPr/>
          </p:nvCxnSpPr>
          <p:spPr>
            <a:xfrm>
              <a:off x="33459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E1EDF67-3C60-3346-B8DE-FC4E8C8F5A86}"/>
                </a:ext>
              </a:extLst>
            </p:cNvPr>
            <p:cNvCxnSpPr/>
            <p:nvPr/>
          </p:nvCxnSpPr>
          <p:spPr>
            <a:xfrm>
              <a:off x="34509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77AB7D1-6CDC-884E-9BB5-CA74C37FBDF9}"/>
                </a:ext>
              </a:extLst>
            </p:cNvPr>
            <p:cNvCxnSpPr/>
            <p:nvPr/>
          </p:nvCxnSpPr>
          <p:spPr>
            <a:xfrm>
              <a:off x="35525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8D1263A-0D7D-C54C-8E02-9E35A9946D91}"/>
                </a:ext>
              </a:extLst>
            </p:cNvPr>
            <p:cNvCxnSpPr/>
            <p:nvPr/>
          </p:nvCxnSpPr>
          <p:spPr>
            <a:xfrm>
              <a:off x="36617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BD9795A-B67D-8843-8695-0A07550C41C5}"/>
                </a:ext>
              </a:extLst>
            </p:cNvPr>
            <p:cNvCxnSpPr/>
            <p:nvPr/>
          </p:nvCxnSpPr>
          <p:spPr>
            <a:xfrm>
              <a:off x="37633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7C8D7D3-89CB-DC4F-9E39-48D7C282D58E}"/>
                </a:ext>
              </a:extLst>
            </p:cNvPr>
            <p:cNvCxnSpPr/>
            <p:nvPr/>
          </p:nvCxnSpPr>
          <p:spPr>
            <a:xfrm>
              <a:off x="38783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D09FE2C-67FE-9449-B94C-922463FD1E6C}"/>
                </a:ext>
              </a:extLst>
            </p:cNvPr>
            <p:cNvCxnSpPr/>
            <p:nvPr/>
          </p:nvCxnSpPr>
          <p:spPr>
            <a:xfrm>
              <a:off x="39799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8D6B417-61CE-D547-A6AE-444D3E2CAB06}"/>
                </a:ext>
              </a:extLst>
            </p:cNvPr>
            <p:cNvCxnSpPr/>
            <p:nvPr/>
          </p:nvCxnSpPr>
          <p:spPr>
            <a:xfrm>
              <a:off x="40891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D4B69F4-13B8-C442-889B-FBE926143494}"/>
                </a:ext>
              </a:extLst>
            </p:cNvPr>
            <p:cNvCxnSpPr/>
            <p:nvPr/>
          </p:nvCxnSpPr>
          <p:spPr>
            <a:xfrm>
              <a:off x="41907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6171D3C-7B16-EF44-9D7E-B9EC4DB1975D}"/>
                </a:ext>
              </a:extLst>
            </p:cNvPr>
            <p:cNvCxnSpPr/>
            <p:nvPr/>
          </p:nvCxnSpPr>
          <p:spPr>
            <a:xfrm>
              <a:off x="4290142"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27" name="TextBox 26">
            <a:extLst>
              <a:ext uri="{FF2B5EF4-FFF2-40B4-BE49-F238E27FC236}">
                <a16:creationId xmlns:a16="http://schemas.microsoft.com/office/drawing/2014/main" id="{5871126C-E673-464E-BB25-A5BDF7A93B78}"/>
              </a:ext>
            </a:extLst>
          </p:cNvPr>
          <p:cNvSpPr txBox="1"/>
          <p:nvPr/>
        </p:nvSpPr>
        <p:spPr>
          <a:xfrm>
            <a:off x="2527299" y="2489200"/>
            <a:ext cx="6557065" cy="1465145"/>
          </a:xfrm>
          <a:prstGeom prst="rect">
            <a:avLst/>
          </a:prstGeom>
          <a:noFill/>
        </p:spPr>
        <p:txBody>
          <a:bodyPr wrap="square" rtlCol="0">
            <a:spAutoFit/>
          </a:bodyPr>
          <a:lstStyle/>
          <a:p>
            <a:pPr>
              <a:lnSpc>
                <a:spcPct val="114000"/>
              </a:lnSpc>
            </a:pPr>
            <a:r>
              <a:rPr lang="en-US" sz="2000" dirty="0">
                <a:latin typeface="Helvetica Neue LT Std 57 Conden" panose="020B0506030502030204" pitchFamily="34" charset="77"/>
                <a:ea typeface="Helvetica Neue Condensed" panose="02000503000000020004" pitchFamily="2" charset="0"/>
                <a:cs typeface="Helvetica Neue Condensed" panose="02000503000000020004" pitchFamily="2" charset="0"/>
              </a:rPr>
              <a:t>All colleges, schools, and units should implement comprehensive academic and professional development opportunities that identify the value of equity, inclusion, and diversity and their benefits for both the unit and institution.</a:t>
            </a:r>
          </a:p>
        </p:txBody>
      </p:sp>
    </p:spTree>
    <p:extLst>
      <p:ext uri="{BB962C8B-B14F-4D97-AF65-F5344CB8AC3E}">
        <p14:creationId xmlns:p14="http://schemas.microsoft.com/office/powerpoint/2010/main" val="1401822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63864B5-2F39-6D48-A311-31BA6E5D615E}"/>
              </a:ext>
            </a:extLst>
          </p:cNvPr>
          <p:cNvPicPr>
            <a:picLocks noChangeAspect="1"/>
          </p:cNvPicPr>
          <p:nvPr/>
        </p:nvPicPr>
        <p:blipFill>
          <a:blip r:embed="rId2"/>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3E864CE9-8B33-0247-B6BA-A6D3F41F75EB}"/>
              </a:ext>
            </a:extLst>
          </p:cNvPr>
          <p:cNvSpPr>
            <a:spLocks noGrp="1"/>
          </p:cNvSpPr>
          <p:nvPr>
            <p:ph idx="1"/>
          </p:nvPr>
        </p:nvSpPr>
        <p:spPr>
          <a:xfrm>
            <a:off x="906087" y="2069927"/>
            <a:ext cx="10590415" cy="4098117"/>
          </a:xfrm>
        </p:spPr>
        <p:txBody>
          <a:bodyPr>
            <a:normAutofit/>
          </a:bodyPr>
          <a:lstStyle/>
          <a:p>
            <a:pPr>
              <a:lnSpc>
                <a:spcPct val="113000"/>
              </a:lnSpc>
            </a:pPr>
            <a:r>
              <a:rPr lang="en-US" sz="2000" b="1" u="sng" dirty="0">
                <a:solidFill>
                  <a:schemeClr val="accent2">
                    <a:lumMod val="75000"/>
                  </a:schemeClr>
                </a:solidFill>
                <a:latin typeface="Bahnschrift SemiCondensed" panose="020B0502040204020203" pitchFamily="34" charset="0"/>
              </a:rPr>
              <a:t>College of Education</a:t>
            </a:r>
            <a:r>
              <a:rPr lang="en-US" sz="2000" dirty="0">
                <a:latin typeface="Bahnschrift SemiCondensed" panose="020B0502040204020203" pitchFamily="34" charset="0"/>
              </a:rPr>
              <a:t>: Provide COE constituents diversity and inclusion-oriented professional development opportunities - Work with campus units and experts (within and outside of AU) to provide opportunities for COE faculty, students, staff, and administrators to participate in professional development</a:t>
            </a:r>
            <a:endParaRPr lang="en-US" sz="2000" dirty="0">
              <a:latin typeface="Bahnschrift SemiCondensed" panose="020B0502040204020203" pitchFamily="34" charset="0"/>
            </a:endParaRPr>
          </a:p>
        </p:txBody>
      </p:sp>
      <p:sp>
        <p:nvSpPr>
          <p:cNvPr id="5" name="Rectangle 4"/>
          <p:cNvSpPr/>
          <p:nvPr/>
        </p:nvSpPr>
        <p:spPr>
          <a:xfrm>
            <a:off x="2468880" y="498793"/>
            <a:ext cx="4946073" cy="10723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AFAD2D-3B6E-6C47-886E-71C6ED2AD967}"/>
              </a:ext>
            </a:extLst>
          </p:cNvPr>
          <p:cNvSpPr>
            <a:spLocks noGrp="1"/>
          </p:cNvSpPr>
          <p:nvPr>
            <p:ph type="title"/>
          </p:nvPr>
        </p:nvSpPr>
        <p:spPr>
          <a:xfrm>
            <a:off x="2360468" y="372182"/>
            <a:ext cx="6392834" cy="1325563"/>
          </a:xfrm>
        </p:spPr>
        <p:txBody>
          <a:bodyPr/>
          <a:lstStyle/>
          <a:p>
            <a:r>
              <a:rPr lang="en-US" dirty="0" smtClean="0">
                <a:solidFill>
                  <a:srgbClr val="002060"/>
                </a:solidFill>
                <a:latin typeface="Bahnschrift SemiCondensed" panose="020B0502040204020203" pitchFamily="34" charset="0"/>
              </a:rPr>
              <a:t>UNIT DIVERSITY ACTION PLAN HIGHLIGHTS</a:t>
            </a:r>
            <a:endParaRPr lang="en-US" dirty="0">
              <a:solidFill>
                <a:srgbClr val="002060"/>
              </a:solidFill>
              <a:latin typeface="Bahnschrift SemiCondensed" panose="020B0502040204020203" pitchFamily="34" charset="0"/>
            </a:endParaRPr>
          </a:p>
        </p:txBody>
      </p:sp>
    </p:spTree>
    <p:extLst>
      <p:ext uri="{BB962C8B-B14F-4D97-AF65-F5344CB8AC3E}">
        <p14:creationId xmlns:p14="http://schemas.microsoft.com/office/powerpoint/2010/main" val="1594219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63864B5-2F39-6D48-A311-31BA6E5D615E}"/>
              </a:ext>
            </a:extLst>
          </p:cNvPr>
          <p:cNvPicPr>
            <a:picLocks noChangeAspect="1"/>
          </p:cNvPicPr>
          <p:nvPr/>
        </p:nvPicPr>
        <p:blipFill>
          <a:blip r:embed="rId2"/>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22A7ED70-2EC9-9E48-A525-41AD03482E85}"/>
              </a:ext>
            </a:extLst>
          </p:cNvPr>
          <p:cNvSpPr txBox="1"/>
          <p:nvPr/>
        </p:nvSpPr>
        <p:spPr>
          <a:xfrm>
            <a:off x="2527299" y="2489200"/>
            <a:ext cx="5953313" cy="1114279"/>
          </a:xfrm>
          <a:prstGeom prst="rect">
            <a:avLst/>
          </a:prstGeom>
          <a:noFill/>
        </p:spPr>
        <p:txBody>
          <a:bodyPr wrap="square" rtlCol="0">
            <a:spAutoFit/>
          </a:bodyPr>
          <a:lstStyle/>
          <a:p>
            <a:pPr>
              <a:lnSpc>
                <a:spcPct val="114000"/>
              </a:lnSpc>
            </a:pPr>
            <a:r>
              <a:rPr lang="en-US" sz="2000" dirty="0">
                <a:latin typeface="Helvetica Neue LT Std 57 Conden" panose="020B0506030502030204" pitchFamily="34" charset="77"/>
                <a:ea typeface="Helvetica Neue Condensed" panose="02000503000000020004" pitchFamily="2" charset="0"/>
                <a:cs typeface="Helvetica Neue Condensed" panose="02000503000000020004" pitchFamily="2" charset="0"/>
              </a:rPr>
              <a:t>All colleges, schools, and units should implement clear recruitment and retention strategies to increase the diversity of students and faculty.</a:t>
            </a:r>
          </a:p>
        </p:txBody>
      </p:sp>
      <p:sp>
        <p:nvSpPr>
          <p:cNvPr id="6" name="Rectangle 5">
            <a:extLst>
              <a:ext uri="{FF2B5EF4-FFF2-40B4-BE49-F238E27FC236}">
                <a16:creationId xmlns:a16="http://schemas.microsoft.com/office/drawing/2014/main" id="{33777E41-D6AF-6C4D-8EB4-47614F7D17E6}"/>
              </a:ext>
            </a:extLst>
          </p:cNvPr>
          <p:cNvSpPr/>
          <p:nvPr/>
        </p:nvSpPr>
        <p:spPr>
          <a:xfrm>
            <a:off x="0" y="1927696"/>
            <a:ext cx="2334986" cy="440871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88217F59-F11F-7647-9A8D-C75B0A447690}"/>
              </a:ext>
            </a:extLst>
          </p:cNvPr>
          <p:cNvSpPr/>
          <p:nvPr/>
        </p:nvSpPr>
        <p:spPr>
          <a:xfrm>
            <a:off x="1621766" y="2622430"/>
            <a:ext cx="431321" cy="431321"/>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9AFD455C-BBC3-6E4E-A5A2-7A26D4833F44}"/>
              </a:ext>
            </a:extLst>
          </p:cNvPr>
          <p:cNvGrpSpPr/>
          <p:nvPr/>
        </p:nvGrpSpPr>
        <p:grpSpPr>
          <a:xfrm>
            <a:off x="2606126" y="2142102"/>
            <a:ext cx="1684016" cy="274320"/>
            <a:chOff x="2606126" y="2142102"/>
            <a:chExt cx="1684016" cy="274320"/>
          </a:xfrm>
        </p:grpSpPr>
        <p:cxnSp>
          <p:nvCxnSpPr>
            <p:cNvPr id="25" name="Straight Connector 24">
              <a:extLst>
                <a:ext uri="{FF2B5EF4-FFF2-40B4-BE49-F238E27FC236}">
                  <a16:creationId xmlns:a16="http://schemas.microsoft.com/office/drawing/2014/main" id="{60ED6163-C48D-ED4C-8869-C74467AB6762}"/>
                </a:ext>
              </a:extLst>
            </p:cNvPr>
            <p:cNvCxnSpPr/>
            <p:nvPr/>
          </p:nvCxnSpPr>
          <p:spPr>
            <a:xfrm>
              <a:off x="26061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56BC074C-7D5C-5646-96E5-5F1F7241281F}"/>
                </a:ext>
              </a:extLst>
            </p:cNvPr>
            <p:cNvCxnSpPr/>
            <p:nvPr/>
          </p:nvCxnSpPr>
          <p:spPr>
            <a:xfrm>
              <a:off x="2707726"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D85EA25C-898A-9047-9C24-9021C2021E61}"/>
                </a:ext>
              </a:extLst>
            </p:cNvPr>
            <p:cNvCxnSpPr/>
            <p:nvPr/>
          </p:nvCxnSpPr>
          <p:spPr>
            <a:xfrm>
              <a:off x="2816940" y="2142102"/>
              <a:ext cx="0" cy="274320"/>
            </a:xfrm>
            <a:prstGeom prst="line">
              <a:avLst/>
            </a:prstGeom>
            <a:ln w="28575">
              <a:solidFill>
                <a:srgbClr val="DD550C"/>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58CB739C-BE30-AF4C-99FB-1911729E7E84}"/>
                </a:ext>
              </a:extLst>
            </p:cNvPr>
            <p:cNvCxnSpPr/>
            <p:nvPr/>
          </p:nvCxnSpPr>
          <p:spPr>
            <a:xfrm>
              <a:off x="291854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79072BBE-4C8C-5B4C-BF76-6F9C53927D90}"/>
                </a:ext>
              </a:extLst>
            </p:cNvPr>
            <p:cNvCxnSpPr/>
            <p:nvPr/>
          </p:nvCxnSpPr>
          <p:spPr>
            <a:xfrm>
              <a:off x="3033509"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E6646E7E-4DCE-4C4C-85EE-CB00B69F9AB6}"/>
                </a:ext>
              </a:extLst>
            </p:cNvPr>
            <p:cNvCxnSpPr/>
            <p:nvPr/>
          </p:nvCxnSpPr>
          <p:spPr>
            <a:xfrm>
              <a:off x="3135109"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38A46F21-FA26-9942-8066-AA3AB3519E94}"/>
                </a:ext>
              </a:extLst>
            </p:cNvPr>
            <p:cNvCxnSpPr/>
            <p:nvPr/>
          </p:nvCxnSpPr>
          <p:spPr>
            <a:xfrm>
              <a:off x="32443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EA979FD8-5DB6-3B4F-A7DE-7FC4E3C1536B}"/>
                </a:ext>
              </a:extLst>
            </p:cNvPr>
            <p:cNvCxnSpPr/>
            <p:nvPr/>
          </p:nvCxnSpPr>
          <p:spPr>
            <a:xfrm>
              <a:off x="334592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5966E66C-773A-8341-B0FC-1D0B8C06A4ED}"/>
                </a:ext>
              </a:extLst>
            </p:cNvPr>
            <p:cNvCxnSpPr/>
            <p:nvPr/>
          </p:nvCxnSpPr>
          <p:spPr>
            <a:xfrm>
              <a:off x="34509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21063A75-70C9-834D-A6DF-FFA081AE110E}"/>
                </a:ext>
              </a:extLst>
            </p:cNvPr>
            <p:cNvCxnSpPr/>
            <p:nvPr/>
          </p:nvCxnSpPr>
          <p:spPr>
            <a:xfrm>
              <a:off x="3552553"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05B4B430-B357-2640-A839-38A357ECD10A}"/>
                </a:ext>
              </a:extLst>
            </p:cNvPr>
            <p:cNvCxnSpPr/>
            <p:nvPr/>
          </p:nvCxnSpPr>
          <p:spPr>
            <a:xfrm>
              <a:off x="36617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A38979F4-11EC-5F4A-92FC-DDF434D99CEA}"/>
                </a:ext>
              </a:extLst>
            </p:cNvPr>
            <p:cNvCxnSpPr/>
            <p:nvPr/>
          </p:nvCxnSpPr>
          <p:spPr>
            <a:xfrm>
              <a:off x="3763367"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9178F01-1F8B-A841-B3D4-E82E9E4237E7}"/>
                </a:ext>
              </a:extLst>
            </p:cNvPr>
            <p:cNvCxnSpPr/>
            <p:nvPr/>
          </p:nvCxnSpPr>
          <p:spPr>
            <a:xfrm>
              <a:off x="38783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8EDAA6D2-15AD-924C-B9E0-1545AE8793FB}"/>
                </a:ext>
              </a:extLst>
            </p:cNvPr>
            <p:cNvCxnSpPr/>
            <p:nvPr/>
          </p:nvCxnSpPr>
          <p:spPr>
            <a:xfrm>
              <a:off x="3979936"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E5E72CB1-3AB7-974E-9F89-F476FD113A3E}"/>
                </a:ext>
              </a:extLst>
            </p:cNvPr>
            <p:cNvCxnSpPr/>
            <p:nvPr/>
          </p:nvCxnSpPr>
          <p:spPr>
            <a:xfrm>
              <a:off x="40891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D070EA9-95C6-B448-8E77-631E30944E2E}"/>
                </a:ext>
              </a:extLst>
            </p:cNvPr>
            <p:cNvCxnSpPr/>
            <p:nvPr/>
          </p:nvCxnSpPr>
          <p:spPr>
            <a:xfrm>
              <a:off x="4190750"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8581D1AF-952B-CA4E-B2F9-F2B13D653BEA}"/>
                </a:ext>
              </a:extLst>
            </p:cNvPr>
            <p:cNvCxnSpPr/>
            <p:nvPr/>
          </p:nvCxnSpPr>
          <p:spPr>
            <a:xfrm>
              <a:off x="4290142" y="2142102"/>
              <a:ext cx="0" cy="27432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10444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1625</TotalTime>
  <Words>1112</Words>
  <Application>Microsoft Office PowerPoint</Application>
  <PresentationFormat>Widescreen</PresentationFormat>
  <Paragraphs>92</Paragraphs>
  <Slides>25</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Bahnschrift SemiCondensed</vt:lpstr>
      <vt:lpstr>Calibri</vt:lpstr>
      <vt:lpstr>Calibri Light</vt:lpstr>
      <vt:lpstr>Helvetica Neue Condensed</vt:lpstr>
      <vt:lpstr>Helvetica Neue LT Std 57 Conden</vt:lpstr>
      <vt:lpstr>Montserrat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UNIT DIVERSITY ACTION PLAN HIGHLIGHTS</vt:lpstr>
      <vt:lpstr>PowerPoint Presentation</vt:lpstr>
      <vt:lpstr>PowerPoint Presentation</vt:lpstr>
      <vt:lpstr>UNIT DIVERSITY ACTION PLAN HIGHLIGHTS</vt:lpstr>
      <vt:lpstr>PowerPoint Presentation</vt:lpstr>
      <vt:lpstr>PowerPoint Presentation</vt:lpstr>
      <vt:lpstr>Unit Diversity Action Plan Highlights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FACULTY AND STUDENTS AS AREAS OF CONCERN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Timothy Fair</dc:creator>
  <cp:lastModifiedBy>Garry Morgan</cp:lastModifiedBy>
  <cp:revision>11</cp:revision>
  <dcterms:created xsi:type="dcterms:W3CDTF">2019-11-21T19:07:43Z</dcterms:created>
  <dcterms:modified xsi:type="dcterms:W3CDTF">2019-12-19T15:41:42Z</dcterms:modified>
</cp:coreProperties>
</file>