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5" r:id="rId4"/>
    <p:sldId id="264" r:id="rId5"/>
    <p:sldId id="272" r:id="rId6"/>
    <p:sldId id="271" r:id="rId7"/>
    <p:sldId id="267" r:id="rId8"/>
    <p:sldId id="268" r:id="rId9"/>
    <p:sldId id="269" r:id="rId10"/>
    <p:sldId id="270" r:id="rId11"/>
    <p:sldId id="273" r:id="rId12"/>
    <p:sldId id="274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2E76-1818-F2A9-1703-A57EEFB35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45008A-2567-6A10-F013-89D3221B2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2CD4-0E24-A883-F9E1-100DF7BBC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39408-29DB-DABD-310D-E4CA79D5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EED73-D933-DA32-DEF6-D323865C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5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56106-EDB7-07EB-E670-CDCEE04EA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90F6D-804A-E8F5-5996-6DDF65F33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FCF67-BAD7-0504-EEF6-7453722C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74B7A-DC98-C495-E3C8-67619AD7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E06A8-A66A-6D26-8E74-191CA161C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7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86753A-2BD4-24B3-05F0-CBC268CA9E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A2961-D2E5-F137-CD37-36B9D617F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60A03-767D-D91F-DF7B-0B731F393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932E4-6084-497E-243F-AAF2D7874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BDAA3-B87D-7A6A-CFBE-61784C281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1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FC1F-CE41-9067-79AC-258C3535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48C0B-1931-358A-94E5-89AF85C25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DF695-A690-D696-72CA-FBAA3691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58B08-7A3B-C6AB-7336-0C313CC3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A6059-A8E0-4530-905C-507150DE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6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A8EB1-555A-D2A5-C9E6-9C363AE88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1E500-0E5E-FE83-14E3-92FFD3716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F3C1C-47C4-0FE1-936B-901D6897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9E383-A86E-2D8C-B67C-528252DA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A848E-2800-05A6-1BF6-4848DD94B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1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8ED81-9EE2-6A05-549A-CC0AE4AC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F3E28-C8B1-5BC8-63B9-1065859BD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0CC32-D9BD-CFA9-D064-0735EC98A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77338-C915-C388-11E3-8441F63A8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D771B-F070-7417-A2A5-D339073A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E5268-5B74-A105-0F3B-15A8E71D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6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9B3A-C26C-639A-750B-A3CA62EE7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BD9B3-57D9-4B9C-8884-ABE1BC57E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ECFB7-2096-D5E4-0000-E4493CF80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62E71-B6D0-DE47-AF67-55FAEA08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3C949-71CE-B760-0EA8-7F0D574CD3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2CE4B-F249-5C5F-60E7-CA29E4446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887-C385-F99E-1AFE-C0ACA4EAB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B00182-DAA4-80DE-D4F2-141786A7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2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407D-1A59-CF56-2596-45CFC90A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CC5E42-B638-F573-1180-BFF834F3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C4263-2E77-0E98-7C0F-D4D43D4A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9F55AE-A416-8D10-32D6-3D69C69E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7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7DF552-F998-B02D-393B-045BF14D3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9C2F1-983B-1FC9-DB0D-8279179C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0DC1A-1525-AAE1-69E9-CEB6DE65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5D697-D02E-84FF-A7CF-0792DE1AE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FAAED-C074-63D6-DAEC-06BADA824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C24F7-FA03-A17D-7BF1-7C40071C7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C1A2A-F61C-C080-2C7F-AADEFB5DE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5C65-EE31-F8BB-AA9D-F8BC190B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A5562-C204-A32A-854B-E5083218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1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4117-326E-F2E1-9FE7-3C3F520B6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F13D0-7EDC-5E52-6D9F-0034B414ED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16A46-4FB3-D9C4-C670-4D29ED246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A9CCF-0E8E-18BC-6FD2-BA0C2F08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8EC27-86E1-C7DF-B19C-110C7031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BB638-478A-3D3C-37FC-0CA57FDA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1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60948E-319C-C7F9-E0D4-481AB3E4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76116-C7C0-887B-DEC1-5B9FC9E86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3D1E-3726-A8C7-6754-BE657A3FD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3D5D-26F1-21FE-2E95-571E51DBD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2CAA-3E71-68E0-B613-1C79ABE19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B5B7FB99-FC2E-E0B7-08B1-D253852E1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503AFE-F5BC-30B8-D1D0-4A02247FC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360" y="1602685"/>
            <a:ext cx="10149840" cy="2931478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Cambria" pitchFamily="18" charset="0"/>
              </a:rPr>
              <a:t>Southeast update of brown spot needle blight</a:t>
            </a:r>
            <a:br>
              <a:rPr lang="en-US" sz="3600" b="1" dirty="0">
                <a:solidFill>
                  <a:srgbClr val="FFFFFF"/>
                </a:solidFill>
                <a:latin typeface="Cambria" pitchFamily="18" charset="0"/>
              </a:rPr>
            </a:br>
            <a:r>
              <a:rPr lang="en-US" sz="3600" b="1" dirty="0">
                <a:solidFill>
                  <a:srgbClr val="FFFFFF"/>
                </a:solidFill>
                <a:latin typeface="Cambria" pitchFamily="18" charset="0"/>
              </a:rPr>
              <a:t>on loblolly pine across the southeast</a:t>
            </a:r>
            <a:br>
              <a:rPr lang="en-US" sz="3200" b="1" dirty="0">
                <a:solidFill>
                  <a:srgbClr val="FFFFFF"/>
                </a:solidFill>
                <a:latin typeface="Cambria" pitchFamily="18" charset="0"/>
              </a:rPr>
            </a:br>
            <a:br>
              <a:rPr lang="en-US" sz="3200" b="1" dirty="0">
                <a:solidFill>
                  <a:srgbClr val="FFFFFF"/>
                </a:solidFill>
                <a:latin typeface="Cambria" pitchFamily="18" charset="0"/>
              </a:rPr>
            </a:br>
            <a:br>
              <a:rPr lang="en-US" sz="3200" dirty="0">
                <a:solidFill>
                  <a:srgbClr val="FFFFFF"/>
                </a:solidFill>
                <a:latin typeface="Cambria" pitchFamily="18" charset="0"/>
              </a:rPr>
            </a:br>
            <a:r>
              <a:rPr lang="en-US" sz="2400" dirty="0">
                <a:solidFill>
                  <a:srgbClr val="FFFFFF"/>
                </a:solidFill>
                <a:latin typeface="Cambria" pitchFamily="18" charset="0"/>
              </a:rPr>
              <a:t>Rabiu Olatinwo</a:t>
            </a:r>
            <a:br>
              <a:rPr lang="en-US" sz="2400" dirty="0">
                <a:solidFill>
                  <a:srgbClr val="FFFFFF"/>
                </a:solidFill>
                <a:latin typeface="Cambria" pitchFamily="18" charset="0"/>
              </a:rPr>
            </a:br>
            <a:r>
              <a:rPr lang="en-US" sz="2400" dirty="0">
                <a:solidFill>
                  <a:srgbClr val="FFFFFF"/>
                </a:solidFill>
                <a:latin typeface="Cambria" pitchFamily="18" charset="0"/>
              </a:rPr>
              <a:t>Research Plant Pathologist </a:t>
            </a:r>
            <a:br>
              <a:rPr lang="en-US" sz="2400" dirty="0">
                <a:solidFill>
                  <a:srgbClr val="FFFFFF"/>
                </a:solidFill>
                <a:latin typeface="Cambria" pitchFamily="18" charset="0"/>
              </a:rPr>
            </a:br>
            <a:r>
              <a:rPr lang="en-US" sz="2400" dirty="0">
                <a:solidFill>
                  <a:srgbClr val="FFFFFF"/>
                </a:solidFill>
                <a:latin typeface="Cambria" pitchFamily="18" charset="0"/>
              </a:rPr>
              <a:t>US Forest Service, Southern Research Station 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" name="Picture 1033" descr="http://www.quinaultnationtero.com/current_information/wp-content/uploads/2012/04/US-Forest-Svc-Logo.png">
            <a:extLst>
              <a:ext uri="{FF2B5EF4-FFF2-40B4-BE49-F238E27FC236}">
                <a16:creationId xmlns:a16="http://schemas.microsoft.com/office/drawing/2014/main" id="{1244E87A-0E7F-AF62-C41A-303EA7743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96" y="5448186"/>
            <a:ext cx="1246322" cy="122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staceypageonline.com/wp-content/uploads/2012/07/usdalogo.png">
            <a:extLst>
              <a:ext uri="{FF2B5EF4-FFF2-40B4-BE49-F238E27FC236}">
                <a16:creationId xmlns:a16="http://schemas.microsoft.com/office/drawing/2014/main" id="{420FC276-28BE-CCB8-A2C8-AA92A8DFD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029" y="5448912"/>
            <a:ext cx="1679861" cy="115852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908548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76697-87B8-A9A6-0F43-8E941981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337018"/>
            <a:ext cx="10766128" cy="2280058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Combating needle pathogens and forestry professional worker shortages in the southern region through a network effort of research, teaching, and service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br>
              <a:rPr lang="en-US" sz="2800" b="1" dirty="0">
                <a:latin typeface="Cambria" pitchFamily="18" charset="0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Louisiana Tech University – Lead </a:t>
            </a:r>
            <a:r>
              <a:rPr lang="en-US" sz="2400" dirty="0">
                <a:latin typeface="Cambria" pitchFamily="18" charset="0"/>
              </a:rPr>
              <a:t>PI – Dr. Laura Sims</a:t>
            </a:r>
            <a:endParaRPr lang="en-US" sz="28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769" y="3039010"/>
            <a:ext cx="11027665" cy="327035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Create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service environment for foresters and landowners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industry, government, and academic partners to collaborate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Provide forestry students with access to network on research projects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Industry-focused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survey approach to sampling across the region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Establish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long-term monitoring plots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for needle pathogens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Evaluate the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ecological and economic damage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caused by needle</a:t>
            </a:r>
          </a:p>
        </p:txBody>
      </p:sp>
    </p:spTree>
    <p:extLst>
      <p:ext uri="{BB962C8B-B14F-4D97-AF65-F5344CB8AC3E}">
        <p14:creationId xmlns:p14="http://schemas.microsoft.com/office/powerpoint/2010/main" val="1422873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76697-87B8-A9A6-0F43-8E941981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38" y="578756"/>
            <a:ext cx="10766128" cy="2280058"/>
          </a:xfrm>
        </p:spPr>
        <p:txBody>
          <a:bodyPr>
            <a:normAutofit fontScale="90000"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Pine Needle Diseases in the Southeast: A Test Case for the Pine Pandemic Preparedness Plan and Development of a Surveillance System to Aid in Early Detection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br>
              <a:rPr lang="en-US" sz="2800" b="1" dirty="0">
                <a:latin typeface="Cambria" pitchFamily="18" charset="0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University of Georgia/Jones Center GA – Lead </a:t>
            </a:r>
            <a:r>
              <a:rPr lang="en-US" sz="2400" dirty="0">
                <a:latin typeface="Cambria" pitchFamily="18" charset="0"/>
              </a:rPr>
              <a:t>PIs – Drs. Kamal Ghandhi, Bronson Bullock, Caterina </a:t>
            </a:r>
            <a:r>
              <a:rPr lang="en-US" sz="2400" dirty="0" err="1">
                <a:latin typeface="Cambria" pitchFamily="18" charset="0"/>
              </a:rPr>
              <a:t>Villari</a:t>
            </a:r>
            <a:r>
              <a:rPr lang="en-US" sz="2400" dirty="0">
                <a:latin typeface="Cambria" pitchFamily="18" charset="0"/>
              </a:rPr>
              <a:t>, and Kier Klepzig</a:t>
            </a:r>
            <a:endParaRPr lang="en-US" sz="28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50" y="2987855"/>
            <a:ext cx="11346325" cy="3748812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Focus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gaps in knowledge, and future directions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for research and outreach for the needle disease issue.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Provide a platform and structure to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facilitate communication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within and across scientists, agencies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Assist with collaborative network building to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maximize resources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and to provide a larger framework for research on needle diseases.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Integrate spatial data on detection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into the P4 database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Establishment of monitoring plots for needle diseases and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standardize protocols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20039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76697-87B8-A9A6-0F43-8E941981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38" y="578756"/>
            <a:ext cx="10766128" cy="2280058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Characterize biotic and abiotic factors driving emergence in brown spot needle blight on Loblolly pine in the southeastern USA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br>
              <a:rPr lang="en-US" sz="2800" b="1" dirty="0">
                <a:latin typeface="Cambria" pitchFamily="18" charset="0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Colorado State University – Lead </a:t>
            </a:r>
            <a:r>
              <a:rPr lang="en-US" sz="2400" dirty="0">
                <a:latin typeface="Cambria" pitchFamily="18" charset="0"/>
              </a:rPr>
              <a:t>PI – Drs. Jane Stewart/Olga </a:t>
            </a:r>
            <a:r>
              <a:rPr lang="en-US" sz="2400" dirty="0" err="1">
                <a:latin typeface="Cambria" pitchFamily="18" charset="0"/>
              </a:rPr>
              <a:t>Kozhar</a:t>
            </a:r>
            <a:r>
              <a:rPr lang="en-US" sz="2400" dirty="0">
                <a:latin typeface="Cambria" pitchFamily="18" charset="0"/>
              </a:rPr>
              <a:t>, </a:t>
            </a:r>
            <a:endParaRPr lang="en-US" sz="28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34" y="2873582"/>
            <a:ext cx="11346325" cy="394547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Evaluate whether 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microbial communities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in needles from loblolly pine plantations are genetically and functionally distinct from natural forest populations - genetic/microbial variants and with dynamics in microbial genes expression (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metatranscriptome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Understand how microbial communities of pine needles changes throughout growing season.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Integrate microbial community changes (1 and 2) with potential local 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environmental changes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over three years to determine if there is correlation among biotic-host-environmental effects leading to the increase in the disease severity of BSNB.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Integrate microbial community and disease severity changes (1 and 2) with local environmental effects (3) for the development of a 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rapid risk assessment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management tool as part of the disease mitigation efforts.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08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76697-87B8-A9A6-0F43-8E941981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Research partnerships across the region</a:t>
            </a:r>
            <a:br>
              <a:rPr lang="en-US" sz="3600" b="1" dirty="0">
                <a:latin typeface="Cambria" pitchFamily="18" charset="0"/>
              </a:rPr>
            </a:br>
            <a:endParaRPr lang="en-US" sz="3600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16" y="2179477"/>
            <a:ext cx="11076432" cy="369502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Auburn University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University of Georgia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University of Florida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Mississippi State University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Louisiana Tech University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Colorado State University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Pine Pandemic Preparedness Plan (P4) Team/UGA/Jones Center, GA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E1EC68-9526-0558-3676-BF1FFE9567DA}"/>
              </a:ext>
            </a:extLst>
          </p:cNvPr>
          <p:cNvGrpSpPr/>
          <p:nvPr/>
        </p:nvGrpSpPr>
        <p:grpSpPr>
          <a:xfrm>
            <a:off x="5802952" y="1343891"/>
            <a:ext cx="6094408" cy="3977182"/>
            <a:chOff x="5802952" y="1343891"/>
            <a:chExt cx="6094408" cy="3977182"/>
          </a:xfrm>
        </p:grpSpPr>
        <p:pic>
          <p:nvPicPr>
            <p:cNvPr id="1026" name="Picture 2" descr="Blank Map Of the USA | WhatsAnswer">
              <a:extLst>
                <a:ext uri="{FF2B5EF4-FFF2-40B4-BE49-F238E27FC236}">
                  <a16:creationId xmlns:a16="http://schemas.microsoft.com/office/drawing/2014/main" id="{5B3FA0D8-DAEC-20C0-2935-2EE6F2B76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952" y="1343891"/>
              <a:ext cx="5969462" cy="3977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tar: 5 Points 3">
              <a:extLst>
                <a:ext uri="{FF2B5EF4-FFF2-40B4-BE49-F238E27FC236}">
                  <a16:creationId xmlns:a16="http://schemas.microsoft.com/office/drawing/2014/main" id="{96D49157-EDDC-5D6C-EA8F-498270C0F087}"/>
                </a:ext>
              </a:extLst>
            </p:cNvPr>
            <p:cNvSpPr/>
            <p:nvPr/>
          </p:nvSpPr>
          <p:spPr>
            <a:xfrm>
              <a:off x="9204027" y="4046483"/>
              <a:ext cx="147145" cy="15765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5D443DE7-7583-B908-A815-BFB73CA0C05A}"/>
                </a:ext>
              </a:extLst>
            </p:cNvPr>
            <p:cNvSpPr/>
            <p:nvPr/>
          </p:nvSpPr>
          <p:spPr>
            <a:xfrm>
              <a:off x="9823438" y="3674069"/>
              <a:ext cx="147145" cy="15765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C0AB66DC-D83E-6434-5003-87BD0B561FA2}"/>
                </a:ext>
              </a:extLst>
            </p:cNvPr>
            <p:cNvSpPr/>
            <p:nvPr/>
          </p:nvSpPr>
          <p:spPr>
            <a:xfrm>
              <a:off x="9514082" y="3812125"/>
              <a:ext cx="147145" cy="15765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6F217900-D59C-D192-362A-5CA9D8E70352}"/>
                </a:ext>
              </a:extLst>
            </p:cNvPr>
            <p:cNvSpPr/>
            <p:nvPr/>
          </p:nvSpPr>
          <p:spPr>
            <a:xfrm>
              <a:off x="10558694" y="4297922"/>
              <a:ext cx="147145" cy="15765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CA52FAAD-D0C9-E41B-1815-44CF66469B64}"/>
                </a:ext>
              </a:extLst>
            </p:cNvPr>
            <p:cNvSpPr/>
            <p:nvPr/>
          </p:nvSpPr>
          <p:spPr>
            <a:xfrm>
              <a:off x="10249070" y="3866546"/>
              <a:ext cx="147145" cy="15765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3AC8310D-8EA0-1C04-6244-9A3606ADAAE2}"/>
                </a:ext>
              </a:extLst>
            </p:cNvPr>
            <p:cNvSpPr/>
            <p:nvPr/>
          </p:nvSpPr>
          <p:spPr>
            <a:xfrm>
              <a:off x="10199029" y="3673447"/>
              <a:ext cx="147145" cy="15765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D46F2191-7743-D0F5-DAC2-024D496F1100}"/>
                </a:ext>
              </a:extLst>
            </p:cNvPr>
            <p:cNvSpPr/>
            <p:nvPr/>
          </p:nvSpPr>
          <p:spPr>
            <a:xfrm>
              <a:off x="7773158" y="3081282"/>
              <a:ext cx="147145" cy="15765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8211D2E-ED4D-CF6A-4351-397012509838}"/>
                </a:ext>
              </a:extLst>
            </p:cNvPr>
            <p:cNvSpPr/>
            <p:nvPr/>
          </p:nvSpPr>
          <p:spPr>
            <a:xfrm>
              <a:off x="8779094" y="3945373"/>
              <a:ext cx="147145" cy="157655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571A50FB-2745-5C6A-4358-B1D9355D6F3C}"/>
                </a:ext>
              </a:extLst>
            </p:cNvPr>
            <p:cNvSpPr/>
            <p:nvPr/>
          </p:nvSpPr>
          <p:spPr>
            <a:xfrm>
              <a:off x="9204027" y="3614877"/>
              <a:ext cx="147145" cy="157655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4D2C281-C259-603B-27A0-6A1B596D1916}"/>
                </a:ext>
              </a:extLst>
            </p:cNvPr>
            <p:cNvSpPr/>
            <p:nvPr/>
          </p:nvSpPr>
          <p:spPr>
            <a:xfrm>
              <a:off x="9569449" y="3645420"/>
              <a:ext cx="147145" cy="157655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2990677D-BA5B-C00B-2DB0-828028E4DEF9}"/>
                </a:ext>
              </a:extLst>
            </p:cNvPr>
            <p:cNvSpPr/>
            <p:nvPr/>
          </p:nvSpPr>
          <p:spPr>
            <a:xfrm>
              <a:off x="9924103" y="3874623"/>
              <a:ext cx="147145" cy="157655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8717D21-7CCF-F32D-CFA8-A8D02D98AFD3}"/>
                </a:ext>
              </a:extLst>
            </p:cNvPr>
            <p:cNvSpPr/>
            <p:nvPr/>
          </p:nvSpPr>
          <p:spPr>
            <a:xfrm>
              <a:off x="10632266" y="3315843"/>
              <a:ext cx="147145" cy="157655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35425A6E-B843-6BE4-A0E1-E5816C14FE94}"/>
                </a:ext>
              </a:extLst>
            </p:cNvPr>
            <p:cNvSpPr/>
            <p:nvPr/>
          </p:nvSpPr>
          <p:spPr>
            <a:xfrm>
              <a:off x="9975838" y="3157601"/>
              <a:ext cx="147145" cy="15765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F583589-C3E4-A838-C0E0-8FB8DABF9B6A}"/>
                </a:ext>
              </a:extLst>
            </p:cNvPr>
            <p:cNvSpPr/>
            <p:nvPr/>
          </p:nvSpPr>
          <p:spPr>
            <a:xfrm>
              <a:off x="11283696" y="4815840"/>
              <a:ext cx="613664" cy="505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9548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76697-87B8-A9A6-0F43-8E941981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Research partnerships across the southeast</a:t>
            </a:r>
            <a:br>
              <a:rPr lang="en-US" sz="2600" b="1" dirty="0">
                <a:latin typeface="Cambria" pitchFamily="18" charset="0"/>
              </a:rPr>
            </a:br>
            <a:endParaRPr lang="en-US" sz="2600" b="1" dirty="0"/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Positive confirmations of the causal pathogen on loblolly pine needles, using species-specific molecular markers, have been reported in AL, AR, FL, GA, LA, MS, SC, and TX since 2016.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Concerns about this new emerging </a:t>
            </a:r>
            <a:r>
              <a:rPr lang="en-US" sz="2400" b="1" dirty="0"/>
              <a:t>threat to loblolly pine stands </a:t>
            </a:r>
            <a:r>
              <a:rPr lang="en-US" sz="2400" dirty="0"/>
              <a:t>have increased, especially in parts of the region where, the viable pathogen is available all year.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DEBF50-4DDE-1C27-8946-7BBBDD4D792D}"/>
              </a:ext>
            </a:extLst>
          </p:cNvPr>
          <p:cNvGrpSpPr/>
          <p:nvPr/>
        </p:nvGrpSpPr>
        <p:grpSpPr>
          <a:xfrm>
            <a:off x="5591950" y="894777"/>
            <a:ext cx="6457924" cy="5313999"/>
            <a:chOff x="21156370" y="6892123"/>
            <a:chExt cx="10891504" cy="80355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49E258-C13F-5187-76D2-761F7CFEA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56370" y="6892123"/>
              <a:ext cx="10891504" cy="8035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75B6AE-BACF-B818-425C-6FFA5876817E}"/>
                </a:ext>
              </a:extLst>
            </p:cNvPr>
            <p:cNvSpPr txBox="1"/>
            <p:nvPr/>
          </p:nvSpPr>
          <p:spPr>
            <a:xfrm>
              <a:off x="28191885" y="10363201"/>
              <a:ext cx="535516" cy="968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>
                <a:latin typeface="Arial Black" panose="020B0A04020102020204" pitchFamily="34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39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76697-87B8-A9A6-0F43-8E941981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337018"/>
            <a:ext cx="10225024" cy="1525825"/>
          </a:xfrm>
        </p:spPr>
        <p:txBody>
          <a:bodyPr>
            <a:normAutofit fontScale="90000"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Mitigating Needle Blight: A Growing Economic Threat to Pine Forests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br>
              <a:rPr lang="en-US" sz="3200" b="1" dirty="0">
                <a:latin typeface="Cambria" pitchFamily="18" charset="0"/>
              </a:rPr>
            </a:b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Auburn University – Lead </a:t>
            </a:r>
            <a:r>
              <a:rPr lang="en-US" sz="2700" dirty="0">
                <a:latin typeface="Cambria" pitchFamily="18" charset="0"/>
              </a:rPr>
              <a:t>PI – Lori Eckhardt</a:t>
            </a:r>
            <a:endParaRPr lang="en-US" sz="3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180278"/>
            <a:ext cx="10353040" cy="4516249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Inoculation 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protocol development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for </a:t>
            </a:r>
            <a:r>
              <a:rPr lang="en-US" sz="2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Lecanosticta</a:t>
            </a:r>
            <a:r>
              <a:rPr lang="en-US" sz="2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latin typeface="Cambria" panose="02040503050406030204" pitchFamily="18" charset="0"/>
                <a:ea typeface="Cambria" panose="02040503050406030204" pitchFamily="18" charset="0"/>
              </a:rPr>
              <a:t>acicola</a:t>
            </a:r>
            <a:r>
              <a:rPr lang="en-US" sz="2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to develop a 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screening method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to determine strain aggressiveness and seedling tolerance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Environmental factors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that drive the emergence and severity of infection from </a:t>
            </a:r>
            <a:r>
              <a:rPr lang="en-US" sz="2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Lecanosticta</a:t>
            </a:r>
            <a:r>
              <a:rPr lang="en-US" sz="2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latin typeface="Cambria" panose="02040503050406030204" pitchFamily="18" charset="0"/>
                <a:ea typeface="Cambria" panose="02040503050406030204" pitchFamily="18" charset="0"/>
              </a:rPr>
              <a:t>acicola</a:t>
            </a:r>
            <a:r>
              <a:rPr lang="en-US" sz="2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across Alabama 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Detection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and movement of </a:t>
            </a:r>
            <a:r>
              <a:rPr lang="en-US" sz="2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Lecanosticta</a:t>
            </a:r>
            <a:r>
              <a:rPr lang="en-US" sz="2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latin typeface="Cambria" panose="02040503050406030204" pitchFamily="18" charset="0"/>
                <a:ea typeface="Cambria" panose="02040503050406030204" pitchFamily="18" charset="0"/>
              </a:rPr>
              <a:t>acicola</a:t>
            </a:r>
            <a:r>
              <a:rPr lang="en-US" sz="2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with 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remote sensing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Genetic diversity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sz="2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Lecanosticta</a:t>
            </a:r>
            <a:r>
              <a:rPr lang="en-US" sz="2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latin typeface="Cambria" panose="02040503050406030204" pitchFamily="18" charset="0"/>
                <a:ea typeface="Cambria" panose="02040503050406030204" pitchFamily="18" charset="0"/>
              </a:rPr>
              <a:t>acicola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pathogen origins, and invasion history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Extension and 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Outreach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Activities</a:t>
            </a:r>
          </a:p>
          <a:p>
            <a:pPr marL="0" indent="0">
              <a:buNone/>
            </a:pP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081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76697-87B8-A9A6-0F43-8E941981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 fontScale="90000"/>
          </a:bodyPr>
          <a:lstStyle/>
          <a:p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Expanding research partnerships across the region</a:t>
            </a:r>
            <a:br>
              <a:rPr lang="en-US" sz="3400" b="1" dirty="0">
                <a:latin typeface="Cambria" pitchFamily="18" charset="0"/>
              </a:rPr>
            </a:br>
            <a:endParaRPr lang="en-US" sz="3400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828" y="2151565"/>
            <a:ext cx="11155680" cy="450664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Establishing a </a:t>
            </a:r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regionwide research approach </a:t>
            </a: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to help address the threat to loblolly pine by needle diseases/pathogens and research partnerships across the region. </a:t>
            </a:r>
          </a:p>
          <a:p>
            <a:pPr marL="0" indent="0">
              <a:buNone/>
            </a:pPr>
            <a:endParaRPr lang="en-US" sz="9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Three primary objectives: </a:t>
            </a:r>
          </a:p>
          <a:p>
            <a:pPr marL="0" indent="0">
              <a:buNone/>
            </a:pPr>
            <a:endParaRPr lang="en-US" sz="9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Establish region-wide plots to enable long-term evaluation of changing climate and impacts on pine hosts,</a:t>
            </a:r>
          </a:p>
          <a:p>
            <a:pPr marL="461963" indent="-461963">
              <a:buFont typeface="+mj-lt"/>
              <a:buAutoNum type="arabicPeriod"/>
            </a:pPr>
            <a:endParaRPr lang="en-US" sz="9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Develop timely detection capacity across the region; and </a:t>
            </a:r>
          </a:p>
          <a:p>
            <a:pPr marL="461963" indent="-461963">
              <a:buFont typeface="+mj-lt"/>
              <a:buAutoNum type="arabicPeriod"/>
            </a:pPr>
            <a:endParaRPr lang="en-US" sz="9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Assess the impacts on commercial pine plantations based on site information, diversity of needle pathogens, host genetics, and economic analysis.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986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76697-87B8-A9A6-0F43-8E941981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868" y="758952"/>
            <a:ext cx="10168128" cy="1179576"/>
          </a:xfrm>
        </p:spPr>
        <p:txBody>
          <a:bodyPr>
            <a:normAutofit/>
          </a:bodyPr>
          <a:lstStyle/>
          <a:p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Research partnerships across the region</a:t>
            </a:r>
            <a:br>
              <a:rPr lang="en-US" sz="3400" b="1" dirty="0">
                <a:latin typeface="Cambria" pitchFamily="18" charset="0"/>
              </a:rPr>
            </a:br>
            <a:endParaRPr lang="en-US" sz="3400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50" y="2249752"/>
            <a:ext cx="11249840" cy="4506647"/>
          </a:xfrm>
        </p:spPr>
        <p:txBody>
          <a:bodyPr>
            <a:normAutofit fontScale="25000" lnSpcReduction="20000"/>
          </a:bodyPr>
          <a:lstStyle/>
          <a:p>
            <a:pPr marL="461963" indent="-461963">
              <a:buFont typeface="+mj-lt"/>
              <a:buAutoNum type="arabicPeriod"/>
            </a:pP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Building on the Forest Service - SRS collaboration with Auburn.</a:t>
            </a:r>
          </a:p>
          <a:p>
            <a:pPr marL="461963" indent="-461963">
              <a:buFont typeface="+mj-lt"/>
              <a:buAutoNum type="arabicPeriod"/>
            </a:pPr>
            <a:endParaRPr lang="en-US" sz="9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Work with partners to address the needle pathogens issue (regionwide).</a:t>
            </a:r>
          </a:p>
          <a:p>
            <a:pPr marL="461963" indent="-461963">
              <a:buFont typeface="+mj-lt"/>
              <a:buAutoNum type="arabicPeriod"/>
            </a:pPr>
            <a:endParaRPr lang="en-US" sz="9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Set-up a regional </a:t>
            </a:r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Needle Pathogens Research Network </a:t>
            </a: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collaboration.</a:t>
            </a:r>
          </a:p>
          <a:p>
            <a:pPr marL="461963" indent="-461963">
              <a:buFont typeface="+mj-lt"/>
              <a:buAutoNum type="arabicPeriod"/>
            </a:pPr>
            <a:endParaRPr lang="en-US" sz="9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Identify short and long-term research needs (archivable priorities).</a:t>
            </a:r>
          </a:p>
          <a:p>
            <a:pPr marL="461963" indent="-461963">
              <a:buFont typeface="+mj-lt"/>
              <a:buAutoNum type="arabicPeriod"/>
            </a:pPr>
            <a:endParaRPr lang="en-US" sz="9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Research focus </a:t>
            </a: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- detection, field plots, climate, genetic screening, management.</a:t>
            </a:r>
          </a:p>
          <a:p>
            <a:pPr marL="461963" indent="-461963">
              <a:buFont typeface="+mj-lt"/>
              <a:buAutoNum type="arabicPeriod"/>
            </a:pPr>
            <a:endParaRPr lang="en-US" sz="9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Prevent duplication of efforts and work together to </a:t>
            </a:r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develop useful tools</a:t>
            </a:r>
            <a:r>
              <a:rPr lang="en-US" sz="9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567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76697-87B8-A9A6-0F43-8E941981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Cambria" pitchFamily="18" charset="0"/>
              </a:rPr>
              <a:t>Discussions with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research partnerships</a:t>
            </a:r>
            <a:endParaRPr lang="en-US" sz="3400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806" y="2249752"/>
            <a:ext cx="5254808" cy="422462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AL - Lori Eckhardt (AU)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GA - Caterina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Villari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(UGA)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MS - John J. Riggins (MSU)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FL - Jason Smith (UF)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LA - Laura Simms (LTU) 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GA - P4/Jones Center/UGA 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 - Jane Stewart (CSU) 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Tyler Dreaden (SRS)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1DF164-A023-2913-CC8F-BC3D695EFB8A}"/>
              </a:ext>
            </a:extLst>
          </p:cNvPr>
          <p:cNvSpPr txBox="1">
            <a:spLocks/>
          </p:cNvSpPr>
          <p:nvPr/>
        </p:nvSpPr>
        <p:spPr>
          <a:xfrm>
            <a:off x="6405074" y="2175062"/>
            <a:ext cx="5317534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AR - Chandler Barton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MS 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Garron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Hicks  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LA - Tyler Cloud  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LA - Jaesoon Hwang (FHP)  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NC - Ryan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Blaedow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(FHP) 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NC - Kathleen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Mckeever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(FHP) 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C9936030-5A86-2DEA-646C-DAD1A8C7105F}"/>
              </a:ext>
            </a:extLst>
          </p:cNvPr>
          <p:cNvSpPr/>
          <p:nvPr/>
        </p:nvSpPr>
        <p:spPr>
          <a:xfrm>
            <a:off x="689773" y="2249752"/>
            <a:ext cx="147145" cy="15765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F758E27-F8C2-2D04-DD45-3D8F7925F3F7}"/>
              </a:ext>
            </a:extLst>
          </p:cNvPr>
          <p:cNvSpPr/>
          <p:nvPr/>
        </p:nvSpPr>
        <p:spPr>
          <a:xfrm>
            <a:off x="6138041" y="2276856"/>
            <a:ext cx="147145" cy="15765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2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76697-87B8-A9A6-0F43-8E941981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93" y="1005840"/>
            <a:ext cx="10964041" cy="1525825"/>
          </a:xfrm>
        </p:spPr>
        <p:txBody>
          <a:bodyPr>
            <a:normAutofit fontScale="90000"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Advancing the understanding, detection, and host resistance selection of fungi associated with loblolly pine needle disease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br>
              <a:rPr lang="en-US" sz="3200" b="1" dirty="0">
                <a:latin typeface="Cambria" pitchFamily="18" charset="0"/>
              </a:rPr>
            </a:b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University of Georgia – Lead </a:t>
            </a:r>
            <a:r>
              <a:rPr lang="en-US" sz="2700" dirty="0">
                <a:latin typeface="Cambria" pitchFamily="18" charset="0"/>
              </a:rPr>
              <a:t>PI – Dr. Caterina </a:t>
            </a:r>
            <a:r>
              <a:rPr lang="en-US" sz="2700" dirty="0" err="1">
                <a:latin typeface="Cambria" pitchFamily="18" charset="0"/>
              </a:rPr>
              <a:t>Villari</a:t>
            </a:r>
            <a:endParaRPr lang="en-US" sz="3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3209328"/>
            <a:ext cx="11346325" cy="325973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Sequencing-based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diagnostic tool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Identification and pathogenicity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Long-term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monitoring study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Lecanostica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acicola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virulence factors and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loblolly resistance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to BSNB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Participate in a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regionwide network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researchers and managers</a:t>
            </a:r>
          </a:p>
        </p:txBody>
      </p:sp>
    </p:spTree>
    <p:extLst>
      <p:ext uri="{BB962C8B-B14F-4D97-AF65-F5344CB8AC3E}">
        <p14:creationId xmlns:p14="http://schemas.microsoft.com/office/powerpoint/2010/main" val="3474035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76697-87B8-A9A6-0F43-8E941981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90" y="894066"/>
            <a:ext cx="10964041" cy="1525825"/>
          </a:xfrm>
        </p:spPr>
        <p:txBody>
          <a:bodyPr>
            <a:normAutofit fontScale="90000"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Etiology and disease biology of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Lecanosticta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acicola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on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Pinus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taeda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in the southeastern United States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br>
              <a:rPr lang="en-US" sz="3200" b="1" dirty="0">
                <a:latin typeface="Cambria" pitchFamily="18" charset="0"/>
              </a:rPr>
            </a:b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University of </a:t>
            </a:r>
            <a:r>
              <a:rPr lang="en-US" sz="2700" dirty="0">
                <a:latin typeface="Cambria" pitchFamily="18" charset="0"/>
              </a:rPr>
              <a:t>Florida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– Lead </a:t>
            </a:r>
            <a:r>
              <a:rPr lang="en-US" sz="2700" dirty="0">
                <a:latin typeface="Cambria" pitchFamily="18" charset="0"/>
              </a:rPr>
              <a:t>PI – Dr. Jason Smith</a:t>
            </a:r>
            <a:endParaRPr lang="en-US" sz="3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51" y="3192197"/>
            <a:ext cx="10457710" cy="2492412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Monitor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spore production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L.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acicola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 affected stands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Host phenology,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weather variables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and stand management. 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Etiology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and phenology on loblolly pine caused by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L.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acicola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595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76697-87B8-A9A6-0F43-8E941981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837" y="894067"/>
            <a:ext cx="10964041" cy="1525825"/>
          </a:xfrm>
        </p:spPr>
        <p:txBody>
          <a:bodyPr>
            <a:normAutofit fontScale="90000"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United Against Brown Spot Needle Blight: Collaborative Strategies for Protecting Southeastern Loblolly Pine Forests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br>
              <a:rPr lang="en-US" sz="3200" b="1" dirty="0">
                <a:latin typeface="Cambria" pitchFamily="18" charset="0"/>
              </a:rPr>
            </a:b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Mississippi State University – Lead </a:t>
            </a:r>
            <a:r>
              <a:rPr lang="en-US" sz="2700" dirty="0">
                <a:latin typeface="Cambria" pitchFamily="18" charset="0"/>
              </a:rPr>
              <a:t>PI – Dr. John J. Riggins</a:t>
            </a:r>
            <a:endParaRPr lang="en-US" sz="3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50" y="2743547"/>
            <a:ext cx="11286950" cy="394547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Establish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long term monitoring plots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Risk of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secondary pine pest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attacks on infected trees/stands.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Investigate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prescribed burns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as a BSNB control method.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Develop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fungicide recommendations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for loblolly pine plantations.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Detect/delineate infected stands using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remote sensing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Identify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environmental drivers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in the Southeast.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Engage in landowner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outreach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960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1050</Words>
  <Application>Microsoft Office PowerPoint</Application>
  <PresentationFormat>Widescreen</PresentationFormat>
  <Paragraphs>99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Cambria</vt:lpstr>
      <vt:lpstr>Office Theme</vt:lpstr>
      <vt:lpstr>Southeast update of brown spot needle blight on loblolly pine across the southeast   Rabiu Olatinwo Research Plant Pathologist  US Forest Service, Southern Research Station </vt:lpstr>
      <vt:lpstr>Research partnerships across the southeast </vt:lpstr>
      <vt:lpstr>Mitigating Needle Blight: A Growing Economic Threat to Pine Forests  Auburn University – Lead PI – Lori Eckhardt</vt:lpstr>
      <vt:lpstr>Expanding research partnerships across the region </vt:lpstr>
      <vt:lpstr>Research partnerships across the region </vt:lpstr>
      <vt:lpstr>Discussions with research partnerships</vt:lpstr>
      <vt:lpstr>Advancing the understanding, detection, and host resistance selection of fungi associated with loblolly pine needle disease  University of Georgia – Lead PI – Dr. Caterina Villari</vt:lpstr>
      <vt:lpstr>Etiology and disease biology of Lecanosticta acicola on Pinus taeda in the southeastern United States  University of Florida – Lead PI – Dr. Jason Smith</vt:lpstr>
      <vt:lpstr>United Against Brown Spot Needle Blight: Collaborative Strategies for Protecting Southeastern Loblolly Pine Forests  Mississippi State University – Lead PI – Dr. John J. Riggins</vt:lpstr>
      <vt:lpstr>Combating needle pathogens and forestry professional worker shortages in the southern region through a network effort of research, teaching, and service  Louisiana Tech University – Lead PI – Dr. Laura Sims</vt:lpstr>
      <vt:lpstr>Pine Needle Diseases in the Southeast: A Test Case for the Pine Pandemic Preparedness Plan and Development of a Surveillance System to Aid in Early Detection  University of Georgia/Jones Center GA – Lead PIs – Drs. Kamal Ghandhi, Bronson Bullock, Caterina Villari, and Kier Klepzig</vt:lpstr>
      <vt:lpstr>Characterize biotic and abiotic factors driving emergence in brown spot needle blight on Loblolly pine in the southeastern USA  Colorado State University – Lead PI – Drs. Jane Stewart/Olga Kozhar, </vt:lpstr>
      <vt:lpstr>Research partnerships across the region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climatic factors associated with brown spot needle blight of loblolly pine in the Southeastern United States</dc:title>
  <dc:creator>Rabiu Olatinwo</dc:creator>
  <cp:lastModifiedBy>Olatinwo, Rabiu - FS, LA</cp:lastModifiedBy>
  <cp:revision>49</cp:revision>
  <dcterms:created xsi:type="dcterms:W3CDTF">2023-07-23T15:49:31Z</dcterms:created>
  <dcterms:modified xsi:type="dcterms:W3CDTF">2023-08-02T01:55:28Z</dcterms:modified>
</cp:coreProperties>
</file>