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2" r:id="rId7"/>
    <p:sldId id="266" r:id="rId8"/>
    <p:sldId id="267" r:id="rId9"/>
    <p:sldId id="264" r:id="rId10"/>
    <p:sldId id="269" r:id="rId11"/>
    <p:sldId id="265" r:id="rId12"/>
    <p:sldId id="268" r:id="rId13"/>
    <p:sldId id="272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22E76-1818-F2A9-1703-A57EEFB35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45008A-2567-6A10-F013-89D3221B2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2CD4-0E24-A883-F9E1-100DF7BBC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39408-29DB-DABD-310D-E4CA79D5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EED73-D933-DA32-DEF6-D323865C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5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56106-EDB7-07EB-E670-CDCEE04EA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690F6D-804A-E8F5-5996-6DDF65F33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FCF67-BAD7-0504-EEF6-7453722C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74B7A-DC98-C495-E3C8-67619AD7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E06A8-A66A-6D26-8E74-191CA161C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7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86753A-2BD4-24B3-05F0-CBC268CA9E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A2961-D2E5-F137-CD37-36B9D617F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60A03-767D-D91F-DF7B-0B731F393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932E4-6084-497E-243F-AAF2D7874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BDAA3-B87D-7A6A-CFBE-61784C281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1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6FC1F-CE41-9067-79AC-258C3535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48C0B-1931-358A-94E5-89AF85C25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DF695-A690-D696-72CA-FBAA3691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58B08-7A3B-C6AB-7336-0C313CC3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A6059-A8E0-4530-905C-507150DE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6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A8EB1-555A-D2A5-C9E6-9C363AE88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1E500-0E5E-FE83-14E3-92FFD3716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F3C1C-47C4-0FE1-936B-901D6897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9E383-A86E-2D8C-B67C-528252DA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A848E-2800-05A6-1BF6-4848DD94B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1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8ED81-9EE2-6A05-549A-CC0AE4AC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F3E28-C8B1-5BC8-63B9-1065859BD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0CC32-D9BD-CFA9-D064-0735EC98A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77338-C915-C388-11E3-8441F63A8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D771B-F070-7417-A2A5-D339073AB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E5268-5B74-A105-0F3B-15A8E71D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6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9B3A-C26C-639A-750B-A3CA62EE7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BD9B3-57D9-4B9C-8884-ABE1BC57E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ECFB7-2096-D5E4-0000-E4493CF80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62E71-B6D0-DE47-AF67-55FAEA08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3C949-71CE-B760-0EA8-7F0D574CD3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C2CE4B-F249-5C5F-60E7-CA29E4446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887-C385-F99E-1AFE-C0ACA4EAB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B00182-DAA4-80DE-D4F2-141786A7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2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407D-1A59-CF56-2596-45CFC90A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CC5E42-B638-F573-1180-BFF834F3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C4263-2E77-0E98-7C0F-D4D43D4A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9F55AE-A416-8D10-32D6-3D69C69E1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7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7DF552-F998-B02D-393B-045BF14D3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9C2F1-983B-1FC9-DB0D-8279179C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0DC1A-1525-AAE1-69E9-CEB6DE656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0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5D697-D02E-84FF-A7CF-0792DE1AE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FAAED-C074-63D6-DAEC-06BADA824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C24F7-FA03-A17D-7BF1-7C40071C7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C1A2A-F61C-C080-2C7F-AADEFB5DE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5C65-EE31-F8BB-AA9D-F8BC190B9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A5562-C204-A32A-854B-E5083218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1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4117-326E-F2E1-9FE7-3C3F520B6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F13D0-7EDC-5E52-6D9F-0034B414ED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16A46-4FB3-D9C4-C670-4D29ED246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A9CCF-0E8E-18BC-6FD2-BA0C2F08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8EC27-86E1-C7DF-B19C-110C7031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BB638-478A-3D3C-37FC-0CA57FDAD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1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60948E-319C-C7F9-E0D4-481AB3E4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76116-C7C0-887B-DEC1-5B9FC9E86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33D1E-3726-A8C7-6754-BE657A3FD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EADBF-1D79-44D6-8E65-B15EDE69241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3D5D-26F1-21FE-2E95-571E51DBD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C2CAA-3E71-68E0-B613-1C79ABE19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5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503AFE-F5BC-30B8-D1D0-4A02247FC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325369"/>
            <a:ext cx="4670097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600" b="1" dirty="0"/>
              <a:t>Environmental triggers and</a:t>
            </a:r>
            <a:br>
              <a:rPr lang="en-US" sz="2600" b="1" dirty="0"/>
            </a:br>
            <a:r>
              <a:rPr lang="en-US" sz="2600" b="1" dirty="0"/>
              <a:t>seasonal changes in the mycobiome on symptomatic</a:t>
            </a:r>
            <a:br>
              <a:rPr lang="en-US" sz="2600" b="1" dirty="0"/>
            </a:br>
            <a:r>
              <a:rPr lang="en-US" sz="2600" b="1" dirty="0"/>
              <a:t>and asymptomatic loblolly pine needles</a:t>
            </a:r>
          </a:p>
        </p:txBody>
      </p:sp>
      <p:sp>
        <p:nvSpPr>
          <p:cNvPr id="3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B51FFF81-A284-6CC0-A3F8-09B5128E1E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7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" name="Picture 1033" descr="http://www.quinaultnationtero.com/current_information/wp-content/uploads/2012/04/US-Forest-Svc-Logo.png">
            <a:extLst>
              <a:ext uri="{FF2B5EF4-FFF2-40B4-BE49-F238E27FC236}">
                <a16:creationId xmlns:a16="http://schemas.microsoft.com/office/drawing/2014/main" id="{404DC930-35F8-B43F-5315-5DA2C064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38" y="5881822"/>
            <a:ext cx="984967" cy="96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staceypageonline.com/wp-content/uploads/2012/07/usdalogo.png">
            <a:extLst>
              <a:ext uri="{FF2B5EF4-FFF2-40B4-BE49-F238E27FC236}">
                <a16:creationId xmlns:a16="http://schemas.microsoft.com/office/drawing/2014/main" id="{E052C836-BEB6-1518-7287-249CFBA92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04" y="5881822"/>
            <a:ext cx="1308528" cy="90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07F6E5E-A666-6C19-48D4-8ED8BD8BAB79}"/>
              </a:ext>
            </a:extLst>
          </p:cNvPr>
          <p:cNvSpPr txBox="1">
            <a:spLocks/>
          </p:cNvSpPr>
          <p:nvPr/>
        </p:nvSpPr>
        <p:spPr>
          <a:xfrm>
            <a:off x="504497" y="2892454"/>
            <a:ext cx="4805680" cy="2666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/>
              <a:t>Rabiu Olatinwo </a:t>
            </a:r>
            <a:r>
              <a:rPr lang="en-US" sz="2800" baseline="30000" dirty="0"/>
              <a:t>1</a:t>
            </a:r>
            <a:r>
              <a:rPr lang="en-US" sz="2800" dirty="0"/>
              <a:t>, Jaesoon Hwang </a:t>
            </a:r>
            <a:r>
              <a:rPr lang="en-US" sz="2800" baseline="30000" dirty="0"/>
              <a:t>2</a:t>
            </a:r>
            <a:r>
              <a:rPr lang="en-US" sz="2800" dirty="0"/>
              <a:t>, and Wood Johnson </a:t>
            </a:r>
            <a:r>
              <a:rPr lang="en-US" sz="2800" baseline="30000" dirty="0"/>
              <a:t>2</a:t>
            </a:r>
            <a:r>
              <a:rPr lang="en-US" sz="2800" dirty="0"/>
              <a:t> </a:t>
            </a:r>
          </a:p>
          <a:p>
            <a:pPr indent="-228600" algn="l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baseline="30000" dirty="0"/>
          </a:p>
          <a:p>
            <a:pPr indent="-228600" algn="l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aseline="30000" dirty="0"/>
              <a:t>1</a:t>
            </a:r>
            <a:r>
              <a:rPr lang="en-US" sz="1800" dirty="0"/>
              <a:t> USDA, Forest Service Southern Research Station, Pineville, LA 71360, USA</a:t>
            </a:r>
          </a:p>
          <a:p>
            <a:pPr indent="-228600" algn="l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1800" dirty="0"/>
          </a:p>
          <a:p>
            <a:pPr indent="-228600" algn="l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aseline="30000" dirty="0"/>
              <a:t>2</a:t>
            </a:r>
            <a:r>
              <a:rPr lang="en-US" sz="1800" dirty="0"/>
              <a:t> USDA, Forest Service Forest Health Protection, Pineville, LA 71360, USA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8548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15C19-38C6-C6F6-0B26-3BCD88D74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4" b="23314"/>
          <a:stretch/>
        </p:blipFill>
        <p:spPr>
          <a:xfrm>
            <a:off x="4448710" y="10"/>
            <a:ext cx="7743287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03" y="1019504"/>
            <a:ext cx="5302528" cy="5157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Historical data indicate a </a:t>
            </a:r>
            <a:r>
              <a:rPr lang="en-US" sz="2400" b="1" dirty="0"/>
              <a:t>consistently higher soil moisture </a:t>
            </a:r>
            <a:r>
              <a:rPr lang="en-US" sz="2400" dirty="0"/>
              <a:t>content in parts of the southeastern United States during the </a:t>
            </a:r>
            <a:r>
              <a:rPr lang="en-US" sz="2400" b="1" dirty="0"/>
              <a:t>early spring period </a:t>
            </a:r>
            <a:r>
              <a:rPr lang="en-US" sz="2400" dirty="0"/>
              <a:t>in February from 2019 to 2021, particularly in AL, AR, MS and LA where BSNB has been widely reported in recent years.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According to the 1-year Standard Precipitation Index, Boundary A experienced a sustained </a:t>
            </a:r>
            <a:r>
              <a:rPr lang="en-US" sz="2400" b="1" dirty="0"/>
              <a:t>above normal precipitation total </a:t>
            </a:r>
            <a:r>
              <a:rPr lang="en-US" sz="2400" dirty="0"/>
              <a:t>from 2016 to 2023, compared to Boundary B and C. </a:t>
            </a:r>
          </a:p>
        </p:txBody>
      </p:sp>
    </p:spTree>
    <p:extLst>
      <p:ext uri="{BB962C8B-B14F-4D97-AF65-F5344CB8AC3E}">
        <p14:creationId xmlns:p14="http://schemas.microsoft.com/office/powerpoint/2010/main" val="3570244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8336C1-981F-060B-1935-7DCDED72D5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4" y="587955"/>
            <a:ext cx="6606368" cy="4409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506F22-FE17-FD71-8C5F-58E5AC167D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482" y="636270"/>
            <a:ext cx="3802706" cy="2475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3206F-6CD8-86E2-82D4-3E9D41066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536" y="3697227"/>
            <a:ext cx="3896570" cy="2600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CA8E3B-387E-DE96-1942-4BBA10222F5F}"/>
              </a:ext>
            </a:extLst>
          </p:cNvPr>
          <p:cNvSpPr/>
          <p:nvPr/>
        </p:nvSpPr>
        <p:spPr>
          <a:xfrm>
            <a:off x="642894" y="5343078"/>
            <a:ext cx="6410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Differences in the February to April minimum temperature to highlight the </a:t>
            </a:r>
            <a:r>
              <a:rPr lang="en-US" sz="1400" b="1" dirty="0">
                <a:latin typeface="Cambria" panose="02040503050406030204" pitchFamily="18" charset="0"/>
              </a:rPr>
              <a:t>variability in temperature pattern </a:t>
            </a:r>
            <a:r>
              <a:rPr lang="en-US" sz="1400" dirty="0">
                <a:latin typeface="Cambria" panose="02040503050406030204" pitchFamily="18" charset="0"/>
              </a:rPr>
              <a:t>between 1979 and 2023 for the three study areas A, B, and C.</a:t>
            </a:r>
          </a:p>
        </p:txBody>
      </p:sp>
    </p:spTree>
    <p:extLst>
      <p:ext uri="{BB962C8B-B14F-4D97-AF65-F5344CB8AC3E}">
        <p14:creationId xmlns:p14="http://schemas.microsoft.com/office/powerpoint/2010/main" val="2288002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aph with numbers and red dots&#10;&#10;Description automatically generated">
            <a:extLst>
              <a:ext uri="{FF2B5EF4-FFF2-40B4-BE49-F238E27FC236}">
                <a16:creationId xmlns:a16="http://schemas.microsoft.com/office/drawing/2014/main" id="{519119D9-4C1C-1C9E-7E27-B7587079A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935038"/>
            <a:ext cx="6622880" cy="4139299"/>
          </a:xfrm>
          <a:prstGeom prst="rect">
            <a:avLst/>
          </a:prstGeom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 of a number of days&#10;&#10;Description automatically generated">
            <a:extLst>
              <a:ext uri="{FF2B5EF4-FFF2-40B4-BE49-F238E27FC236}">
                <a16:creationId xmlns:a16="http://schemas.microsoft.com/office/drawing/2014/main" id="{FEA3E152-247F-F211-7FBF-5D4204BCE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73" y="691079"/>
            <a:ext cx="3854945" cy="2380428"/>
          </a:xfrm>
          <a:prstGeom prst="rect">
            <a:avLst/>
          </a:prstGeom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AEF1AFD8-6023-4F7D-91A2-3103EB121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73" y="3793795"/>
            <a:ext cx="3854945" cy="23804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5EFD09-AF1F-17D9-3EC3-93F56007F067}"/>
              </a:ext>
            </a:extLst>
          </p:cNvPr>
          <p:cNvSpPr/>
          <p:nvPr/>
        </p:nvSpPr>
        <p:spPr>
          <a:xfrm>
            <a:off x="558800" y="5190325"/>
            <a:ext cx="64100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Scatterplots of </a:t>
            </a:r>
            <a:r>
              <a:rPr lang="en-US" sz="1400" b="1" dirty="0">
                <a:latin typeface="Cambria" panose="02040503050406030204" pitchFamily="18" charset="0"/>
              </a:rPr>
              <a:t>recent years </a:t>
            </a:r>
            <a:r>
              <a:rPr lang="en-US" sz="1400" dirty="0">
                <a:latin typeface="Cambria" panose="02040503050406030204" pitchFamily="18" charset="0"/>
              </a:rPr>
              <a:t>(2016-2023) with brown spot needle blight </a:t>
            </a:r>
            <a:r>
              <a:rPr lang="en-US" sz="1400" b="1" dirty="0">
                <a:latin typeface="Cambria" panose="02040503050406030204" pitchFamily="18" charset="0"/>
              </a:rPr>
              <a:t>versus historical </a:t>
            </a:r>
            <a:r>
              <a:rPr lang="en-US" sz="1400" dirty="0">
                <a:latin typeface="Cambria" panose="02040503050406030204" pitchFamily="18" charset="0"/>
              </a:rPr>
              <a:t>(1979-2015) based on the interactions between the total precipitation from February to April and the </a:t>
            </a:r>
            <a:r>
              <a:rPr lang="en-US" sz="1400" b="1" dirty="0">
                <a:latin typeface="Cambria" panose="02040503050406030204" pitchFamily="18" charset="0"/>
              </a:rPr>
              <a:t>Last Spring Freeze Day </a:t>
            </a:r>
            <a:r>
              <a:rPr lang="en-US" sz="1400" dirty="0">
                <a:latin typeface="Cambria" panose="02040503050406030204" pitchFamily="18" charset="0"/>
              </a:rPr>
              <a:t>for the three study areas A, B, and C.</a:t>
            </a:r>
          </a:p>
        </p:txBody>
      </p:sp>
    </p:spTree>
    <p:extLst>
      <p:ext uri="{BB962C8B-B14F-4D97-AF65-F5344CB8AC3E}">
        <p14:creationId xmlns:p14="http://schemas.microsoft.com/office/powerpoint/2010/main" val="1194794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15C19-38C6-C6F6-0B26-3BCD88D74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4" b="23314"/>
          <a:stretch/>
        </p:blipFill>
        <p:spPr>
          <a:xfrm>
            <a:off x="4448710" y="10"/>
            <a:ext cx="7743287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03" y="1019504"/>
            <a:ext cx="5302528" cy="5157460"/>
          </a:xfrm>
        </p:spPr>
        <p:txBody>
          <a:bodyPr>
            <a:normAutofit/>
          </a:bodyPr>
          <a:lstStyle/>
          <a:p>
            <a:r>
              <a:rPr lang="en-US" sz="2400" dirty="0"/>
              <a:t>The minimum temperature from February to April was also </a:t>
            </a:r>
            <a:r>
              <a:rPr lang="en-US" sz="2400" b="1" dirty="0"/>
              <a:t>higher than the average </a:t>
            </a:r>
            <a:r>
              <a:rPr lang="en-US" sz="2400" dirty="0"/>
              <a:t>in most years since 2016 in Boundary A and C, and in all years since 2016 for Boundary B. </a:t>
            </a:r>
          </a:p>
          <a:p>
            <a:endParaRPr lang="en-US" sz="2400" dirty="0"/>
          </a:p>
          <a:p>
            <a:r>
              <a:rPr lang="en-US" sz="2400" dirty="0"/>
              <a:t>Recent years (2016-2023) - above normal spring </a:t>
            </a:r>
            <a:r>
              <a:rPr lang="en-US" sz="2400" b="1" dirty="0"/>
              <a:t>total precipitation </a:t>
            </a:r>
            <a:r>
              <a:rPr lang="en-US" sz="2400" dirty="0"/>
              <a:t>and early </a:t>
            </a:r>
            <a:r>
              <a:rPr lang="en-US" sz="2400" b="1" dirty="0"/>
              <a:t>last spring freeze days</a:t>
            </a:r>
            <a:r>
              <a:rPr lang="en-US" sz="2400" dirty="0"/>
              <a:t>, perhaps indicating the recent trend of mild springs in Boundary A and C compared to Boundary B. </a:t>
            </a:r>
          </a:p>
        </p:txBody>
      </p:sp>
    </p:spTree>
    <p:extLst>
      <p:ext uri="{BB962C8B-B14F-4D97-AF65-F5344CB8AC3E}">
        <p14:creationId xmlns:p14="http://schemas.microsoft.com/office/powerpoint/2010/main" val="188728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73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" name="Rectangle 75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Rectangle 77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4FDDBB10-6DC1-2ABF-E83D-96EF3ED19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/>
              <a:t>Conclusions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561" y="2167846"/>
            <a:ext cx="11034445" cy="43562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extended period of flooding or </a:t>
            </a:r>
            <a:r>
              <a:rPr lang="en-US" b="1" dirty="0"/>
              <a:t>water saturation in poorly drained sites </a:t>
            </a:r>
            <a:r>
              <a:rPr lang="en-US" dirty="0"/>
              <a:t>across the region could affect soil nutrient movement, transpiration rate, stomatal functions, and other host physiological activities. </a:t>
            </a:r>
          </a:p>
          <a:p>
            <a:endParaRPr lang="en-US" dirty="0"/>
          </a:p>
          <a:p>
            <a:r>
              <a:rPr lang="en-US" dirty="0"/>
              <a:t>Inadequate tree response to precipitation and temperature </a:t>
            </a:r>
            <a:r>
              <a:rPr lang="en-US" b="1" dirty="0"/>
              <a:t>anomalies may predispose stressed trees to subsequent infections </a:t>
            </a:r>
            <a:r>
              <a:rPr lang="en-US" dirty="0"/>
              <a:t>by pathogens such as </a:t>
            </a:r>
            <a:r>
              <a:rPr lang="en-US" i="1" dirty="0"/>
              <a:t>L. </a:t>
            </a:r>
            <a:r>
              <a:rPr lang="en-US" i="1" dirty="0" err="1"/>
              <a:t>acicola</a:t>
            </a:r>
            <a:r>
              <a:rPr lang="en-US" i="1" dirty="0"/>
              <a:t>. </a:t>
            </a:r>
          </a:p>
          <a:p>
            <a:endParaRPr lang="en-US" dirty="0"/>
          </a:p>
          <a:p>
            <a:r>
              <a:rPr lang="en-US" dirty="0"/>
              <a:t>A better understanding of </a:t>
            </a:r>
            <a:r>
              <a:rPr lang="en-US" b="1" dirty="0"/>
              <a:t>interactions between abiotic and biotic factors </a:t>
            </a:r>
            <a:r>
              <a:rPr lang="en-US" dirty="0"/>
              <a:t>associated with the recent surge in BSNB will be </a:t>
            </a:r>
            <a:r>
              <a:rPr lang="en-US" b="1" dirty="0"/>
              <a:t>critically important in mitigating </a:t>
            </a:r>
            <a:r>
              <a:rPr lang="en-US" dirty="0"/>
              <a:t>further loss of loblolly pine to BSNB in commercial plantations in the southeastern US.</a:t>
            </a:r>
          </a:p>
        </p:txBody>
      </p:sp>
    </p:spTree>
    <p:extLst>
      <p:ext uri="{BB962C8B-B14F-4D97-AF65-F5344CB8AC3E}">
        <p14:creationId xmlns:p14="http://schemas.microsoft.com/office/powerpoint/2010/main" val="4029228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15C19-38C6-C6F6-0B26-3BCD88D74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22" r="-1" b="3185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0136" y="1648000"/>
            <a:ext cx="4180929" cy="374276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/>
              <a:t>Brown spot needle blight, caused by the fungal pathogen </a:t>
            </a:r>
            <a:r>
              <a:rPr lang="en-US" i="1"/>
              <a:t>Lecanosticta acicola</a:t>
            </a:r>
            <a:r>
              <a:rPr lang="en-US"/>
              <a:t>, which typically affects longleaf pine (Pinus palustris Mill.) at the early grass stage of development, started causing </a:t>
            </a:r>
            <a:r>
              <a:rPr lang="en-US" b="1"/>
              <a:t>significant damage on loblolly pine </a:t>
            </a:r>
            <a:r>
              <a:rPr lang="en-US"/>
              <a:t>in the past few years. </a:t>
            </a:r>
            <a:endParaRPr lang="en-US" dirty="0"/>
          </a:p>
        </p:txBody>
      </p:sp>
      <p:pic>
        <p:nvPicPr>
          <p:cNvPr id="11" name="Picture 16" descr="A close-up of a planet&#10;&#10;Description automatically generated with low confidence">
            <a:extLst>
              <a:ext uri="{FF2B5EF4-FFF2-40B4-BE49-F238E27FC236}">
                <a16:creationId xmlns:a16="http://schemas.microsoft.com/office/drawing/2014/main" id="{C719B6F0-8FA6-079B-0BCA-F8E5B2EC7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" y="71746"/>
            <a:ext cx="3536561" cy="254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9B36C74-1034-D302-E849-0E5344BF2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800" y="61600"/>
            <a:ext cx="3416428" cy="256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38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B16DB-8EE5-CBF6-0EF2-1C33B238F5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3" name="Rectangle 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34" y="2393105"/>
            <a:ext cx="4654194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Incidence of brown spot needle blight (BSNB) associated with loblolly pine (</a:t>
            </a:r>
            <a:r>
              <a:rPr lang="en-US" i="1" dirty="0"/>
              <a:t>Pinus </a:t>
            </a:r>
            <a:r>
              <a:rPr lang="en-US" i="1" dirty="0" err="1"/>
              <a:t>taeda</a:t>
            </a:r>
            <a:r>
              <a:rPr lang="en-US" i="1" dirty="0"/>
              <a:t> </a:t>
            </a:r>
            <a:r>
              <a:rPr lang="en-US" dirty="0"/>
              <a:t>L.) in </a:t>
            </a:r>
            <a:r>
              <a:rPr lang="en-US" b="1" dirty="0"/>
              <a:t>commercial plantations have increased significantly </a:t>
            </a:r>
            <a:r>
              <a:rPr lang="en-US" dirty="0"/>
              <a:t>across the southeastern United States in recent years.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272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8212DA-4A2A-C343-4CE4-28F232676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en-US" b="1"/>
              <a:t>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94" y="1736333"/>
            <a:ext cx="3880347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Positive confirmations </a:t>
            </a:r>
            <a:r>
              <a:rPr lang="en-US" sz="2000" dirty="0"/>
              <a:t>of the causal pathogen on loblolly pine needles, using species-specific molecular markers, have been reported in AL, AR, FL, GA, LA, MS, SC, and TX since 2016.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Concerns about this </a:t>
            </a:r>
            <a:r>
              <a:rPr lang="en-US" sz="2000" b="1" dirty="0"/>
              <a:t>new emerging threat to loblolly pine stands </a:t>
            </a:r>
            <a:r>
              <a:rPr lang="en-US" sz="2000" dirty="0"/>
              <a:t>have increased, especially in parts of the region where, the viable pathogen is available all year.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DEBF50-4DDE-1C27-8946-7BBBDD4D792D}"/>
              </a:ext>
            </a:extLst>
          </p:cNvPr>
          <p:cNvGrpSpPr/>
          <p:nvPr/>
        </p:nvGrpSpPr>
        <p:grpSpPr>
          <a:xfrm>
            <a:off x="5080000" y="853440"/>
            <a:ext cx="6837679" cy="5303519"/>
            <a:chOff x="21156370" y="6892123"/>
            <a:chExt cx="10891504" cy="80355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49E258-C13F-5187-76D2-761F7CFEA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56370" y="6892123"/>
              <a:ext cx="10891504" cy="8035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75B6AE-BACF-B818-425C-6FFA5876817E}"/>
                </a:ext>
              </a:extLst>
            </p:cNvPr>
            <p:cNvSpPr txBox="1"/>
            <p:nvPr/>
          </p:nvSpPr>
          <p:spPr>
            <a:xfrm>
              <a:off x="28191885" y="10363201"/>
              <a:ext cx="535516" cy="968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>
                <a:latin typeface="Arial Black" panose="020B0A04020102020204" pitchFamily="34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390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E0AC2-B238-06E8-4F4C-93B0CCFDE1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560" b="2560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09" y="2434201"/>
            <a:ext cx="4417235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key objective is to identify </a:t>
            </a:r>
            <a:r>
              <a:rPr lang="en-US" b="1" dirty="0"/>
              <a:t>climatic factors or environmental triggers </a:t>
            </a:r>
            <a:r>
              <a:rPr lang="en-US" dirty="0"/>
              <a:t>associated with recent reports of BSNB across the southeast since 2016, using the geographic distribution of positive confirmations and the historical climate data.</a:t>
            </a:r>
          </a:p>
        </p:txBody>
      </p:sp>
    </p:spTree>
    <p:extLst>
      <p:ext uri="{BB962C8B-B14F-4D97-AF65-F5344CB8AC3E}">
        <p14:creationId xmlns:p14="http://schemas.microsoft.com/office/powerpoint/2010/main" val="3242678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 map of the united states&#10;&#10;Description automatically generated">
            <a:extLst>
              <a:ext uri="{FF2B5EF4-FFF2-40B4-BE49-F238E27FC236}">
                <a16:creationId xmlns:a16="http://schemas.microsoft.com/office/drawing/2014/main" id="{DB3BF7B1-D139-DB74-5DFF-0B265EB67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r="8896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2" name="Picture 11" descr="A map of the united states&#10;&#10;Description automatically generated">
            <a:extLst>
              <a:ext uri="{FF2B5EF4-FFF2-40B4-BE49-F238E27FC236}">
                <a16:creationId xmlns:a16="http://schemas.microsoft.com/office/drawing/2014/main" id="{F08C31FA-F55B-E19D-78F5-93E0535299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" r="5" b="5239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4" name="Picture 13" descr="A map of the united states with different colored areas&#10;&#10;Description automatically generated">
            <a:extLst>
              <a:ext uri="{FF2B5EF4-FFF2-40B4-BE49-F238E27FC236}">
                <a16:creationId xmlns:a16="http://schemas.microsoft.com/office/drawing/2014/main" id="{AB595BCC-96D6-B337-185D-4F42B82DB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" r="5" b="624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20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8212DA-4A2A-C343-4CE4-28F232676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50" y="609600"/>
            <a:ext cx="3739341" cy="1330839"/>
          </a:xfrm>
        </p:spPr>
        <p:txBody>
          <a:bodyPr>
            <a:normAutofit/>
          </a:bodyPr>
          <a:lstStyle/>
          <a:p>
            <a:r>
              <a:rPr lang="en-US" b="1" dirty="0"/>
              <a:t>Climate/BSNB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740" y="1940439"/>
            <a:ext cx="4753720" cy="4522229"/>
          </a:xfrm>
        </p:spPr>
        <p:txBody>
          <a:bodyPr>
            <a:noAutofit/>
          </a:bodyPr>
          <a:lstStyle/>
          <a:p>
            <a:r>
              <a:rPr lang="en-US" sz="2200" dirty="0"/>
              <a:t>The regional distribution map of confirmed cases. Three study areas include;</a:t>
            </a:r>
          </a:p>
          <a:p>
            <a:r>
              <a:rPr lang="en-US" sz="2200" b="1" dirty="0"/>
              <a:t>Boundary A </a:t>
            </a:r>
            <a:r>
              <a:rPr lang="en-US" sz="2200" dirty="0"/>
              <a:t>- covering north Mississippi and north Alabama with high count of BSNB positive counties ; </a:t>
            </a:r>
          </a:p>
          <a:p>
            <a:r>
              <a:rPr lang="en-US" sz="2200" b="1" dirty="0"/>
              <a:t>Boundary B- </a:t>
            </a:r>
            <a:r>
              <a:rPr lang="en-US" sz="2200" dirty="0"/>
              <a:t>covering north Georgia and east South Carolina with low count of BSNB positive counties, and </a:t>
            </a:r>
          </a:p>
          <a:p>
            <a:r>
              <a:rPr lang="en-US" sz="2200" b="1" dirty="0"/>
              <a:t>Boundary C- </a:t>
            </a:r>
            <a:r>
              <a:rPr lang="en-US" sz="2200" dirty="0"/>
              <a:t>covering south Arkansas, north Louisiana, west Mississippi, and northeast Texas with moderate count of BSNB positive counties.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662D7E-5CE7-A6B7-1663-BE28310EC377}"/>
              </a:ext>
            </a:extLst>
          </p:cNvPr>
          <p:cNvGrpSpPr/>
          <p:nvPr/>
        </p:nvGrpSpPr>
        <p:grpSpPr>
          <a:xfrm>
            <a:off x="5049520" y="906155"/>
            <a:ext cx="6868160" cy="5362565"/>
            <a:chOff x="21156370" y="6892123"/>
            <a:chExt cx="10891504" cy="803555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EBC464B-2072-38CC-ACCB-80FE8C87BE41}"/>
                </a:ext>
              </a:extLst>
            </p:cNvPr>
            <p:cNvGrpSpPr/>
            <p:nvPr/>
          </p:nvGrpSpPr>
          <p:grpSpPr>
            <a:xfrm>
              <a:off x="21156370" y="6892123"/>
              <a:ext cx="10891504" cy="8035555"/>
              <a:chOff x="21156370" y="6892123"/>
              <a:chExt cx="10891504" cy="803555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4F8B00C-6B5E-A4DD-9EF5-87B3D27FB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156370" y="6892123"/>
                <a:ext cx="10891504" cy="803555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A7392F0-90E5-D1BF-9B12-3EDDC55FB846}"/>
                  </a:ext>
                </a:extLst>
              </p:cNvPr>
              <p:cNvSpPr/>
              <p:nvPr/>
            </p:nvSpPr>
            <p:spPr bwMode="auto">
              <a:xfrm>
                <a:off x="26212800" y="10327081"/>
                <a:ext cx="1447800" cy="950519"/>
              </a:xfrm>
              <a:prstGeom prst="rect">
                <a:avLst/>
              </a:prstGeom>
              <a:noFill/>
              <a:ln w="41275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EAC8237-3A74-B625-783B-5BC6CDA8A660}"/>
                  </a:ext>
                </a:extLst>
              </p:cNvPr>
              <p:cNvSpPr/>
              <p:nvPr/>
            </p:nvSpPr>
            <p:spPr bwMode="auto">
              <a:xfrm>
                <a:off x="27813000" y="10210800"/>
                <a:ext cx="1447800" cy="950519"/>
              </a:xfrm>
              <a:prstGeom prst="rect">
                <a:avLst/>
              </a:prstGeom>
              <a:noFill/>
              <a:ln w="41275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BA0B9E-8130-9406-B80F-62A1CAA812B4}"/>
                  </a:ext>
                </a:extLst>
              </p:cNvPr>
              <p:cNvSpPr/>
              <p:nvPr/>
            </p:nvSpPr>
            <p:spPr bwMode="auto">
              <a:xfrm>
                <a:off x="24612600" y="10633623"/>
                <a:ext cx="1447800" cy="950519"/>
              </a:xfrm>
              <a:prstGeom prst="rect">
                <a:avLst/>
              </a:prstGeom>
              <a:noFill/>
              <a:ln w="41275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F80254-357B-C12E-EF44-CF4B76662BCF}"/>
                </a:ext>
              </a:extLst>
            </p:cNvPr>
            <p:cNvSpPr txBox="1"/>
            <p:nvPr/>
          </p:nvSpPr>
          <p:spPr>
            <a:xfrm>
              <a:off x="26678433" y="10492277"/>
              <a:ext cx="5355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 Black" panose="020B0A04020102020204" pitchFamily="34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F9673C-F6C3-561F-E14E-8ED4F51B37D0}"/>
                </a:ext>
              </a:extLst>
            </p:cNvPr>
            <p:cNvSpPr txBox="1"/>
            <p:nvPr/>
          </p:nvSpPr>
          <p:spPr>
            <a:xfrm>
              <a:off x="28191885" y="10363200"/>
              <a:ext cx="5355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 Black" panose="020B0A04020102020204" pitchFamily="34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1585D6-2588-C7D9-7C28-7EBC59E8D43F}"/>
                </a:ext>
              </a:extLst>
            </p:cNvPr>
            <p:cNvSpPr txBox="1"/>
            <p:nvPr/>
          </p:nvSpPr>
          <p:spPr>
            <a:xfrm>
              <a:off x="25052060" y="10816494"/>
              <a:ext cx="5355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 Black" panose="020B0A04020102020204" pitchFamily="34" charset="0"/>
                  <a:ea typeface="Cambria" panose="020405030504060302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866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8212DA-4A2A-C343-4CE4-28F232676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50" y="609600"/>
            <a:ext cx="3739341" cy="1330839"/>
          </a:xfrm>
        </p:spPr>
        <p:txBody>
          <a:bodyPr>
            <a:normAutofit/>
          </a:bodyPr>
          <a:lstStyle/>
          <a:p>
            <a:r>
              <a:rPr lang="en-US" b="1" dirty="0"/>
              <a:t>Climate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8AE9-3855-646C-7D74-7820DFB30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25" y="1765201"/>
            <a:ext cx="4403834" cy="4740701"/>
          </a:xfrm>
        </p:spPr>
        <p:txBody>
          <a:bodyPr>
            <a:noAutofit/>
          </a:bodyPr>
          <a:lstStyle/>
          <a:p>
            <a:r>
              <a:rPr lang="en-US" sz="2400" b="1" dirty="0"/>
              <a:t>Historical data </a:t>
            </a:r>
            <a:r>
              <a:rPr lang="en-US" sz="2400" dirty="0"/>
              <a:t>corresponding to the </a:t>
            </a:r>
            <a:r>
              <a:rPr lang="en-US" sz="2400" b="1" dirty="0"/>
              <a:t>three study areas </a:t>
            </a:r>
            <a:r>
              <a:rPr lang="en-US" sz="2400" dirty="0"/>
              <a:t>were obtained from the National Oceanic and Atmospheric Administration &amp; Climate Prediction Center</a:t>
            </a:r>
          </a:p>
          <a:p>
            <a:endParaRPr lang="en-US" sz="2400" dirty="0"/>
          </a:p>
          <a:p>
            <a:r>
              <a:rPr lang="en-US" sz="2400" b="1" dirty="0"/>
              <a:t>Climatic factors </a:t>
            </a:r>
            <a:r>
              <a:rPr lang="en-US" sz="2400" dirty="0"/>
              <a:t>- Soil Moisture Anomaly, Standard Precipitation Index (SPI), Last Spring Freeze Day, minimum temperature from February to April and others.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662D7E-5CE7-A6B7-1663-BE28310EC377}"/>
              </a:ext>
            </a:extLst>
          </p:cNvPr>
          <p:cNvGrpSpPr/>
          <p:nvPr/>
        </p:nvGrpSpPr>
        <p:grpSpPr>
          <a:xfrm>
            <a:off x="5049520" y="906155"/>
            <a:ext cx="6868160" cy="5362565"/>
            <a:chOff x="21156370" y="6892123"/>
            <a:chExt cx="10891504" cy="803555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EBC464B-2072-38CC-ACCB-80FE8C87BE41}"/>
                </a:ext>
              </a:extLst>
            </p:cNvPr>
            <p:cNvGrpSpPr/>
            <p:nvPr/>
          </p:nvGrpSpPr>
          <p:grpSpPr>
            <a:xfrm>
              <a:off x="21156370" y="6892123"/>
              <a:ext cx="10891504" cy="8035555"/>
              <a:chOff x="21156370" y="6892123"/>
              <a:chExt cx="10891504" cy="803555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4F8B00C-6B5E-A4DD-9EF5-87B3D27FB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156370" y="6892123"/>
                <a:ext cx="10891504" cy="803555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A7392F0-90E5-D1BF-9B12-3EDDC55FB846}"/>
                  </a:ext>
                </a:extLst>
              </p:cNvPr>
              <p:cNvSpPr/>
              <p:nvPr/>
            </p:nvSpPr>
            <p:spPr bwMode="auto">
              <a:xfrm>
                <a:off x="26212800" y="10327081"/>
                <a:ext cx="1447800" cy="950519"/>
              </a:xfrm>
              <a:prstGeom prst="rect">
                <a:avLst/>
              </a:prstGeom>
              <a:noFill/>
              <a:ln w="41275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EAC8237-3A74-B625-783B-5BC6CDA8A660}"/>
                  </a:ext>
                </a:extLst>
              </p:cNvPr>
              <p:cNvSpPr/>
              <p:nvPr/>
            </p:nvSpPr>
            <p:spPr bwMode="auto">
              <a:xfrm>
                <a:off x="27813000" y="10210800"/>
                <a:ext cx="1447800" cy="950519"/>
              </a:xfrm>
              <a:prstGeom prst="rect">
                <a:avLst/>
              </a:prstGeom>
              <a:noFill/>
              <a:ln w="41275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ABA0B9E-8130-9406-B80F-62A1CAA812B4}"/>
                  </a:ext>
                </a:extLst>
              </p:cNvPr>
              <p:cNvSpPr/>
              <p:nvPr/>
            </p:nvSpPr>
            <p:spPr bwMode="auto">
              <a:xfrm>
                <a:off x="24612600" y="10633623"/>
                <a:ext cx="1447800" cy="950519"/>
              </a:xfrm>
              <a:prstGeom prst="rect">
                <a:avLst/>
              </a:prstGeom>
              <a:noFill/>
              <a:ln w="41275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F80254-357B-C12E-EF44-CF4B76662BCF}"/>
                </a:ext>
              </a:extLst>
            </p:cNvPr>
            <p:cNvSpPr txBox="1"/>
            <p:nvPr/>
          </p:nvSpPr>
          <p:spPr>
            <a:xfrm>
              <a:off x="26678433" y="10492277"/>
              <a:ext cx="5355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 Black" panose="020B0A04020102020204" pitchFamily="34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F9673C-F6C3-561F-E14E-8ED4F51B37D0}"/>
                </a:ext>
              </a:extLst>
            </p:cNvPr>
            <p:cNvSpPr txBox="1"/>
            <p:nvPr/>
          </p:nvSpPr>
          <p:spPr>
            <a:xfrm>
              <a:off x="28191885" y="10363200"/>
              <a:ext cx="5355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 Black" panose="020B0A04020102020204" pitchFamily="34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1585D6-2588-C7D9-7C28-7EBC59E8D43F}"/>
                </a:ext>
              </a:extLst>
            </p:cNvPr>
            <p:cNvSpPr txBox="1"/>
            <p:nvPr/>
          </p:nvSpPr>
          <p:spPr>
            <a:xfrm>
              <a:off x="25052060" y="10816494"/>
              <a:ext cx="5355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 Black" panose="020B0A04020102020204" pitchFamily="34" charset="0"/>
                  <a:ea typeface="Cambria" panose="020405030504060302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7413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aph of red and blue lines&#10;&#10;Description automatically generated">
            <a:extLst>
              <a:ext uri="{FF2B5EF4-FFF2-40B4-BE49-F238E27FC236}">
                <a16:creationId xmlns:a16="http://schemas.microsoft.com/office/drawing/2014/main" id="{0FEE2E8A-0161-1D8E-124E-439F0FB239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2"/>
          <a:stretch/>
        </p:blipFill>
        <p:spPr>
          <a:xfrm>
            <a:off x="642894" y="946388"/>
            <a:ext cx="6410084" cy="3923660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of a graph&#10;&#10;Description automatically generated">
            <a:extLst>
              <a:ext uri="{FF2B5EF4-FFF2-40B4-BE49-F238E27FC236}">
                <a16:creationId xmlns:a16="http://schemas.microsoft.com/office/drawing/2014/main" id="{0C8DA479-2660-F3DF-84EC-7FE38C3E0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1"/>
          <a:stretch/>
        </p:blipFill>
        <p:spPr>
          <a:xfrm>
            <a:off x="7697348" y="776330"/>
            <a:ext cx="3854945" cy="2325867"/>
          </a:xfrm>
          <a:prstGeom prst="rect">
            <a:avLst/>
          </a:prstGeom>
        </p:spPr>
      </p:pic>
      <p:pic>
        <p:nvPicPr>
          <p:cNvPr id="4" name="Picture 3" descr="A graph of a graph&#10;&#10;Description automatically generated">
            <a:extLst>
              <a:ext uri="{FF2B5EF4-FFF2-40B4-BE49-F238E27FC236}">
                <a16:creationId xmlns:a16="http://schemas.microsoft.com/office/drawing/2014/main" id="{3E93F65C-4F65-28CB-036A-B166CEF721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9"/>
          <a:stretch/>
        </p:blipFill>
        <p:spPr>
          <a:xfrm>
            <a:off x="7698720" y="3928474"/>
            <a:ext cx="3854945" cy="2326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C2FDAC-184D-CA3A-306D-175443F2CB38}"/>
              </a:ext>
            </a:extLst>
          </p:cNvPr>
          <p:cNvSpPr/>
          <p:nvPr/>
        </p:nvSpPr>
        <p:spPr>
          <a:xfrm>
            <a:off x="6102762" y="1796004"/>
            <a:ext cx="849331" cy="2116476"/>
          </a:xfrm>
          <a:prstGeom prst="rect">
            <a:avLst/>
          </a:prstGeom>
          <a:noFill/>
          <a:ln w="25400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DE632C-7F84-1625-DA83-8ACFE162D8AA}"/>
              </a:ext>
            </a:extLst>
          </p:cNvPr>
          <p:cNvSpPr/>
          <p:nvPr/>
        </p:nvSpPr>
        <p:spPr>
          <a:xfrm>
            <a:off x="11023600" y="1137920"/>
            <a:ext cx="436880" cy="1381760"/>
          </a:xfrm>
          <a:prstGeom prst="rect">
            <a:avLst/>
          </a:prstGeom>
          <a:noFill/>
          <a:ln w="25400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453463-3F55-41F2-C690-DCA4A1EB6CC9}"/>
              </a:ext>
            </a:extLst>
          </p:cNvPr>
          <p:cNvSpPr/>
          <p:nvPr/>
        </p:nvSpPr>
        <p:spPr>
          <a:xfrm>
            <a:off x="11023600" y="4415138"/>
            <a:ext cx="436880" cy="1381760"/>
          </a:xfrm>
          <a:prstGeom prst="rect">
            <a:avLst/>
          </a:prstGeom>
          <a:noFill/>
          <a:ln w="25400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6CA5F9-B680-176B-D407-C6C7F495AC05}"/>
              </a:ext>
            </a:extLst>
          </p:cNvPr>
          <p:cNvSpPr/>
          <p:nvPr/>
        </p:nvSpPr>
        <p:spPr>
          <a:xfrm>
            <a:off x="642894" y="5343078"/>
            <a:ext cx="64100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Standard Precipitation Index (SPI: drought index that captures how observed </a:t>
            </a:r>
            <a:r>
              <a:rPr lang="en-US" sz="1400" b="1" dirty="0">
                <a:latin typeface="Cambria" panose="02040503050406030204" pitchFamily="18" charset="0"/>
              </a:rPr>
              <a:t>precipitation deviates from the climatological average </a:t>
            </a:r>
            <a:r>
              <a:rPr lang="en-US" sz="1400" dirty="0">
                <a:latin typeface="Cambria" panose="02040503050406030204" pitchFamily="18" charset="0"/>
              </a:rPr>
              <a:t>over a given time period) for the three study areas evaluated between 1980 and 2023.</a:t>
            </a:r>
          </a:p>
        </p:txBody>
      </p:sp>
    </p:spTree>
    <p:extLst>
      <p:ext uri="{BB962C8B-B14F-4D97-AF65-F5344CB8AC3E}">
        <p14:creationId xmlns:p14="http://schemas.microsoft.com/office/powerpoint/2010/main" val="1762472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2365</TotalTime>
  <Words>724</Words>
  <Application>Microsoft Office PowerPoint</Application>
  <PresentationFormat>Widescreen</PresentationFormat>
  <Paragraphs>43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Cambria</vt:lpstr>
      <vt:lpstr>Times New Roman</vt:lpstr>
      <vt:lpstr>Office Theme</vt:lpstr>
      <vt:lpstr>Environmental triggers and seasonal changes in the mycobiome on symptomatic and asymptomatic loblolly pine needles</vt:lpstr>
      <vt:lpstr>PowerPoint Presentation</vt:lpstr>
      <vt:lpstr>PowerPoint Presentation</vt:lpstr>
      <vt:lpstr>Distribution</vt:lpstr>
      <vt:lpstr>PowerPoint Presentation</vt:lpstr>
      <vt:lpstr>PowerPoint Presentation</vt:lpstr>
      <vt:lpstr>Climate/BSNB</vt:lpstr>
      <vt:lpstr>Climate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climatic factors associated with brown spot needle blight of loblolly pine in the Southeastern United States</dc:title>
  <dc:creator>Rabiu Olatinwo</dc:creator>
  <cp:lastModifiedBy>Olatinwo, Rabiu - FS, LA</cp:lastModifiedBy>
  <cp:revision>33</cp:revision>
  <dcterms:created xsi:type="dcterms:W3CDTF">2023-07-23T15:49:31Z</dcterms:created>
  <dcterms:modified xsi:type="dcterms:W3CDTF">2023-08-02T01:57:29Z</dcterms:modified>
</cp:coreProperties>
</file>