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6576000" cy="27432000"/>
  <p:notesSz cx="32100838" cy="43073638"/>
  <p:defaultTextStyle>
    <a:defPPr>
      <a:defRPr lang="en-US"/>
    </a:defPPr>
    <a:lvl1pPr marL="0" algn="l" defTabSz="3657308" rtl="0" eaLnBrk="1" latinLnBrk="0" hangingPunct="1">
      <a:defRPr sz="7166" kern="1200">
        <a:solidFill>
          <a:schemeClr val="tx1"/>
        </a:solidFill>
        <a:latin typeface="+mn-lt"/>
        <a:ea typeface="+mn-ea"/>
        <a:cs typeface="+mn-cs"/>
      </a:defRPr>
    </a:lvl1pPr>
    <a:lvl2pPr marL="1828654" algn="l" defTabSz="3657308" rtl="0" eaLnBrk="1" latinLnBrk="0" hangingPunct="1">
      <a:defRPr sz="7166" kern="1200">
        <a:solidFill>
          <a:schemeClr val="tx1"/>
        </a:solidFill>
        <a:latin typeface="+mn-lt"/>
        <a:ea typeface="+mn-ea"/>
        <a:cs typeface="+mn-cs"/>
      </a:defRPr>
    </a:lvl2pPr>
    <a:lvl3pPr marL="3657308" algn="l" defTabSz="3657308" rtl="0" eaLnBrk="1" latinLnBrk="0" hangingPunct="1">
      <a:defRPr sz="7166" kern="1200">
        <a:solidFill>
          <a:schemeClr val="tx1"/>
        </a:solidFill>
        <a:latin typeface="+mn-lt"/>
        <a:ea typeface="+mn-ea"/>
        <a:cs typeface="+mn-cs"/>
      </a:defRPr>
    </a:lvl3pPr>
    <a:lvl4pPr marL="5485961" algn="l" defTabSz="3657308" rtl="0" eaLnBrk="1" latinLnBrk="0" hangingPunct="1">
      <a:defRPr sz="7166" kern="1200">
        <a:solidFill>
          <a:schemeClr val="tx1"/>
        </a:solidFill>
        <a:latin typeface="+mn-lt"/>
        <a:ea typeface="+mn-ea"/>
        <a:cs typeface="+mn-cs"/>
      </a:defRPr>
    </a:lvl4pPr>
    <a:lvl5pPr marL="7314614" algn="l" defTabSz="3657308" rtl="0" eaLnBrk="1" latinLnBrk="0" hangingPunct="1">
      <a:defRPr sz="7166" kern="1200">
        <a:solidFill>
          <a:schemeClr val="tx1"/>
        </a:solidFill>
        <a:latin typeface="+mn-lt"/>
        <a:ea typeface="+mn-ea"/>
        <a:cs typeface="+mn-cs"/>
      </a:defRPr>
    </a:lvl5pPr>
    <a:lvl6pPr marL="9143268" algn="l" defTabSz="3657308" rtl="0" eaLnBrk="1" latinLnBrk="0" hangingPunct="1">
      <a:defRPr sz="7166" kern="1200">
        <a:solidFill>
          <a:schemeClr val="tx1"/>
        </a:solidFill>
        <a:latin typeface="+mn-lt"/>
        <a:ea typeface="+mn-ea"/>
        <a:cs typeface="+mn-cs"/>
      </a:defRPr>
    </a:lvl6pPr>
    <a:lvl7pPr marL="10971922" algn="l" defTabSz="3657308" rtl="0" eaLnBrk="1" latinLnBrk="0" hangingPunct="1">
      <a:defRPr sz="7166" kern="1200">
        <a:solidFill>
          <a:schemeClr val="tx1"/>
        </a:solidFill>
        <a:latin typeface="+mn-lt"/>
        <a:ea typeface="+mn-ea"/>
        <a:cs typeface="+mn-cs"/>
      </a:defRPr>
    </a:lvl7pPr>
    <a:lvl8pPr marL="12800576" algn="l" defTabSz="3657308" rtl="0" eaLnBrk="1" latinLnBrk="0" hangingPunct="1">
      <a:defRPr sz="7166" kern="1200">
        <a:solidFill>
          <a:schemeClr val="tx1"/>
        </a:solidFill>
        <a:latin typeface="+mn-lt"/>
        <a:ea typeface="+mn-ea"/>
        <a:cs typeface="+mn-cs"/>
      </a:defRPr>
    </a:lvl8pPr>
    <a:lvl9pPr marL="14629230" algn="l" defTabSz="3657308" rtl="0" eaLnBrk="1" latinLnBrk="0" hangingPunct="1">
      <a:defRPr sz="71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2A"/>
    <a:srgbClr val="678034"/>
    <a:srgbClr val="8AA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139" autoAdjust="0"/>
  </p:normalViewPr>
  <p:slideViewPr>
    <p:cSldViewPr>
      <p:cViewPr>
        <p:scale>
          <a:sx n="16" d="100"/>
          <a:sy n="16" d="100"/>
        </p:scale>
        <p:origin x="1624" y="-168"/>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10363" cy="2153682"/>
          </a:xfrm>
          <a:prstGeom prst="rect">
            <a:avLst/>
          </a:prstGeom>
        </p:spPr>
        <p:txBody>
          <a:bodyPr vert="horz" lIns="429362" tIns="214679" rIns="429362" bIns="214679" rtlCol="0"/>
          <a:lstStyle>
            <a:lvl1pPr algn="l">
              <a:defRPr sz="5600"/>
            </a:lvl1pPr>
          </a:lstStyle>
          <a:p>
            <a:endParaRPr lang="en-US" dirty="0"/>
          </a:p>
        </p:txBody>
      </p:sp>
      <p:sp>
        <p:nvSpPr>
          <p:cNvPr id="3" name="Date Placeholder 2"/>
          <p:cNvSpPr>
            <a:spLocks noGrp="1"/>
          </p:cNvSpPr>
          <p:nvPr>
            <p:ph type="dt" idx="1"/>
          </p:nvPr>
        </p:nvSpPr>
        <p:spPr>
          <a:xfrm>
            <a:off x="18183051" y="0"/>
            <a:ext cx="13910363" cy="2153682"/>
          </a:xfrm>
          <a:prstGeom prst="rect">
            <a:avLst/>
          </a:prstGeom>
        </p:spPr>
        <p:txBody>
          <a:bodyPr vert="horz" lIns="429362" tIns="214679" rIns="429362" bIns="214679" rtlCol="0"/>
          <a:lstStyle>
            <a:lvl1pPr algn="r">
              <a:defRPr sz="5600"/>
            </a:lvl1pPr>
          </a:lstStyle>
          <a:p>
            <a:fld id="{8256BB6E-3AAC-4D82-92A8-E5DF65BB9EC6}" type="datetimeFigureOut">
              <a:rPr lang="en-US" smtClean="0"/>
              <a:pPr/>
              <a:t>7/31/2024</a:t>
            </a:fld>
            <a:endParaRPr lang="en-US" dirty="0"/>
          </a:p>
        </p:txBody>
      </p:sp>
      <p:sp>
        <p:nvSpPr>
          <p:cNvPr id="4" name="Slide Image Placeholder 3"/>
          <p:cNvSpPr>
            <a:spLocks noGrp="1" noRot="1" noChangeAspect="1"/>
          </p:cNvSpPr>
          <p:nvPr>
            <p:ph type="sldImg" idx="2"/>
          </p:nvPr>
        </p:nvSpPr>
        <p:spPr>
          <a:xfrm>
            <a:off x="5281613" y="3225800"/>
            <a:ext cx="21537612" cy="16154400"/>
          </a:xfrm>
          <a:prstGeom prst="rect">
            <a:avLst/>
          </a:prstGeom>
          <a:noFill/>
          <a:ln w="12700">
            <a:solidFill>
              <a:prstClr val="black"/>
            </a:solidFill>
          </a:ln>
        </p:spPr>
        <p:txBody>
          <a:bodyPr vert="horz" lIns="429362" tIns="214679" rIns="429362" bIns="214679" rtlCol="0" anchor="ctr"/>
          <a:lstStyle/>
          <a:p>
            <a:endParaRPr lang="en-US" dirty="0"/>
          </a:p>
        </p:txBody>
      </p:sp>
      <p:sp>
        <p:nvSpPr>
          <p:cNvPr id="5" name="Notes Placeholder 4"/>
          <p:cNvSpPr>
            <a:spLocks noGrp="1"/>
          </p:cNvSpPr>
          <p:nvPr>
            <p:ph type="body" sz="quarter" idx="3"/>
          </p:nvPr>
        </p:nvSpPr>
        <p:spPr>
          <a:xfrm>
            <a:off x="3210085" y="20459980"/>
            <a:ext cx="25680669" cy="19383137"/>
          </a:xfrm>
          <a:prstGeom prst="rect">
            <a:avLst/>
          </a:prstGeom>
        </p:spPr>
        <p:txBody>
          <a:bodyPr vert="horz" lIns="429362" tIns="214679" rIns="429362" bIns="2146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79"/>
            <a:ext cx="13910363" cy="2153682"/>
          </a:xfrm>
          <a:prstGeom prst="rect">
            <a:avLst/>
          </a:prstGeom>
        </p:spPr>
        <p:txBody>
          <a:bodyPr vert="horz" lIns="429362" tIns="214679" rIns="429362" bIns="214679" rtlCol="0" anchor="b"/>
          <a:lstStyle>
            <a:lvl1pPr algn="l">
              <a:defRPr sz="5600"/>
            </a:lvl1pPr>
          </a:lstStyle>
          <a:p>
            <a:endParaRPr lang="en-US" dirty="0"/>
          </a:p>
        </p:txBody>
      </p:sp>
      <p:sp>
        <p:nvSpPr>
          <p:cNvPr id="7" name="Slide Number Placeholder 6"/>
          <p:cNvSpPr>
            <a:spLocks noGrp="1"/>
          </p:cNvSpPr>
          <p:nvPr>
            <p:ph type="sldNum" sz="quarter" idx="5"/>
          </p:nvPr>
        </p:nvSpPr>
        <p:spPr>
          <a:xfrm>
            <a:off x="18183051" y="40912479"/>
            <a:ext cx="13910363" cy="2153682"/>
          </a:xfrm>
          <a:prstGeom prst="rect">
            <a:avLst/>
          </a:prstGeom>
        </p:spPr>
        <p:txBody>
          <a:bodyPr vert="horz" lIns="429362" tIns="214679" rIns="429362" bIns="214679" rtlCol="0" anchor="b"/>
          <a:lstStyle>
            <a:lvl1pPr algn="r">
              <a:defRPr sz="5600"/>
            </a:lvl1pPr>
          </a:lstStyle>
          <a:p>
            <a:fld id="{F2F48603-C61D-4C0A-BAD2-6180F0F05152}" type="slidenum">
              <a:rPr lang="en-US" smtClean="0"/>
              <a:pPr/>
              <a:t>‹#›</a:t>
            </a:fld>
            <a:endParaRPr lang="en-US" dirty="0"/>
          </a:p>
        </p:txBody>
      </p:sp>
    </p:spTree>
    <p:extLst>
      <p:ext uri="{BB962C8B-B14F-4D97-AF65-F5344CB8AC3E}">
        <p14:creationId xmlns:p14="http://schemas.microsoft.com/office/powerpoint/2010/main" val="3214628038"/>
      </p:ext>
    </p:extLst>
  </p:cSld>
  <p:clrMap bg1="lt1" tx1="dk1" bg2="lt2" tx2="dk2" accent1="accent1" accent2="accent2" accent3="accent3" accent4="accent4" accent5="accent5" accent6="accent6" hlink="hlink" folHlink="folHlink"/>
  <p:notesStyle>
    <a:lvl1pPr marL="0" algn="l" defTabSz="3657308" rtl="0" eaLnBrk="1" latinLnBrk="0" hangingPunct="1">
      <a:defRPr sz="4833" kern="1200">
        <a:solidFill>
          <a:schemeClr val="tx1"/>
        </a:solidFill>
        <a:latin typeface="+mn-lt"/>
        <a:ea typeface="+mn-ea"/>
        <a:cs typeface="+mn-cs"/>
      </a:defRPr>
    </a:lvl1pPr>
    <a:lvl2pPr marL="1828654" algn="l" defTabSz="3657308" rtl="0" eaLnBrk="1" latinLnBrk="0" hangingPunct="1">
      <a:defRPr sz="4833" kern="1200">
        <a:solidFill>
          <a:schemeClr val="tx1"/>
        </a:solidFill>
        <a:latin typeface="+mn-lt"/>
        <a:ea typeface="+mn-ea"/>
        <a:cs typeface="+mn-cs"/>
      </a:defRPr>
    </a:lvl2pPr>
    <a:lvl3pPr marL="3657308" algn="l" defTabSz="3657308" rtl="0" eaLnBrk="1" latinLnBrk="0" hangingPunct="1">
      <a:defRPr sz="4833" kern="1200">
        <a:solidFill>
          <a:schemeClr val="tx1"/>
        </a:solidFill>
        <a:latin typeface="+mn-lt"/>
        <a:ea typeface="+mn-ea"/>
        <a:cs typeface="+mn-cs"/>
      </a:defRPr>
    </a:lvl3pPr>
    <a:lvl4pPr marL="5485961" algn="l" defTabSz="3657308" rtl="0" eaLnBrk="1" latinLnBrk="0" hangingPunct="1">
      <a:defRPr sz="4833" kern="1200">
        <a:solidFill>
          <a:schemeClr val="tx1"/>
        </a:solidFill>
        <a:latin typeface="+mn-lt"/>
        <a:ea typeface="+mn-ea"/>
        <a:cs typeface="+mn-cs"/>
      </a:defRPr>
    </a:lvl4pPr>
    <a:lvl5pPr marL="7314614" algn="l" defTabSz="3657308" rtl="0" eaLnBrk="1" latinLnBrk="0" hangingPunct="1">
      <a:defRPr sz="4833" kern="1200">
        <a:solidFill>
          <a:schemeClr val="tx1"/>
        </a:solidFill>
        <a:latin typeface="+mn-lt"/>
        <a:ea typeface="+mn-ea"/>
        <a:cs typeface="+mn-cs"/>
      </a:defRPr>
    </a:lvl5pPr>
    <a:lvl6pPr marL="9143268" algn="l" defTabSz="3657308" rtl="0" eaLnBrk="1" latinLnBrk="0" hangingPunct="1">
      <a:defRPr sz="4833" kern="1200">
        <a:solidFill>
          <a:schemeClr val="tx1"/>
        </a:solidFill>
        <a:latin typeface="+mn-lt"/>
        <a:ea typeface="+mn-ea"/>
        <a:cs typeface="+mn-cs"/>
      </a:defRPr>
    </a:lvl6pPr>
    <a:lvl7pPr marL="10971922" algn="l" defTabSz="3657308" rtl="0" eaLnBrk="1" latinLnBrk="0" hangingPunct="1">
      <a:defRPr sz="4833" kern="1200">
        <a:solidFill>
          <a:schemeClr val="tx1"/>
        </a:solidFill>
        <a:latin typeface="+mn-lt"/>
        <a:ea typeface="+mn-ea"/>
        <a:cs typeface="+mn-cs"/>
      </a:defRPr>
    </a:lvl7pPr>
    <a:lvl8pPr marL="12800576" algn="l" defTabSz="3657308" rtl="0" eaLnBrk="1" latinLnBrk="0" hangingPunct="1">
      <a:defRPr sz="4833" kern="1200">
        <a:solidFill>
          <a:schemeClr val="tx1"/>
        </a:solidFill>
        <a:latin typeface="+mn-lt"/>
        <a:ea typeface="+mn-ea"/>
        <a:cs typeface="+mn-cs"/>
      </a:defRPr>
    </a:lvl8pPr>
    <a:lvl9pPr marL="14629230" algn="l" defTabSz="3657308" rtl="0" eaLnBrk="1" latinLnBrk="0" hangingPunct="1">
      <a:defRPr sz="48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48603-C61D-4C0A-BAD2-6180F0F05152}" type="slidenum">
              <a:rPr lang="en-US" smtClean="0"/>
              <a:pPr/>
              <a:t>1</a:t>
            </a:fld>
            <a:endParaRPr lang="en-US" dirty="0"/>
          </a:p>
        </p:txBody>
      </p:sp>
    </p:spTree>
    <p:extLst>
      <p:ext uri="{BB962C8B-B14F-4D97-AF65-F5344CB8AC3E}">
        <p14:creationId xmlns:p14="http://schemas.microsoft.com/office/powerpoint/2010/main" val="160943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654" indent="0" algn="ctr">
              <a:buNone/>
              <a:defRPr>
                <a:solidFill>
                  <a:schemeClr val="tx1">
                    <a:tint val="75000"/>
                  </a:schemeClr>
                </a:solidFill>
              </a:defRPr>
            </a:lvl2pPr>
            <a:lvl3pPr marL="3657308" indent="0" algn="ctr">
              <a:buNone/>
              <a:defRPr>
                <a:solidFill>
                  <a:schemeClr val="tx1">
                    <a:tint val="75000"/>
                  </a:schemeClr>
                </a:solidFill>
              </a:defRPr>
            </a:lvl3pPr>
            <a:lvl4pPr marL="5485961" indent="0" algn="ctr">
              <a:buNone/>
              <a:defRPr>
                <a:solidFill>
                  <a:schemeClr val="tx1">
                    <a:tint val="75000"/>
                  </a:schemeClr>
                </a:solidFill>
              </a:defRPr>
            </a:lvl4pPr>
            <a:lvl5pPr marL="7314614" indent="0" algn="ctr">
              <a:buNone/>
              <a:defRPr>
                <a:solidFill>
                  <a:schemeClr val="tx1">
                    <a:tint val="75000"/>
                  </a:schemeClr>
                </a:solidFill>
              </a:defRPr>
            </a:lvl5pPr>
            <a:lvl6pPr marL="9143268" indent="0" algn="ctr">
              <a:buNone/>
              <a:defRPr>
                <a:solidFill>
                  <a:schemeClr val="tx1">
                    <a:tint val="75000"/>
                  </a:schemeClr>
                </a:solidFill>
              </a:defRPr>
            </a:lvl6pPr>
            <a:lvl7pPr marL="10971922" indent="0" algn="ctr">
              <a:buNone/>
              <a:defRPr>
                <a:solidFill>
                  <a:schemeClr val="tx1">
                    <a:tint val="75000"/>
                  </a:schemeClr>
                </a:solidFill>
              </a:defRPr>
            </a:lvl7pPr>
            <a:lvl8pPr marL="12800576" indent="0" algn="ctr">
              <a:buNone/>
              <a:defRPr>
                <a:solidFill>
                  <a:schemeClr val="tx1">
                    <a:tint val="75000"/>
                  </a:schemeClr>
                </a:solidFill>
              </a:defRPr>
            </a:lvl8pPr>
            <a:lvl9pPr marL="146292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96151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356478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339637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267152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5999"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654" indent="0">
              <a:buNone/>
              <a:defRPr sz="7166">
                <a:solidFill>
                  <a:schemeClr val="tx1">
                    <a:tint val="75000"/>
                  </a:schemeClr>
                </a:solidFill>
              </a:defRPr>
            </a:lvl2pPr>
            <a:lvl3pPr marL="3657308" indent="0">
              <a:buNone/>
              <a:defRPr sz="6416">
                <a:solidFill>
                  <a:schemeClr val="tx1">
                    <a:tint val="75000"/>
                  </a:schemeClr>
                </a:solidFill>
              </a:defRPr>
            </a:lvl3pPr>
            <a:lvl4pPr marL="5485961" indent="0">
              <a:buNone/>
              <a:defRPr sz="5583">
                <a:solidFill>
                  <a:schemeClr val="tx1">
                    <a:tint val="75000"/>
                  </a:schemeClr>
                </a:solidFill>
              </a:defRPr>
            </a:lvl4pPr>
            <a:lvl5pPr marL="7314614" indent="0">
              <a:buNone/>
              <a:defRPr sz="5583">
                <a:solidFill>
                  <a:schemeClr val="tx1">
                    <a:tint val="75000"/>
                  </a:schemeClr>
                </a:solidFill>
              </a:defRPr>
            </a:lvl5pPr>
            <a:lvl6pPr marL="9143268" indent="0">
              <a:buNone/>
              <a:defRPr sz="5583">
                <a:solidFill>
                  <a:schemeClr val="tx1">
                    <a:tint val="75000"/>
                  </a:schemeClr>
                </a:solidFill>
              </a:defRPr>
            </a:lvl6pPr>
            <a:lvl7pPr marL="10971922" indent="0">
              <a:buNone/>
              <a:defRPr sz="5583">
                <a:solidFill>
                  <a:schemeClr val="tx1">
                    <a:tint val="75000"/>
                  </a:schemeClr>
                </a:solidFill>
              </a:defRPr>
            </a:lvl7pPr>
            <a:lvl8pPr marL="12800576" indent="0">
              <a:buNone/>
              <a:defRPr sz="5583">
                <a:solidFill>
                  <a:schemeClr val="tx1">
                    <a:tint val="75000"/>
                  </a:schemeClr>
                </a:solidFill>
              </a:defRPr>
            </a:lvl8pPr>
            <a:lvl9pPr marL="14629230" indent="0">
              <a:buNone/>
              <a:defRPr sz="5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360587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84792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583" b="1"/>
            </a:lvl1pPr>
            <a:lvl2pPr marL="1828654" indent="0">
              <a:buNone/>
              <a:defRPr sz="8000" b="1"/>
            </a:lvl2pPr>
            <a:lvl3pPr marL="3657308" indent="0">
              <a:buNone/>
              <a:defRPr sz="7166" b="1"/>
            </a:lvl3pPr>
            <a:lvl4pPr marL="5485961" indent="0">
              <a:buNone/>
              <a:defRPr sz="6416" b="1"/>
            </a:lvl4pPr>
            <a:lvl5pPr marL="7314614" indent="0">
              <a:buNone/>
              <a:defRPr sz="6416" b="1"/>
            </a:lvl5pPr>
            <a:lvl6pPr marL="9143268" indent="0">
              <a:buNone/>
              <a:defRPr sz="6416" b="1"/>
            </a:lvl6pPr>
            <a:lvl7pPr marL="10971922" indent="0">
              <a:buNone/>
              <a:defRPr sz="6416" b="1"/>
            </a:lvl7pPr>
            <a:lvl8pPr marL="12800576" indent="0">
              <a:buNone/>
              <a:defRPr sz="6416" b="1"/>
            </a:lvl8pPr>
            <a:lvl9pPr marL="14629230" indent="0">
              <a:buNone/>
              <a:defRPr sz="6416"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583" b="1"/>
            </a:lvl1pPr>
            <a:lvl2pPr marL="1828654" indent="0">
              <a:buNone/>
              <a:defRPr sz="8000" b="1"/>
            </a:lvl2pPr>
            <a:lvl3pPr marL="3657308" indent="0">
              <a:buNone/>
              <a:defRPr sz="7166" b="1"/>
            </a:lvl3pPr>
            <a:lvl4pPr marL="5485961" indent="0">
              <a:buNone/>
              <a:defRPr sz="6416" b="1"/>
            </a:lvl4pPr>
            <a:lvl5pPr marL="7314614" indent="0">
              <a:buNone/>
              <a:defRPr sz="6416" b="1"/>
            </a:lvl5pPr>
            <a:lvl6pPr marL="9143268" indent="0">
              <a:buNone/>
              <a:defRPr sz="6416" b="1"/>
            </a:lvl6pPr>
            <a:lvl7pPr marL="10971922" indent="0">
              <a:buNone/>
              <a:defRPr sz="6416" b="1"/>
            </a:lvl7pPr>
            <a:lvl8pPr marL="12800576" indent="0">
              <a:buNone/>
              <a:defRPr sz="6416" b="1"/>
            </a:lvl8pPr>
            <a:lvl9pPr marL="14629230" indent="0">
              <a:buNone/>
              <a:defRPr sz="6416"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99474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129153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18168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833"/>
            </a:lvl1pPr>
            <a:lvl2pPr>
              <a:defRPr sz="11166"/>
            </a:lvl2pPr>
            <a:lvl3pPr>
              <a:defRPr sz="9583"/>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583"/>
            </a:lvl1pPr>
            <a:lvl2pPr marL="1828654" indent="0">
              <a:buNone/>
              <a:defRPr sz="4833"/>
            </a:lvl2pPr>
            <a:lvl3pPr marL="3657308" indent="0">
              <a:buNone/>
              <a:defRPr sz="4000"/>
            </a:lvl3pPr>
            <a:lvl4pPr marL="5485961" indent="0">
              <a:buNone/>
              <a:defRPr sz="3583"/>
            </a:lvl4pPr>
            <a:lvl5pPr marL="7314614" indent="0">
              <a:buNone/>
              <a:defRPr sz="3583"/>
            </a:lvl5pPr>
            <a:lvl6pPr marL="9143268" indent="0">
              <a:buNone/>
              <a:defRPr sz="3583"/>
            </a:lvl6pPr>
            <a:lvl7pPr marL="10971922" indent="0">
              <a:buNone/>
              <a:defRPr sz="3583"/>
            </a:lvl7pPr>
            <a:lvl8pPr marL="12800576" indent="0">
              <a:buNone/>
              <a:defRPr sz="3583"/>
            </a:lvl8pPr>
            <a:lvl9pPr marL="14629230"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50784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33"/>
            </a:lvl1pPr>
            <a:lvl2pPr marL="1828654" indent="0">
              <a:buNone/>
              <a:defRPr sz="11166"/>
            </a:lvl2pPr>
            <a:lvl3pPr marL="3657308" indent="0">
              <a:buNone/>
              <a:defRPr sz="9583"/>
            </a:lvl3pPr>
            <a:lvl4pPr marL="5485961" indent="0">
              <a:buNone/>
              <a:defRPr sz="8000"/>
            </a:lvl4pPr>
            <a:lvl5pPr marL="7314614" indent="0">
              <a:buNone/>
              <a:defRPr sz="8000"/>
            </a:lvl5pPr>
            <a:lvl6pPr marL="9143268" indent="0">
              <a:buNone/>
              <a:defRPr sz="8000"/>
            </a:lvl6pPr>
            <a:lvl7pPr marL="10971922" indent="0">
              <a:buNone/>
              <a:defRPr sz="8000"/>
            </a:lvl7pPr>
            <a:lvl8pPr marL="12800576" indent="0">
              <a:buNone/>
              <a:defRPr sz="8000"/>
            </a:lvl8pPr>
            <a:lvl9pPr marL="14629230" indent="0">
              <a:buNone/>
              <a:defRPr sz="8000"/>
            </a:lvl9pPr>
          </a:lstStyle>
          <a:p>
            <a:endParaRPr lang="en-US" dirty="0"/>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583"/>
            </a:lvl1pPr>
            <a:lvl2pPr marL="1828654" indent="0">
              <a:buNone/>
              <a:defRPr sz="4833"/>
            </a:lvl2pPr>
            <a:lvl3pPr marL="3657308" indent="0">
              <a:buNone/>
              <a:defRPr sz="4000"/>
            </a:lvl3pPr>
            <a:lvl4pPr marL="5485961" indent="0">
              <a:buNone/>
              <a:defRPr sz="3583"/>
            </a:lvl4pPr>
            <a:lvl5pPr marL="7314614" indent="0">
              <a:buNone/>
              <a:defRPr sz="3583"/>
            </a:lvl5pPr>
            <a:lvl6pPr marL="9143268" indent="0">
              <a:buNone/>
              <a:defRPr sz="3583"/>
            </a:lvl6pPr>
            <a:lvl7pPr marL="10971922" indent="0">
              <a:buNone/>
              <a:defRPr sz="3583"/>
            </a:lvl7pPr>
            <a:lvl8pPr marL="12800576" indent="0">
              <a:buNone/>
              <a:defRPr sz="3583"/>
            </a:lvl8pPr>
            <a:lvl9pPr marL="14629230"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45AB7C7C-B590-49B7-A9FA-D51F1508874E}" type="datetimeFigureOut">
              <a:rPr lang="en-US" smtClean="0"/>
              <a:pPr/>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50437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438894" tIns="219448" rIns="438894" bIns="219448" rtlCol="0" anchor="ctr">
            <a:normAutofit/>
          </a:bodyPr>
          <a:lstStyle/>
          <a:p>
            <a:r>
              <a:rPr lang="en-US"/>
              <a:t>Click to edit Master title style</a:t>
            </a:r>
          </a:p>
        </p:txBody>
      </p:sp>
      <p:sp>
        <p:nvSpPr>
          <p:cNvPr id="3" name="Text Placeholder 2"/>
          <p:cNvSpPr>
            <a:spLocks noGrp="1"/>
          </p:cNvSpPr>
          <p:nvPr>
            <p:ph type="body" idx="1"/>
          </p:nvPr>
        </p:nvSpPr>
        <p:spPr>
          <a:xfrm>
            <a:off x="1828800" y="6400802"/>
            <a:ext cx="32918400" cy="18103852"/>
          </a:xfrm>
          <a:prstGeom prst="rect">
            <a:avLst/>
          </a:prstGeom>
        </p:spPr>
        <p:txBody>
          <a:bodyPr vert="horz" lIns="438894" tIns="219448" rIns="438894" bIns="2194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02"/>
            <a:ext cx="8534400" cy="1460500"/>
          </a:xfrm>
          <a:prstGeom prst="rect">
            <a:avLst/>
          </a:prstGeom>
        </p:spPr>
        <p:txBody>
          <a:bodyPr vert="horz" lIns="438894" tIns="219448" rIns="438894" bIns="219448" rtlCol="0" anchor="ctr"/>
          <a:lstStyle>
            <a:lvl1pPr algn="l">
              <a:defRPr sz="4833">
                <a:solidFill>
                  <a:schemeClr val="tx1">
                    <a:tint val="75000"/>
                  </a:schemeClr>
                </a:solidFill>
              </a:defRPr>
            </a:lvl1pPr>
          </a:lstStyle>
          <a:p>
            <a:fld id="{45AB7C7C-B590-49B7-A9FA-D51F1508874E}" type="datetimeFigureOut">
              <a:rPr lang="en-US" smtClean="0"/>
              <a:pPr/>
              <a:t>7/31/2024</a:t>
            </a:fld>
            <a:endParaRPr lang="en-US" dirty="0"/>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438894" tIns="219448" rIns="438894" bIns="219448" rtlCol="0" anchor="ctr"/>
          <a:lstStyle>
            <a:lvl1pPr algn="ctr">
              <a:defRPr sz="48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438894" tIns="219448" rIns="438894" bIns="219448" rtlCol="0" anchor="ctr"/>
          <a:lstStyle>
            <a:lvl1pPr algn="r">
              <a:defRPr sz="4833">
                <a:solidFill>
                  <a:schemeClr val="tx1">
                    <a:tint val="75000"/>
                  </a:schemeClr>
                </a:solidFill>
              </a:defRPr>
            </a:lvl1pPr>
          </a:lstStyle>
          <a:p>
            <a:fld id="{5F7FF2BA-FDC0-4DF1-A5E4-11C2E59B3F2D}" type="slidenum">
              <a:rPr lang="en-US" smtClean="0"/>
              <a:pPr/>
              <a:t>‹#›</a:t>
            </a:fld>
            <a:endParaRPr lang="en-US" dirty="0"/>
          </a:p>
        </p:txBody>
      </p:sp>
    </p:spTree>
    <p:extLst>
      <p:ext uri="{BB962C8B-B14F-4D97-AF65-F5344CB8AC3E}">
        <p14:creationId xmlns:p14="http://schemas.microsoft.com/office/powerpoint/2010/main" val="407085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308" rtl="0" eaLnBrk="1" latinLnBrk="0" hangingPunct="1">
        <a:spcBef>
          <a:spcPct val="0"/>
        </a:spcBef>
        <a:buNone/>
        <a:defRPr sz="17583" kern="1200">
          <a:solidFill>
            <a:schemeClr val="tx1"/>
          </a:solidFill>
          <a:latin typeface="+mj-lt"/>
          <a:ea typeface="+mj-ea"/>
          <a:cs typeface="+mj-cs"/>
        </a:defRPr>
      </a:lvl1pPr>
    </p:titleStyle>
    <p:bodyStyle>
      <a:lvl1pPr marL="1371490" indent="-1371490" algn="l" defTabSz="3657308"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562" indent="-1142908" algn="l" defTabSz="3657308" rtl="0" eaLnBrk="1" latinLnBrk="0" hangingPunct="1">
        <a:spcBef>
          <a:spcPct val="20000"/>
        </a:spcBef>
        <a:buFont typeface="Arial" pitchFamily="34" charset="0"/>
        <a:buChar char="–"/>
        <a:defRPr sz="11166" kern="1200">
          <a:solidFill>
            <a:schemeClr val="tx1"/>
          </a:solidFill>
          <a:latin typeface="+mn-lt"/>
          <a:ea typeface="+mn-ea"/>
          <a:cs typeface="+mn-cs"/>
        </a:defRPr>
      </a:lvl2pPr>
      <a:lvl3pPr marL="4571634" indent="-914327" algn="l" defTabSz="3657308" rtl="0" eaLnBrk="1" latinLnBrk="0" hangingPunct="1">
        <a:spcBef>
          <a:spcPct val="20000"/>
        </a:spcBef>
        <a:buFont typeface="Arial" pitchFamily="34" charset="0"/>
        <a:buChar char="•"/>
        <a:defRPr sz="9583" kern="1200">
          <a:solidFill>
            <a:schemeClr val="tx1"/>
          </a:solidFill>
          <a:latin typeface="+mn-lt"/>
          <a:ea typeface="+mn-ea"/>
          <a:cs typeface="+mn-cs"/>
        </a:defRPr>
      </a:lvl3pPr>
      <a:lvl4pPr marL="6400288"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942"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596"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250"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902"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3557" indent="-914327" algn="l" defTabSz="3657308"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308" rtl="0" eaLnBrk="1" latinLnBrk="0" hangingPunct="1">
        <a:defRPr sz="7166" kern="1200">
          <a:solidFill>
            <a:schemeClr val="tx1"/>
          </a:solidFill>
          <a:latin typeface="+mn-lt"/>
          <a:ea typeface="+mn-ea"/>
          <a:cs typeface="+mn-cs"/>
        </a:defRPr>
      </a:lvl1pPr>
      <a:lvl2pPr marL="1828654" algn="l" defTabSz="3657308" rtl="0" eaLnBrk="1" latinLnBrk="0" hangingPunct="1">
        <a:defRPr sz="7166" kern="1200">
          <a:solidFill>
            <a:schemeClr val="tx1"/>
          </a:solidFill>
          <a:latin typeface="+mn-lt"/>
          <a:ea typeface="+mn-ea"/>
          <a:cs typeface="+mn-cs"/>
        </a:defRPr>
      </a:lvl2pPr>
      <a:lvl3pPr marL="3657308" algn="l" defTabSz="3657308" rtl="0" eaLnBrk="1" latinLnBrk="0" hangingPunct="1">
        <a:defRPr sz="7166" kern="1200">
          <a:solidFill>
            <a:schemeClr val="tx1"/>
          </a:solidFill>
          <a:latin typeface="+mn-lt"/>
          <a:ea typeface="+mn-ea"/>
          <a:cs typeface="+mn-cs"/>
        </a:defRPr>
      </a:lvl3pPr>
      <a:lvl4pPr marL="5485961" algn="l" defTabSz="3657308" rtl="0" eaLnBrk="1" latinLnBrk="0" hangingPunct="1">
        <a:defRPr sz="7166" kern="1200">
          <a:solidFill>
            <a:schemeClr val="tx1"/>
          </a:solidFill>
          <a:latin typeface="+mn-lt"/>
          <a:ea typeface="+mn-ea"/>
          <a:cs typeface="+mn-cs"/>
        </a:defRPr>
      </a:lvl4pPr>
      <a:lvl5pPr marL="7314614" algn="l" defTabSz="3657308" rtl="0" eaLnBrk="1" latinLnBrk="0" hangingPunct="1">
        <a:defRPr sz="7166" kern="1200">
          <a:solidFill>
            <a:schemeClr val="tx1"/>
          </a:solidFill>
          <a:latin typeface="+mn-lt"/>
          <a:ea typeface="+mn-ea"/>
          <a:cs typeface="+mn-cs"/>
        </a:defRPr>
      </a:lvl5pPr>
      <a:lvl6pPr marL="9143268" algn="l" defTabSz="3657308" rtl="0" eaLnBrk="1" latinLnBrk="0" hangingPunct="1">
        <a:defRPr sz="7166" kern="1200">
          <a:solidFill>
            <a:schemeClr val="tx1"/>
          </a:solidFill>
          <a:latin typeface="+mn-lt"/>
          <a:ea typeface="+mn-ea"/>
          <a:cs typeface="+mn-cs"/>
        </a:defRPr>
      </a:lvl6pPr>
      <a:lvl7pPr marL="10971922" algn="l" defTabSz="3657308" rtl="0" eaLnBrk="1" latinLnBrk="0" hangingPunct="1">
        <a:defRPr sz="7166" kern="1200">
          <a:solidFill>
            <a:schemeClr val="tx1"/>
          </a:solidFill>
          <a:latin typeface="+mn-lt"/>
          <a:ea typeface="+mn-ea"/>
          <a:cs typeface="+mn-cs"/>
        </a:defRPr>
      </a:lvl7pPr>
      <a:lvl8pPr marL="12800576" algn="l" defTabSz="3657308" rtl="0" eaLnBrk="1" latinLnBrk="0" hangingPunct="1">
        <a:defRPr sz="7166" kern="1200">
          <a:solidFill>
            <a:schemeClr val="tx1"/>
          </a:solidFill>
          <a:latin typeface="+mn-lt"/>
          <a:ea typeface="+mn-ea"/>
          <a:cs typeface="+mn-cs"/>
        </a:defRPr>
      </a:lvl8pPr>
      <a:lvl9pPr marL="14629230" algn="l" defTabSz="3657308" rtl="0" eaLnBrk="1" latinLnBrk="0" hangingPunct="1">
        <a:defRPr sz="7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200378"/>
            <a:ext cx="35204400" cy="974623"/>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6200" tIns="38100" rIns="76200" bIns="38100" rtlCol="0" anchor="ctr"/>
          <a:lstStyle/>
          <a:p>
            <a:pPr algn="ctr"/>
            <a:endParaRPr lang="en-US" sz="3667" dirty="0"/>
          </a:p>
          <a:p>
            <a:pPr algn="ctr"/>
            <a:r>
              <a:rPr lang="en-US" sz="4650" dirty="0"/>
              <a:t>Gracey Goldsby, Jaden King, Maddox Golden, Lori G. Eckhardt</a:t>
            </a:r>
            <a:endParaRPr lang="en-US" sz="4650" baseline="30000" dirty="0">
              <a:cs typeface="Calibri"/>
            </a:endParaRPr>
          </a:p>
          <a:p>
            <a:pPr algn="ctr"/>
            <a:r>
              <a:rPr lang="en-US" sz="3667" dirty="0"/>
              <a:t> </a:t>
            </a:r>
          </a:p>
        </p:txBody>
      </p:sp>
      <p:sp>
        <p:nvSpPr>
          <p:cNvPr id="3" name="Rectangle 2"/>
          <p:cNvSpPr/>
          <p:nvPr/>
        </p:nvSpPr>
        <p:spPr>
          <a:xfrm>
            <a:off x="609600" y="444500"/>
            <a:ext cx="35204400" cy="1746063"/>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0" dirty="0"/>
          </a:p>
        </p:txBody>
      </p:sp>
      <p:sp>
        <p:nvSpPr>
          <p:cNvPr id="51" name="TextBox 50"/>
          <p:cNvSpPr txBox="1"/>
          <p:nvPr/>
        </p:nvSpPr>
        <p:spPr>
          <a:xfrm>
            <a:off x="1037560" y="2712902"/>
            <a:ext cx="34643583" cy="312902"/>
          </a:xfrm>
          <a:prstGeom prst="rect">
            <a:avLst/>
          </a:prstGeom>
          <a:noFill/>
        </p:spPr>
        <p:txBody>
          <a:bodyPr wrap="square" lIns="76197" tIns="38098" rIns="76197" bIns="38098" rtlCol="0" anchor="t">
            <a:spAutoFit/>
          </a:bodyPr>
          <a:lstStyle/>
          <a:p>
            <a:r>
              <a:rPr lang="en-US" sz="2300" baseline="30000" dirty="0">
                <a:solidFill>
                  <a:schemeClr val="bg1"/>
                </a:solidFill>
                <a:cs typeface="Calibri"/>
              </a:rPr>
              <a:t>                                                                          </a:t>
            </a:r>
            <a:endParaRPr lang="en-US" sz="2800" baseline="30000" dirty="0">
              <a:solidFill>
                <a:schemeClr val="bg1"/>
              </a:solidFill>
              <a:cs typeface="Calibri"/>
            </a:endParaRPr>
          </a:p>
        </p:txBody>
      </p:sp>
      <p:sp>
        <p:nvSpPr>
          <p:cNvPr id="28" name="Rectangle 17"/>
          <p:cNvSpPr>
            <a:spLocks noChangeArrowheads="1"/>
          </p:cNvSpPr>
          <p:nvPr/>
        </p:nvSpPr>
        <p:spPr bwMode="auto">
          <a:xfrm>
            <a:off x="1" y="-307391"/>
            <a:ext cx="153947" cy="9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endParaRPr lang="en-US" sz="5971" dirty="0"/>
          </a:p>
        </p:txBody>
      </p:sp>
      <p:sp>
        <p:nvSpPr>
          <p:cNvPr id="48" name="Rectangle 19"/>
          <p:cNvSpPr>
            <a:spLocks noChangeArrowheads="1"/>
          </p:cNvSpPr>
          <p:nvPr/>
        </p:nvSpPr>
        <p:spPr bwMode="auto">
          <a:xfrm>
            <a:off x="1" y="-116891"/>
            <a:ext cx="153947" cy="9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endParaRPr lang="en-US" sz="5971" dirty="0"/>
          </a:p>
        </p:txBody>
      </p:sp>
      <p:sp>
        <p:nvSpPr>
          <p:cNvPr id="52" name="Rectangle 20"/>
          <p:cNvSpPr>
            <a:spLocks noChangeArrowheads="1"/>
          </p:cNvSpPr>
          <p:nvPr/>
        </p:nvSpPr>
        <p:spPr bwMode="auto">
          <a:xfrm>
            <a:off x="0" y="871267"/>
            <a:ext cx="182736" cy="3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pPr defTabSz="761940" fontAlgn="base">
              <a:spcBef>
                <a:spcPct val="0"/>
              </a:spcBef>
              <a:spcAft>
                <a:spcPct val="0"/>
              </a:spcAft>
            </a:pPr>
            <a:endParaRPr lang="en-US" sz="1000" dirty="0">
              <a:latin typeface="Cambria" pitchFamily="18" charset="0"/>
              <a:ea typeface="Cambria" pitchFamily="18" charset="0"/>
              <a:cs typeface="Times New Roman" pitchFamily="18" charset="0"/>
            </a:endParaRPr>
          </a:p>
          <a:p>
            <a:pPr defTabSz="761940" eaLnBrk="0" fontAlgn="base" hangingPunct="0">
              <a:spcBef>
                <a:spcPct val="0"/>
              </a:spcBef>
              <a:spcAft>
                <a:spcPct val="0"/>
              </a:spcAft>
            </a:pPr>
            <a:r>
              <a:rPr lang="en-US" sz="1000" dirty="0">
                <a:latin typeface="Cambria" pitchFamily="18" charset="0"/>
                <a:ea typeface="Cambria" pitchFamily="18" charset="0"/>
                <a:cs typeface="Times New Roman" pitchFamily="18" charset="0"/>
              </a:rPr>
              <a:t> </a:t>
            </a:r>
            <a:endParaRPr lang="en-US" sz="1500" dirty="0">
              <a:latin typeface="Arial" pitchFamily="34" charset="0"/>
            </a:endParaRPr>
          </a:p>
        </p:txBody>
      </p:sp>
      <p:sp>
        <p:nvSpPr>
          <p:cNvPr id="2048" name="Rectangle 28"/>
          <p:cNvSpPr>
            <a:spLocks noChangeArrowheads="1"/>
          </p:cNvSpPr>
          <p:nvPr/>
        </p:nvSpPr>
        <p:spPr bwMode="auto">
          <a:xfrm>
            <a:off x="127001" y="163614"/>
            <a:ext cx="153947"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pPr defTabSz="761940" fontAlgn="base">
              <a:spcBef>
                <a:spcPct val="0"/>
              </a:spcBef>
              <a:spcAft>
                <a:spcPct val="0"/>
              </a:spcAft>
            </a:pPr>
            <a:endParaRPr lang="en-US" sz="1500" dirty="0">
              <a:latin typeface="Arial" pitchFamily="34" charset="0"/>
            </a:endParaRPr>
          </a:p>
        </p:txBody>
      </p:sp>
      <p:sp>
        <p:nvSpPr>
          <p:cNvPr id="2050" name="Rectangle 29"/>
          <p:cNvSpPr>
            <a:spLocks noChangeArrowheads="1"/>
          </p:cNvSpPr>
          <p:nvPr/>
        </p:nvSpPr>
        <p:spPr bwMode="auto">
          <a:xfrm>
            <a:off x="127001" y="10109"/>
            <a:ext cx="153947" cy="9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endParaRPr lang="en-US" sz="5971" dirty="0"/>
          </a:p>
        </p:txBody>
      </p:sp>
      <p:sp>
        <p:nvSpPr>
          <p:cNvPr id="2060" name="Rectangle 38"/>
          <p:cNvSpPr>
            <a:spLocks noChangeArrowheads="1"/>
          </p:cNvSpPr>
          <p:nvPr/>
        </p:nvSpPr>
        <p:spPr bwMode="auto">
          <a:xfrm>
            <a:off x="254001" y="-53391"/>
            <a:ext cx="153947" cy="9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endParaRPr lang="en-US" sz="5971" dirty="0"/>
          </a:p>
        </p:txBody>
      </p:sp>
      <p:sp>
        <p:nvSpPr>
          <p:cNvPr id="2061" name="Rectangle 39"/>
          <p:cNvSpPr>
            <a:spLocks noChangeArrowheads="1"/>
          </p:cNvSpPr>
          <p:nvPr/>
        </p:nvSpPr>
        <p:spPr bwMode="auto">
          <a:xfrm>
            <a:off x="254001" y="137110"/>
            <a:ext cx="153947" cy="99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97" tIns="38098" rIns="76197" bIns="38098" numCol="1" anchor="ctr" anchorCtr="0" compatLnSpc="1">
            <a:prstTxWarp prst="textNoShape">
              <a:avLst/>
            </a:prstTxWarp>
            <a:spAutoFit/>
          </a:bodyPr>
          <a:lstStyle/>
          <a:p>
            <a:endParaRPr lang="en-US" sz="5971" dirty="0"/>
          </a:p>
        </p:txBody>
      </p:sp>
      <p:sp>
        <p:nvSpPr>
          <p:cNvPr id="2" name="TextBox 1"/>
          <p:cNvSpPr txBox="1"/>
          <p:nvPr/>
        </p:nvSpPr>
        <p:spPr>
          <a:xfrm>
            <a:off x="609600" y="791170"/>
            <a:ext cx="33508363" cy="948849"/>
          </a:xfrm>
          <a:prstGeom prst="rect">
            <a:avLst/>
          </a:prstGeom>
          <a:noFill/>
        </p:spPr>
        <p:txBody>
          <a:bodyPr wrap="square" lIns="76200" tIns="38100" rIns="76200" bIns="38100" rtlCol="0" anchor="t">
            <a:spAutoFit/>
          </a:bodyPr>
          <a:lstStyle/>
          <a:p>
            <a:pPr algn="ctr"/>
            <a:r>
              <a:rPr lang="en-US" sz="5650" dirty="0">
                <a:solidFill>
                  <a:schemeClr val="bg1"/>
                </a:solidFill>
              </a:rPr>
              <a:t>Using Dendrochronology to Assess the Effects of Brown Spot Needle Blight on Loblolly Pine Growth</a:t>
            </a:r>
            <a:endParaRPr lang="en-US" sz="5666" dirty="0">
              <a:solidFill>
                <a:schemeClr val="bg1"/>
              </a:solidFill>
              <a:cs typeface="Calibri"/>
            </a:endParaRPr>
          </a:p>
        </p:txBody>
      </p:sp>
      <p:pic>
        <p:nvPicPr>
          <p:cNvPr id="1026" name="Picture 2" descr="E:\Pictures\a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1461" y="25883840"/>
            <a:ext cx="1055113" cy="974623"/>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29095605" y="24611694"/>
            <a:ext cx="6800033" cy="2364815"/>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n-US" sz="4000" b="1" dirty="0"/>
              <a:t>Acknowledgments</a:t>
            </a:r>
          </a:p>
          <a:p>
            <a:r>
              <a:rPr lang="en-US" sz="3200" dirty="0"/>
              <a:t>Forest Health Dynamics Laboratory </a:t>
            </a:r>
          </a:p>
          <a:p>
            <a:r>
              <a:rPr lang="en-US" sz="3200" dirty="0"/>
              <a:t>Forest Health Cooperative</a:t>
            </a:r>
          </a:p>
          <a:p>
            <a:r>
              <a:rPr lang="en-US" sz="3200" dirty="0"/>
              <a:t>Dr. </a:t>
            </a:r>
            <a:r>
              <a:rPr lang="en-US" sz="3200"/>
              <a:t>Glover </a:t>
            </a:r>
            <a:r>
              <a:rPr lang="en-US" sz="3200" dirty="0"/>
              <a:t>and Dr. Fan</a:t>
            </a:r>
          </a:p>
          <a:p>
            <a:endParaRPr lang="en-US" sz="1167" u="sng" dirty="0"/>
          </a:p>
        </p:txBody>
      </p:sp>
      <p:sp>
        <p:nvSpPr>
          <p:cNvPr id="39" name="TextBox 38"/>
          <p:cNvSpPr txBox="1"/>
          <p:nvPr/>
        </p:nvSpPr>
        <p:spPr>
          <a:xfrm>
            <a:off x="15080061" y="11207917"/>
            <a:ext cx="3110829" cy="631135"/>
          </a:xfrm>
          <a:prstGeom prst="rect">
            <a:avLst/>
          </a:prstGeom>
          <a:noFill/>
        </p:spPr>
        <p:txBody>
          <a:bodyPr wrap="square" rtlCol="0">
            <a:spAutoFit/>
          </a:bodyPr>
          <a:lstStyle/>
          <a:p>
            <a:r>
              <a:rPr lang="en-US" sz="1167" dirty="0">
                <a:solidFill>
                  <a:schemeClr val="bg1"/>
                </a:solidFill>
              </a:rPr>
              <a:t>Source: http://upload.wikimedia.org/wikipedia/commons/a/a5/Mycorrhizal_root_tips_(amanita).jpg</a:t>
            </a:r>
          </a:p>
        </p:txBody>
      </p:sp>
      <p:sp>
        <p:nvSpPr>
          <p:cNvPr id="10" name="TextBox 9"/>
          <p:cNvSpPr txBox="1"/>
          <p:nvPr/>
        </p:nvSpPr>
        <p:spPr>
          <a:xfrm>
            <a:off x="5656720" y="15645920"/>
            <a:ext cx="2220636" cy="810735"/>
          </a:xfrm>
          <a:prstGeom prst="rect">
            <a:avLst/>
          </a:prstGeom>
          <a:noFill/>
        </p:spPr>
        <p:txBody>
          <a:bodyPr wrap="square" rtlCol="0">
            <a:spAutoFit/>
          </a:bodyPr>
          <a:lstStyle/>
          <a:p>
            <a:r>
              <a:rPr lang="en-US" sz="1167" dirty="0">
                <a:solidFill>
                  <a:schemeClr val="bg1"/>
                </a:solidFill>
              </a:rPr>
              <a:t>Source: http://images.harc.edu/Sites/GalvBayInvasives/Species/Photos/IMCY_2307196.jpg</a:t>
            </a:r>
          </a:p>
        </p:txBody>
      </p:sp>
      <p:sp>
        <p:nvSpPr>
          <p:cNvPr id="17" name="TextBox 16"/>
          <p:cNvSpPr txBox="1"/>
          <p:nvPr/>
        </p:nvSpPr>
        <p:spPr>
          <a:xfrm>
            <a:off x="25938428" y="19942454"/>
            <a:ext cx="2016786" cy="271934"/>
          </a:xfrm>
          <a:prstGeom prst="rect">
            <a:avLst/>
          </a:prstGeom>
          <a:noFill/>
        </p:spPr>
        <p:txBody>
          <a:bodyPr wrap="square" rtlCol="0">
            <a:spAutoFit/>
          </a:bodyPr>
          <a:lstStyle/>
          <a:p>
            <a:r>
              <a:rPr lang="en-US" sz="1167" dirty="0">
                <a:solidFill>
                  <a:schemeClr val="bg1"/>
                </a:solidFill>
              </a:rPr>
              <a:t>Source: Freefoto.com</a:t>
            </a:r>
          </a:p>
        </p:txBody>
      </p:sp>
      <p:sp>
        <p:nvSpPr>
          <p:cNvPr id="79" name="TextBox 78"/>
          <p:cNvSpPr txBox="1"/>
          <p:nvPr/>
        </p:nvSpPr>
        <p:spPr>
          <a:xfrm>
            <a:off x="20115214" y="11491921"/>
            <a:ext cx="3110829" cy="631135"/>
          </a:xfrm>
          <a:prstGeom prst="rect">
            <a:avLst/>
          </a:prstGeom>
          <a:noFill/>
        </p:spPr>
        <p:txBody>
          <a:bodyPr wrap="square" rtlCol="0">
            <a:spAutoFit/>
          </a:bodyPr>
          <a:lstStyle/>
          <a:p>
            <a:r>
              <a:rPr lang="en-US" sz="1167" dirty="0">
                <a:solidFill>
                  <a:schemeClr val="bg1"/>
                </a:solidFill>
              </a:rPr>
              <a:t>Source: http://dnr.state.il.us/stewardship/cd/images/768x512/3970057.jpg</a:t>
            </a:r>
          </a:p>
        </p:txBody>
      </p:sp>
      <p:sp>
        <p:nvSpPr>
          <p:cNvPr id="18" name="Rectangle 17"/>
          <p:cNvSpPr/>
          <p:nvPr/>
        </p:nvSpPr>
        <p:spPr>
          <a:xfrm>
            <a:off x="1080264" y="13666238"/>
            <a:ext cx="381836" cy="502766"/>
          </a:xfrm>
          <a:prstGeom prst="rect">
            <a:avLst/>
          </a:prstGeom>
        </p:spPr>
        <p:txBody>
          <a:bodyPr wrap="none">
            <a:spAutoFit/>
          </a:bodyPr>
          <a:lstStyle/>
          <a:p>
            <a:r>
              <a:rPr lang="en-US" sz="2667" dirty="0">
                <a:solidFill>
                  <a:schemeClr val="bg1"/>
                </a:solidFill>
              </a:rPr>
              <a:t>A</a:t>
            </a:r>
          </a:p>
        </p:txBody>
      </p:sp>
      <p:sp>
        <p:nvSpPr>
          <p:cNvPr id="78" name="Rectangle 77"/>
          <p:cNvSpPr/>
          <p:nvPr/>
        </p:nvSpPr>
        <p:spPr>
          <a:xfrm>
            <a:off x="10861381" y="9362477"/>
            <a:ext cx="381836" cy="502766"/>
          </a:xfrm>
          <a:prstGeom prst="rect">
            <a:avLst/>
          </a:prstGeom>
        </p:spPr>
        <p:txBody>
          <a:bodyPr wrap="none">
            <a:spAutoFit/>
          </a:bodyPr>
          <a:lstStyle/>
          <a:p>
            <a:r>
              <a:rPr lang="en-US" sz="2667" dirty="0">
                <a:solidFill>
                  <a:schemeClr val="bg1"/>
                </a:solidFill>
              </a:rPr>
              <a:t>A</a:t>
            </a:r>
          </a:p>
        </p:txBody>
      </p:sp>
      <p:sp>
        <p:nvSpPr>
          <p:cNvPr id="76" name="Rectangle 75"/>
          <p:cNvSpPr/>
          <p:nvPr/>
        </p:nvSpPr>
        <p:spPr>
          <a:xfrm>
            <a:off x="20131828" y="9219283"/>
            <a:ext cx="351378" cy="502766"/>
          </a:xfrm>
          <a:prstGeom prst="rect">
            <a:avLst/>
          </a:prstGeom>
        </p:spPr>
        <p:txBody>
          <a:bodyPr wrap="none">
            <a:spAutoFit/>
          </a:bodyPr>
          <a:lstStyle/>
          <a:p>
            <a:r>
              <a:rPr lang="en-US" sz="2667" dirty="0">
                <a:solidFill>
                  <a:schemeClr val="bg1"/>
                </a:solidFill>
              </a:rPr>
              <a:t>E</a:t>
            </a:r>
          </a:p>
        </p:txBody>
      </p:sp>
      <p:sp>
        <p:nvSpPr>
          <p:cNvPr id="73" name="Rectangle 72"/>
          <p:cNvSpPr/>
          <p:nvPr/>
        </p:nvSpPr>
        <p:spPr>
          <a:xfrm>
            <a:off x="13925550" y="3433536"/>
            <a:ext cx="367408" cy="502766"/>
          </a:xfrm>
          <a:prstGeom prst="rect">
            <a:avLst/>
          </a:prstGeom>
        </p:spPr>
        <p:txBody>
          <a:bodyPr wrap="none">
            <a:spAutoFit/>
          </a:bodyPr>
          <a:lstStyle/>
          <a:p>
            <a:r>
              <a:rPr lang="en-US" sz="2667" dirty="0">
                <a:solidFill>
                  <a:schemeClr val="bg1"/>
                </a:solidFill>
              </a:rPr>
              <a:t>C</a:t>
            </a:r>
          </a:p>
        </p:txBody>
      </p:sp>
      <p:sp>
        <p:nvSpPr>
          <p:cNvPr id="75" name="Rectangle 74"/>
          <p:cNvSpPr/>
          <p:nvPr/>
        </p:nvSpPr>
        <p:spPr>
          <a:xfrm>
            <a:off x="18141026" y="3417466"/>
            <a:ext cx="394660" cy="502766"/>
          </a:xfrm>
          <a:prstGeom prst="rect">
            <a:avLst/>
          </a:prstGeom>
        </p:spPr>
        <p:txBody>
          <a:bodyPr wrap="none">
            <a:spAutoFit/>
          </a:bodyPr>
          <a:lstStyle/>
          <a:p>
            <a:r>
              <a:rPr lang="en-US" sz="2667" dirty="0">
                <a:solidFill>
                  <a:schemeClr val="bg1"/>
                </a:solidFill>
              </a:rPr>
              <a:t>D</a:t>
            </a:r>
          </a:p>
        </p:txBody>
      </p:sp>
      <p:sp>
        <p:nvSpPr>
          <p:cNvPr id="80" name="Rectangle 79"/>
          <p:cNvSpPr/>
          <p:nvPr/>
        </p:nvSpPr>
        <p:spPr>
          <a:xfrm>
            <a:off x="21232002" y="5450847"/>
            <a:ext cx="341760" cy="502766"/>
          </a:xfrm>
          <a:prstGeom prst="rect">
            <a:avLst/>
          </a:prstGeom>
        </p:spPr>
        <p:txBody>
          <a:bodyPr wrap="none">
            <a:spAutoFit/>
          </a:bodyPr>
          <a:lstStyle/>
          <a:p>
            <a:r>
              <a:rPr lang="en-US" sz="2667" dirty="0">
                <a:solidFill>
                  <a:schemeClr val="bg1"/>
                </a:solidFill>
              </a:rPr>
              <a:t>F</a:t>
            </a:r>
          </a:p>
        </p:txBody>
      </p:sp>
      <p:sp>
        <p:nvSpPr>
          <p:cNvPr id="58" name="Rectangle 57"/>
          <p:cNvSpPr/>
          <p:nvPr/>
        </p:nvSpPr>
        <p:spPr>
          <a:xfrm>
            <a:off x="25400000" y="4699000"/>
            <a:ext cx="381836" cy="502766"/>
          </a:xfrm>
          <a:prstGeom prst="rect">
            <a:avLst/>
          </a:prstGeom>
        </p:spPr>
        <p:txBody>
          <a:bodyPr wrap="none">
            <a:spAutoFit/>
          </a:bodyPr>
          <a:lstStyle/>
          <a:p>
            <a:r>
              <a:rPr lang="en-US" sz="2667" dirty="0">
                <a:solidFill>
                  <a:schemeClr val="bg1"/>
                </a:solidFill>
              </a:rPr>
              <a:t>A</a:t>
            </a:r>
          </a:p>
        </p:txBody>
      </p:sp>
      <p:sp>
        <p:nvSpPr>
          <p:cNvPr id="81" name="Rectangle 80"/>
          <p:cNvSpPr/>
          <p:nvPr/>
        </p:nvSpPr>
        <p:spPr>
          <a:xfrm>
            <a:off x="22178966" y="20487654"/>
            <a:ext cx="367408" cy="502766"/>
          </a:xfrm>
          <a:prstGeom prst="rect">
            <a:avLst/>
          </a:prstGeom>
        </p:spPr>
        <p:txBody>
          <a:bodyPr wrap="none">
            <a:spAutoFit/>
          </a:bodyPr>
          <a:lstStyle/>
          <a:p>
            <a:r>
              <a:rPr lang="en-US" sz="2667" dirty="0">
                <a:solidFill>
                  <a:schemeClr val="bg1"/>
                </a:solidFill>
              </a:rPr>
              <a:t>C</a:t>
            </a:r>
          </a:p>
        </p:txBody>
      </p:sp>
      <p:sp>
        <p:nvSpPr>
          <p:cNvPr id="96" name="Rectangle 95"/>
          <p:cNvSpPr/>
          <p:nvPr/>
        </p:nvSpPr>
        <p:spPr>
          <a:xfrm>
            <a:off x="25938427" y="17539574"/>
            <a:ext cx="381836" cy="502766"/>
          </a:xfrm>
          <a:prstGeom prst="rect">
            <a:avLst/>
          </a:prstGeom>
        </p:spPr>
        <p:txBody>
          <a:bodyPr wrap="none">
            <a:spAutoFit/>
          </a:bodyPr>
          <a:lstStyle/>
          <a:p>
            <a:r>
              <a:rPr lang="en-US" sz="2667" dirty="0">
                <a:solidFill>
                  <a:schemeClr val="bg1"/>
                </a:solidFill>
              </a:rPr>
              <a:t>A</a:t>
            </a:r>
          </a:p>
        </p:txBody>
      </p:sp>
      <p:pic>
        <p:nvPicPr>
          <p:cNvPr id="19" name="Picture 18">
            <a:extLst>
              <a:ext uri="{FF2B5EF4-FFF2-40B4-BE49-F238E27FC236}">
                <a16:creationId xmlns:a16="http://schemas.microsoft.com/office/drawing/2014/main" id="{CA944374-D29C-F739-B2D3-8677C7F477BC}"/>
              </a:ext>
            </a:extLst>
          </p:cNvPr>
          <p:cNvPicPr>
            <a:picLocks noChangeAspect="1"/>
          </p:cNvPicPr>
          <p:nvPr/>
        </p:nvPicPr>
        <p:blipFill>
          <a:blip r:embed="rId4"/>
          <a:stretch>
            <a:fillRect/>
          </a:stretch>
        </p:blipFill>
        <p:spPr>
          <a:xfrm>
            <a:off x="34179497" y="431563"/>
            <a:ext cx="1700931" cy="27434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a:extLst>
              <a:ext uri="{FF2B5EF4-FFF2-40B4-BE49-F238E27FC236}">
                <a16:creationId xmlns:a16="http://schemas.microsoft.com/office/drawing/2014/main" id="{6D63E890-0141-2595-CB01-DC1D744D2750}"/>
              </a:ext>
            </a:extLst>
          </p:cNvPr>
          <p:cNvSpPr txBox="1"/>
          <p:nvPr/>
        </p:nvSpPr>
        <p:spPr>
          <a:xfrm>
            <a:off x="710812" y="3697729"/>
            <a:ext cx="7635933" cy="8771632"/>
          </a:xfrm>
          <a:prstGeom prst="rect">
            <a:avLst/>
          </a:prstGeom>
          <a:solidFill>
            <a:schemeClr val="accent6">
              <a:lumMod val="20000"/>
              <a:lumOff val="80000"/>
            </a:schemeClr>
          </a:solidFill>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cs typeface="Calibri"/>
              </a:rPr>
              <a:t>Introduction</a:t>
            </a:r>
            <a:endParaRPr lang="en-US" sz="3600" b="1" dirty="0">
              <a:cs typeface="Calibri"/>
            </a:endParaRPr>
          </a:p>
          <a:p>
            <a:r>
              <a:rPr lang="en-US" sz="3600" b="1" dirty="0">
                <a:cs typeface="Calibri"/>
              </a:rPr>
              <a:t>What is dendrochronology?</a:t>
            </a:r>
          </a:p>
          <a:p>
            <a:r>
              <a:rPr lang="en-US" sz="3200" dirty="0">
                <a:cs typeface="Calibri"/>
              </a:rPr>
              <a:t>Dendrochronology is the scientific use of tree rings to determine the age of trees.</a:t>
            </a:r>
          </a:p>
          <a:p>
            <a:endParaRPr lang="en-US" sz="3200" dirty="0">
              <a:cs typeface="Calibri"/>
            </a:endParaRPr>
          </a:p>
          <a:p>
            <a:r>
              <a:rPr lang="en-US" sz="3600" b="1" dirty="0">
                <a:cs typeface="Calibri"/>
              </a:rPr>
              <a:t>How is dendrochronology relevant to brown spot needle blight?</a:t>
            </a:r>
          </a:p>
          <a:p>
            <a:r>
              <a:rPr lang="en-US" sz="3200" dirty="0">
                <a:cs typeface="Calibri"/>
              </a:rPr>
              <a:t>Tree rings can give insight into annual environmental conditions and severity of disturbances in the past, such as brown spot needle blight [1] </a:t>
            </a:r>
            <a:r>
              <a:rPr lang="en-US" sz="3200" i="1" dirty="0">
                <a:cs typeface="Calibri"/>
              </a:rPr>
              <a:t>(L. acicola)</a:t>
            </a:r>
            <a:r>
              <a:rPr lang="en-US" sz="3200" dirty="0">
                <a:cs typeface="Calibri"/>
              </a:rPr>
              <a:t>. </a:t>
            </a:r>
            <a:endParaRPr lang="en-US" sz="7150" dirty="0">
              <a:cs typeface="Calibri"/>
            </a:endParaRPr>
          </a:p>
          <a:p>
            <a:r>
              <a:rPr lang="en-US" sz="3200" dirty="0">
                <a:cs typeface="Calibri"/>
              </a:rPr>
              <a:t>A correlation between infection severity and growth of loblolly pine was investigated using tree cores. We predict that loblolly pine growth decreases as infection severity increases. </a:t>
            </a:r>
          </a:p>
          <a:p>
            <a:endParaRPr lang="en-US" sz="3200" dirty="0">
              <a:cs typeface="Calibri"/>
            </a:endParaRPr>
          </a:p>
        </p:txBody>
      </p:sp>
      <p:sp>
        <p:nvSpPr>
          <p:cNvPr id="14" name="TextBox 13">
            <a:extLst>
              <a:ext uri="{FF2B5EF4-FFF2-40B4-BE49-F238E27FC236}">
                <a16:creationId xmlns:a16="http://schemas.microsoft.com/office/drawing/2014/main" id="{5F821CBE-730D-B70E-02DA-061467E20DA1}"/>
              </a:ext>
            </a:extLst>
          </p:cNvPr>
          <p:cNvSpPr txBox="1"/>
          <p:nvPr/>
        </p:nvSpPr>
        <p:spPr>
          <a:xfrm>
            <a:off x="8973391" y="3729504"/>
            <a:ext cx="13572984" cy="2185214"/>
          </a:xfrm>
          <a:prstGeom prst="rect">
            <a:avLst/>
          </a:prstGeom>
          <a:solidFill>
            <a:schemeClr val="accent6">
              <a:lumMod val="20000"/>
              <a:lumOff val="80000"/>
            </a:schemeClr>
          </a:solid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cs typeface="Calibri"/>
              </a:rPr>
              <a:t>Methods</a:t>
            </a:r>
            <a:endParaRPr lang="en-US" sz="3200" b="1" dirty="0">
              <a:cs typeface="Calibri"/>
            </a:endParaRPr>
          </a:p>
          <a:p>
            <a:r>
              <a:rPr lang="en-US" sz="3200" dirty="0">
                <a:cs typeface="Calibri"/>
              </a:rPr>
              <a:t>The annual growth rings of tree cores were measured using a digital microscope software. </a:t>
            </a:r>
          </a:p>
          <a:p>
            <a:endParaRPr lang="en-US" sz="3200" dirty="0">
              <a:cs typeface="Calibri"/>
            </a:endParaRPr>
          </a:p>
        </p:txBody>
      </p:sp>
      <p:pic>
        <p:nvPicPr>
          <p:cNvPr id="8" name="Picture 2" descr="A group of rusty rods&#10;&#10;Description automatically generated">
            <a:extLst>
              <a:ext uri="{FF2B5EF4-FFF2-40B4-BE49-F238E27FC236}">
                <a16:creationId xmlns:a16="http://schemas.microsoft.com/office/drawing/2014/main" id="{E850216E-753E-59EB-6248-89DE94933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6016" y="13643245"/>
            <a:ext cx="6965810" cy="5224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 map of a land plot&#10;&#10;Description automatically generated with medium confidence">
            <a:extLst>
              <a:ext uri="{FF2B5EF4-FFF2-40B4-BE49-F238E27FC236}">
                <a16:creationId xmlns:a16="http://schemas.microsoft.com/office/drawing/2014/main" id="{26BD1B10-A98F-A0E9-7263-5A2EDB9350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0154" y="8892023"/>
            <a:ext cx="7543800" cy="5829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D6A53E-AC18-A633-28DE-E8F9676E1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1583" y="6544848"/>
            <a:ext cx="11359878" cy="47125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000A58D-5DA5-B688-7661-5F0D5F27CE1E}"/>
              </a:ext>
            </a:extLst>
          </p:cNvPr>
          <p:cNvSpPr txBox="1"/>
          <p:nvPr/>
        </p:nvSpPr>
        <p:spPr>
          <a:xfrm>
            <a:off x="9025355" y="11678481"/>
            <a:ext cx="9442073" cy="3046988"/>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en-US" sz="3200" b="1" dirty="0"/>
              <a:t>Data collection consists of:</a:t>
            </a:r>
          </a:p>
          <a:p>
            <a:pPr marL="457200" indent="-457200">
              <a:buFont typeface="Arial" panose="020B0604020202020204" pitchFamily="34" charset="0"/>
              <a:buChar char="•"/>
            </a:pPr>
            <a:r>
              <a:rPr lang="en-US" sz="3200" dirty="0"/>
              <a:t>333 cores from Osko Forest</a:t>
            </a:r>
          </a:p>
          <a:p>
            <a:pPr marL="457200" indent="-457200">
              <a:buFont typeface="Arial" panose="020B0604020202020204" pitchFamily="34" charset="0"/>
              <a:buChar char="•"/>
            </a:pPr>
            <a:r>
              <a:rPr lang="en-US" sz="3200" dirty="0"/>
              <a:t>7-year growth increments</a:t>
            </a:r>
          </a:p>
          <a:p>
            <a:pPr marL="457200" indent="-457200">
              <a:buFont typeface="Arial" panose="020B0604020202020204" pitchFamily="34" charset="0"/>
              <a:buChar char="•"/>
            </a:pPr>
            <a:r>
              <a:rPr lang="en-US" sz="3200" dirty="0"/>
              <a:t>14-year growth increment</a:t>
            </a:r>
          </a:p>
          <a:p>
            <a:pPr marL="457200" indent="-457200">
              <a:buFont typeface="Arial" panose="020B0604020202020204" pitchFamily="34" charset="0"/>
              <a:buChar char="•"/>
            </a:pPr>
            <a:r>
              <a:rPr lang="en-US" sz="3200" dirty="0"/>
              <a:t>Year to year ring measurements</a:t>
            </a:r>
          </a:p>
          <a:p>
            <a:r>
              <a:rPr lang="en-US" sz="3200" dirty="0"/>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33EAD3C-44A9-74D1-DB98-67BC17E9F53F}"/>
                  </a:ext>
                </a:extLst>
              </p:cNvPr>
              <p:cNvSpPr txBox="1"/>
              <p:nvPr/>
            </p:nvSpPr>
            <p:spPr>
              <a:xfrm>
                <a:off x="23000154" y="3752938"/>
                <a:ext cx="12880274" cy="4643194"/>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en-US" sz="3200" b="1" dirty="0"/>
                  <a:t>Other tree data collected include:</a:t>
                </a:r>
              </a:p>
              <a:p>
                <a:pPr marL="457200" indent="-457200">
                  <a:buFont typeface="Arial" panose="020B0604020202020204" pitchFamily="34" charset="0"/>
                  <a:buChar char="•"/>
                </a:pPr>
                <a:r>
                  <a:rPr lang="en-US" sz="3200" dirty="0"/>
                  <a:t>Height</a:t>
                </a:r>
              </a:p>
              <a:p>
                <a:pPr marL="457200" indent="-457200">
                  <a:buFont typeface="Arial" panose="020B0604020202020204" pitchFamily="34" charset="0"/>
                  <a:buChar char="•"/>
                </a:pPr>
                <a:r>
                  <a:rPr lang="en-US" sz="3200" dirty="0"/>
                  <a:t>DBH</a:t>
                </a:r>
              </a:p>
              <a:p>
                <a:pPr marL="457200" indent="-457200">
                  <a:buFont typeface="Arial" panose="020B0604020202020204" pitchFamily="34" charset="0"/>
                  <a:buChar char="•"/>
                </a:pPr>
                <a:r>
                  <a:rPr lang="en-US" sz="3200" dirty="0"/>
                  <a:t>Disease rating</a:t>
                </a:r>
              </a:p>
              <a:p>
                <a:pPr marL="457200" indent="-457200">
                  <a:buFont typeface="Arial" panose="020B0604020202020204" pitchFamily="34" charset="0"/>
                  <a:buChar char="•"/>
                </a:pPr>
                <a:r>
                  <a:rPr lang="en-US" sz="3200" dirty="0"/>
                  <a:t>Needle collection</a:t>
                </a:r>
              </a:p>
              <a:p>
                <a:pPr marL="457200" indent="-457200">
                  <a:buFont typeface="Arial" panose="020B0604020202020204" pitchFamily="34" charset="0"/>
                  <a:buChar char="•"/>
                </a:pPr>
                <a:endParaRPr lang="en-US" sz="3200" dirty="0"/>
              </a:p>
              <a:p>
                <a:r>
                  <a:rPr lang="en-US" sz="3200" dirty="0"/>
                  <a:t>The data was taken on a 26-year-old pine stand of 9.5 acres with a basal area of 60</a:t>
                </a:r>
                <a14:m>
                  <m:oMath xmlns:m="http://schemas.openxmlformats.org/officeDocument/2006/math">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𝑓𝑡</m:t>
                        </m:r>
                      </m:e>
                      <m:sup>
                        <m:r>
                          <a:rPr lang="en-US" sz="3200" b="0" i="1" smtClean="0">
                            <a:latin typeface="Cambria Math" panose="02040503050406030204" pitchFamily="18" charset="0"/>
                          </a:rPr>
                          <m:t>2</m:t>
                        </m:r>
                      </m:sup>
                    </m:sSup>
                  </m:oMath>
                </a14:m>
                <a:r>
                  <a:rPr lang="en-US" sz="3200" dirty="0"/>
                  <a:t>/acre. </a:t>
                </a:r>
              </a:p>
              <a:p>
                <a:endParaRPr lang="en-US" sz="3200" dirty="0"/>
              </a:p>
            </p:txBody>
          </p:sp>
        </mc:Choice>
        <mc:Fallback xmlns="">
          <p:sp>
            <p:nvSpPr>
              <p:cNvPr id="13" name="TextBox 12">
                <a:extLst>
                  <a:ext uri="{FF2B5EF4-FFF2-40B4-BE49-F238E27FC236}">
                    <a16:creationId xmlns:a16="http://schemas.microsoft.com/office/drawing/2014/main" id="{833EAD3C-44A9-74D1-DB98-67BC17E9F53F}"/>
                  </a:ext>
                </a:extLst>
              </p:cNvPr>
              <p:cNvSpPr txBox="1">
                <a:spLocks noRot="1" noChangeAspect="1" noMove="1" noResize="1" noEditPoints="1" noAdjustHandles="1" noChangeArrowheads="1" noChangeShapeType="1" noTextEdit="1"/>
              </p:cNvSpPr>
              <p:nvPr/>
            </p:nvSpPr>
            <p:spPr>
              <a:xfrm>
                <a:off x="23000154" y="3752938"/>
                <a:ext cx="12880274" cy="4643194"/>
              </a:xfrm>
              <a:prstGeom prst="rect">
                <a:avLst/>
              </a:prstGeom>
              <a:blipFill>
                <a:blip r:embed="rId8"/>
                <a:stretch>
                  <a:fillRect l="-1182" t="-1573" r="-1655"/>
                </a:stretch>
              </a:blipFill>
              <a:ln>
                <a:solidFill>
                  <a:schemeClr val="accent6">
                    <a:lumMod val="60000"/>
                    <a:lumOff val="40000"/>
                  </a:schemeClr>
                </a:solidFill>
              </a:ln>
            </p:spPr>
            <p:txBody>
              <a:bodyPr/>
              <a:lstStyle/>
              <a:p>
                <a:r>
                  <a:rPr lang="en-US">
                    <a:noFill/>
                  </a:rPr>
                  <a:t> </a:t>
                </a:r>
              </a:p>
            </p:txBody>
          </p:sp>
        </mc:Fallback>
      </mc:AlternateContent>
      <p:pic>
        <p:nvPicPr>
          <p:cNvPr id="20" name="Picture 19" descr="A tree with a ribbon tied to it&#10;&#10;Description automatically generated">
            <a:extLst>
              <a:ext uri="{FF2B5EF4-FFF2-40B4-BE49-F238E27FC236}">
                <a16:creationId xmlns:a16="http://schemas.microsoft.com/office/drawing/2014/main" id="{FC8229B4-B0FE-A751-D664-4B6B461535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88287" y="8887070"/>
            <a:ext cx="4371974" cy="5829300"/>
          </a:xfrm>
          <a:prstGeom prst="rect">
            <a:avLst/>
          </a:prstGeom>
          <a:ln>
            <a:solidFill>
              <a:schemeClr val="tx1"/>
            </a:solidFill>
          </a:ln>
        </p:spPr>
      </p:pic>
      <p:pic>
        <p:nvPicPr>
          <p:cNvPr id="21" name="Picture 20" descr="A wooden object with a long rectangular object&#10;&#10;Description automatically generated with medium confidence">
            <a:extLst>
              <a:ext uri="{FF2B5EF4-FFF2-40B4-BE49-F238E27FC236}">
                <a16:creationId xmlns:a16="http://schemas.microsoft.com/office/drawing/2014/main" id="{3298D3EC-7D16-0A74-EEF3-30C517A0D7B4}"/>
              </a:ext>
            </a:extLst>
          </p:cNvPr>
          <p:cNvPicPr>
            <a:picLocks noChangeAspect="1"/>
          </p:cNvPicPr>
          <p:nvPr/>
        </p:nvPicPr>
        <p:blipFill rotWithShape="1">
          <a:blip r:embed="rId10">
            <a:extLst>
              <a:ext uri="{28A0092B-C50C-407E-A947-70E740481C1C}">
                <a14:useLocalDpi xmlns:a14="http://schemas.microsoft.com/office/drawing/2010/main" val="0"/>
              </a:ext>
            </a:extLst>
          </a:blip>
          <a:srcRect b="19377"/>
          <a:stretch/>
        </p:blipFill>
        <p:spPr>
          <a:xfrm>
            <a:off x="7930023" y="15125132"/>
            <a:ext cx="14680914" cy="3335199"/>
          </a:xfrm>
          <a:prstGeom prst="rect">
            <a:avLst/>
          </a:prstGeom>
          <a:ln>
            <a:solidFill>
              <a:schemeClr val="tx1"/>
            </a:solidFill>
          </a:ln>
        </p:spPr>
      </p:pic>
      <p:sp>
        <p:nvSpPr>
          <p:cNvPr id="22" name="TextBox 21">
            <a:extLst>
              <a:ext uri="{FF2B5EF4-FFF2-40B4-BE49-F238E27FC236}">
                <a16:creationId xmlns:a16="http://schemas.microsoft.com/office/drawing/2014/main" id="{323D67F1-D99C-7919-778C-C5AE457388EB}"/>
              </a:ext>
            </a:extLst>
          </p:cNvPr>
          <p:cNvSpPr txBox="1"/>
          <p:nvPr/>
        </p:nvSpPr>
        <p:spPr>
          <a:xfrm>
            <a:off x="18990299" y="15554691"/>
            <a:ext cx="1269767" cy="1138773"/>
          </a:xfrm>
          <a:prstGeom prst="rect">
            <a:avLst/>
          </a:prstGeom>
          <a:noFill/>
        </p:spPr>
        <p:txBody>
          <a:bodyPr wrap="square" rtlCol="0">
            <a:spAutoFit/>
          </a:bodyPr>
          <a:lstStyle/>
          <a:p>
            <a:r>
              <a:rPr lang="en-US" sz="2000" dirty="0"/>
              <a:t>After</a:t>
            </a:r>
          </a:p>
          <a:p>
            <a:r>
              <a:rPr lang="en-US" sz="2000" dirty="0"/>
              <a:t>Symptoms</a:t>
            </a:r>
          </a:p>
          <a:p>
            <a:endParaRPr lang="en-US" sz="2800" dirty="0"/>
          </a:p>
        </p:txBody>
      </p:sp>
      <p:sp>
        <p:nvSpPr>
          <p:cNvPr id="40" name="TextBox 39">
            <a:extLst>
              <a:ext uri="{FF2B5EF4-FFF2-40B4-BE49-F238E27FC236}">
                <a16:creationId xmlns:a16="http://schemas.microsoft.com/office/drawing/2014/main" id="{40F10256-8180-64B3-FE6E-2A2681413E91}"/>
              </a:ext>
            </a:extLst>
          </p:cNvPr>
          <p:cNvSpPr txBox="1"/>
          <p:nvPr/>
        </p:nvSpPr>
        <p:spPr>
          <a:xfrm>
            <a:off x="16444975" y="15558138"/>
            <a:ext cx="1269768" cy="707886"/>
          </a:xfrm>
          <a:prstGeom prst="rect">
            <a:avLst/>
          </a:prstGeom>
          <a:noFill/>
        </p:spPr>
        <p:txBody>
          <a:bodyPr wrap="square" rtlCol="0">
            <a:spAutoFit/>
          </a:bodyPr>
          <a:lstStyle/>
          <a:p>
            <a:r>
              <a:rPr lang="en-US" sz="2000" dirty="0"/>
              <a:t>Before</a:t>
            </a:r>
          </a:p>
          <a:p>
            <a:r>
              <a:rPr lang="en-US" sz="2000" dirty="0"/>
              <a:t>Symptoms</a:t>
            </a:r>
          </a:p>
        </p:txBody>
      </p:sp>
      <p:cxnSp>
        <p:nvCxnSpPr>
          <p:cNvPr id="46" name="Straight Connector 45">
            <a:extLst>
              <a:ext uri="{FF2B5EF4-FFF2-40B4-BE49-F238E27FC236}">
                <a16:creationId xmlns:a16="http://schemas.microsoft.com/office/drawing/2014/main" id="{98536ADD-1F73-EAEE-A50A-A7DAFAB5D4E4}"/>
              </a:ext>
            </a:extLst>
          </p:cNvPr>
          <p:cNvCxnSpPr/>
          <p:nvPr/>
        </p:nvCxnSpPr>
        <p:spPr>
          <a:xfrm flipV="1">
            <a:off x="16078200" y="15600014"/>
            <a:ext cx="0" cy="3390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3EC3464-BEA2-8C87-D25B-0AC7E9EEE7DA}"/>
              </a:ext>
            </a:extLst>
          </p:cNvPr>
          <p:cNvCxnSpPr>
            <a:cxnSpLocks/>
          </p:cNvCxnSpPr>
          <p:nvPr/>
        </p:nvCxnSpPr>
        <p:spPr>
          <a:xfrm flipV="1">
            <a:off x="20467692" y="16306800"/>
            <a:ext cx="0" cy="4059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7F07F1-FC64-D074-7CF5-EAAD200C5F8D}"/>
              </a:ext>
            </a:extLst>
          </p:cNvPr>
          <p:cNvCxnSpPr>
            <a:cxnSpLocks/>
          </p:cNvCxnSpPr>
          <p:nvPr/>
        </p:nvCxnSpPr>
        <p:spPr>
          <a:xfrm flipV="1">
            <a:off x="18241691" y="16323349"/>
            <a:ext cx="0" cy="38940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1B4A62-B279-0149-96C4-01B21446966F}"/>
              </a:ext>
            </a:extLst>
          </p:cNvPr>
          <p:cNvCxnSpPr>
            <a:cxnSpLocks/>
          </p:cNvCxnSpPr>
          <p:nvPr/>
        </p:nvCxnSpPr>
        <p:spPr>
          <a:xfrm>
            <a:off x="16078200" y="16323349"/>
            <a:ext cx="440500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E31F5D9-22DB-A597-0AFC-9A56B7C1E6E9}"/>
              </a:ext>
            </a:extLst>
          </p:cNvPr>
          <p:cNvCxnSpPr>
            <a:cxnSpLocks/>
          </p:cNvCxnSpPr>
          <p:nvPr/>
        </p:nvCxnSpPr>
        <p:spPr>
          <a:xfrm flipV="1">
            <a:off x="16078200" y="16306800"/>
            <a:ext cx="0" cy="4059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676F17-F380-2EC7-22D7-84DD7B16B6AE}"/>
              </a:ext>
            </a:extLst>
          </p:cNvPr>
          <p:cNvCxnSpPr/>
          <p:nvPr/>
        </p:nvCxnSpPr>
        <p:spPr>
          <a:xfrm flipV="1">
            <a:off x="20467692" y="15645918"/>
            <a:ext cx="0" cy="3390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3AD203-ED0E-1ED2-9C48-D8D557D2E173}"/>
              </a:ext>
            </a:extLst>
          </p:cNvPr>
          <p:cNvCxnSpPr>
            <a:cxnSpLocks/>
          </p:cNvCxnSpPr>
          <p:nvPr/>
        </p:nvCxnSpPr>
        <p:spPr>
          <a:xfrm>
            <a:off x="16060467" y="15621481"/>
            <a:ext cx="4422739" cy="1824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4927012-8646-B815-E437-BC02E891F559}"/>
              </a:ext>
            </a:extLst>
          </p:cNvPr>
          <p:cNvCxnSpPr>
            <a:cxnSpLocks/>
          </p:cNvCxnSpPr>
          <p:nvPr/>
        </p:nvCxnSpPr>
        <p:spPr>
          <a:xfrm flipV="1">
            <a:off x="19659600" y="16192122"/>
            <a:ext cx="0" cy="12712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C750D87-8EC0-53F0-84EA-18800114AA81}"/>
              </a:ext>
            </a:extLst>
          </p:cNvPr>
          <p:cNvCxnSpPr>
            <a:cxnSpLocks/>
          </p:cNvCxnSpPr>
          <p:nvPr/>
        </p:nvCxnSpPr>
        <p:spPr>
          <a:xfrm flipV="1">
            <a:off x="16992600" y="16192122"/>
            <a:ext cx="0" cy="12412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2FD75F7-15F3-6065-88A3-99F08A3C46AE}"/>
              </a:ext>
            </a:extLst>
          </p:cNvPr>
          <p:cNvSpPr txBox="1"/>
          <p:nvPr/>
        </p:nvSpPr>
        <p:spPr>
          <a:xfrm>
            <a:off x="17319337" y="15087401"/>
            <a:ext cx="1904997" cy="523220"/>
          </a:xfrm>
          <a:prstGeom prst="rect">
            <a:avLst/>
          </a:prstGeom>
          <a:noFill/>
        </p:spPr>
        <p:txBody>
          <a:bodyPr wrap="square" rtlCol="0">
            <a:spAutoFit/>
          </a:bodyPr>
          <a:lstStyle/>
          <a:p>
            <a:r>
              <a:rPr lang="en-US" sz="2800" dirty="0"/>
              <a:t>2010-2023</a:t>
            </a:r>
          </a:p>
        </p:txBody>
      </p:sp>
      <p:cxnSp>
        <p:nvCxnSpPr>
          <p:cNvPr id="70" name="Straight Arrow Connector 69">
            <a:extLst>
              <a:ext uri="{FF2B5EF4-FFF2-40B4-BE49-F238E27FC236}">
                <a16:creationId xmlns:a16="http://schemas.microsoft.com/office/drawing/2014/main" id="{4D148D68-9CB9-B10E-B011-A2F3E7491B37}"/>
              </a:ext>
            </a:extLst>
          </p:cNvPr>
          <p:cNvCxnSpPr/>
          <p:nvPr/>
        </p:nvCxnSpPr>
        <p:spPr>
          <a:xfrm flipV="1">
            <a:off x="18183733" y="15487901"/>
            <a:ext cx="0" cy="13358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6F483C5-F1DE-A017-382C-6758E5314E8D}"/>
              </a:ext>
            </a:extLst>
          </p:cNvPr>
          <p:cNvCxnSpPr>
            <a:cxnSpLocks/>
          </p:cNvCxnSpPr>
          <p:nvPr/>
        </p:nvCxnSpPr>
        <p:spPr>
          <a:xfrm>
            <a:off x="20467692" y="15855148"/>
            <a:ext cx="0" cy="19613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8A3EE26-DD32-C69C-6B85-D956EB4397D7}"/>
              </a:ext>
            </a:extLst>
          </p:cNvPr>
          <p:cNvCxnSpPr>
            <a:cxnSpLocks/>
          </p:cNvCxnSpPr>
          <p:nvPr/>
        </p:nvCxnSpPr>
        <p:spPr>
          <a:xfrm>
            <a:off x="16078200" y="16641435"/>
            <a:ext cx="0" cy="14263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33FB161-79F1-4758-025E-6BB5BE03DFCB}"/>
              </a:ext>
            </a:extLst>
          </p:cNvPr>
          <p:cNvCxnSpPr>
            <a:cxnSpLocks/>
          </p:cNvCxnSpPr>
          <p:nvPr/>
        </p:nvCxnSpPr>
        <p:spPr>
          <a:xfrm>
            <a:off x="20467692" y="16631665"/>
            <a:ext cx="0" cy="152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909556A-1E21-2996-CA50-7130D7599EAB}"/>
              </a:ext>
            </a:extLst>
          </p:cNvPr>
          <p:cNvCxnSpPr>
            <a:cxnSpLocks/>
          </p:cNvCxnSpPr>
          <p:nvPr/>
        </p:nvCxnSpPr>
        <p:spPr>
          <a:xfrm>
            <a:off x="16078200" y="15915170"/>
            <a:ext cx="0" cy="762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1B025C3-41E1-6A64-ED43-AB8AD1133B1E}"/>
              </a:ext>
            </a:extLst>
          </p:cNvPr>
          <p:cNvCxnSpPr>
            <a:cxnSpLocks/>
          </p:cNvCxnSpPr>
          <p:nvPr/>
        </p:nvCxnSpPr>
        <p:spPr>
          <a:xfrm>
            <a:off x="18241691" y="16621621"/>
            <a:ext cx="0" cy="152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A1BC919-D197-F21D-0CA5-954B717D4D23}"/>
              </a:ext>
            </a:extLst>
          </p:cNvPr>
          <p:cNvSpPr txBox="1"/>
          <p:nvPr/>
        </p:nvSpPr>
        <p:spPr>
          <a:xfrm>
            <a:off x="23015364" y="15936344"/>
            <a:ext cx="12880274" cy="4647426"/>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n-US" sz="4000" b="1" dirty="0"/>
              <a:t>Discussion </a:t>
            </a:r>
          </a:p>
          <a:p>
            <a:pPr marL="457200" indent="-457200">
              <a:buFont typeface="Arial" panose="020B0604020202020204" pitchFamily="34" charset="0"/>
              <a:buChar char="•"/>
            </a:pPr>
            <a:r>
              <a:rPr lang="en-US" sz="3200" dirty="0"/>
              <a:t>A linear regression model was run on 139 cores.</a:t>
            </a:r>
          </a:p>
          <a:p>
            <a:pPr marL="457200" indent="-457200">
              <a:buFont typeface="Arial" panose="020B0604020202020204" pitchFamily="34" charset="0"/>
              <a:buChar char="•"/>
            </a:pPr>
            <a:r>
              <a:rPr lang="en-US" sz="3200" dirty="0"/>
              <a:t>We know that brown spot needle blight symptoms were first noticed in 2017. </a:t>
            </a:r>
          </a:p>
          <a:p>
            <a:endParaRPr lang="en-US" sz="3200" dirty="0"/>
          </a:p>
          <a:p>
            <a:r>
              <a:rPr lang="en-US" sz="3200" dirty="0"/>
              <a:t>Results indicate that there is no statistical significance in tree growth between the years 2010-2016 and 2017-2023. Although there is decline in tree growth, the results are not statistically significant for the past 14 years. </a:t>
            </a:r>
          </a:p>
          <a:p>
            <a:endParaRPr lang="en-US" sz="3200" dirty="0"/>
          </a:p>
        </p:txBody>
      </p:sp>
      <p:sp>
        <p:nvSpPr>
          <p:cNvPr id="100" name="TextBox 99">
            <a:extLst>
              <a:ext uri="{FF2B5EF4-FFF2-40B4-BE49-F238E27FC236}">
                <a16:creationId xmlns:a16="http://schemas.microsoft.com/office/drawing/2014/main" id="{7AFDB9A4-FC78-7906-482B-3E6971893AAC}"/>
              </a:ext>
            </a:extLst>
          </p:cNvPr>
          <p:cNvSpPr txBox="1"/>
          <p:nvPr/>
        </p:nvSpPr>
        <p:spPr>
          <a:xfrm>
            <a:off x="7941890" y="19200176"/>
            <a:ext cx="14680914" cy="707886"/>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n-US" sz="4000" b="1" dirty="0"/>
              <a:t>Results</a:t>
            </a:r>
          </a:p>
        </p:txBody>
      </p:sp>
      <p:sp>
        <p:nvSpPr>
          <p:cNvPr id="101" name="TextBox 100">
            <a:extLst>
              <a:ext uri="{FF2B5EF4-FFF2-40B4-BE49-F238E27FC236}">
                <a16:creationId xmlns:a16="http://schemas.microsoft.com/office/drawing/2014/main" id="{D635CFA1-3508-A723-140B-42AAC37A48B1}"/>
              </a:ext>
            </a:extLst>
          </p:cNvPr>
          <p:cNvSpPr txBox="1"/>
          <p:nvPr/>
        </p:nvSpPr>
        <p:spPr>
          <a:xfrm>
            <a:off x="23015364" y="20953151"/>
            <a:ext cx="12880274" cy="3170099"/>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n-US" sz="4000" b="1" dirty="0"/>
              <a:t>Next Steps</a:t>
            </a:r>
          </a:p>
          <a:p>
            <a:r>
              <a:rPr lang="en-US" sz="3200" dirty="0"/>
              <a:t>We have completed core collection from Osko Forest, but data will continue to be taken from the remaining cores collected. This should give further insight into brown spot needle blight severity and its impact on the growth of loblolly pine. </a:t>
            </a:r>
          </a:p>
          <a:p>
            <a:endParaRPr lang="en-US" sz="3200" dirty="0"/>
          </a:p>
        </p:txBody>
      </p:sp>
      <p:sp>
        <p:nvSpPr>
          <p:cNvPr id="102" name="TextBox 101">
            <a:extLst>
              <a:ext uri="{FF2B5EF4-FFF2-40B4-BE49-F238E27FC236}">
                <a16:creationId xmlns:a16="http://schemas.microsoft.com/office/drawing/2014/main" id="{73264201-084F-6347-ADB5-2257E9234425}"/>
              </a:ext>
            </a:extLst>
          </p:cNvPr>
          <p:cNvSpPr txBox="1"/>
          <p:nvPr/>
        </p:nvSpPr>
        <p:spPr>
          <a:xfrm>
            <a:off x="23015364" y="24611694"/>
            <a:ext cx="5639710" cy="2246769"/>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en-US" sz="4000" b="1" dirty="0"/>
              <a:t>References</a:t>
            </a:r>
          </a:p>
          <a:p>
            <a:r>
              <a:rPr lang="en-US" sz="2000" dirty="0"/>
              <a:t>[1] </a:t>
            </a:r>
            <a:r>
              <a:rPr lang="en-US" sz="2000" b="0" i="0" dirty="0">
                <a:solidFill>
                  <a:srgbClr val="000000"/>
                </a:solidFill>
                <a:effectLst/>
              </a:rPr>
              <a:t>Clark, Stacy L., et al. “Dendrochronology of two butternut (Juglans cinerea) populations in the southeastern United States.” </a:t>
            </a:r>
            <a:r>
              <a:rPr lang="en-US" sz="2000" b="0" i="1" dirty="0">
                <a:solidFill>
                  <a:srgbClr val="000000"/>
                </a:solidFill>
                <a:effectLst/>
              </a:rPr>
              <a:t>Forest Ecology and Management</a:t>
            </a:r>
            <a:r>
              <a:rPr lang="en-US" sz="2000" b="0" i="0" dirty="0">
                <a:solidFill>
                  <a:srgbClr val="000000"/>
                </a:solidFill>
                <a:effectLst/>
              </a:rPr>
              <a:t>, vol. 255, no. 5–6, 2008, pp. 1772–1780, https://doi.org/10.1016/j.foreco.2007.11.040.</a:t>
            </a:r>
            <a:endParaRPr lang="en-US" sz="2000" dirty="0"/>
          </a:p>
        </p:txBody>
      </p:sp>
      <p:sp>
        <p:nvSpPr>
          <p:cNvPr id="103" name="TextBox 102">
            <a:extLst>
              <a:ext uri="{FF2B5EF4-FFF2-40B4-BE49-F238E27FC236}">
                <a16:creationId xmlns:a16="http://schemas.microsoft.com/office/drawing/2014/main" id="{D7698266-DF80-FDFD-9799-B25ED5F06E05}"/>
              </a:ext>
            </a:extLst>
          </p:cNvPr>
          <p:cNvSpPr txBox="1"/>
          <p:nvPr/>
        </p:nvSpPr>
        <p:spPr>
          <a:xfrm>
            <a:off x="923428" y="25231622"/>
            <a:ext cx="4762641" cy="923330"/>
          </a:xfrm>
          <a:prstGeom prst="rect">
            <a:avLst/>
          </a:prstGeom>
          <a:noFill/>
        </p:spPr>
        <p:txBody>
          <a:bodyPr wrap="square" rtlCol="0">
            <a:spAutoFit/>
          </a:bodyPr>
          <a:lstStyle/>
          <a:p>
            <a:r>
              <a:rPr lang="en-US" sz="1800" b="1" dirty="0"/>
              <a:t>Figure 6. </a:t>
            </a:r>
            <a:r>
              <a:rPr lang="en-US" sz="1800" dirty="0"/>
              <a:t>Relationship between disease rating and annual growth rings from 2010 to before symptoms were noticed in 2016.</a:t>
            </a:r>
            <a:endParaRPr lang="en-US" sz="1800" b="1" dirty="0"/>
          </a:p>
        </p:txBody>
      </p:sp>
      <p:sp>
        <p:nvSpPr>
          <p:cNvPr id="104" name="TextBox 103">
            <a:extLst>
              <a:ext uri="{FF2B5EF4-FFF2-40B4-BE49-F238E27FC236}">
                <a16:creationId xmlns:a16="http://schemas.microsoft.com/office/drawing/2014/main" id="{A01E3D71-C46E-D572-EDD4-B5D70E4E8980}"/>
              </a:ext>
            </a:extLst>
          </p:cNvPr>
          <p:cNvSpPr txBox="1"/>
          <p:nvPr/>
        </p:nvSpPr>
        <p:spPr>
          <a:xfrm>
            <a:off x="8204772" y="25231622"/>
            <a:ext cx="4771769" cy="923330"/>
          </a:xfrm>
          <a:prstGeom prst="rect">
            <a:avLst/>
          </a:prstGeom>
          <a:noFill/>
        </p:spPr>
        <p:txBody>
          <a:bodyPr wrap="square" rtlCol="0">
            <a:spAutoFit/>
          </a:bodyPr>
          <a:lstStyle/>
          <a:p>
            <a:r>
              <a:rPr lang="en-US" sz="1800" b="1" dirty="0"/>
              <a:t>Figure 7</a:t>
            </a:r>
            <a:r>
              <a:rPr lang="en-US" sz="1800" dirty="0"/>
              <a:t>. Relationship between disease rating and annual growth rings after symptoms were noticed from 2017 to 2023.</a:t>
            </a:r>
          </a:p>
        </p:txBody>
      </p:sp>
      <p:sp>
        <p:nvSpPr>
          <p:cNvPr id="105" name="TextBox 104">
            <a:extLst>
              <a:ext uri="{FF2B5EF4-FFF2-40B4-BE49-F238E27FC236}">
                <a16:creationId xmlns:a16="http://schemas.microsoft.com/office/drawing/2014/main" id="{B225A1D4-4589-635F-07A4-E95AF517693C}"/>
              </a:ext>
            </a:extLst>
          </p:cNvPr>
          <p:cNvSpPr txBox="1"/>
          <p:nvPr/>
        </p:nvSpPr>
        <p:spPr>
          <a:xfrm>
            <a:off x="15282347" y="25231622"/>
            <a:ext cx="4176406" cy="923330"/>
          </a:xfrm>
          <a:prstGeom prst="rect">
            <a:avLst/>
          </a:prstGeom>
          <a:noFill/>
        </p:spPr>
        <p:txBody>
          <a:bodyPr wrap="square" rtlCol="0">
            <a:spAutoFit/>
          </a:bodyPr>
          <a:lstStyle/>
          <a:p>
            <a:r>
              <a:rPr lang="en-US" sz="1800" b="1" dirty="0"/>
              <a:t>Figure 8. </a:t>
            </a:r>
            <a:r>
              <a:rPr lang="en-US" sz="1800" dirty="0"/>
              <a:t>Relationship between disease rating and annual growth rings from the past 14 years.</a:t>
            </a:r>
          </a:p>
        </p:txBody>
      </p:sp>
      <p:sp>
        <p:nvSpPr>
          <p:cNvPr id="4" name="TextBox 3">
            <a:extLst>
              <a:ext uri="{FF2B5EF4-FFF2-40B4-BE49-F238E27FC236}">
                <a16:creationId xmlns:a16="http://schemas.microsoft.com/office/drawing/2014/main" id="{70890109-C007-89B7-E823-945300BFF0EF}"/>
              </a:ext>
            </a:extLst>
          </p:cNvPr>
          <p:cNvSpPr txBox="1"/>
          <p:nvPr/>
        </p:nvSpPr>
        <p:spPr>
          <a:xfrm>
            <a:off x="18729469" y="11380821"/>
            <a:ext cx="4062764" cy="1015663"/>
          </a:xfrm>
          <a:prstGeom prst="rect">
            <a:avLst/>
          </a:prstGeom>
          <a:noFill/>
        </p:spPr>
        <p:txBody>
          <a:bodyPr wrap="square" rtlCol="0">
            <a:spAutoFit/>
          </a:bodyPr>
          <a:lstStyle/>
          <a:p>
            <a:r>
              <a:rPr lang="en-US" sz="2000" b="1" dirty="0"/>
              <a:t>Figure 1. </a:t>
            </a:r>
            <a:r>
              <a:rPr lang="en-US" sz="2000" dirty="0"/>
              <a:t>Tree core at 0.7x magnification through digital microscope software Amscope. </a:t>
            </a:r>
          </a:p>
        </p:txBody>
      </p:sp>
      <p:sp>
        <p:nvSpPr>
          <p:cNvPr id="5" name="TextBox 4">
            <a:extLst>
              <a:ext uri="{FF2B5EF4-FFF2-40B4-BE49-F238E27FC236}">
                <a16:creationId xmlns:a16="http://schemas.microsoft.com/office/drawing/2014/main" id="{1BE6B3F7-51EA-0FF0-C39C-65E990B3B6AB}"/>
              </a:ext>
            </a:extLst>
          </p:cNvPr>
          <p:cNvSpPr txBox="1"/>
          <p:nvPr/>
        </p:nvSpPr>
        <p:spPr>
          <a:xfrm>
            <a:off x="1899509" y="19854734"/>
            <a:ext cx="3967891" cy="400110"/>
          </a:xfrm>
          <a:prstGeom prst="rect">
            <a:avLst/>
          </a:prstGeom>
          <a:noFill/>
        </p:spPr>
        <p:txBody>
          <a:bodyPr wrap="square" rtlCol="0">
            <a:spAutoFit/>
          </a:bodyPr>
          <a:lstStyle/>
          <a:p>
            <a:r>
              <a:rPr lang="en-US" sz="2000" b="1" dirty="0"/>
              <a:t>Figure 4. </a:t>
            </a:r>
            <a:r>
              <a:rPr lang="en-US" sz="2000" dirty="0"/>
              <a:t>Tree cores of different ages</a:t>
            </a:r>
            <a:r>
              <a:rPr lang="en-US" sz="2000" b="1" dirty="0"/>
              <a:t> </a:t>
            </a:r>
          </a:p>
        </p:txBody>
      </p:sp>
      <p:sp>
        <p:nvSpPr>
          <p:cNvPr id="6" name="TextBox 5">
            <a:extLst>
              <a:ext uri="{FF2B5EF4-FFF2-40B4-BE49-F238E27FC236}">
                <a16:creationId xmlns:a16="http://schemas.microsoft.com/office/drawing/2014/main" id="{4ED0FC10-E0A4-4AAF-F519-959F3B99AA78}"/>
              </a:ext>
            </a:extLst>
          </p:cNvPr>
          <p:cNvSpPr txBox="1"/>
          <p:nvPr/>
        </p:nvSpPr>
        <p:spPr>
          <a:xfrm>
            <a:off x="23220537" y="15003222"/>
            <a:ext cx="6878463" cy="400110"/>
          </a:xfrm>
          <a:prstGeom prst="rect">
            <a:avLst/>
          </a:prstGeom>
          <a:noFill/>
        </p:spPr>
        <p:txBody>
          <a:bodyPr wrap="square" rtlCol="0">
            <a:spAutoFit/>
          </a:bodyPr>
          <a:lstStyle/>
          <a:p>
            <a:r>
              <a:rPr lang="en-US" sz="2000" b="1" dirty="0"/>
              <a:t>Figure 2. </a:t>
            </a:r>
            <a:r>
              <a:rPr lang="en-US" sz="2000" dirty="0"/>
              <a:t>Osko Forest stand where cores were collected from.</a:t>
            </a:r>
          </a:p>
        </p:txBody>
      </p:sp>
      <p:sp>
        <p:nvSpPr>
          <p:cNvPr id="12" name="TextBox 11">
            <a:extLst>
              <a:ext uri="{FF2B5EF4-FFF2-40B4-BE49-F238E27FC236}">
                <a16:creationId xmlns:a16="http://schemas.microsoft.com/office/drawing/2014/main" id="{0FB1B2DF-F1C7-9F5F-A55F-29252FCB2B9E}"/>
              </a:ext>
            </a:extLst>
          </p:cNvPr>
          <p:cNvSpPr txBox="1"/>
          <p:nvPr/>
        </p:nvSpPr>
        <p:spPr>
          <a:xfrm>
            <a:off x="31318200" y="14935200"/>
            <a:ext cx="4371974" cy="707886"/>
          </a:xfrm>
          <a:prstGeom prst="rect">
            <a:avLst/>
          </a:prstGeom>
          <a:noFill/>
        </p:spPr>
        <p:txBody>
          <a:bodyPr wrap="square" rtlCol="0">
            <a:spAutoFit/>
          </a:bodyPr>
          <a:lstStyle/>
          <a:p>
            <a:r>
              <a:rPr lang="en-US" sz="2000" b="1" dirty="0"/>
              <a:t>Figure 3. </a:t>
            </a:r>
            <a:r>
              <a:rPr lang="en-US" sz="2000" dirty="0"/>
              <a:t>Undergraduate research assistant taking the height of a tree. </a:t>
            </a:r>
          </a:p>
        </p:txBody>
      </p:sp>
      <p:sp>
        <p:nvSpPr>
          <p:cNvPr id="15" name="TextBox 14">
            <a:extLst>
              <a:ext uri="{FF2B5EF4-FFF2-40B4-BE49-F238E27FC236}">
                <a16:creationId xmlns:a16="http://schemas.microsoft.com/office/drawing/2014/main" id="{0E374CB7-B1F6-9777-704A-5007B49A1C93}"/>
              </a:ext>
            </a:extLst>
          </p:cNvPr>
          <p:cNvSpPr txBox="1"/>
          <p:nvPr/>
        </p:nvSpPr>
        <p:spPr>
          <a:xfrm>
            <a:off x="8346745" y="18587152"/>
            <a:ext cx="9941255" cy="400110"/>
          </a:xfrm>
          <a:prstGeom prst="rect">
            <a:avLst/>
          </a:prstGeom>
          <a:noFill/>
        </p:spPr>
        <p:txBody>
          <a:bodyPr wrap="square" rtlCol="0">
            <a:spAutoFit/>
          </a:bodyPr>
          <a:lstStyle/>
          <a:p>
            <a:r>
              <a:rPr lang="en-US" sz="2000" b="1" dirty="0"/>
              <a:t>Figure 5. 7</a:t>
            </a:r>
            <a:r>
              <a:rPr lang="en-US" sz="2000" dirty="0"/>
              <a:t>-year and 14-year increments of tree core in which data was analyzed from. </a:t>
            </a:r>
          </a:p>
        </p:txBody>
      </p:sp>
      <p:cxnSp>
        <p:nvCxnSpPr>
          <p:cNvPr id="38" name="Straight Arrow Connector 37">
            <a:extLst>
              <a:ext uri="{FF2B5EF4-FFF2-40B4-BE49-F238E27FC236}">
                <a16:creationId xmlns:a16="http://schemas.microsoft.com/office/drawing/2014/main" id="{F41D0AA4-0D55-2C00-A8B3-6CB1B4C111BB}"/>
              </a:ext>
            </a:extLst>
          </p:cNvPr>
          <p:cNvCxnSpPr>
            <a:cxnSpLocks/>
          </p:cNvCxnSpPr>
          <p:nvPr/>
        </p:nvCxnSpPr>
        <p:spPr>
          <a:xfrm flipV="1">
            <a:off x="16635475" y="17059347"/>
            <a:ext cx="386308" cy="429916"/>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3" name="TextBox 42">
            <a:extLst>
              <a:ext uri="{FF2B5EF4-FFF2-40B4-BE49-F238E27FC236}">
                <a16:creationId xmlns:a16="http://schemas.microsoft.com/office/drawing/2014/main" id="{9E2305F5-051B-E0AE-671A-339EAAA01EAE}"/>
              </a:ext>
            </a:extLst>
          </p:cNvPr>
          <p:cNvSpPr txBox="1"/>
          <p:nvPr/>
        </p:nvSpPr>
        <p:spPr>
          <a:xfrm>
            <a:off x="15601053" y="17274305"/>
            <a:ext cx="1523997" cy="400110"/>
          </a:xfrm>
          <a:prstGeom prst="rect">
            <a:avLst/>
          </a:prstGeom>
          <a:noFill/>
        </p:spPr>
        <p:txBody>
          <a:bodyPr wrap="square" rtlCol="0">
            <a:spAutoFit/>
          </a:bodyPr>
          <a:lstStyle/>
          <a:p>
            <a:r>
              <a:rPr lang="en-US" sz="2000" dirty="0"/>
              <a:t>Thinning</a:t>
            </a:r>
          </a:p>
        </p:txBody>
      </p:sp>
      <p:sp>
        <p:nvSpPr>
          <p:cNvPr id="44" name="TextBox 43">
            <a:extLst>
              <a:ext uri="{FF2B5EF4-FFF2-40B4-BE49-F238E27FC236}">
                <a16:creationId xmlns:a16="http://schemas.microsoft.com/office/drawing/2014/main" id="{AFBA9E4B-1487-834F-60DA-DC49BB73ADAC}"/>
              </a:ext>
            </a:extLst>
          </p:cNvPr>
          <p:cNvSpPr txBox="1"/>
          <p:nvPr/>
        </p:nvSpPr>
        <p:spPr>
          <a:xfrm>
            <a:off x="17880055" y="15898967"/>
            <a:ext cx="723272" cy="400110"/>
          </a:xfrm>
          <a:prstGeom prst="rect">
            <a:avLst/>
          </a:prstGeom>
          <a:noFill/>
        </p:spPr>
        <p:txBody>
          <a:bodyPr wrap="square" rtlCol="0">
            <a:spAutoFit/>
          </a:bodyPr>
          <a:lstStyle/>
          <a:p>
            <a:r>
              <a:rPr lang="en-US" sz="2000" dirty="0"/>
              <a:t>2017</a:t>
            </a:r>
          </a:p>
        </p:txBody>
      </p:sp>
      <p:cxnSp>
        <p:nvCxnSpPr>
          <p:cNvPr id="49" name="Straight Arrow Connector 48">
            <a:extLst>
              <a:ext uri="{FF2B5EF4-FFF2-40B4-BE49-F238E27FC236}">
                <a16:creationId xmlns:a16="http://schemas.microsoft.com/office/drawing/2014/main" id="{E11450A8-0F1D-95A8-9182-D5CE8A6DB5D6}"/>
              </a:ext>
            </a:extLst>
          </p:cNvPr>
          <p:cNvCxnSpPr/>
          <p:nvPr/>
        </p:nvCxnSpPr>
        <p:spPr>
          <a:xfrm flipV="1">
            <a:off x="18234696" y="16239520"/>
            <a:ext cx="0" cy="7673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descr="A graph showing a number of different sizes and shapes&#10;&#10;Description automatically generated with medium confidence">
            <a:extLst>
              <a:ext uri="{FF2B5EF4-FFF2-40B4-BE49-F238E27FC236}">
                <a16:creationId xmlns:a16="http://schemas.microsoft.com/office/drawing/2014/main" id="{22C1FF08-0F21-DB1E-6F39-1C7977D7B6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362" y="20913219"/>
            <a:ext cx="7029124" cy="4213670"/>
          </a:xfrm>
          <a:prstGeom prst="rect">
            <a:avLst/>
          </a:prstGeom>
          <a:ln>
            <a:solidFill>
              <a:schemeClr val="tx1"/>
            </a:solidFill>
          </a:ln>
        </p:spPr>
      </p:pic>
      <p:pic>
        <p:nvPicPr>
          <p:cNvPr id="62" name="Picture 61" descr="A graph showing a number of boxes&#10;&#10;Description automatically generated">
            <a:extLst>
              <a:ext uri="{FF2B5EF4-FFF2-40B4-BE49-F238E27FC236}">
                <a16:creationId xmlns:a16="http://schemas.microsoft.com/office/drawing/2014/main" id="{A482DC75-821F-846C-337E-FC605D4316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3729" y="20908240"/>
            <a:ext cx="7038975" cy="4219575"/>
          </a:xfrm>
          <a:prstGeom prst="rect">
            <a:avLst/>
          </a:prstGeom>
          <a:ln>
            <a:solidFill>
              <a:schemeClr val="tx1"/>
            </a:solidFill>
          </a:ln>
        </p:spPr>
      </p:pic>
      <p:pic>
        <p:nvPicPr>
          <p:cNvPr id="64" name="Picture 63" descr="A graph showing a number of different levels of disease rating&#10;&#10;Description automatically generated with medium confidence">
            <a:extLst>
              <a:ext uri="{FF2B5EF4-FFF2-40B4-BE49-F238E27FC236}">
                <a16:creationId xmlns:a16="http://schemas.microsoft.com/office/drawing/2014/main" id="{E2038C83-8124-1695-A095-B6E6AF67C8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79699" y="20910536"/>
            <a:ext cx="7033600" cy="4216353"/>
          </a:xfrm>
          <a:prstGeom prst="rect">
            <a:avLst/>
          </a:prstGeom>
          <a:ln>
            <a:solidFill>
              <a:schemeClr val="tx1"/>
            </a:solidFill>
          </a:ln>
        </p:spPr>
      </p:pic>
      <p:sp>
        <p:nvSpPr>
          <p:cNvPr id="16" name="TextBox 15">
            <a:extLst>
              <a:ext uri="{FF2B5EF4-FFF2-40B4-BE49-F238E27FC236}">
                <a16:creationId xmlns:a16="http://schemas.microsoft.com/office/drawing/2014/main" id="{C57AA65E-8774-4E1E-AE32-3EDA2D5A1EEB}"/>
              </a:ext>
            </a:extLst>
          </p:cNvPr>
          <p:cNvSpPr txBox="1"/>
          <p:nvPr/>
        </p:nvSpPr>
        <p:spPr>
          <a:xfrm>
            <a:off x="6096000" y="21717000"/>
            <a:ext cx="725100" cy="307777"/>
          </a:xfrm>
          <a:prstGeom prst="rect">
            <a:avLst/>
          </a:prstGeom>
          <a:noFill/>
        </p:spPr>
        <p:txBody>
          <a:bodyPr wrap="square" rtlCol="0">
            <a:spAutoFit/>
          </a:bodyPr>
          <a:lstStyle/>
          <a:p>
            <a:r>
              <a:rPr lang="en-US" sz="1400" dirty="0"/>
              <a:t>n=139</a:t>
            </a:r>
          </a:p>
        </p:txBody>
      </p:sp>
      <p:sp>
        <p:nvSpPr>
          <p:cNvPr id="23" name="TextBox 22">
            <a:extLst>
              <a:ext uri="{FF2B5EF4-FFF2-40B4-BE49-F238E27FC236}">
                <a16:creationId xmlns:a16="http://schemas.microsoft.com/office/drawing/2014/main" id="{055EFE8B-CC66-FC5D-E1EB-AD2AFEB3D103}"/>
              </a:ext>
            </a:extLst>
          </p:cNvPr>
          <p:cNvSpPr txBox="1"/>
          <p:nvPr/>
        </p:nvSpPr>
        <p:spPr>
          <a:xfrm>
            <a:off x="13384154" y="21717000"/>
            <a:ext cx="725100" cy="307777"/>
          </a:xfrm>
          <a:prstGeom prst="rect">
            <a:avLst/>
          </a:prstGeom>
          <a:noFill/>
        </p:spPr>
        <p:txBody>
          <a:bodyPr wrap="square" rtlCol="0">
            <a:spAutoFit/>
          </a:bodyPr>
          <a:lstStyle/>
          <a:p>
            <a:r>
              <a:rPr lang="en-US" sz="1400" dirty="0"/>
              <a:t>n=139</a:t>
            </a:r>
          </a:p>
        </p:txBody>
      </p:sp>
      <p:sp>
        <p:nvSpPr>
          <p:cNvPr id="24" name="TextBox 23">
            <a:extLst>
              <a:ext uri="{FF2B5EF4-FFF2-40B4-BE49-F238E27FC236}">
                <a16:creationId xmlns:a16="http://schemas.microsoft.com/office/drawing/2014/main" id="{AEA5438D-3244-4CAE-35D9-66B8DEE93B16}"/>
              </a:ext>
            </a:extLst>
          </p:cNvPr>
          <p:cNvSpPr txBox="1"/>
          <p:nvPr/>
        </p:nvSpPr>
        <p:spPr>
          <a:xfrm>
            <a:off x="20398301" y="21717000"/>
            <a:ext cx="725100" cy="307777"/>
          </a:xfrm>
          <a:prstGeom prst="rect">
            <a:avLst/>
          </a:prstGeom>
          <a:noFill/>
        </p:spPr>
        <p:txBody>
          <a:bodyPr wrap="square" rtlCol="0">
            <a:spAutoFit/>
          </a:bodyPr>
          <a:lstStyle/>
          <a:p>
            <a:r>
              <a:rPr lang="en-US" sz="1400" dirty="0"/>
              <a:t>n=139</a:t>
            </a:r>
          </a:p>
        </p:txBody>
      </p:sp>
    </p:spTree>
    <p:extLst>
      <p:ext uri="{BB962C8B-B14F-4D97-AF65-F5344CB8AC3E}">
        <p14:creationId xmlns:p14="http://schemas.microsoft.com/office/powerpoint/2010/main" val="3909989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6FFB98213B534388416FB25EB07125" ma:contentTypeVersion="12" ma:contentTypeDescription="Create a new document." ma:contentTypeScope="" ma:versionID="96d5031c4bee13ac0d9078dc7badc297">
  <xsd:schema xmlns:xsd="http://www.w3.org/2001/XMLSchema" xmlns:xs="http://www.w3.org/2001/XMLSchema" xmlns:p="http://schemas.microsoft.com/office/2006/metadata/properties" xmlns:ns3="051e59b9-d182-401b-8fde-4c9ecab806cc" xmlns:ns4="83b261ab-c423-4906-850c-410f58d8f508" targetNamespace="http://schemas.microsoft.com/office/2006/metadata/properties" ma:root="true" ma:fieldsID="1cf0469cc875a92230065edc9e205b51" ns3:_="" ns4:_="">
    <xsd:import namespace="051e59b9-d182-401b-8fde-4c9ecab806cc"/>
    <xsd:import namespace="83b261ab-c423-4906-850c-410f58d8f508"/>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GenerationTime" minOccurs="0"/>
                <xsd:element ref="ns3:MediaServiceEventHashCode"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e59b9-d182-401b-8fde-4c9ecab806cc"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b261ab-c423-4906-850c-410f58d8f5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51e59b9-d182-401b-8fde-4c9ecab806cc" xsi:nil="true"/>
  </documentManagement>
</p:properties>
</file>

<file path=customXml/itemProps1.xml><?xml version="1.0" encoding="utf-8"?>
<ds:datastoreItem xmlns:ds="http://schemas.openxmlformats.org/officeDocument/2006/customXml" ds:itemID="{8913FFB3-6E45-42DF-BC6C-C6A130D4A71E}">
  <ds:schemaRefs>
    <ds:schemaRef ds:uri="http://schemas.microsoft.com/sharepoint/v3/contenttype/forms"/>
  </ds:schemaRefs>
</ds:datastoreItem>
</file>

<file path=customXml/itemProps2.xml><?xml version="1.0" encoding="utf-8"?>
<ds:datastoreItem xmlns:ds="http://schemas.openxmlformats.org/officeDocument/2006/customXml" ds:itemID="{0FB3B90B-87D2-4297-B74A-26F1D402B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1e59b9-d182-401b-8fde-4c9ecab806cc"/>
    <ds:schemaRef ds:uri="83b261ab-c423-4906-850c-410f58d8f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0AAF03-A36C-4D3C-A331-13C1730712BD}">
  <ds:schemaRefs>
    <ds:schemaRef ds:uri="http://schemas.microsoft.com/office/2006/documentManagement/types"/>
    <ds:schemaRef ds:uri="http://www.w3.org/XML/1998/namespace"/>
    <ds:schemaRef ds:uri="http://purl.org/dc/elements/1.1/"/>
    <ds:schemaRef ds:uri="83b261ab-c423-4906-850c-410f58d8f508"/>
    <ds:schemaRef ds:uri="051e59b9-d182-401b-8fde-4c9ecab806cc"/>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4719</TotalTime>
  <Words>601</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Cambria Math</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dda0003</dc:creator>
  <cp:lastModifiedBy>Gracey Goldsby</cp:lastModifiedBy>
  <cp:revision>381</cp:revision>
  <cp:lastPrinted>2014-03-20T16:33:40Z</cp:lastPrinted>
  <dcterms:created xsi:type="dcterms:W3CDTF">2011-08-23T14:22:25Z</dcterms:created>
  <dcterms:modified xsi:type="dcterms:W3CDTF">2024-07-31T19:30:20Z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0x010100A86FFB98213B534388416FB25EB07125</vt:lpwstr>
  </property>
  <property fmtid="{D5CDD505-2E9C-101B-9397-08002B2CF9AE}" pid="3" name="_dlc_DocIdItemGuid">
    <vt:lpwstr>ae004073-b496-4d68-b82e-bb07fdc94016</vt:lpwstr>
  </property>
  <property fmtid="{D5CDD505-2E9C-101B-9397-08002B2CF9AE}" pid="4" name="Degree">
    <vt:lpwstr/>
  </property>
  <property fmtid="{D5CDD505-2E9C-101B-9397-08002B2CF9AE}" pid="5" name="MediaServiceImageTags">
    <vt:lpwstr/>
  </property>
</Properties>
</file>