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83" r:id="rId3"/>
    <p:sldId id="284" r:id="rId4"/>
    <p:sldId id="287" r:id="rId5"/>
    <p:sldId id="305" r:id="rId6"/>
    <p:sldId id="324" r:id="rId7"/>
    <p:sldId id="325" r:id="rId8"/>
    <p:sldId id="327" r:id="rId9"/>
    <p:sldId id="402" r:id="rId10"/>
    <p:sldId id="396" r:id="rId11"/>
    <p:sldId id="397" r:id="rId12"/>
    <p:sldId id="398" r:id="rId13"/>
    <p:sldId id="323" r:id="rId14"/>
    <p:sldId id="322" r:id="rId15"/>
    <p:sldId id="405" r:id="rId16"/>
    <p:sldId id="301" r:id="rId17"/>
    <p:sldId id="404" r:id="rId18"/>
    <p:sldId id="307" r:id="rId19"/>
  </p:sldIdLst>
  <p:sldSz cx="12192000" cy="6858000"/>
  <p:notesSz cx="9167813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8" autoAdjust="0"/>
    <p:restoredTop sz="94660"/>
  </p:normalViewPr>
  <p:slideViewPr>
    <p:cSldViewPr snapToGrid="0">
      <p:cViewPr varScale="1">
        <p:scale>
          <a:sx n="94" d="100"/>
          <a:sy n="94" d="100"/>
        </p:scale>
        <p:origin x="451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2E76-1818-F2A9-1703-A57EEFB35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5008A-2567-6A10-F013-89D3221B2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2CD4-0E24-A883-F9E1-100DF7BB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39408-29DB-DABD-310D-E4CA79D5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ED73-D933-DA32-DEF6-D323865C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5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6106-EDB7-07EB-E670-CDCEE04E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0F6D-804A-E8F5-5996-6DDF65F3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FCF67-BAD7-0504-EEF6-7453722C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74B7A-DC98-C495-E3C8-67619AD7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06A8-A66A-6D26-8E74-191CA16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6753A-2BD4-24B3-05F0-CBC268CA9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A2961-D2E5-F137-CD37-36B9D617F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0A03-767D-D91F-DF7B-0B731F39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32E4-6084-497E-243F-AAF2D787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DAA3-B87D-7A6A-CFBE-61784C28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FC1F-CE41-9067-79AC-258C3535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8C0B-1931-358A-94E5-89AF85C25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DF695-A690-D696-72CA-FBAA3691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8B08-7A3B-C6AB-7336-0C313CC3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A6059-A8E0-4530-905C-507150D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8EB1-555A-D2A5-C9E6-9C363AE8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1E500-0E5E-FE83-14E3-92FFD371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F3C1C-47C4-0FE1-936B-901D6897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9E383-A86E-2D8C-B67C-528252D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848E-2800-05A6-1BF6-4848DD94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D81-9EE2-6A05-549A-CC0AE4AC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3E28-C8B1-5BC8-63B9-1065859BD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CC32-D9BD-CFA9-D064-0735EC98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77338-C915-C388-11E3-8441F63A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771B-F070-7417-A2A5-D339073A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E5268-5B74-A105-0F3B-15A8E71D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9B3A-C26C-639A-750B-A3CA62EE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D9B3-57D9-4B9C-8884-ABE1BC57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ECFB7-2096-D5E4-0000-E4493CF80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62E71-B6D0-DE47-AF67-55FAEA08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3C949-71CE-B760-0EA8-7F0D574CD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2CE4B-F249-5C5F-60E7-CA29E444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887-C385-F99E-1AFE-C0ACA4EA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00182-DAA4-80DE-D4F2-141786A7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407D-1A59-CF56-2596-45CFC90A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C5E42-B638-F573-1180-BFF834F3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4263-2E77-0E98-7C0F-D4D43D4A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F55AE-A416-8D10-32D6-3D69C69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F552-F998-B02D-393B-045BF14D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9C2F1-983B-1FC9-DB0D-8279179C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0DC1A-1525-AAE1-69E9-CEB6DE65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D697-D02E-84FF-A7CF-0792DE1A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AAED-C074-63D6-DAEC-06BADA824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C24F7-FA03-A17D-7BF1-7C40071C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1A2A-F61C-C080-2C7F-AADEFB5D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5C65-EE31-F8BB-AA9D-F8BC190B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A5562-C204-A32A-854B-E5083218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4117-326E-F2E1-9FE7-3C3F520B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F13D0-7EDC-5E52-6D9F-0034B414E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6A46-4FB3-D9C4-C670-4D29ED246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A9CCF-0E8E-18BC-6FD2-BA0C2F08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8EC27-86E1-C7DF-B19C-110C7031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BB638-478A-3D3C-37FC-0CA57FDA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0948E-319C-C7F9-E0D4-481AB3E4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76116-C7C0-887B-DEC1-5B9FC9E86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3D1E-3726-A8C7-6754-BE657A3F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D5D-26F1-21FE-2E95-571E51DB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2CAA-3E71-68E0-B613-1C79ABE19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7562A-15F8-A71C-4757-B2AB0D58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9DABB550-4D1D-7314-A630-B29EF318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910" y="5012485"/>
            <a:ext cx="1446819" cy="142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B1E26C-A1A6-29A3-940D-F407FB8F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2" y="5187526"/>
            <a:ext cx="1815122" cy="126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9F942-1333-F362-8E7D-19791912070B}"/>
              </a:ext>
            </a:extLst>
          </p:cNvPr>
          <p:cNvSpPr txBox="1"/>
          <p:nvPr/>
        </p:nvSpPr>
        <p:spPr>
          <a:xfrm>
            <a:off x="2894290" y="1697415"/>
            <a:ext cx="6515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USFS Component - Mitigating needle blight: A growing economic threat to pine forests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DDC2D-D06D-C31B-40CC-712D4AEB127E}"/>
              </a:ext>
            </a:extLst>
          </p:cNvPr>
          <p:cNvSpPr txBox="1"/>
          <p:nvPr/>
        </p:nvSpPr>
        <p:spPr>
          <a:xfrm>
            <a:off x="571940" y="512284"/>
            <a:ext cx="10958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triggers and seasonal changes in the mycobiome on symptomatic and asymptomatic loblolly pine needles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A2CDD-B34E-CA9D-3A7C-9E90AA94486E}"/>
              </a:ext>
            </a:extLst>
          </p:cNvPr>
          <p:cNvSpPr txBox="1"/>
          <p:nvPr/>
        </p:nvSpPr>
        <p:spPr>
          <a:xfrm>
            <a:off x="3047625" y="2950726"/>
            <a:ext cx="60967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Rabiu Olatinwo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Plant Pathologist,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Insects, Diseases, and Invasive Plants RWU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Southern Research Station, 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USDA Forest Service, 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Pineville 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5BB56-6151-464A-BAA9-F7A37251BFE8}"/>
              </a:ext>
            </a:extLst>
          </p:cNvPr>
          <p:cNvSpPr txBox="1"/>
          <p:nvPr/>
        </p:nvSpPr>
        <p:spPr>
          <a:xfrm>
            <a:off x="3225656" y="5732539"/>
            <a:ext cx="5790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 Brown Spot Needle Blight Assessment Workshop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August 13-14, 2024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Holiday Inn Express &amp; Suites, Cullman, AL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3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869BD-9342-885B-C53C-82BE23782928}"/>
              </a:ext>
            </a:extLst>
          </p:cNvPr>
          <p:cNvSpPr txBox="1">
            <a:spLocks/>
          </p:cNvSpPr>
          <p:nvPr/>
        </p:nvSpPr>
        <p:spPr>
          <a:xfrm>
            <a:off x="327610" y="5819728"/>
            <a:ext cx="3248910" cy="71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Soil variability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36F6C-4131-64F0-1AA3-A7F2A8BB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2" y="198252"/>
            <a:ext cx="8238264" cy="5621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29DE7-E565-0E91-A1E2-29B5079D4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536" y="446503"/>
            <a:ext cx="2640026" cy="54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5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869BD-9342-885B-C53C-82BE23782928}"/>
              </a:ext>
            </a:extLst>
          </p:cNvPr>
          <p:cNvSpPr txBox="1">
            <a:spLocks/>
          </p:cNvSpPr>
          <p:nvPr/>
        </p:nvSpPr>
        <p:spPr>
          <a:xfrm>
            <a:off x="327610" y="5819728"/>
            <a:ext cx="3248910" cy="71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Soil variability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E81FB-2208-4CFB-A06A-2DA215672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6" y="325181"/>
            <a:ext cx="7803198" cy="5557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0041D-65EE-1692-7FA1-5817AD65E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2"/>
          <a:stretch/>
        </p:blipFill>
        <p:spPr>
          <a:xfrm>
            <a:off x="8394261" y="581071"/>
            <a:ext cx="2686645" cy="56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4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869BD-9342-885B-C53C-82BE23782928}"/>
              </a:ext>
            </a:extLst>
          </p:cNvPr>
          <p:cNvSpPr txBox="1">
            <a:spLocks/>
          </p:cNvSpPr>
          <p:nvPr/>
        </p:nvSpPr>
        <p:spPr>
          <a:xfrm>
            <a:off x="480208" y="5815555"/>
            <a:ext cx="4181310" cy="960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Climate variability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1E6F7-1A51-F0AC-1B45-721D8E48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" y="830470"/>
            <a:ext cx="12023433" cy="4985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38E27-D4A1-6420-AD5B-4DE121A50E39}"/>
              </a:ext>
            </a:extLst>
          </p:cNvPr>
          <p:cNvSpPr/>
          <p:nvPr/>
        </p:nvSpPr>
        <p:spPr>
          <a:xfrm>
            <a:off x="4074160" y="1209040"/>
            <a:ext cx="18288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0DBFBD-1601-BC50-DE6D-E0F4D090F513}"/>
              </a:ext>
            </a:extLst>
          </p:cNvPr>
          <p:cNvGrpSpPr/>
          <p:nvPr/>
        </p:nvGrpSpPr>
        <p:grpSpPr>
          <a:xfrm>
            <a:off x="76200" y="372452"/>
            <a:ext cx="12115800" cy="6195113"/>
            <a:chOff x="76200" y="372452"/>
            <a:chExt cx="12115800" cy="6195113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B1869BD-9342-885B-C53C-82BE23782928}"/>
                </a:ext>
              </a:extLst>
            </p:cNvPr>
            <p:cNvSpPr txBox="1">
              <a:spLocks/>
            </p:cNvSpPr>
            <p:nvPr/>
          </p:nvSpPr>
          <p:spPr>
            <a:xfrm>
              <a:off x="230780" y="5607220"/>
              <a:ext cx="7141854" cy="96034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Climate variability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3414C75-8022-0A40-0972-4668B7A7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452798"/>
              <a:ext cx="12115800" cy="50275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48B35C-969C-359C-3823-3721186AE260}"/>
                </a:ext>
              </a:extLst>
            </p:cNvPr>
            <p:cNvSpPr txBox="1"/>
            <p:nvPr/>
          </p:nvSpPr>
          <p:spPr>
            <a:xfrm>
              <a:off x="9977320" y="688513"/>
              <a:ext cx="373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E2C8D6-032A-E700-B406-C9C6D6E92C3D}"/>
                </a:ext>
              </a:extLst>
            </p:cNvPr>
            <p:cNvSpPr txBox="1"/>
            <p:nvPr/>
          </p:nvSpPr>
          <p:spPr>
            <a:xfrm>
              <a:off x="8510344" y="1611174"/>
              <a:ext cx="373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70A815-DF63-FD1A-BB0A-822A99396D60}"/>
                </a:ext>
              </a:extLst>
            </p:cNvPr>
            <p:cNvSpPr txBox="1"/>
            <p:nvPr/>
          </p:nvSpPr>
          <p:spPr>
            <a:xfrm>
              <a:off x="10710792" y="372452"/>
              <a:ext cx="373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2020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71600D-BF75-4725-CFCF-C45DCF208AA7}"/>
                </a:ext>
              </a:extLst>
            </p:cNvPr>
            <p:cNvSpPr txBox="1"/>
            <p:nvPr/>
          </p:nvSpPr>
          <p:spPr>
            <a:xfrm>
              <a:off x="11489341" y="1687746"/>
              <a:ext cx="373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2023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819ED7-0609-C50A-5C16-FF3691749155}"/>
                </a:ext>
              </a:extLst>
            </p:cNvPr>
            <p:cNvSpPr/>
            <p:nvPr/>
          </p:nvSpPr>
          <p:spPr>
            <a:xfrm>
              <a:off x="3834672" y="910932"/>
              <a:ext cx="1828800" cy="25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76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E3297E-9EAB-388B-7D47-8DBEA3361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207"/>
          <a:stretch/>
        </p:blipFill>
        <p:spPr>
          <a:xfrm>
            <a:off x="0" y="0"/>
            <a:ext cx="12192000" cy="5815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7EA35E-A48B-16A4-2837-110AD1310AB4}"/>
              </a:ext>
            </a:extLst>
          </p:cNvPr>
          <p:cNvSpPr txBox="1">
            <a:spLocks/>
          </p:cNvSpPr>
          <p:nvPr/>
        </p:nvSpPr>
        <p:spPr>
          <a:xfrm>
            <a:off x="384146" y="5856564"/>
            <a:ext cx="4954126" cy="960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Variability in growth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1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2" y="480697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Key observations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(US Forest Service – FHP/SRS)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6961D-3794-01E1-9509-54406C0AA223}"/>
              </a:ext>
            </a:extLst>
          </p:cNvPr>
          <p:cNvSpPr txBox="1"/>
          <p:nvPr/>
        </p:nvSpPr>
        <p:spPr>
          <a:xfrm>
            <a:off x="783771" y="1893554"/>
            <a:ext cx="10058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Severe infestation at </a:t>
            </a:r>
            <a:r>
              <a:rPr lang="en-US" sz="3200" b="1" dirty="0">
                <a:solidFill>
                  <a:srgbClr val="0000CC"/>
                </a:solidFill>
              </a:rPr>
              <a:t>industry plantations </a:t>
            </a:r>
            <a:r>
              <a:rPr lang="en-US" sz="3200" dirty="0"/>
              <a:t>in LA. Worst cases often reported in </a:t>
            </a:r>
            <a:r>
              <a:rPr lang="en-US" sz="3200" b="1" dirty="0">
                <a:solidFill>
                  <a:srgbClr val="0000CC"/>
                </a:solidFill>
              </a:rPr>
              <a:t>younger age-classes (3 to 10-year-old) </a:t>
            </a:r>
            <a:r>
              <a:rPr lang="en-US" sz="3200" dirty="0"/>
              <a:t>but is observed in older trees.</a:t>
            </a: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Often at its </a:t>
            </a:r>
            <a:r>
              <a:rPr lang="en-US" sz="3200" b="1" dirty="0">
                <a:solidFill>
                  <a:srgbClr val="0000CC"/>
                </a:solidFill>
              </a:rPr>
              <a:t>worst on poorly drained sites</a:t>
            </a:r>
            <a:r>
              <a:rPr lang="en-US" sz="3200" dirty="0"/>
              <a:t>; clay, silty loam, fine sandy loam, sites with shallow A horizon.</a:t>
            </a: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Poor growing conditions (</a:t>
            </a:r>
            <a:r>
              <a:rPr lang="en-US" sz="3200" b="1" dirty="0">
                <a:solidFill>
                  <a:srgbClr val="0000CC"/>
                </a:solidFill>
              </a:rPr>
              <a:t>compacted, waterlogged soils</a:t>
            </a:r>
            <a:r>
              <a:rPr lang="en-US" sz="3200" dirty="0"/>
              <a:t>) worsen situation for susceptible trees.</a:t>
            </a:r>
          </a:p>
        </p:txBody>
      </p:sp>
    </p:spTree>
    <p:extLst>
      <p:ext uri="{BB962C8B-B14F-4D97-AF65-F5344CB8AC3E}">
        <p14:creationId xmlns:p14="http://schemas.microsoft.com/office/powerpoint/2010/main" val="4259160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49" y="458927"/>
            <a:ext cx="10794575" cy="96034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Nutrition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Preliminary results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6961D-3794-01E1-9509-54406C0AA223}"/>
              </a:ext>
            </a:extLst>
          </p:cNvPr>
          <p:cNvSpPr txBox="1"/>
          <p:nvPr/>
        </p:nvSpPr>
        <p:spPr>
          <a:xfrm>
            <a:off x="607849" y="1560786"/>
            <a:ext cx="1097630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/>
              <a:t>Plant tissue and soil samples were collected twice, in </a:t>
            </a:r>
            <a:r>
              <a:rPr lang="en-US" sz="3000" b="1" dirty="0">
                <a:solidFill>
                  <a:srgbClr val="0000CC"/>
                </a:solidFill>
              </a:rPr>
              <a:t>October 2023 and July 2024 </a:t>
            </a:r>
            <a:r>
              <a:rPr lang="en-US" sz="3000" dirty="0"/>
              <a:t>for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dirty="0"/>
              <a:t>nutrition analyses at six sites.</a:t>
            </a:r>
          </a:p>
          <a:p>
            <a:pPr marL="457200" indent="-457200">
              <a:buFont typeface="+mj-lt"/>
              <a:buAutoNum type="arabicPeriod"/>
            </a:pPr>
            <a:endParaRPr lang="en-US" sz="30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Overall, </a:t>
            </a:r>
            <a:r>
              <a:rPr lang="en-US" sz="3000" b="1" dirty="0">
                <a:solidFill>
                  <a:srgbClr val="0000CC"/>
                </a:solidFill>
              </a:rPr>
              <a:t>soil pH is very low </a:t>
            </a:r>
            <a:r>
              <a:rPr lang="en-US" sz="3000" dirty="0"/>
              <a:t>across all the sites and </a:t>
            </a:r>
            <a:r>
              <a:rPr lang="en-US" sz="3000" b="1" dirty="0">
                <a:solidFill>
                  <a:srgbClr val="0000CC"/>
                </a:solidFill>
              </a:rPr>
              <a:t>iron concentrations are high</a:t>
            </a:r>
            <a:r>
              <a:rPr lang="en-US" sz="3000" dirty="0"/>
              <a:t>.  </a:t>
            </a:r>
          </a:p>
          <a:p>
            <a:pPr marL="457200" indent="-457200">
              <a:buFont typeface="+mj-lt"/>
              <a:buAutoNum type="arabicPeriod"/>
            </a:pPr>
            <a:endParaRPr lang="en-US" sz="30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Foliar nutrition is </a:t>
            </a:r>
            <a:r>
              <a:rPr lang="en-US" sz="3000" b="1" dirty="0">
                <a:solidFill>
                  <a:srgbClr val="0000CC"/>
                </a:solidFill>
              </a:rPr>
              <a:t>deficient to low in general</a:t>
            </a:r>
            <a:r>
              <a:rPr lang="en-US" sz="3000" dirty="0"/>
              <a:t>, except zinc and iron, which are borderline low </a:t>
            </a:r>
          </a:p>
          <a:p>
            <a:pPr marL="457200" indent="-457200">
              <a:buFont typeface="+mj-lt"/>
              <a:buAutoNum type="arabicPeriod"/>
            </a:pPr>
            <a:endParaRPr lang="en-US" sz="3000" dirty="0"/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Manganese is </a:t>
            </a:r>
            <a:r>
              <a:rPr lang="en-US" sz="3000" b="1" dirty="0">
                <a:solidFill>
                  <a:srgbClr val="0000CC"/>
                </a:solidFill>
              </a:rPr>
              <a:t>excessively high. </a:t>
            </a:r>
            <a:r>
              <a:rPr lang="en-US" sz="3000" dirty="0"/>
              <a:t>Waterlogging </a:t>
            </a:r>
            <a:r>
              <a:rPr lang="en-US" sz="3000" dirty="0">
                <a:sym typeface="Wingdings" panose="05000000000000000000" pitchFamily="2" charset="2"/>
              </a:rPr>
              <a:t>-&gt;</a:t>
            </a:r>
            <a:r>
              <a:rPr lang="en-US" sz="3000" dirty="0"/>
              <a:t> manganese toxicity -&gt; need breeding for tolerance to waterlogging.</a:t>
            </a:r>
          </a:p>
        </p:txBody>
      </p:sp>
    </p:spTree>
    <p:extLst>
      <p:ext uri="{BB962C8B-B14F-4D97-AF65-F5344CB8AC3E}">
        <p14:creationId xmlns:p14="http://schemas.microsoft.com/office/powerpoint/2010/main" val="378130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2" y="480697"/>
            <a:ext cx="10794575" cy="96034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Summary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6961D-3794-01E1-9509-54406C0AA223}"/>
              </a:ext>
            </a:extLst>
          </p:cNvPr>
          <p:cNvSpPr txBox="1"/>
          <p:nvPr/>
        </p:nvSpPr>
        <p:spPr>
          <a:xfrm>
            <a:off x="793305" y="1716755"/>
            <a:ext cx="1031965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Soil </a:t>
            </a:r>
            <a:r>
              <a:rPr lang="en-US" sz="3200" b="1" dirty="0">
                <a:solidFill>
                  <a:srgbClr val="0000CC"/>
                </a:solidFill>
              </a:rPr>
              <a:t>nutrients deficiency or toxicity </a:t>
            </a:r>
            <a:r>
              <a:rPr lang="en-US" sz="3200" dirty="0"/>
              <a:t>may play role; unknown to what extent as this point.</a:t>
            </a: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Role of </a:t>
            </a:r>
            <a:r>
              <a:rPr lang="en-US" sz="3200" b="1" dirty="0">
                <a:solidFill>
                  <a:srgbClr val="0000CC"/>
                </a:solidFill>
              </a:rPr>
              <a:t>pine genetics</a:t>
            </a:r>
            <a:r>
              <a:rPr lang="en-US" sz="3200" dirty="0"/>
              <a:t>? Only anecdotal evidence in loblolly thus far. Investigation is ongoing (NPRN project).</a:t>
            </a: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3200" dirty="0"/>
              <a:t>What impact does </a:t>
            </a:r>
            <a:r>
              <a:rPr lang="en-US" sz="3200" b="1" dirty="0">
                <a:solidFill>
                  <a:srgbClr val="0000CC"/>
                </a:solidFill>
              </a:rPr>
              <a:t>site*weather*cultural*genetics </a:t>
            </a:r>
            <a:r>
              <a:rPr lang="en-US" sz="3200" dirty="0"/>
              <a:t>in combination play? (Focus of the NPRN projects). </a:t>
            </a:r>
          </a:p>
        </p:txBody>
      </p:sp>
    </p:spTree>
    <p:extLst>
      <p:ext uri="{BB962C8B-B14F-4D97-AF65-F5344CB8AC3E}">
        <p14:creationId xmlns:p14="http://schemas.microsoft.com/office/powerpoint/2010/main" val="346159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A65E-B0FC-DD14-5A5B-F6138C8A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07EA-DB49-985D-A763-8B6EB8F8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5" y="701870"/>
            <a:ext cx="11006941" cy="96034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Acknowledgements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2F091F10-FCBA-2667-047B-3345D9E0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13" y="2466425"/>
            <a:ext cx="1284839" cy="13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E1FC79A4-25A3-B7D5-AF91-EA60CFB99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36" y="4681688"/>
            <a:ext cx="3551316" cy="895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D127F5-CDF9-ED3B-CA51-A1EB5600C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44" y="2466425"/>
            <a:ext cx="1720546" cy="1212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065A8-0438-569E-E7BA-74642FF5FCC2}"/>
              </a:ext>
            </a:extLst>
          </p:cNvPr>
          <p:cNvSpPr txBox="1"/>
          <p:nvPr/>
        </p:nvSpPr>
        <p:spPr>
          <a:xfrm>
            <a:off x="5532255" y="2176312"/>
            <a:ext cx="61609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USDA Forest Service-FHP /SRS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Jaesoon Hwang,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Pathologist, Pineville, LA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 Johnson,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Entomologist, Pineville, LA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 Wharton,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 Science Technician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Bruce William,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 Science Technician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FEA91-894C-5750-2B1C-73ED4C667C36}"/>
              </a:ext>
            </a:extLst>
          </p:cNvPr>
          <p:cNvSpPr txBox="1"/>
          <p:nvPr/>
        </p:nvSpPr>
        <p:spPr>
          <a:xfrm>
            <a:off x="5822398" y="4681688"/>
            <a:ext cx="5870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Jane Stewart,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Olga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Kozhar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ORISE Postdoctoral Associate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7562A-15F8-A71C-4757-B2AB0D58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4066B-885F-A916-6E99-F32C3FBB7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23" y="770258"/>
            <a:ext cx="5929641" cy="5393628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Brown spot needle blight</a:t>
            </a:r>
            <a:r>
              <a:rPr lang="en-US" sz="2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caused by a fungal pathogen (</a:t>
            </a:r>
            <a:r>
              <a:rPr lang="en-US" sz="2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Lecanosticta</a:t>
            </a:r>
            <a:r>
              <a:rPr lang="en-US" sz="2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acicola</a:t>
            </a:r>
            <a:r>
              <a:rPr lang="en-US" sz="2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), which typically affects </a:t>
            </a:r>
            <a:r>
              <a:rPr lang="en-US" sz="26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longleaf pine </a:t>
            </a:r>
            <a:r>
              <a:rPr lang="en-US" sz="2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 the early stage of development, has been associated with </a:t>
            </a:r>
            <a:r>
              <a:rPr lang="en-US" sz="2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significant damage and mortality on loblolly pine </a:t>
            </a:r>
            <a:r>
              <a:rPr lang="en-US" sz="2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 the past few years.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Concerns about new emerging </a:t>
            </a:r>
            <a:r>
              <a:rPr lang="en-US" sz="2600" b="1" dirty="0">
                <a:solidFill>
                  <a:srgbClr val="0000CC"/>
                </a:solidFill>
              </a:rPr>
              <a:t>threat to loblolly pine stands in commercial plantations </a:t>
            </a:r>
            <a:r>
              <a:rPr lang="en-US" sz="2600" dirty="0"/>
              <a:t>have increased, especially in parts of the region where, the viable pathogen is available all year. </a:t>
            </a:r>
          </a:p>
          <a:p>
            <a:endParaRPr lang="en-US" sz="2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A97D09-3698-1DE8-6802-882CC124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32" y="407451"/>
            <a:ext cx="3476407" cy="260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2C344-18B3-8397-DD27-46ACFB38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31" y="3669527"/>
            <a:ext cx="3476408" cy="236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F3E74-313F-FBAC-6E2F-9DF3CAC6F2C9}"/>
              </a:ext>
            </a:extLst>
          </p:cNvPr>
          <p:cNvSpPr txBox="1"/>
          <p:nvPr/>
        </p:nvSpPr>
        <p:spPr>
          <a:xfrm>
            <a:off x="7963866" y="3131699"/>
            <a:ext cx="2158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Lecanosticta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acicola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62313-F6B7-10EA-FE67-6B0D5348DB27}"/>
              </a:ext>
            </a:extLst>
          </p:cNvPr>
          <p:cNvSpPr txBox="1"/>
          <p:nvPr/>
        </p:nvSpPr>
        <p:spPr>
          <a:xfrm>
            <a:off x="7433331" y="6163886"/>
            <a:ext cx="3607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nfected pine needle with symptom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0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1FC83-E162-7CC0-426C-9CFE27F38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F2E255-FF28-DA81-1FDF-F2BE2757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385" y="0"/>
            <a:ext cx="9689593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A5B7B6-85BF-ECBC-5797-4D8F581C5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11" y="349956"/>
            <a:ext cx="2901244" cy="6304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BSNB on loblolly pines has been confirmed in </a:t>
            </a:r>
            <a:r>
              <a:rPr lang="en-US" sz="2000" b="1" dirty="0">
                <a:solidFill>
                  <a:srgbClr val="0000FF"/>
                </a:solidFill>
              </a:rPr>
              <a:t>116 counties from nine states </a:t>
            </a:r>
            <a:r>
              <a:rPr lang="en-US" sz="2000" dirty="0"/>
              <a:t>(AL, AR, FL, GA, LA, MS, SC, TN, and TX)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Most severe cases were reported from </a:t>
            </a:r>
            <a:r>
              <a:rPr lang="en-US" sz="2000" b="1" dirty="0">
                <a:solidFill>
                  <a:srgbClr val="0000FF"/>
                </a:solidFill>
              </a:rPr>
              <a:t>AL, AR, LA, and MS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with landscape scale damages on mature trees and/or localized damages on younger trees in commercial stands.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Mortality and growth loss </a:t>
            </a:r>
            <a:r>
              <a:rPr lang="en-US" sz="2000" dirty="0"/>
              <a:t>have been observed from the younger trees after repeated infections over multiple growing seasons.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166C33-FB61-824D-859F-65F0242E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76" y="0"/>
            <a:ext cx="10943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2" y="550325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NPRN – Research 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rojects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6866A6-4965-4C44-27DC-2CA74E95C114}"/>
              </a:ext>
            </a:extLst>
          </p:cNvPr>
          <p:cNvGrpSpPr/>
          <p:nvPr/>
        </p:nvGrpSpPr>
        <p:grpSpPr>
          <a:xfrm>
            <a:off x="760862" y="2126730"/>
            <a:ext cx="10800120" cy="4521205"/>
            <a:chOff x="760862" y="2126730"/>
            <a:chExt cx="10800120" cy="452120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58A4A64-3265-95A9-06FE-BA97D912C6E5}"/>
                </a:ext>
              </a:extLst>
            </p:cNvPr>
            <p:cNvSpPr txBox="1">
              <a:spLocks/>
            </p:cNvSpPr>
            <p:nvPr/>
          </p:nvSpPr>
          <p:spPr>
            <a:xfrm>
              <a:off x="760862" y="2126730"/>
              <a:ext cx="5219810" cy="4521204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Mitigating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Needle Blight:  A Growing Economic Threat to 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Pine Forests  </a:t>
              </a:r>
              <a:b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Auburn University, AL  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Lead PI – Dr. Lori Eckhardt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FC6D391-B390-FCB0-A1D9-634D9EEDC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477" y="2342865"/>
              <a:ext cx="2649206" cy="719158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7CF7DF00-6B0B-8154-44B2-0DA52E1B40C8}"/>
                </a:ext>
              </a:extLst>
            </p:cNvPr>
            <p:cNvSpPr txBox="1">
              <a:spLocks/>
            </p:cNvSpPr>
            <p:nvPr/>
          </p:nvSpPr>
          <p:spPr>
            <a:xfrm>
              <a:off x="6242634" y="2126730"/>
              <a:ext cx="5318348" cy="4521205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Characterize </a:t>
              </a:r>
              <a:r>
                <a: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biotic and abiotic factors driving emergence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 brown spot needle blight on Loblolly pine in the southeastern USA</a:t>
              </a:r>
              <a:b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Colorado State University, CO  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Jane Stewart </a:t>
              </a:r>
            </a:p>
          </p:txBody>
        </p:sp>
        <p:pic>
          <p:nvPicPr>
            <p:cNvPr id="29" name="Picture 28" descr="A close-up of a logo&#10;&#10;Description automatically generated">
              <a:extLst>
                <a:ext uri="{FF2B5EF4-FFF2-40B4-BE49-F238E27FC236}">
                  <a16:creationId xmlns:a16="http://schemas.microsoft.com/office/drawing/2014/main" id="{393FB387-12D4-E2AB-7090-5EAAFC469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438" y="2342865"/>
              <a:ext cx="3476017" cy="865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5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38AA5E-23F9-7438-5D16-A2CC09D59114}"/>
              </a:ext>
            </a:extLst>
          </p:cNvPr>
          <p:cNvSpPr txBox="1">
            <a:spLocks/>
          </p:cNvSpPr>
          <p:nvPr/>
        </p:nvSpPr>
        <p:spPr>
          <a:xfrm>
            <a:off x="1054038" y="2581040"/>
            <a:ext cx="10553888" cy="37366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Long-term study 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plots at 6 sites 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 Central Louisiana in 2023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Plot evaluations and 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tree health assessments 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conducted in Oct. 2023 and July 2024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Loblolly pine samples were collected for 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mycobiomes analysis 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 CSU and 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isolates identification 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 USFS Pineville LA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Plant and soil 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nutrients analyses 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 Pineville LA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F4A0539E-B429-44B8-2469-C221F7A0889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50" y="830787"/>
            <a:ext cx="3476017" cy="865142"/>
          </a:xfrm>
          <a:prstGeom prst="rect">
            <a:avLst/>
          </a:prstGeom>
        </p:spPr>
      </p:pic>
      <p:pic>
        <p:nvPicPr>
          <p:cNvPr id="10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CBEC4FDA-C541-FE1F-FA1E-E9BD4213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42" y="604978"/>
            <a:ext cx="1284839" cy="13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D59F37-313D-5B1F-3240-ADD7777A5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93" y="604978"/>
            <a:ext cx="1720546" cy="12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0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F21904-8132-1470-2856-2D344713543F}"/>
              </a:ext>
            </a:extLst>
          </p:cNvPr>
          <p:cNvGrpSpPr/>
          <p:nvPr/>
        </p:nvGrpSpPr>
        <p:grpSpPr>
          <a:xfrm>
            <a:off x="395992" y="0"/>
            <a:ext cx="11390659" cy="6838677"/>
            <a:chOff x="395992" y="0"/>
            <a:chExt cx="11390659" cy="68386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022FAF-8132-1959-FB17-DAC5A7BB7D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392" y="3428999"/>
              <a:ext cx="5484666" cy="340967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770207-FA0F-AB48-2657-100C44A2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3658" y="3952"/>
              <a:ext cx="5486400" cy="332994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FDEFA2-51FC-2B82-53D2-EB668815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346" y="3429000"/>
              <a:ext cx="5484666" cy="340967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EDE041-8FC1-C062-0BA7-4506266CA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992" y="0"/>
              <a:ext cx="5494020" cy="33299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B92CFD-3D74-F726-EE99-790F691704A1}"/>
                </a:ext>
              </a:extLst>
            </p:cNvPr>
            <p:cNvSpPr txBox="1"/>
            <p:nvPr/>
          </p:nvSpPr>
          <p:spPr>
            <a:xfrm>
              <a:off x="4180978" y="2743037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Mar 02, 2010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5171E8-C561-12E7-40EE-CFE60B60D7C4}"/>
                </a:ext>
              </a:extLst>
            </p:cNvPr>
            <p:cNvSpPr txBox="1"/>
            <p:nvPr/>
          </p:nvSpPr>
          <p:spPr>
            <a:xfrm>
              <a:off x="10034051" y="6226853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Apr 27, 2023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62B4D8-8315-6188-29D2-52097F5981A6}"/>
                </a:ext>
              </a:extLst>
            </p:cNvPr>
            <p:cNvSpPr txBox="1"/>
            <p:nvPr/>
          </p:nvSpPr>
          <p:spPr>
            <a:xfrm>
              <a:off x="4137412" y="6226853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Dec 23, 2020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1B6851-CB0E-AA61-23CB-1FDDEDC078B1}"/>
                </a:ext>
              </a:extLst>
            </p:cNvPr>
            <p:cNvSpPr txBox="1"/>
            <p:nvPr/>
          </p:nvSpPr>
          <p:spPr>
            <a:xfrm>
              <a:off x="10034051" y="2689225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Dec 11, 2017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C9134E6-7774-9992-6509-3BD3D672B665}"/>
                </a:ext>
              </a:extLst>
            </p:cNvPr>
            <p:cNvSpPr txBox="1">
              <a:spLocks/>
            </p:cNvSpPr>
            <p:nvPr/>
          </p:nvSpPr>
          <p:spPr>
            <a:xfrm>
              <a:off x="603564" y="261815"/>
              <a:ext cx="4157622" cy="9603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Site specific  factors: </a:t>
              </a:r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Site #3</a:t>
              </a:r>
              <a:endPara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33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B54A4-B425-53EB-4EA2-C0E59639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62"/>
            <a:ext cx="12192000" cy="6714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5F2DD6-F45C-B26E-0FA8-428BF1BC9601}"/>
              </a:ext>
            </a:extLst>
          </p:cNvPr>
          <p:cNvSpPr txBox="1"/>
          <p:nvPr/>
        </p:nvSpPr>
        <p:spPr>
          <a:xfrm>
            <a:off x="8064632" y="5444429"/>
            <a:ext cx="401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 #3 </a:t>
            </a:r>
          </a:p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Planted 2018</a:t>
            </a:r>
          </a:p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Arial view on Apr 27, 2023</a:t>
            </a:r>
          </a:p>
        </p:txBody>
      </p:sp>
    </p:spTree>
    <p:extLst>
      <p:ext uri="{BB962C8B-B14F-4D97-AF65-F5344CB8AC3E}">
        <p14:creationId xmlns:p14="http://schemas.microsoft.com/office/powerpoint/2010/main" val="409549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9666BB-3F23-E39B-23EF-41609502D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3ED5F3-F49A-0E79-A466-1781F717A5D0}"/>
              </a:ext>
            </a:extLst>
          </p:cNvPr>
          <p:cNvSpPr txBox="1">
            <a:spLocks/>
          </p:cNvSpPr>
          <p:nvPr/>
        </p:nvSpPr>
        <p:spPr>
          <a:xfrm>
            <a:off x="478889" y="353731"/>
            <a:ext cx="6455311" cy="960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Site specific factors –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RsC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&amp;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GoB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669</Words>
  <Application>Microsoft Office PowerPoint</Application>
  <PresentationFormat>Widescreen</PresentationFormat>
  <Paragraphs>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NPRN – Research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observations (US Forest Service – FHP/SRS)</vt:lpstr>
      <vt:lpstr>Nutrition - Preliminary results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climatic factors associated with brown spot needle blight of loblolly pine in the Southeastern United States</dc:title>
  <dc:creator>Rabiu Olatinwo</dc:creator>
  <cp:lastModifiedBy>Rabiu Olatinwo</cp:lastModifiedBy>
  <cp:revision>239</cp:revision>
  <cp:lastPrinted>2024-08-12T14:15:58Z</cp:lastPrinted>
  <dcterms:created xsi:type="dcterms:W3CDTF">2023-07-23T15:49:31Z</dcterms:created>
  <dcterms:modified xsi:type="dcterms:W3CDTF">2024-08-13T00:15:20Z</dcterms:modified>
</cp:coreProperties>
</file>