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02" r:id="rId3"/>
    <p:sldId id="328" r:id="rId4"/>
    <p:sldId id="321" r:id="rId5"/>
    <p:sldId id="284" r:id="rId6"/>
    <p:sldId id="287" r:id="rId7"/>
    <p:sldId id="285" r:id="rId8"/>
    <p:sldId id="294" r:id="rId9"/>
    <p:sldId id="301" r:id="rId10"/>
    <p:sldId id="300" r:id="rId11"/>
    <p:sldId id="327" r:id="rId12"/>
    <p:sldId id="322" r:id="rId13"/>
    <p:sldId id="310" r:id="rId14"/>
    <p:sldId id="319" r:id="rId15"/>
    <p:sldId id="305" r:id="rId16"/>
    <p:sldId id="309" r:id="rId17"/>
    <p:sldId id="307" r:id="rId18"/>
  </p:sldIdLst>
  <p:sldSz cx="12192000" cy="6858000"/>
  <p:notesSz cx="9167813" cy="6950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4" d="100"/>
          <a:sy n="94" d="100"/>
        </p:scale>
        <p:origin x="62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A58B24-9128-47BD-96EB-9B90F7269ECD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EABA88-CD68-4F65-BBD0-BB99BA685F53}">
      <dgm:prSet phldrT="[Text]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-US" dirty="0"/>
            <a:t>USDA FS-SRS</a:t>
          </a:r>
        </a:p>
      </dgm:t>
    </dgm:pt>
    <dgm:pt modelId="{3933C8C2-4181-41E9-AD9E-39C371D716B6}" type="parTrans" cxnId="{ACD486D6-FD5F-4788-80B6-02750AF6A097}">
      <dgm:prSet/>
      <dgm:spPr/>
      <dgm:t>
        <a:bodyPr/>
        <a:lstStyle/>
        <a:p>
          <a:pPr algn="ctr"/>
          <a:endParaRPr lang="en-US"/>
        </a:p>
      </dgm:t>
    </dgm:pt>
    <dgm:pt modelId="{9D6C0CD0-2432-4EBF-91F7-C03D14D94CAA}" type="sibTrans" cxnId="{ACD486D6-FD5F-4788-80B6-02750AF6A097}">
      <dgm:prSet/>
      <dgm:spPr/>
      <dgm:t>
        <a:bodyPr/>
        <a:lstStyle/>
        <a:p>
          <a:pPr algn="ctr"/>
          <a:endParaRPr lang="en-US"/>
        </a:p>
      </dgm:t>
    </dgm:pt>
    <dgm:pt modelId="{246B524D-8A61-4EFC-AE11-C3E1870D691A}">
      <dgm:prSet phldrT="[Text]"/>
      <dgm:spPr/>
      <dgm:t>
        <a:bodyPr/>
        <a:lstStyle/>
        <a:p>
          <a:pPr algn="ctr"/>
          <a:r>
            <a:rPr lang="en-US"/>
            <a:t>Auburn University</a:t>
          </a:r>
        </a:p>
      </dgm:t>
    </dgm:pt>
    <dgm:pt modelId="{D3BD65CC-5FA1-4EB3-B8F0-EF7E9B3F2D42}" type="parTrans" cxnId="{61D0988E-FDB7-4365-9758-7C726535E0DF}">
      <dgm:prSet/>
      <dgm:spPr/>
      <dgm:t>
        <a:bodyPr/>
        <a:lstStyle/>
        <a:p>
          <a:pPr algn="ctr"/>
          <a:endParaRPr lang="en-US"/>
        </a:p>
      </dgm:t>
    </dgm:pt>
    <dgm:pt modelId="{FA398028-F1B1-42DA-81EC-CE7FF7092C31}" type="sibTrans" cxnId="{61D0988E-FDB7-4365-9758-7C726535E0DF}">
      <dgm:prSet/>
      <dgm:spPr/>
      <dgm:t>
        <a:bodyPr/>
        <a:lstStyle/>
        <a:p>
          <a:pPr algn="ctr"/>
          <a:endParaRPr lang="en-US"/>
        </a:p>
      </dgm:t>
    </dgm:pt>
    <dgm:pt modelId="{1A3DFBA3-4003-495E-87CF-2A088346FC62}">
      <dgm:prSet phldrT="[Text]"/>
      <dgm:spPr/>
      <dgm:t>
        <a:bodyPr/>
        <a:lstStyle/>
        <a:p>
          <a:pPr algn="ctr"/>
          <a:r>
            <a:rPr lang="en-US"/>
            <a:t>Mississippi State University</a:t>
          </a:r>
        </a:p>
      </dgm:t>
    </dgm:pt>
    <dgm:pt modelId="{84272C7F-6073-43FE-AE83-FE4F42EC0CE4}" type="parTrans" cxnId="{CB7E9089-4407-4FF7-949D-B3105FC6E8FE}">
      <dgm:prSet/>
      <dgm:spPr/>
      <dgm:t>
        <a:bodyPr/>
        <a:lstStyle/>
        <a:p>
          <a:pPr algn="ctr"/>
          <a:endParaRPr lang="en-US"/>
        </a:p>
      </dgm:t>
    </dgm:pt>
    <dgm:pt modelId="{37CDC0E0-4F59-47C4-B984-4F742B532F13}" type="sibTrans" cxnId="{CB7E9089-4407-4FF7-949D-B3105FC6E8FE}">
      <dgm:prSet/>
      <dgm:spPr/>
      <dgm:t>
        <a:bodyPr/>
        <a:lstStyle/>
        <a:p>
          <a:pPr algn="ctr"/>
          <a:endParaRPr lang="en-US"/>
        </a:p>
      </dgm:t>
    </dgm:pt>
    <dgm:pt modelId="{88C855DF-61B8-43FD-BDFB-DBF136CD5BB0}">
      <dgm:prSet phldrT="[Text]"/>
      <dgm:spPr/>
      <dgm:t>
        <a:bodyPr/>
        <a:lstStyle/>
        <a:p>
          <a:pPr algn="ctr"/>
          <a:r>
            <a:rPr lang="en-US"/>
            <a:t>University of Florida</a:t>
          </a:r>
        </a:p>
      </dgm:t>
    </dgm:pt>
    <dgm:pt modelId="{2F06F196-35DD-4706-A028-7D7BB0E95A1E}" type="parTrans" cxnId="{755C2FD9-427B-4586-9151-594FCD918F33}">
      <dgm:prSet/>
      <dgm:spPr/>
      <dgm:t>
        <a:bodyPr/>
        <a:lstStyle/>
        <a:p>
          <a:pPr algn="ctr"/>
          <a:endParaRPr lang="en-US"/>
        </a:p>
      </dgm:t>
    </dgm:pt>
    <dgm:pt modelId="{E1009859-8794-4BBD-94D7-33D7B288FA69}" type="sibTrans" cxnId="{755C2FD9-427B-4586-9151-594FCD918F33}">
      <dgm:prSet/>
      <dgm:spPr/>
      <dgm:t>
        <a:bodyPr/>
        <a:lstStyle/>
        <a:p>
          <a:pPr algn="ctr"/>
          <a:endParaRPr lang="en-US"/>
        </a:p>
      </dgm:t>
    </dgm:pt>
    <dgm:pt modelId="{ECF00340-EF60-4FCD-BD39-B593768CE4F9}">
      <dgm:prSet phldrT="[Text]"/>
      <dgm:spPr/>
      <dgm:t>
        <a:bodyPr/>
        <a:lstStyle/>
        <a:p>
          <a:pPr algn="ctr"/>
          <a:r>
            <a:rPr lang="en-US"/>
            <a:t>University of Georgia</a:t>
          </a:r>
        </a:p>
      </dgm:t>
    </dgm:pt>
    <dgm:pt modelId="{62A5BF98-CF50-4E5C-9731-0320106DE793}" type="parTrans" cxnId="{29C47B1C-2F6F-4C60-95D1-88034836128F}">
      <dgm:prSet/>
      <dgm:spPr/>
      <dgm:t>
        <a:bodyPr/>
        <a:lstStyle/>
        <a:p>
          <a:pPr algn="ctr"/>
          <a:endParaRPr lang="en-US"/>
        </a:p>
      </dgm:t>
    </dgm:pt>
    <dgm:pt modelId="{9D61AAB1-3561-497A-A9AD-A7ABD10ABE45}" type="sibTrans" cxnId="{29C47B1C-2F6F-4C60-95D1-88034836128F}">
      <dgm:prSet/>
      <dgm:spPr/>
      <dgm:t>
        <a:bodyPr/>
        <a:lstStyle/>
        <a:p>
          <a:pPr algn="ctr"/>
          <a:endParaRPr lang="en-US"/>
        </a:p>
      </dgm:t>
    </dgm:pt>
    <dgm:pt modelId="{888E67CE-A29A-4DF2-A4CF-573BC697A07C}">
      <dgm:prSet phldrT="[Text]"/>
      <dgm:spPr/>
      <dgm:t>
        <a:bodyPr/>
        <a:lstStyle/>
        <a:p>
          <a:pPr algn="ctr"/>
          <a:r>
            <a:rPr lang="en-US" dirty="0"/>
            <a:t>P4/Jone Center/UGA</a:t>
          </a:r>
        </a:p>
      </dgm:t>
    </dgm:pt>
    <dgm:pt modelId="{EA24C873-8B6E-4AFF-9A85-541E2DFFDD06}" type="parTrans" cxnId="{B1CB83F5-F61B-4C00-BD99-6266EAC0BF48}">
      <dgm:prSet/>
      <dgm:spPr/>
      <dgm:t>
        <a:bodyPr/>
        <a:lstStyle/>
        <a:p>
          <a:pPr algn="ctr"/>
          <a:endParaRPr lang="en-US"/>
        </a:p>
      </dgm:t>
    </dgm:pt>
    <dgm:pt modelId="{D97A44D9-0EA6-44D6-9589-95E0DB88ECAA}" type="sibTrans" cxnId="{B1CB83F5-F61B-4C00-BD99-6266EAC0BF48}">
      <dgm:prSet/>
      <dgm:spPr/>
      <dgm:t>
        <a:bodyPr/>
        <a:lstStyle/>
        <a:p>
          <a:pPr algn="ctr"/>
          <a:endParaRPr lang="en-US"/>
        </a:p>
      </dgm:t>
    </dgm:pt>
    <dgm:pt modelId="{1CC4D027-CFCB-4C7E-B627-55ED0404F282}">
      <dgm:prSet phldrT="[Text]"/>
      <dgm:spPr/>
      <dgm:t>
        <a:bodyPr/>
        <a:lstStyle/>
        <a:p>
          <a:pPr algn="ctr"/>
          <a:r>
            <a:rPr lang="en-US"/>
            <a:t>Colorado State University</a:t>
          </a:r>
        </a:p>
      </dgm:t>
    </dgm:pt>
    <dgm:pt modelId="{A6E4253A-7A65-439B-8304-50AFC72903CC}" type="parTrans" cxnId="{F4D48F57-9212-4C97-8931-2E6E33ACF1DF}">
      <dgm:prSet/>
      <dgm:spPr/>
      <dgm:t>
        <a:bodyPr/>
        <a:lstStyle/>
        <a:p>
          <a:pPr algn="ctr"/>
          <a:endParaRPr lang="en-US"/>
        </a:p>
      </dgm:t>
    </dgm:pt>
    <dgm:pt modelId="{ACD16BAE-DC25-4B5D-88BD-A15703CABF4B}" type="sibTrans" cxnId="{F4D48F57-9212-4C97-8931-2E6E33ACF1DF}">
      <dgm:prSet/>
      <dgm:spPr/>
      <dgm:t>
        <a:bodyPr/>
        <a:lstStyle/>
        <a:p>
          <a:pPr algn="ctr"/>
          <a:endParaRPr lang="en-US"/>
        </a:p>
      </dgm:t>
    </dgm:pt>
    <dgm:pt modelId="{B7669DC6-71B0-4412-9222-DBEAA278C759}">
      <dgm:prSet phldrT="[Text]"/>
      <dgm:spPr/>
      <dgm:t>
        <a:bodyPr/>
        <a:lstStyle/>
        <a:p>
          <a:pPr algn="ctr"/>
          <a:r>
            <a:rPr lang="en-US"/>
            <a:t>Louisiana Tech University</a:t>
          </a:r>
        </a:p>
      </dgm:t>
    </dgm:pt>
    <dgm:pt modelId="{BC76A01C-A5C9-46EA-A52E-6E9DE3C96CDE}" type="parTrans" cxnId="{377C3A3A-6857-4B5B-A21D-657C70B7CA97}">
      <dgm:prSet/>
      <dgm:spPr/>
      <dgm:t>
        <a:bodyPr/>
        <a:lstStyle/>
        <a:p>
          <a:pPr algn="ctr"/>
          <a:endParaRPr lang="en-US"/>
        </a:p>
      </dgm:t>
    </dgm:pt>
    <dgm:pt modelId="{1AB0BA65-545C-46D8-A002-B4B01D69BB37}" type="sibTrans" cxnId="{377C3A3A-6857-4B5B-A21D-657C70B7CA97}">
      <dgm:prSet/>
      <dgm:spPr/>
      <dgm:t>
        <a:bodyPr/>
        <a:lstStyle/>
        <a:p>
          <a:pPr algn="ctr"/>
          <a:endParaRPr lang="en-US"/>
        </a:p>
      </dgm:t>
    </dgm:pt>
    <dgm:pt modelId="{9A834767-B6C4-43CB-946D-01EBD0AFE8D4}" type="pres">
      <dgm:prSet presAssocID="{5BA58B24-9128-47BD-96EB-9B90F7269ECD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5E6AB652-5676-443D-A167-078B44E5BAE1}" type="pres">
      <dgm:prSet presAssocID="{22EABA88-CD68-4F65-BBD0-BB99BA685F53}" presName="centerShape" presStyleLbl="node0" presStyleIdx="0" presStyleCnt="1"/>
      <dgm:spPr/>
    </dgm:pt>
    <dgm:pt modelId="{1DDB1A06-33A2-4E80-82A3-6CB9472D0C8B}" type="pres">
      <dgm:prSet presAssocID="{D3BD65CC-5FA1-4EB3-B8F0-EF7E9B3F2D42}" presName="parTrans" presStyleLbl="sibTrans2D1" presStyleIdx="0" presStyleCnt="7"/>
      <dgm:spPr/>
    </dgm:pt>
    <dgm:pt modelId="{A4962C07-F0C8-410E-AADB-CA4A1372DCF6}" type="pres">
      <dgm:prSet presAssocID="{D3BD65CC-5FA1-4EB3-B8F0-EF7E9B3F2D42}" presName="connectorText" presStyleLbl="sibTrans2D1" presStyleIdx="0" presStyleCnt="7"/>
      <dgm:spPr/>
    </dgm:pt>
    <dgm:pt modelId="{19C8D7CA-C64C-4C79-94B8-553CB5B602A4}" type="pres">
      <dgm:prSet presAssocID="{246B524D-8A61-4EFC-AE11-C3E1870D691A}" presName="node" presStyleLbl="node1" presStyleIdx="0" presStyleCnt="7">
        <dgm:presLayoutVars>
          <dgm:bulletEnabled val="1"/>
        </dgm:presLayoutVars>
      </dgm:prSet>
      <dgm:spPr/>
    </dgm:pt>
    <dgm:pt modelId="{9D0583DD-55A8-4064-BA59-53DF281137F7}" type="pres">
      <dgm:prSet presAssocID="{84272C7F-6073-43FE-AE83-FE4F42EC0CE4}" presName="parTrans" presStyleLbl="sibTrans2D1" presStyleIdx="1" presStyleCnt="7"/>
      <dgm:spPr/>
    </dgm:pt>
    <dgm:pt modelId="{431192A1-A6F0-4DFD-B56D-DDCB045CE9E6}" type="pres">
      <dgm:prSet presAssocID="{84272C7F-6073-43FE-AE83-FE4F42EC0CE4}" presName="connectorText" presStyleLbl="sibTrans2D1" presStyleIdx="1" presStyleCnt="7"/>
      <dgm:spPr/>
    </dgm:pt>
    <dgm:pt modelId="{A586A124-E867-46F9-BBB8-062E9363454C}" type="pres">
      <dgm:prSet presAssocID="{1A3DFBA3-4003-495E-87CF-2A088346FC62}" presName="node" presStyleLbl="node1" presStyleIdx="1" presStyleCnt="7">
        <dgm:presLayoutVars>
          <dgm:bulletEnabled val="1"/>
        </dgm:presLayoutVars>
      </dgm:prSet>
      <dgm:spPr/>
    </dgm:pt>
    <dgm:pt modelId="{7D6C9E57-57B3-4316-930A-44B2587C6ACA}" type="pres">
      <dgm:prSet presAssocID="{2F06F196-35DD-4706-A028-7D7BB0E95A1E}" presName="parTrans" presStyleLbl="sibTrans2D1" presStyleIdx="2" presStyleCnt="7"/>
      <dgm:spPr/>
    </dgm:pt>
    <dgm:pt modelId="{72B6E17E-D009-42ED-BBC2-1137E2FB8EAC}" type="pres">
      <dgm:prSet presAssocID="{2F06F196-35DD-4706-A028-7D7BB0E95A1E}" presName="connectorText" presStyleLbl="sibTrans2D1" presStyleIdx="2" presStyleCnt="7"/>
      <dgm:spPr/>
    </dgm:pt>
    <dgm:pt modelId="{9DAD3631-AC7D-4001-8E0E-9FDDBC19FACF}" type="pres">
      <dgm:prSet presAssocID="{88C855DF-61B8-43FD-BDFB-DBF136CD5BB0}" presName="node" presStyleLbl="node1" presStyleIdx="2" presStyleCnt="7">
        <dgm:presLayoutVars>
          <dgm:bulletEnabled val="1"/>
        </dgm:presLayoutVars>
      </dgm:prSet>
      <dgm:spPr/>
    </dgm:pt>
    <dgm:pt modelId="{C72A6846-4EC8-459B-837A-3A7FEE8E9FBB}" type="pres">
      <dgm:prSet presAssocID="{62A5BF98-CF50-4E5C-9731-0320106DE793}" presName="parTrans" presStyleLbl="sibTrans2D1" presStyleIdx="3" presStyleCnt="7"/>
      <dgm:spPr/>
    </dgm:pt>
    <dgm:pt modelId="{D52C7B43-4CF2-4648-AFD3-479900528F14}" type="pres">
      <dgm:prSet presAssocID="{62A5BF98-CF50-4E5C-9731-0320106DE793}" presName="connectorText" presStyleLbl="sibTrans2D1" presStyleIdx="3" presStyleCnt="7"/>
      <dgm:spPr/>
    </dgm:pt>
    <dgm:pt modelId="{2446910E-9782-4F16-9618-1A21D3B223A3}" type="pres">
      <dgm:prSet presAssocID="{ECF00340-EF60-4FCD-BD39-B593768CE4F9}" presName="node" presStyleLbl="node1" presStyleIdx="3" presStyleCnt="7">
        <dgm:presLayoutVars>
          <dgm:bulletEnabled val="1"/>
        </dgm:presLayoutVars>
      </dgm:prSet>
      <dgm:spPr/>
    </dgm:pt>
    <dgm:pt modelId="{B0D66998-DBA9-4347-820B-EC9118431DFF}" type="pres">
      <dgm:prSet presAssocID="{EA24C873-8B6E-4AFF-9A85-541E2DFFDD06}" presName="parTrans" presStyleLbl="sibTrans2D1" presStyleIdx="4" presStyleCnt="7"/>
      <dgm:spPr/>
    </dgm:pt>
    <dgm:pt modelId="{449D874E-7890-4FE1-BCDB-56DB6FE3DCFF}" type="pres">
      <dgm:prSet presAssocID="{EA24C873-8B6E-4AFF-9A85-541E2DFFDD06}" presName="connectorText" presStyleLbl="sibTrans2D1" presStyleIdx="4" presStyleCnt="7"/>
      <dgm:spPr/>
    </dgm:pt>
    <dgm:pt modelId="{EC5BBA12-E390-4961-92ED-7D7486A2131C}" type="pres">
      <dgm:prSet presAssocID="{888E67CE-A29A-4DF2-A4CF-573BC697A07C}" presName="node" presStyleLbl="node1" presStyleIdx="4" presStyleCnt="7">
        <dgm:presLayoutVars>
          <dgm:bulletEnabled val="1"/>
        </dgm:presLayoutVars>
      </dgm:prSet>
      <dgm:spPr/>
    </dgm:pt>
    <dgm:pt modelId="{82466782-160B-4776-833C-57D4CB821A0D}" type="pres">
      <dgm:prSet presAssocID="{A6E4253A-7A65-439B-8304-50AFC72903CC}" presName="parTrans" presStyleLbl="sibTrans2D1" presStyleIdx="5" presStyleCnt="7"/>
      <dgm:spPr/>
    </dgm:pt>
    <dgm:pt modelId="{7BE1F896-5590-4DD8-8057-F4819BD421DE}" type="pres">
      <dgm:prSet presAssocID="{A6E4253A-7A65-439B-8304-50AFC72903CC}" presName="connectorText" presStyleLbl="sibTrans2D1" presStyleIdx="5" presStyleCnt="7"/>
      <dgm:spPr/>
    </dgm:pt>
    <dgm:pt modelId="{BFF8A5E2-AE35-49CA-9A00-3CF126117D3A}" type="pres">
      <dgm:prSet presAssocID="{1CC4D027-CFCB-4C7E-B627-55ED0404F282}" presName="node" presStyleLbl="node1" presStyleIdx="5" presStyleCnt="7">
        <dgm:presLayoutVars>
          <dgm:bulletEnabled val="1"/>
        </dgm:presLayoutVars>
      </dgm:prSet>
      <dgm:spPr/>
    </dgm:pt>
    <dgm:pt modelId="{B2C1A662-BD8C-4775-8C5F-896842BB1B5E}" type="pres">
      <dgm:prSet presAssocID="{BC76A01C-A5C9-46EA-A52E-6E9DE3C96CDE}" presName="parTrans" presStyleLbl="sibTrans2D1" presStyleIdx="6" presStyleCnt="7"/>
      <dgm:spPr/>
    </dgm:pt>
    <dgm:pt modelId="{B4B2528D-A865-4924-9D02-03E1607F484F}" type="pres">
      <dgm:prSet presAssocID="{BC76A01C-A5C9-46EA-A52E-6E9DE3C96CDE}" presName="connectorText" presStyleLbl="sibTrans2D1" presStyleIdx="6" presStyleCnt="7"/>
      <dgm:spPr/>
    </dgm:pt>
    <dgm:pt modelId="{B9CFF8D2-6BDF-477D-9B90-B90771C6EA1E}" type="pres">
      <dgm:prSet presAssocID="{B7669DC6-71B0-4412-9222-DBEAA278C759}" presName="node" presStyleLbl="node1" presStyleIdx="6" presStyleCnt="7">
        <dgm:presLayoutVars>
          <dgm:bulletEnabled val="1"/>
        </dgm:presLayoutVars>
      </dgm:prSet>
      <dgm:spPr/>
    </dgm:pt>
  </dgm:ptLst>
  <dgm:cxnLst>
    <dgm:cxn modelId="{05096F00-1A9A-4F9C-A6BC-4054B44ADEE7}" type="presOf" srcId="{A6E4253A-7A65-439B-8304-50AFC72903CC}" destId="{82466782-160B-4776-833C-57D4CB821A0D}" srcOrd="0" destOrd="0" presId="urn:microsoft.com/office/officeart/2005/8/layout/radial5"/>
    <dgm:cxn modelId="{DD15180A-DF08-443C-A5E8-B46458438C4F}" type="presOf" srcId="{BC76A01C-A5C9-46EA-A52E-6E9DE3C96CDE}" destId="{B4B2528D-A865-4924-9D02-03E1607F484F}" srcOrd="1" destOrd="0" presId="urn:microsoft.com/office/officeart/2005/8/layout/radial5"/>
    <dgm:cxn modelId="{0C8BF60A-5F87-4FE7-8AAC-95D8D581C704}" type="presOf" srcId="{62A5BF98-CF50-4E5C-9731-0320106DE793}" destId="{D52C7B43-4CF2-4648-AFD3-479900528F14}" srcOrd="1" destOrd="0" presId="urn:microsoft.com/office/officeart/2005/8/layout/radial5"/>
    <dgm:cxn modelId="{5CA47B0D-2979-4CDB-BE4A-47CEBB636C3C}" type="presOf" srcId="{22EABA88-CD68-4F65-BBD0-BB99BA685F53}" destId="{5E6AB652-5676-443D-A167-078B44E5BAE1}" srcOrd="0" destOrd="0" presId="urn:microsoft.com/office/officeart/2005/8/layout/radial5"/>
    <dgm:cxn modelId="{5979DF12-D921-41B8-AF24-0C74C3204DE3}" type="presOf" srcId="{88C855DF-61B8-43FD-BDFB-DBF136CD5BB0}" destId="{9DAD3631-AC7D-4001-8E0E-9FDDBC19FACF}" srcOrd="0" destOrd="0" presId="urn:microsoft.com/office/officeart/2005/8/layout/radial5"/>
    <dgm:cxn modelId="{4CD96D15-4345-4CF7-B5C6-C28ACA062B7F}" type="presOf" srcId="{EA24C873-8B6E-4AFF-9A85-541E2DFFDD06}" destId="{449D874E-7890-4FE1-BCDB-56DB6FE3DCFF}" srcOrd="1" destOrd="0" presId="urn:microsoft.com/office/officeart/2005/8/layout/radial5"/>
    <dgm:cxn modelId="{29C47B1C-2F6F-4C60-95D1-88034836128F}" srcId="{22EABA88-CD68-4F65-BBD0-BB99BA685F53}" destId="{ECF00340-EF60-4FCD-BD39-B593768CE4F9}" srcOrd="3" destOrd="0" parTransId="{62A5BF98-CF50-4E5C-9731-0320106DE793}" sibTransId="{9D61AAB1-3561-497A-A9AD-A7ABD10ABE45}"/>
    <dgm:cxn modelId="{377C3A3A-6857-4B5B-A21D-657C70B7CA97}" srcId="{22EABA88-CD68-4F65-BBD0-BB99BA685F53}" destId="{B7669DC6-71B0-4412-9222-DBEAA278C759}" srcOrd="6" destOrd="0" parTransId="{BC76A01C-A5C9-46EA-A52E-6E9DE3C96CDE}" sibTransId="{1AB0BA65-545C-46D8-A002-B4B01D69BB37}"/>
    <dgm:cxn modelId="{921B7E5C-59E9-4E2E-863A-BF5FA626964C}" type="presOf" srcId="{2F06F196-35DD-4706-A028-7D7BB0E95A1E}" destId="{72B6E17E-D009-42ED-BBC2-1137E2FB8EAC}" srcOrd="1" destOrd="0" presId="urn:microsoft.com/office/officeart/2005/8/layout/radial5"/>
    <dgm:cxn modelId="{B9890268-337E-45AF-8979-56ED59F1AF65}" type="presOf" srcId="{ECF00340-EF60-4FCD-BD39-B593768CE4F9}" destId="{2446910E-9782-4F16-9618-1A21D3B223A3}" srcOrd="0" destOrd="0" presId="urn:microsoft.com/office/officeart/2005/8/layout/radial5"/>
    <dgm:cxn modelId="{7FD5304A-A8D5-42E7-8195-AEECE7EBD7A9}" type="presOf" srcId="{B7669DC6-71B0-4412-9222-DBEAA278C759}" destId="{B9CFF8D2-6BDF-477D-9B90-B90771C6EA1E}" srcOrd="0" destOrd="0" presId="urn:microsoft.com/office/officeart/2005/8/layout/radial5"/>
    <dgm:cxn modelId="{7F64526A-A7C8-4978-916A-51D26397969D}" type="presOf" srcId="{84272C7F-6073-43FE-AE83-FE4F42EC0CE4}" destId="{431192A1-A6F0-4DFD-B56D-DDCB045CE9E6}" srcOrd="1" destOrd="0" presId="urn:microsoft.com/office/officeart/2005/8/layout/radial5"/>
    <dgm:cxn modelId="{203E6F4F-40AB-4BDB-B42F-8AE3E85074DD}" type="presOf" srcId="{84272C7F-6073-43FE-AE83-FE4F42EC0CE4}" destId="{9D0583DD-55A8-4064-BA59-53DF281137F7}" srcOrd="0" destOrd="0" presId="urn:microsoft.com/office/officeart/2005/8/layout/radial5"/>
    <dgm:cxn modelId="{1711B472-7A2A-4BEF-AB09-1C841BE28410}" type="presOf" srcId="{888E67CE-A29A-4DF2-A4CF-573BC697A07C}" destId="{EC5BBA12-E390-4961-92ED-7D7486A2131C}" srcOrd="0" destOrd="0" presId="urn:microsoft.com/office/officeart/2005/8/layout/radial5"/>
    <dgm:cxn modelId="{CE71AA55-0301-4B3C-8FF9-5C724FBF91DC}" type="presOf" srcId="{EA24C873-8B6E-4AFF-9A85-541E2DFFDD06}" destId="{B0D66998-DBA9-4347-820B-EC9118431DFF}" srcOrd="0" destOrd="0" presId="urn:microsoft.com/office/officeart/2005/8/layout/radial5"/>
    <dgm:cxn modelId="{F4D48F57-9212-4C97-8931-2E6E33ACF1DF}" srcId="{22EABA88-CD68-4F65-BBD0-BB99BA685F53}" destId="{1CC4D027-CFCB-4C7E-B627-55ED0404F282}" srcOrd="5" destOrd="0" parTransId="{A6E4253A-7A65-439B-8304-50AFC72903CC}" sibTransId="{ACD16BAE-DC25-4B5D-88BD-A15703CABF4B}"/>
    <dgm:cxn modelId="{37F08D5A-15E6-404F-BB71-F3E2A7F0FF7C}" type="presOf" srcId="{2F06F196-35DD-4706-A028-7D7BB0E95A1E}" destId="{7D6C9E57-57B3-4316-930A-44B2587C6ACA}" srcOrd="0" destOrd="0" presId="urn:microsoft.com/office/officeart/2005/8/layout/radial5"/>
    <dgm:cxn modelId="{41666F85-ECFD-4A42-AB36-89165745832D}" type="presOf" srcId="{246B524D-8A61-4EFC-AE11-C3E1870D691A}" destId="{19C8D7CA-C64C-4C79-94B8-553CB5B602A4}" srcOrd="0" destOrd="0" presId="urn:microsoft.com/office/officeart/2005/8/layout/radial5"/>
    <dgm:cxn modelId="{CB7E9089-4407-4FF7-949D-B3105FC6E8FE}" srcId="{22EABA88-CD68-4F65-BBD0-BB99BA685F53}" destId="{1A3DFBA3-4003-495E-87CF-2A088346FC62}" srcOrd="1" destOrd="0" parTransId="{84272C7F-6073-43FE-AE83-FE4F42EC0CE4}" sibTransId="{37CDC0E0-4F59-47C4-B984-4F742B532F13}"/>
    <dgm:cxn modelId="{61D0988E-FDB7-4365-9758-7C726535E0DF}" srcId="{22EABA88-CD68-4F65-BBD0-BB99BA685F53}" destId="{246B524D-8A61-4EFC-AE11-C3E1870D691A}" srcOrd="0" destOrd="0" parTransId="{D3BD65CC-5FA1-4EB3-B8F0-EF7E9B3F2D42}" sibTransId="{FA398028-F1B1-42DA-81EC-CE7FF7092C31}"/>
    <dgm:cxn modelId="{49409D90-756D-488B-A701-196D5B0157BE}" type="presOf" srcId="{1A3DFBA3-4003-495E-87CF-2A088346FC62}" destId="{A586A124-E867-46F9-BBB8-062E9363454C}" srcOrd="0" destOrd="0" presId="urn:microsoft.com/office/officeart/2005/8/layout/radial5"/>
    <dgm:cxn modelId="{1C299695-400A-42CF-A6A0-B963365BD7AB}" type="presOf" srcId="{1CC4D027-CFCB-4C7E-B627-55ED0404F282}" destId="{BFF8A5E2-AE35-49CA-9A00-3CF126117D3A}" srcOrd="0" destOrd="0" presId="urn:microsoft.com/office/officeart/2005/8/layout/radial5"/>
    <dgm:cxn modelId="{2AF2A6C5-0381-451E-8A9F-A55367AB8DB2}" type="presOf" srcId="{D3BD65CC-5FA1-4EB3-B8F0-EF7E9B3F2D42}" destId="{A4962C07-F0C8-410E-AADB-CA4A1372DCF6}" srcOrd="1" destOrd="0" presId="urn:microsoft.com/office/officeart/2005/8/layout/radial5"/>
    <dgm:cxn modelId="{F52445C8-C5A0-4BF3-8055-ABB3F5471786}" type="presOf" srcId="{A6E4253A-7A65-439B-8304-50AFC72903CC}" destId="{7BE1F896-5590-4DD8-8057-F4819BD421DE}" srcOrd="1" destOrd="0" presId="urn:microsoft.com/office/officeart/2005/8/layout/radial5"/>
    <dgm:cxn modelId="{ACD486D6-FD5F-4788-80B6-02750AF6A097}" srcId="{5BA58B24-9128-47BD-96EB-9B90F7269ECD}" destId="{22EABA88-CD68-4F65-BBD0-BB99BA685F53}" srcOrd="0" destOrd="0" parTransId="{3933C8C2-4181-41E9-AD9E-39C371D716B6}" sibTransId="{9D6C0CD0-2432-4EBF-91F7-C03D14D94CAA}"/>
    <dgm:cxn modelId="{755C2FD9-427B-4586-9151-594FCD918F33}" srcId="{22EABA88-CD68-4F65-BBD0-BB99BA685F53}" destId="{88C855DF-61B8-43FD-BDFB-DBF136CD5BB0}" srcOrd="2" destOrd="0" parTransId="{2F06F196-35DD-4706-A028-7D7BB0E95A1E}" sibTransId="{E1009859-8794-4BBD-94D7-33D7B288FA69}"/>
    <dgm:cxn modelId="{F0831DDA-FD71-4E1D-A942-CE6B52C2B3F3}" type="presOf" srcId="{D3BD65CC-5FA1-4EB3-B8F0-EF7E9B3F2D42}" destId="{1DDB1A06-33A2-4E80-82A3-6CB9472D0C8B}" srcOrd="0" destOrd="0" presId="urn:microsoft.com/office/officeart/2005/8/layout/radial5"/>
    <dgm:cxn modelId="{6BD4CCDA-B96F-45AE-983D-1DB5C6A216EF}" type="presOf" srcId="{5BA58B24-9128-47BD-96EB-9B90F7269ECD}" destId="{9A834767-B6C4-43CB-946D-01EBD0AFE8D4}" srcOrd="0" destOrd="0" presId="urn:microsoft.com/office/officeart/2005/8/layout/radial5"/>
    <dgm:cxn modelId="{DCF894E3-7389-49AE-AF0B-E7D32073596C}" type="presOf" srcId="{62A5BF98-CF50-4E5C-9731-0320106DE793}" destId="{C72A6846-4EC8-459B-837A-3A7FEE8E9FBB}" srcOrd="0" destOrd="0" presId="urn:microsoft.com/office/officeart/2005/8/layout/radial5"/>
    <dgm:cxn modelId="{144BB2F4-EFB8-407A-8455-6DF826DECFBC}" type="presOf" srcId="{BC76A01C-A5C9-46EA-A52E-6E9DE3C96CDE}" destId="{B2C1A662-BD8C-4775-8C5F-896842BB1B5E}" srcOrd="0" destOrd="0" presId="urn:microsoft.com/office/officeart/2005/8/layout/radial5"/>
    <dgm:cxn modelId="{B1CB83F5-F61B-4C00-BD99-6266EAC0BF48}" srcId="{22EABA88-CD68-4F65-BBD0-BB99BA685F53}" destId="{888E67CE-A29A-4DF2-A4CF-573BC697A07C}" srcOrd="4" destOrd="0" parTransId="{EA24C873-8B6E-4AFF-9A85-541E2DFFDD06}" sibTransId="{D97A44D9-0EA6-44D6-9589-95E0DB88ECAA}"/>
    <dgm:cxn modelId="{EBE91399-D895-4892-85DE-A50FFECBBA59}" type="presParOf" srcId="{9A834767-B6C4-43CB-946D-01EBD0AFE8D4}" destId="{5E6AB652-5676-443D-A167-078B44E5BAE1}" srcOrd="0" destOrd="0" presId="urn:microsoft.com/office/officeart/2005/8/layout/radial5"/>
    <dgm:cxn modelId="{5EE4A7A6-B890-4496-AC91-DF414918F38C}" type="presParOf" srcId="{9A834767-B6C4-43CB-946D-01EBD0AFE8D4}" destId="{1DDB1A06-33A2-4E80-82A3-6CB9472D0C8B}" srcOrd="1" destOrd="0" presId="urn:microsoft.com/office/officeart/2005/8/layout/radial5"/>
    <dgm:cxn modelId="{6EF5F772-8599-42EC-BE5C-144ABAD11BAF}" type="presParOf" srcId="{1DDB1A06-33A2-4E80-82A3-6CB9472D0C8B}" destId="{A4962C07-F0C8-410E-AADB-CA4A1372DCF6}" srcOrd="0" destOrd="0" presId="urn:microsoft.com/office/officeart/2005/8/layout/radial5"/>
    <dgm:cxn modelId="{9B70B127-2CFA-422D-82C9-FAD0F364C8C2}" type="presParOf" srcId="{9A834767-B6C4-43CB-946D-01EBD0AFE8D4}" destId="{19C8D7CA-C64C-4C79-94B8-553CB5B602A4}" srcOrd="2" destOrd="0" presId="urn:microsoft.com/office/officeart/2005/8/layout/radial5"/>
    <dgm:cxn modelId="{570FC431-CF16-45D9-900F-8D1EC3E99DE2}" type="presParOf" srcId="{9A834767-B6C4-43CB-946D-01EBD0AFE8D4}" destId="{9D0583DD-55A8-4064-BA59-53DF281137F7}" srcOrd="3" destOrd="0" presId="urn:microsoft.com/office/officeart/2005/8/layout/radial5"/>
    <dgm:cxn modelId="{A245C1C3-7999-4964-88E0-99B98A55AAA9}" type="presParOf" srcId="{9D0583DD-55A8-4064-BA59-53DF281137F7}" destId="{431192A1-A6F0-4DFD-B56D-DDCB045CE9E6}" srcOrd="0" destOrd="0" presId="urn:microsoft.com/office/officeart/2005/8/layout/radial5"/>
    <dgm:cxn modelId="{27F9DC88-DE02-41EB-AE5E-B3A2E5A42B24}" type="presParOf" srcId="{9A834767-B6C4-43CB-946D-01EBD0AFE8D4}" destId="{A586A124-E867-46F9-BBB8-062E9363454C}" srcOrd="4" destOrd="0" presId="urn:microsoft.com/office/officeart/2005/8/layout/radial5"/>
    <dgm:cxn modelId="{060C8226-1CAF-41FE-B3C1-66F812A2326C}" type="presParOf" srcId="{9A834767-B6C4-43CB-946D-01EBD0AFE8D4}" destId="{7D6C9E57-57B3-4316-930A-44B2587C6ACA}" srcOrd="5" destOrd="0" presId="urn:microsoft.com/office/officeart/2005/8/layout/radial5"/>
    <dgm:cxn modelId="{98B52F5D-AFB0-49FF-B057-A32567ED62F5}" type="presParOf" srcId="{7D6C9E57-57B3-4316-930A-44B2587C6ACA}" destId="{72B6E17E-D009-42ED-BBC2-1137E2FB8EAC}" srcOrd="0" destOrd="0" presId="urn:microsoft.com/office/officeart/2005/8/layout/radial5"/>
    <dgm:cxn modelId="{2816F429-8987-4107-973D-F972C03199CE}" type="presParOf" srcId="{9A834767-B6C4-43CB-946D-01EBD0AFE8D4}" destId="{9DAD3631-AC7D-4001-8E0E-9FDDBC19FACF}" srcOrd="6" destOrd="0" presId="urn:microsoft.com/office/officeart/2005/8/layout/radial5"/>
    <dgm:cxn modelId="{8F1FB2E0-5437-4182-83AE-14FD1B6CC27C}" type="presParOf" srcId="{9A834767-B6C4-43CB-946D-01EBD0AFE8D4}" destId="{C72A6846-4EC8-459B-837A-3A7FEE8E9FBB}" srcOrd="7" destOrd="0" presId="urn:microsoft.com/office/officeart/2005/8/layout/radial5"/>
    <dgm:cxn modelId="{F6B60A5C-0055-434B-9639-D431ABA69B1D}" type="presParOf" srcId="{C72A6846-4EC8-459B-837A-3A7FEE8E9FBB}" destId="{D52C7B43-4CF2-4648-AFD3-479900528F14}" srcOrd="0" destOrd="0" presId="urn:microsoft.com/office/officeart/2005/8/layout/radial5"/>
    <dgm:cxn modelId="{3236C947-4325-47AF-9C0D-379238864934}" type="presParOf" srcId="{9A834767-B6C4-43CB-946D-01EBD0AFE8D4}" destId="{2446910E-9782-4F16-9618-1A21D3B223A3}" srcOrd="8" destOrd="0" presId="urn:microsoft.com/office/officeart/2005/8/layout/radial5"/>
    <dgm:cxn modelId="{408AAA92-D556-4704-B8C3-B27300336055}" type="presParOf" srcId="{9A834767-B6C4-43CB-946D-01EBD0AFE8D4}" destId="{B0D66998-DBA9-4347-820B-EC9118431DFF}" srcOrd="9" destOrd="0" presId="urn:microsoft.com/office/officeart/2005/8/layout/radial5"/>
    <dgm:cxn modelId="{FE215F16-DB0E-49D4-9B19-1142A697D7C5}" type="presParOf" srcId="{B0D66998-DBA9-4347-820B-EC9118431DFF}" destId="{449D874E-7890-4FE1-BCDB-56DB6FE3DCFF}" srcOrd="0" destOrd="0" presId="urn:microsoft.com/office/officeart/2005/8/layout/radial5"/>
    <dgm:cxn modelId="{BB23BB51-B884-4DEC-8749-C49C7A725A2C}" type="presParOf" srcId="{9A834767-B6C4-43CB-946D-01EBD0AFE8D4}" destId="{EC5BBA12-E390-4961-92ED-7D7486A2131C}" srcOrd="10" destOrd="0" presId="urn:microsoft.com/office/officeart/2005/8/layout/radial5"/>
    <dgm:cxn modelId="{19EB6E89-1FC3-44DC-9785-B4043EF207C9}" type="presParOf" srcId="{9A834767-B6C4-43CB-946D-01EBD0AFE8D4}" destId="{82466782-160B-4776-833C-57D4CB821A0D}" srcOrd="11" destOrd="0" presId="urn:microsoft.com/office/officeart/2005/8/layout/radial5"/>
    <dgm:cxn modelId="{F75FC78D-0182-4E5F-AEAC-DA3F428EF6B8}" type="presParOf" srcId="{82466782-160B-4776-833C-57D4CB821A0D}" destId="{7BE1F896-5590-4DD8-8057-F4819BD421DE}" srcOrd="0" destOrd="0" presId="urn:microsoft.com/office/officeart/2005/8/layout/radial5"/>
    <dgm:cxn modelId="{5C224005-BBCF-4295-9897-7E6DF70F025D}" type="presParOf" srcId="{9A834767-B6C4-43CB-946D-01EBD0AFE8D4}" destId="{BFF8A5E2-AE35-49CA-9A00-3CF126117D3A}" srcOrd="12" destOrd="0" presId="urn:microsoft.com/office/officeart/2005/8/layout/radial5"/>
    <dgm:cxn modelId="{4B230946-B0F8-45C6-924F-50B0CD58F91C}" type="presParOf" srcId="{9A834767-B6C4-43CB-946D-01EBD0AFE8D4}" destId="{B2C1A662-BD8C-4775-8C5F-896842BB1B5E}" srcOrd="13" destOrd="0" presId="urn:microsoft.com/office/officeart/2005/8/layout/radial5"/>
    <dgm:cxn modelId="{CE8FFE6C-FA93-4F33-8F5F-69E6A0BB791B}" type="presParOf" srcId="{B2C1A662-BD8C-4775-8C5F-896842BB1B5E}" destId="{B4B2528D-A865-4924-9D02-03E1607F484F}" srcOrd="0" destOrd="0" presId="urn:microsoft.com/office/officeart/2005/8/layout/radial5"/>
    <dgm:cxn modelId="{5A2AE90E-7C4A-4B4C-B080-D6FC4C8690D2}" type="presParOf" srcId="{9A834767-B6C4-43CB-946D-01EBD0AFE8D4}" destId="{B9CFF8D2-6BDF-477D-9B90-B90771C6EA1E}" srcOrd="14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B008C2-DA55-48EB-A003-D633C91AF0D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2498D2-A05E-41BC-B30B-9602DC5FED5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Southeast Forest Health Work Conference – </a:t>
          </a:r>
          <a:r>
            <a:rPr lang="en-US" sz="2000" b="0" dirty="0"/>
            <a:t>Session on “Pine needle diseases – regionwide efforts to address the issue” organized by USFS-SRS/FHP </a:t>
          </a:r>
          <a:r>
            <a:rPr lang="en-US" sz="2000" u="none" dirty="0"/>
            <a:t>held in Greenville SC, July 2024</a:t>
          </a:r>
          <a:r>
            <a:rPr lang="en-US" sz="2000" dirty="0"/>
            <a:t>.</a:t>
          </a:r>
        </a:p>
      </dgm:t>
    </dgm:pt>
    <dgm:pt modelId="{1622CF14-8780-4DA6-904D-EA299A86AF92}" type="parTrans" cxnId="{7A2D9A93-A1CF-428B-95D6-4B5C1520911E}">
      <dgm:prSet/>
      <dgm:spPr/>
      <dgm:t>
        <a:bodyPr/>
        <a:lstStyle/>
        <a:p>
          <a:endParaRPr lang="en-US" sz="2400"/>
        </a:p>
      </dgm:t>
    </dgm:pt>
    <dgm:pt modelId="{02FC3CEB-127E-4683-A26A-88B8295BC046}" type="sibTrans" cxnId="{7A2D9A93-A1CF-428B-95D6-4B5C1520911E}">
      <dgm:prSet/>
      <dgm:spPr/>
      <dgm:t>
        <a:bodyPr/>
        <a:lstStyle/>
        <a:p>
          <a:endParaRPr lang="en-US" sz="2400"/>
        </a:p>
      </dgm:t>
    </dgm:pt>
    <dgm:pt modelId="{C3C5C73F-51D6-4D9D-B36F-8D3DF257AAE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Joint Annual Meeting, Southern and Northeastern Forest and Conservation Nursery Associations, </a:t>
          </a:r>
          <a:r>
            <a:rPr lang="en-US" sz="2000" b="0" dirty="0"/>
            <a:t>Little Rock AR, July 22-25, 2024. </a:t>
          </a:r>
        </a:p>
      </dgm:t>
    </dgm:pt>
    <dgm:pt modelId="{2205315B-39BA-4F7D-9BC1-753AA27C0F13}" type="parTrans" cxnId="{96CBA95B-BA63-4BBE-BC25-A9DD965681E9}">
      <dgm:prSet/>
      <dgm:spPr/>
      <dgm:t>
        <a:bodyPr/>
        <a:lstStyle/>
        <a:p>
          <a:endParaRPr lang="en-US" sz="2400"/>
        </a:p>
      </dgm:t>
    </dgm:pt>
    <dgm:pt modelId="{196FC37D-2BB4-465D-975A-2253E60E210E}" type="sibTrans" cxnId="{96CBA95B-BA63-4BBE-BC25-A9DD965681E9}">
      <dgm:prSet/>
      <dgm:spPr/>
      <dgm:t>
        <a:bodyPr/>
        <a:lstStyle/>
        <a:p>
          <a:endParaRPr lang="en-US" sz="2400"/>
        </a:p>
      </dgm:t>
    </dgm:pt>
    <dgm:pt modelId="{BC916AA2-D22F-4BEA-B884-0678699C9A5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dirty="0"/>
            <a:t>Meeting/ workshop on Pine Needle Disease </a:t>
          </a:r>
          <a:r>
            <a:rPr lang="en-US" sz="2000" dirty="0"/>
            <a:t>by SRS, UGA/Jones Center through the Southern Group of State Foresters was held on October 2023. </a:t>
          </a:r>
          <a:r>
            <a:rPr lang="en-US" sz="2000" u="none" dirty="0"/>
            <a:t>Next in Athens GA, August 2024</a:t>
          </a:r>
        </a:p>
      </dgm:t>
    </dgm:pt>
    <dgm:pt modelId="{D9BCB3BC-A079-409D-9868-7C6BA643A333}" type="parTrans" cxnId="{30E899BF-99CF-45D1-A4B1-8E9B5AE59D7A}">
      <dgm:prSet/>
      <dgm:spPr/>
      <dgm:t>
        <a:bodyPr/>
        <a:lstStyle/>
        <a:p>
          <a:endParaRPr lang="en-US" sz="2400"/>
        </a:p>
      </dgm:t>
    </dgm:pt>
    <dgm:pt modelId="{F5092A5A-CF8C-4E8F-A8D8-EF1F4739D2D1}" type="sibTrans" cxnId="{30E899BF-99CF-45D1-A4B1-8E9B5AE59D7A}">
      <dgm:prSet/>
      <dgm:spPr/>
      <dgm:t>
        <a:bodyPr/>
        <a:lstStyle/>
        <a:p>
          <a:endParaRPr lang="en-US" sz="2400"/>
        </a:p>
      </dgm:t>
    </dgm:pt>
    <dgm:pt modelId="{CACC5BEF-A48A-433E-A52F-2B447D23711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Virtual workshop by SRS, UGA/Jones Center/the Southern Group of State Foresters on </a:t>
          </a:r>
          <a:r>
            <a:rPr lang="en-US" sz="2000" b="1" dirty="0"/>
            <a:t>communication, detection/ diagnosis, delimitation/ assessment, and response </a:t>
          </a:r>
          <a:r>
            <a:rPr lang="en-US" sz="2000" dirty="0"/>
            <a:t>March 2024.</a:t>
          </a:r>
        </a:p>
      </dgm:t>
    </dgm:pt>
    <dgm:pt modelId="{31E88ED1-BBB6-47A0-9416-4CF981EEAE6C}" type="parTrans" cxnId="{B7AB43CB-7165-4832-B12C-09B1042B4E89}">
      <dgm:prSet/>
      <dgm:spPr/>
      <dgm:t>
        <a:bodyPr/>
        <a:lstStyle/>
        <a:p>
          <a:endParaRPr lang="en-US" sz="2400"/>
        </a:p>
      </dgm:t>
    </dgm:pt>
    <dgm:pt modelId="{58472942-923C-4E95-8F6C-545509B44384}" type="sibTrans" cxnId="{B7AB43CB-7165-4832-B12C-09B1042B4E89}">
      <dgm:prSet/>
      <dgm:spPr/>
      <dgm:t>
        <a:bodyPr/>
        <a:lstStyle/>
        <a:p>
          <a:endParaRPr lang="en-US" sz="2400"/>
        </a:p>
      </dgm:t>
    </dgm:pt>
    <dgm:pt modelId="{D1BC9708-C7A0-4784-A917-E84D3DF2CBB0}" type="pres">
      <dgm:prSet presAssocID="{2FB008C2-DA55-48EB-A003-D633C91AF0DE}" presName="root" presStyleCnt="0">
        <dgm:presLayoutVars>
          <dgm:dir/>
          <dgm:resizeHandles val="exact"/>
        </dgm:presLayoutVars>
      </dgm:prSet>
      <dgm:spPr/>
    </dgm:pt>
    <dgm:pt modelId="{DA6454A5-69CE-4A2D-AFA9-256C763F4BF5}" type="pres">
      <dgm:prSet presAssocID="{EC2498D2-A05E-41BC-B30B-9602DC5FED59}" presName="compNode" presStyleCnt="0"/>
      <dgm:spPr/>
    </dgm:pt>
    <dgm:pt modelId="{7F5ABE3D-5B63-4413-99DF-98CB2F2CBD47}" type="pres">
      <dgm:prSet presAssocID="{EC2498D2-A05E-41BC-B30B-9602DC5FED59}" presName="bgRect" presStyleLbl="bgShp" presStyleIdx="0" presStyleCnt="4" custLinFactNeighborX="1611" custLinFactNeighborY="-4410"/>
      <dgm:spPr/>
    </dgm:pt>
    <dgm:pt modelId="{2C0B789F-4428-4FD8-BD77-01A028C54BB3}" type="pres">
      <dgm:prSet presAssocID="{EC2498D2-A05E-41BC-B30B-9602DC5FED5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Needle"/>
        </a:ext>
      </dgm:extLst>
    </dgm:pt>
    <dgm:pt modelId="{602F4DE1-ACA0-4A6B-86D3-0E9E4FA597CC}" type="pres">
      <dgm:prSet presAssocID="{EC2498D2-A05E-41BC-B30B-9602DC5FED59}" presName="spaceRect" presStyleCnt="0"/>
      <dgm:spPr/>
    </dgm:pt>
    <dgm:pt modelId="{FB89A4E5-0B05-43FB-B7AA-D039B6F4E301}" type="pres">
      <dgm:prSet presAssocID="{EC2498D2-A05E-41BC-B30B-9602DC5FED59}" presName="parTx" presStyleLbl="revTx" presStyleIdx="0" presStyleCnt="4">
        <dgm:presLayoutVars>
          <dgm:chMax val="0"/>
          <dgm:chPref val="0"/>
        </dgm:presLayoutVars>
      </dgm:prSet>
      <dgm:spPr/>
    </dgm:pt>
    <dgm:pt modelId="{A181D0D8-65C7-46CA-B782-FDDB22ADEA15}" type="pres">
      <dgm:prSet presAssocID="{02FC3CEB-127E-4683-A26A-88B8295BC046}" presName="sibTrans" presStyleCnt="0"/>
      <dgm:spPr/>
    </dgm:pt>
    <dgm:pt modelId="{E15975F4-0AF6-4C23-B7CA-13AC651F3535}" type="pres">
      <dgm:prSet presAssocID="{C3C5C73F-51D6-4D9D-B36F-8D3DF257AAE7}" presName="compNode" presStyleCnt="0"/>
      <dgm:spPr/>
    </dgm:pt>
    <dgm:pt modelId="{6D3F121A-D0F9-4424-8443-B0478199A8B2}" type="pres">
      <dgm:prSet presAssocID="{C3C5C73F-51D6-4D9D-B36F-8D3DF257AAE7}" presName="bgRect" presStyleLbl="bgShp" presStyleIdx="1" presStyleCnt="4"/>
      <dgm:spPr/>
    </dgm:pt>
    <dgm:pt modelId="{0D81BDAC-0AB4-426F-855B-DCBADD13C84E}" type="pres">
      <dgm:prSet presAssocID="{C3C5C73F-51D6-4D9D-B36F-8D3DF257AAE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3D4A5B6-CE9D-4824-BFED-9BFAE0CE06ED}" type="pres">
      <dgm:prSet presAssocID="{C3C5C73F-51D6-4D9D-B36F-8D3DF257AAE7}" presName="spaceRect" presStyleCnt="0"/>
      <dgm:spPr/>
    </dgm:pt>
    <dgm:pt modelId="{4AB0B327-1C7C-467D-824B-650C3A06DAB0}" type="pres">
      <dgm:prSet presAssocID="{C3C5C73F-51D6-4D9D-B36F-8D3DF257AAE7}" presName="parTx" presStyleLbl="revTx" presStyleIdx="1" presStyleCnt="4">
        <dgm:presLayoutVars>
          <dgm:chMax val="0"/>
          <dgm:chPref val="0"/>
        </dgm:presLayoutVars>
      </dgm:prSet>
      <dgm:spPr/>
    </dgm:pt>
    <dgm:pt modelId="{63C8FB0B-0B53-4F17-9B59-E944205CEED3}" type="pres">
      <dgm:prSet presAssocID="{196FC37D-2BB4-465D-975A-2253E60E210E}" presName="sibTrans" presStyleCnt="0"/>
      <dgm:spPr/>
    </dgm:pt>
    <dgm:pt modelId="{C4C125F5-820C-4588-8C53-7AF8F08C1DE8}" type="pres">
      <dgm:prSet presAssocID="{BC916AA2-D22F-4BEA-B884-0678699C9A5E}" presName="compNode" presStyleCnt="0"/>
      <dgm:spPr/>
    </dgm:pt>
    <dgm:pt modelId="{03B1E95A-1402-41D8-8FC8-867E84033EAB}" type="pres">
      <dgm:prSet presAssocID="{BC916AA2-D22F-4BEA-B884-0678699C9A5E}" presName="bgRect" presStyleLbl="bgShp" presStyleIdx="2" presStyleCnt="4"/>
      <dgm:spPr/>
    </dgm:pt>
    <dgm:pt modelId="{2AD6C089-C5AE-452C-A9E8-491449BD70AB}" type="pres">
      <dgm:prSet presAssocID="{BC916AA2-D22F-4BEA-B884-0678699C9A5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oup"/>
        </a:ext>
      </dgm:extLst>
    </dgm:pt>
    <dgm:pt modelId="{7728A3AB-EADA-473D-AD5E-D6CDB680CEEC}" type="pres">
      <dgm:prSet presAssocID="{BC916AA2-D22F-4BEA-B884-0678699C9A5E}" presName="spaceRect" presStyleCnt="0"/>
      <dgm:spPr/>
    </dgm:pt>
    <dgm:pt modelId="{B85CDD17-AD21-463D-8A93-06295B1AE5D7}" type="pres">
      <dgm:prSet presAssocID="{BC916AA2-D22F-4BEA-B884-0678699C9A5E}" presName="parTx" presStyleLbl="revTx" presStyleIdx="2" presStyleCnt="4">
        <dgm:presLayoutVars>
          <dgm:chMax val="0"/>
          <dgm:chPref val="0"/>
        </dgm:presLayoutVars>
      </dgm:prSet>
      <dgm:spPr/>
    </dgm:pt>
    <dgm:pt modelId="{B2412AAF-3A9F-4BAB-A758-091797A27BE2}" type="pres">
      <dgm:prSet presAssocID="{F5092A5A-CF8C-4E8F-A8D8-EF1F4739D2D1}" presName="sibTrans" presStyleCnt="0"/>
      <dgm:spPr/>
    </dgm:pt>
    <dgm:pt modelId="{12A87858-062D-44CA-A8EA-5D3B64BD6B2D}" type="pres">
      <dgm:prSet presAssocID="{CACC5BEF-A48A-433E-A52F-2B447D237110}" presName="compNode" presStyleCnt="0"/>
      <dgm:spPr/>
    </dgm:pt>
    <dgm:pt modelId="{E7A7C63D-FF24-4B7B-8D02-7C0F3EFF0BE5}" type="pres">
      <dgm:prSet presAssocID="{CACC5BEF-A48A-433E-A52F-2B447D237110}" presName="bgRect" presStyleLbl="bgShp" presStyleIdx="3" presStyleCnt="4"/>
      <dgm:spPr/>
    </dgm:pt>
    <dgm:pt modelId="{59A41C93-F533-49CA-9F24-1C8444143927}" type="pres">
      <dgm:prSet presAssocID="{CACC5BEF-A48A-433E-A52F-2B447D237110}" presName="iconRect" presStyleLbl="node1" presStyleIdx="3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02D05EB2-2812-465D-A353-B35679CEE8DA}" type="pres">
      <dgm:prSet presAssocID="{CACC5BEF-A48A-433E-A52F-2B447D237110}" presName="spaceRect" presStyleCnt="0"/>
      <dgm:spPr/>
    </dgm:pt>
    <dgm:pt modelId="{246118F2-F345-441C-B705-92734338B216}" type="pres">
      <dgm:prSet presAssocID="{CACC5BEF-A48A-433E-A52F-2B447D237110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6CBA95B-BA63-4BBE-BC25-A9DD965681E9}" srcId="{2FB008C2-DA55-48EB-A003-D633C91AF0DE}" destId="{C3C5C73F-51D6-4D9D-B36F-8D3DF257AAE7}" srcOrd="1" destOrd="0" parTransId="{2205315B-39BA-4F7D-9BC1-753AA27C0F13}" sibTransId="{196FC37D-2BB4-465D-975A-2253E60E210E}"/>
    <dgm:cxn modelId="{FAEECC4D-7052-4804-9969-80A86B40E9B1}" type="presOf" srcId="{C3C5C73F-51D6-4D9D-B36F-8D3DF257AAE7}" destId="{4AB0B327-1C7C-467D-824B-650C3A06DAB0}" srcOrd="0" destOrd="0" presId="urn:microsoft.com/office/officeart/2018/2/layout/IconVerticalSolidList"/>
    <dgm:cxn modelId="{7A2D9A93-A1CF-428B-95D6-4B5C1520911E}" srcId="{2FB008C2-DA55-48EB-A003-D633C91AF0DE}" destId="{EC2498D2-A05E-41BC-B30B-9602DC5FED59}" srcOrd="0" destOrd="0" parTransId="{1622CF14-8780-4DA6-904D-EA299A86AF92}" sibTransId="{02FC3CEB-127E-4683-A26A-88B8295BC046}"/>
    <dgm:cxn modelId="{A6DFAC9D-5F1A-4A92-9F4E-2A5ACB27E49E}" type="presOf" srcId="{BC916AA2-D22F-4BEA-B884-0678699C9A5E}" destId="{B85CDD17-AD21-463D-8A93-06295B1AE5D7}" srcOrd="0" destOrd="0" presId="urn:microsoft.com/office/officeart/2018/2/layout/IconVerticalSolidList"/>
    <dgm:cxn modelId="{30E899BF-99CF-45D1-A4B1-8E9B5AE59D7A}" srcId="{2FB008C2-DA55-48EB-A003-D633C91AF0DE}" destId="{BC916AA2-D22F-4BEA-B884-0678699C9A5E}" srcOrd="2" destOrd="0" parTransId="{D9BCB3BC-A079-409D-9868-7C6BA643A333}" sibTransId="{F5092A5A-CF8C-4E8F-A8D8-EF1F4739D2D1}"/>
    <dgm:cxn modelId="{B7AB43CB-7165-4832-B12C-09B1042B4E89}" srcId="{2FB008C2-DA55-48EB-A003-D633C91AF0DE}" destId="{CACC5BEF-A48A-433E-A52F-2B447D237110}" srcOrd="3" destOrd="0" parTransId="{31E88ED1-BBB6-47A0-9416-4CF981EEAE6C}" sibTransId="{58472942-923C-4E95-8F6C-545509B44384}"/>
    <dgm:cxn modelId="{1E9759E5-835C-489B-B72E-E7B0DB732867}" type="presOf" srcId="{CACC5BEF-A48A-433E-A52F-2B447D237110}" destId="{246118F2-F345-441C-B705-92734338B216}" srcOrd="0" destOrd="0" presId="urn:microsoft.com/office/officeart/2018/2/layout/IconVerticalSolidList"/>
    <dgm:cxn modelId="{79448DF1-E602-4FA1-A7A0-B9D58FC6ACC7}" type="presOf" srcId="{2FB008C2-DA55-48EB-A003-D633C91AF0DE}" destId="{D1BC9708-C7A0-4784-A917-E84D3DF2CBB0}" srcOrd="0" destOrd="0" presId="urn:microsoft.com/office/officeart/2018/2/layout/IconVerticalSolidList"/>
    <dgm:cxn modelId="{E74533F4-EAA6-4466-AC71-077596508ED9}" type="presOf" srcId="{EC2498D2-A05E-41BC-B30B-9602DC5FED59}" destId="{FB89A4E5-0B05-43FB-B7AA-D039B6F4E301}" srcOrd="0" destOrd="0" presId="urn:microsoft.com/office/officeart/2018/2/layout/IconVerticalSolidList"/>
    <dgm:cxn modelId="{55F372F3-2DC2-445E-AD50-0D28FA455C2D}" type="presParOf" srcId="{D1BC9708-C7A0-4784-A917-E84D3DF2CBB0}" destId="{DA6454A5-69CE-4A2D-AFA9-256C763F4BF5}" srcOrd="0" destOrd="0" presId="urn:microsoft.com/office/officeart/2018/2/layout/IconVerticalSolidList"/>
    <dgm:cxn modelId="{CD1E7CEE-AD87-448F-BB01-11391CEA716C}" type="presParOf" srcId="{DA6454A5-69CE-4A2D-AFA9-256C763F4BF5}" destId="{7F5ABE3D-5B63-4413-99DF-98CB2F2CBD47}" srcOrd="0" destOrd="0" presId="urn:microsoft.com/office/officeart/2018/2/layout/IconVerticalSolidList"/>
    <dgm:cxn modelId="{9697984B-A49C-48B5-9979-9869707E8A75}" type="presParOf" srcId="{DA6454A5-69CE-4A2D-AFA9-256C763F4BF5}" destId="{2C0B789F-4428-4FD8-BD77-01A028C54BB3}" srcOrd="1" destOrd="0" presId="urn:microsoft.com/office/officeart/2018/2/layout/IconVerticalSolidList"/>
    <dgm:cxn modelId="{10779038-442A-420B-A2C9-273E4B9D4AF1}" type="presParOf" srcId="{DA6454A5-69CE-4A2D-AFA9-256C763F4BF5}" destId="{602F4DE1-ACA0-4A6B-86D3-0E9E4FA597CC}" srcOrd="2" destOrd="0" presId="urn:microsoft.com/office/officeart/2018/2/layout/IconVerticalSolidList"/>
    <dgm:cxn modelId="{8AB68B59-4E24-4FBA-8E47-9804634EFB76}" type="presParOf" srcId="{DA6454A5-69CE-4A2D-AFA9-256C763F4BF5}" destId="{FB89A4E5-0B05-43FB-B7AA-D039B6F4E301}" srcOrd="3" destOrd="0" presId="urn:microsoft.com/office/officeart/2018/2/layout/IconVerticalSolidList"/>
    <dgm:cxn modelId="{248A8055-9F31-43D7-B5E7-2AB6AC4DD2FF}" type="presParOf" srcId="{D1BC9708-C7A0-4784-A917-E84D3DF2CBB0}" destId="{A181D0D8-65C7-46CA-B782-FDDB22ADEA15}" srcOrd="1" destOrd="0" presId="urn:microsoft.com/office/officeart/2018/2/layout/IconVerticalSolidList"/>
    <dgm:cxn modelId="{7136DA43-4F6A-48C0-9935-A17D7969E2B8}" type="presParOf" srcId="{D1BC9708-C7A0-4784-A917-E84D3DF2CBB0}" destId="{E15975F4-0AF6-4C23-B7CA-13AC651F3535}" srcOrd="2" destOrd="0" presId="urn:microsoft.com/office/officeart/2018/2/layout/IconVerticalSolidList"/>
    <dgm:cxn modelId="{CC00FE38-17D7-41B6-B561-8F204343B074}" type="presParOf" srcId="{E15975F4-0AF6-4C23-B7CA-13AC651F3535}" destId="{6D3F121A-D0F9-4424-8443-B0478199A8B2}" srcOrd="0" destOrd="0" presId="urn:microsoft.com/office/officeart/2018/2/layout/IconVerticalSolidList"/>
    <dgm:cxn modelId="{5799A381-9506-40EE-A7AD-2A89858C28C2}" type="presParOf" srcId="{E15975F4-0AF6-4C23-B7CA-13AC651F3535}" destId="{0D81BDAC-0AB4-426F-855B-DCBADD13C84E}" srcOrd="1" destOrd="0" presId="urn:microsoft.com/office/officeart/2018/2/layout/IconVerticalSolidList"/>
    <dgm:cxn modelId="{AE097503-A47E-498C-9B1C-08A52AA530C6}" type="presParOf" srcId="{E15975F4-0AF6-4C23-B7CA-13AC651F3535}" destId="{63D4A5B6-CE9D-4824-BFED-9BFAE0CE06ED}" srcOrd="2" destOrd="0" presId="urn:microsoft.com/office/officeart/2018/2/layout/IconVerticalSolidList"/>
    <dgm:cxn modelId="{EF1DCE5F-B455-49F3-821F-C1DD08256CAE}" type="presParOf" srcId="{E15975F4-0AF6-4C23-B7CA-13AC651F3535}" destId="{4AB0B327-1C7C-467D-824B-650C3A06DAB0}" srcOrd="3" destOrd="0" presId="urn:microsoft.com/office/officeart/2018/2/layout/IconVerticalSolidList"/>
    <dgm:cxn modelId="{32725195-DD25-4D2A-BD3A-2E419B45D31A}" type="presParOf" srcId="{D1BC9708-C7A0-4784-A917-E84D3DF2CBB0}" destId="{63C8FB0B-0B53-4F17-9B59-E944205CEED3}" srcOrd="3" destOrd="0" presId="urn:microsoft.com/office/officeart/2018/2/layout/IconVerticalSolidList"/>
    <dgm:cxn modelId="{609C6019-663A-4A76-BFBA-7E03B3E68029}" type="presParOf" srcId="{D1BC9708-C7A0-4784-A917-E84D3DF2CBB0}" destId="{C4C125F5-820C-4588-8C53-7AF8F08C1DE8}" srcOrd="4" destOrd="0" presId="urn:microsoft.com/office/officeart/2018/2/layout/IconVerticalSolidList"/>
    <dgm:cxn modelId="{C6D4F19F-5610-4629-AFBF-B2363AFF8A04}" type="presParOf" srcId="{C4C125F5-820C-4588-8C53-7AF8F08C1DE8}" destId="{03B1E95A-1402-41D8-8FC8-867E84033EAB}" srcOrd="0" destOrd="0" presId="urn:microsoft.com/office/officeart/2018/2/layout/IconVerticalSolidList"/>
    <dgm:cxn modelId="{FAB46E06-B91A-4F29-BD3E-E0984178B5D6}" type="presParOf" srcId="{C4C125F5-820C-4588-8C53-7AF8F08C1DE8}" destId="{2AD6C089-C5AE-452C-A9E8-491449BD70AB}" srcOrd="1" destOrd="0" presId="urn:microsoft.com/office/officeart/2018/2/layout/IconVerticalSolidList"/>
    <dgm:cxn modelId="{CBEB3A6D-4D11-4C1D-AB07-3416E7008700}" type="presParOf" srcId="{C4C125F5-820C-4588-8C53-7AF8F08C1DE8}" destId="{7728A3AB-EADA-473D-AD5E-D6CDB680CEEC}" srcOrd="2" destOrd="0" presId="urn:microsoft.com/office/officeart/2018/2/layout/IconVerticalSolidList"/>
    <dgm:cxn modelId="{C67A4613-FBA1-4E98-8B73-82C2106C1780}" type="presParOf" srcId="{C4C125F5-820C-4588-8C53-7AF8F08C1DE8}" destId="{B85CDD17-AD21-463D-8A93-06295B1AE5D7}" srcOrd="3" destOrd="0" presId="urn:microsoft.com/office/officeart/2018/2/layout/IconVerticalSolidList"/>
    <dgm:cxn modelId="{FC3DF8EE-DFDE-49AF-AC3D-339186AB2198}" type="presParOf" srcId="{D1BC9708-C7A0-4784-A917-E84D3DF2CBB0}" destId="{B2412AAF-3A9F-4BAB-A758-091797A27BE2}" srcOrd="5" destOrd="0" presId="urn:microsoft.com/office/officeart/2018/2/layout/IconVerticalSolidList"/>
    <dgm:cxn modelId="{A75F6F2B-FA4A-4CA4-B29F-75D107531426}" type="presParOf" srcId="{D1BC9708-C7A0-4784-A917-E84D3DF2CBB0}" destId="{12A87858-062D-44CA-A8EA-5D3B64BD6B2D}" srcOrd="6" destOrd="0" presId="urn:microsoft.com/office/officeart/2018/2/layout/IconVerticalSolidList"/>
    <dgm:cxn modelId="{0AE16762-23F9-468A-BA24-09B9699F8141}" type="presParOf" srcId="{12A87858-062D-44CA-A8EA-5D3B64BD6B2D}" destId="{E7A7C63D-FF24-4B7B-8D02-7C0F3EFF0BE5}" srcOrd="0" destOrd="0" presId="urn:microsoft.com/office/officeart/2018/2/layout/IconVerticalSolidList"/>
    <dgm:cxn modelId="{97416209-17F8-46AE-8566-5D77ABD3CCED}" type="presParOf" srcId="{12A87858-062D-44CA-A8EA-5D3B64BD6B2D}" destId="{59A41C93-F533-49CA-9F24-1C8444143927}" srcOrd="1" destOrd="0" presId="urn:microsoft.com/office/officeart/2018/2/layout/IconVerticalSolidList"/>
    <dgm:cxn modelId="{AC8E60A6-D78C-4ED7-8D2E-A1A45228DC5A}" type="presParOf" srcId="{12A87858-062D-44CA-A8EA-5D3B64BD6B2D}" destId="{02D05EB2-2812-465D-A353-B35679CEE8DA}" srcOrd="2" destOrd="0" presId="urn:microsoft.com/office/officeart/2018/2/layout/IconVerticalSolidList"/>
    <dgm:cxn modelId="{73E23BFD-3089-4C91-990A-F9F561AD24C4}" type="presParOf" srcId="{12A87858-062D-44CA-A8EA-5D3B64BD6B2D}" destId="{246118F2-F345-441C-B705-92734338B2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6AB652-5676-443D-A167-078B44E5BAE1}">
      <dsp:nvSpPr>
        <dsp:cNvPr id="0" name=""/>
        <dsp:cNvSpPr/>
      </dsp:nvSpPr>
      <dsp:spPr>
        <a:xfrm>
          <a:off x="2518666" y="1877808"/>
          <a:ext cx="960782" cy="960782"/>
        </a:xfrm>
        <a:prstGeom prst="ellipse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USDA FS-SRS</a:t>
          </a:r>
        </a:p>
      </dsp:txBody>
      <dsp:txXfrm>
        <a:off x="2659369" y="2018511"/>
        <a:ext cx="679376" cy="679376"/>
      </dsp:txXfrm>
    </dsp:sp>
    <dsp:sp modelId="{1DDB1A06-33A2-4E80-82A3-6CB9472D0C8B}">
      <dsp:nvSpPr>
        <dsp:cNvPr id="0" name=""/>
        <dsp:cNvSpPr/>
      </dsp:nvSpPr>
      <dsp:spPr>
        <a:xfrm rot="16200000">
          <a:off x="2820496" y="1387673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869496" y="1502006"/>
        <a:ext cx="259124" cy="195999"/>
      </dsp:txXfrm>
    </dsp:sp>
    <dsp:sp modelId="{19C8D7CA-C64C-4C79-94B8-553CB5B602A4}">
      <dsp:nvSpPr>
        <dsp:cNvPr id="0" name=""/>
        <dsp:cNvSpPr/>
      </dsp:nvSpPr>
      <dsp:spPr>
        <a:xfrm>
          <a:off x="2398569" y="3012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Auburn University</a:t>
          </a:r>
        </a:p>
      </dsp:txBody>
      <dsp:txXfrm>
        <a:off x="2574448" y="178891"/>
        <a:ext cx="849219" cy="849219"/>
      </dsp:txXfrm>
    </dsp:sp>
    <dsp:sp modelId="{9D0583DD-55A8-4064-BA59-53DF281137F7}">
      <dsp:nvSpPr>
        <dsp:cNvPr id="0" name=""/>
        <dsp:cNvSpPr/>
      </dsp:nvSpPr>
      <dsp:spPr>
        <a:xfrm rot="19285714">
          <a:off x="3451585" y="1691590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462275" y="1787474"/>
        <a:ext cx="259124" cy="195999"/>
      </dsp:txXfrm>
    </dsp:sp>
    <dsp:sp modelId="{A586A124-E867-46F9-BBB8-062E9363454C}">
      <dsp:nvSpPr>
        <dsp:cNvPr id="0" name=""/>
        <dsp:cNvSpPr/>
      </dsp:nvSpPr>
      <dsp:spPr>
        <a:xfrm>
          <a:off x="3770447" y="663674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Mississippi State University</a:t>
          </a:r>
        </a:p>
      </dsp:txBody>
      <dsp:txXfrm>
        <a:off x="3946326" y="839553"/>
        <a:ext cx="849219" cy="849219"/>
      </dsp:txXfrm>
    </dsp:sp>
    <dsp:sp modelId="{7D6C9E57-57B3-4316-930A-44B2587C6ACA}">
      <dsp:nvSpPr>
        <dsp:cNvPr id="0" name=""/>
        <dsp:cNvSpPr/>
      </dsp:nvSpPr>
      <dsp:spPr>
        <a:xfrm rot="771429">
          <a:off x="3607451" y="2374484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608680" y="2428914"/>
        <a:ext cx="259124" cy="195999"/>
      </dsp:txXfrm>
    </dsp:sp>
    <dsp:sp modelId="{9DAD3631-AC7D-4001-8E0E-9FDDBC19FACF}">
      <dsp:nvSpPr>
        <dsp:cNvPr id="0" name=""/>
        <dsp:cNvSpPr/>
      </dsp:nvSpPr>
      <dsp:spPr>
        <a:xfrm>
          <a:off x="4109273" y="2148168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University of Florida</a:t>
          </a:r>
        </a:p>
      </dsp:txBody>
      <dsp:txXfrm>
        <a:off x="4285152" y="2324047"/>
        <a:ext cx="849219" cy="849219"/>
      </dsp:txXfrm>
    </dsp:sp>
    <dsp:sp modelId="{C72A6846-4EC8-459B-837A-3A7FEE8E9FBB}">
      <dsp:nvSpPr>
        <dsp:cNvPr id="0" name=""/>
        <dsp:cNvSpPr/>
      </dsp:nvSpPr>
      <dsp:spPr>
        <a:xfrm rot="3857143">
          <a:off x="3170724" y="2922122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3198463" y="2943308"/>
        <a:ext cx="259124" cy="195999"/>
      </dsp:txXfrm>
    </dsp:sp>
    <dsp:sp modelId="{2446910E-9782-4F16-9618-1A21D3B223A3}">
      <dsp:nvSpPr>
        <dsp:cNvPr id="0" name=""/>
        <dsp:cNvSpPr/>
      </dsp:nvSpPr>
      <dsp:spPr>
        <a:xfrm>
          <a:off x="3159904" y="3338639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University of Georgia</a:t>
          </a:r>
        </a:p>
      </dsp:txBody>
      <dsp:txXfrm>
        <a:off x="3335783" y="3514518"/>
        <a:ext cx="849219" cy="849219"/>
      </dsp:txXfrm>
    </dsp:sp>
    <dsp:sp modelId="{B0D66998-DBA9-4347-820B-EC9118431DFF}">
      <dsp:nvSpPr>
        <dsp:cNvPr id="0" name=""/>
        <dsp:cNvSpPr/>
      </dsp:nvSpPr>
      <dsp:spPr>
        <a:xfrm rot="6942857">
          <a:off x="2470268" y="2922122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540528" y="2943308"/>
        <a:ext cx="259124" cy="195999"/>
      </dsp:txXfrm>
    </dsp:sp>
    <dsp:sp modelId="{EC5BBA12-E390-4961-92ED-7D7486A2131C}">
      <dsp:nvSpPr>
        <dsp:cNvPr id="0" name=""/>
        <dsp:cNvSpPr/>
      </dsp:nvSpPr>
      <dsp:spPr>
        <a:xfrm>
          <a:off x="1637233" y="3338639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P4/Jone Center/UGA</a:t>
          </a:r>
        </a:p>
      </dsp:txBody>
      <dsp:txXfrm>
        <a:off x="1813112" y="3514518"/>
        <a:ext cx="849219" cy="849219"/>
      </dsp:txXfrm>
    </dsp:sp>
    <dsp:sp modelId="{82466782-160B-4776-833C-57D4CB821A0D}">
      <dsp:nvSpPr>
        <dsp:cNvPr id="0" name=""/>
        <dsp:cNvSpPr/>
      </dsp:nvSpPr>
      <dsp:spPr>
        <a:xfrm rot="10028571">
          <a:off x="2033540" y="2374484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130310" y="2428914"/>
        <a:ext cx="259124" cy="195999"/>
      </dsp:txXfrm>
    </dsp:sp>
    <dsp:sp modelId="{BFF8A5E2-AE35-49CA-9A00-3CF126117D3A}">
      <dsp:nvSpPr>
        <dsp:cNvPr id="0" name=""/>
        <dsp:cNvSpPr/>
      </dsp:nvSpPr>
      <dsp:spPr>
        <a:xfrm>
          <a:off x="687864" y="2148168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Colorado State University</a:t>
          </a:r>
        </a:p>
      </dsp:txBody>
      <dsp:txXfrm>
        <a:off x="863743" y="2324047"/>
        <a:ext cx="849219" cy="849219"/>
      </dsp:txXfrm>
    </dsp:sp>
    <dsp:sp modelId="{B2C1A662-BD8C-4775-8C5F-896842BB1B5E}">
      <dsp:nvSpPr>
        <dsp:cNvPr id="0" name=""/>
        <dsp:cNvSpPr/>
      </dsp:nvSpPr>
      <dsp:spPr>
        <a:xfrm rot="13114286">
          <a:off x="2189407" y="1691590"/>
          <a:ext cx="357123" cy="32666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10800000">
        <a:off x="2276716" y="1787474"/>
        <a:ext cx="259124" cy="195999"/>
      </dsp:txXfrm>
    </dsp:sp>
    <dsp:sp modelId="{B9CFF8D2-6BDF-477D-9B90-B90771C6EA1E}">
      <dsp:nvSpPr>
        <dsp:cNvPr id="0" name=""/>
        <dsp:cNvSpPr/>
      </dsp:nvSpPr>
      <dsp:spPr>
        <a:xfrm>
          <a:off x="1026690" y="663674"/>
          <a:ext cx="1200977" cy="120097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Louisiana Tech University</a:t>
          </a:r>
        </a:p>
      </dsp:txBody>
      <dsp:txXfrm>
        <a:off x="1202569" y="839553"/>
        <a:ext cx="849219" cy="849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5ABE3D-5B63-4413-99DF-98CB2F2CBD47}">
      <dsp:nvSpPr>
        <dsp:cNvPr id="0" name=""/>
        <dsp:cNvSpPr/>
      </dsp:nvSpPr>
      <dsp:spPr>
        <a:xfrm>
          <a:off x="0" y="0"/>
          <a:ext cx="11155680" cy="10251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0B789F-4428-4FD8-BD77-01A028C54BB3}">
      <dsp:nvSpPr>
        <dsp:cNvPr id="0" name=""/>
        <dsp:cNvSpPr/>
      </dsp:nvSpPr>
      <dsp:spPr>
        <a:xfrm>
          <a:off x="310101" y="232676"/>
          <a:ext cx="563821" cy="563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89A4E5-0B05-43FB-B7AA-D039B6F4E301}">
      <dsp:nvSpPr>
        <dsp:cNvPr id="0" name=""/>
        <dsp:cNvSpPr/>
      </dsp:nvSpPr>
      <dsp:spPr>
        <a:xfrm>
          <a:off x="1184025" y="2022"/>
          <a:ext cx="9971654" cy="102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3" tIns="108493" rIns="108493" bIns="1084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Southeast Forest Health Work Conference – </a:t>
          </a:r>
          <a:r>
            <a:rPr lang="en-US" sz="2000" b="0" kern="1200" dirty="0"/>
            <a:t>Session on “Pine needle diseases – regionwide efforts to address the issue” organized by USFS-SRS/FHP </a:t>
          </a:r>
          <a:r>
            <a:rPr lang="en-US" sz="2000" u="none" kern="1200" dirty="0"/>
            <a:t>held in Greenville SC, July 2024</a:t>
          </a:r>
          <a:r>
            <a:rPr lang="en-US" sz="2000" kern="1200" dirty="0"/>
            <a:t>.</a:t>
          </a:r>
        </a:p>
      </dsp:txBody>
      <dsp:txXfrm>
        <a:off x="1184025" y="2022"/>
        <a:ext cx="9971654" cy="1025130"/>
      </dsp:txXfrm>
    </dsp:sp>
    <dsp:sp modelId="{6D3F121A-D0F9-4424-8443-B0478199A8B2}">
      <dsp:nvSpPr>
        <dsp:cNvPr id="0" name=""/>
        <dsp:cNvSpPr/>
      </dsp:nvSpPr>
      <dsp:spPr>
        <a:xfrm>
          <a:off x="0" y="1283435"/>
          <a:ext cx="11155680" cy="10251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81BDAC-0AB4-426F-855B-DCBADD13C84E}">
      <dsp:nvSpPr>
        <dsp:cNvPr id="0" name=""/>
        <dsp:cNvSpPr/>
      </dsp:nvSpPr>
      <dsp:spPr>
        <a:xfrm>
          <a:off x="310101" y="1514089"/>
          <a:ext cx="563821" cy="563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B0B327-1C7C-467D-824B-650C3A06DAB0}">
      <dsp:nvSpPr>
        <dsp:cNvPr id="0" name=""/>
        <dsp:cNvSpPr/>
      </dsp:nvSpPr>
      <dsp:spPr>
        <a:xfrm>
          <a:off x="1184025" y="1283435"/>
          <a:ext cx="9971654" cy="102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3" tIns="108493" rIns="108493" bIns="1084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Joint Annual Meeting, Southern and Northeastern Forest and Conservation Nursery Associations, </a:t>
          </a:r>
          <a:r>
            <a:rPr lang="en-US" sz="2000" b="0" kern="1200" dirty="0"/>
            <a:t>Little Rock AR, July 22-25, 2024. </a:t>
          </a:r>
        </a:p>
      </dsp:txBody>
      <dsp:txXfrm>
        <a:off x="1184025" y="1283435"/>
        <a:ext cx="9971654" cy="1025130"/>
      </dsp:txXfrm>
    </dsp:sp>
    <dsp:sp modelId="{03B1E95A-1402-41D8-8FC8-867E84033EAB}">
      <dsp:nvSpPr>
        <dsp:cNvPr id="0" name=""/>
        <dsp:cNvSpPr/>
      </dsp:nvSpPr>
      <dsp:spPr>
        <a:xfrm>
          <a:off x="0" y="2564847"/>
          <a:ext cx="11155680" cy="10251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D6C089-C5AE-452C-A9E8-491449BD70AB}">
      <dsp:nvSpPr>
        <dsp:cNvPr id="0" name=""/>
        <dsp:cNvSpPr/>
      </dsp:nvSpPr>
      <dsp:spPr>
        <a:xfrm>
          <a:off x="310101" y="2795502"/>
          <a:ext cx="563821" cy="563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CDD17-AD21-463D-8A93-06295B1AE5D7}">
      <dsp:nvSpPr>
        <dsp:cNvPr id="0" name=""/>
        <dsp:cNvSpPr/>
      </dsp:nvSpPr>
      <dsp:spPr>
        <a:xfrm>
          <a:off x="1184025" y="2564847"/>
          <a:ext cx="9971654" cy="102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3" tIns="108493" rIns="108493" bIns="1084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Meeting/ workshop on Pine Needle Disease </a:t>
          </a:r>
          <a:r>
            <a:rPr lang="en-US" sz="2000" kern="1200" dirty="0"/>
            <a:t>by SRS, UGA/Jones Center through the Southern Group of State Foresters was held on October 2023. </a:t>
          </a:r>
          <a:r>
            <a:rPr lang="en-US" sz="2000" u="none" kern="1200" dirty="0"/>
            <a:t>Next in Athens GA, August 2024</a:t>
          </a:r>
        </a:p>
      </dsp:txBody>
      <dsp:txXfrm>
        <a:off x="1184025" y="2564847"/>
        <a:ext cx="9971654" cy="1025130"/>
      </dsp:txXfrm>
    </dsp:sp>
    <dsp:sp modelId="{E7A7C63D-FF24-4B7B-8D02-7C0F3EFF0BE5}">
      <dsp:nvSpPr>
        <dsp:cNvPr id="0" name=""/>
        <dsp:cNvSpPr/>
      </dsp:nvSpPr>
      <dsp:spPr>
        <a:xfrm>
          <a:off x="0" y="3846260"/>
          <a:ext cx="11155680" cy="102513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A41C93-F533-49CA-9F24-1C8444143927}">
      <dsp:nvSpPr>
        <dsp:cNvPr id="0" name=""/>
        <dsp:cNvSpPr/>
      </dsp:nvSpPr>
      <dsp:spPr>
        <a:xfrm>
          <a:off x="310101" y="4076914"/>
          <a:ext cx="563821" cy="563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6118F2-F345-441C-B705-92734338B216}">
      <dsp:nvSpPr>
        <dsp:cNvPr id="0" name=""/>
        <dsp:cNvSpPr/>
      </dsp:nvSpPr>
      <dsp:spPr>
        <a:xfrm>
          <a:off x="1184025" y="3846260"/>
          <a:ext cx="9971654" cy="10251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3" tIns="108493" rIns="108493" bIns="10849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Virtual workshop by SRS, UGA/Jones Center/the Southern Group of State Foresters on </a:t>
          </a:r>
          <a:r>
            <a:rPr lang="en-US" sz="2000" b="1" kern="1200" dirty="0"/>
            <a:t>communication, detection/ diagnosis, delimitation/ assessment, and response </a:t>
          </a:r>
          <a:r>
            <a:rPr lang="en-US" sz="2000" kern="1200" dirty="0"/>
            <a:t>March 2024.</a:t>
          </a:r>
        </a:p>
      </dsp:txBody>
      <dsp:txXfrm>
        <a:off x="1184025" y="3846260"/>
        <a:ext cx="9971654" cy="1025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2E76-1818-F2A9-1703-A57EEFB352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5008A-2567-6A10-F013-89D3221B20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2CD4-0E24-A883-F9E1-100DF7BBC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839408-29DB-DABD-310D-E4CA79D5E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EED73-D933-DA32-DEF6-D323865C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5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56106-EDB7-07EB-E670-CDCEE04EA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0F6D-804A-E8F5-5996-6DDF65F339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FCF67-BAD7-0504-EEF6-7453722C6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C74B7A-DC98-C495-E3C8-67619AD7F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E06A8-A66A-6D26-8E74-191CA161C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7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86753A-2BD4-24B3-05F0-CBC268CA9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A2961-D2E5-F137-CD37-36B9D617F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60A03-767D-D91F-DF7B-0B731F393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932E4-6084-497E-243F-AAF2D7874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BDAA3-B87D-7A6A-CFBE-61784C281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17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FC1F-CE41-9067-79AC-258C3535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48C0B-1931-358A-94E5-89AF85C25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DF695-A690-D696-72CA-FBAA36916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D58B08-7A3B-C6AB-7336-0C313CC3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A6059-A8E0-4530-905C-507150DED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8EB1-555A-D2A5-C9E6-9C363AE88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1E500-0E5E-FE83-14E3-92FFD371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F3C1C-47C4-0FE1-936B-901D68978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9E383-A86E-2D8C-B67C-528252DAE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0A848E-2800-05A6-1BF6-4848DD94B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11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8ED81-9EE2-6A05-549A-CC0AE4AC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F3E28-C8B1-5BC8-63B9-1065859BD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CC32-D9BD-CFA9-D064-0735EC98A0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77338-C915-C388-11E3-8441F63A8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8D771B-F070-7417-A2A5-D339073AB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E5268-5B74-A105-0F3B-15A8E71D3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967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29B3A-C26C-639A-750B-A3CA62EE7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7BD9B3-57D9-4B9C-8884-ABE1BC57E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0ECFB7-2096-D5E4-0000-E4493CF808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62E71-B6D0-DE47-AF67-55FAEA08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3C949-71CE-B760-0EA8-7F0D574CD3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2CE4B-F249-5C5F-60E7-CA29E444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887-C385-F99E-1AFE-C0ACA4EAB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B00182-DAA4-80DE-D4F2-141786A78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428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A407D-1A59-CF56-2596-45CFC90AA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CC5E42-B638-F573-1180-BFF834F39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4C4263-2E77-0E98-7C0F-D4D43D4AC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9F55AE-A416-8D10-32D6-3D69C69E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72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7DF552-F998-B02D-393B-045BF14D3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9C2F1-983B-1FC9-DB0D-8279179C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D0DC1A-1525-AAE1-69E9-CEB6DE656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40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5D697-D02E-84FF-A7CF-0792DE1AE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FAAED-C074-63D6-DAEC-06BADA824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FC24F7-FA03-A17D-7BF1-7C40071C7E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4C1A2A-F61C-C080-2C7F-AADEFB5DE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55C65-EE31-F8BB-AA9D-F8BC190B9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FA5562-C204-A32A-854B-E5083218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215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4117-326E-F2E1-9FE7-3C3F520B6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9F13D0-7EDC-5E52-6D9F-0034B414E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416A46-4FB3-D9C4-C670-4D29ED246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3A9CCF-0E8E-18BC-6FD2-BA0C2F08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C8EC27-86E1-C7DF-B19C-110C7031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BB638-478A-3D3C-37FC-0CA57FDAD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1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60948E-319C-C7F9-E0D4-481AB3E4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76116-C7C0-887B-DEC1-5B9FC9E86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E33D1E-3726-A8C7-6754-BE657A3FD9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EEADBF-1D79-44D6-8E65-B15EDE69241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3D5D-26F1-21FE-2E95-571E51DBDE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C2CAA-3E71-68E0-B613-1C79ABE194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70957-DBA9-4FD7-B04F-B0B6AC3388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6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2.png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17562A-15F8-A71C-4757-B2AB0D58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033" descr="http://www.quinaultnationtero.com/current_information/wp-content/uploads/2012/04/US-Forest-Svc-Logo.png">
            <a:extLst>
              <a:ext uri="{FF2B5EF4-FFF2-40B4-BE49-F238E27FC236}">
                <a16:creationId xmlns:a16="http://schemas.microsoft.com/office/drawing/2014/main" id="{9DABB550-4D1D-7314-A630-B29EF3183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5062" y="5462683"/>
            <a:ext cx="988667" cy="9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B1E26C-A1A6-29A3-940D-F407FB8F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80" y="5651914"/>
            <a:ext cx="1177421" cy="8192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3CBD40-719C-0518-54DD-92DB75DA6D84}"/>
              </a:ext>
            </a:extLst>
          </p:cNvPr>
          <p:cNvSpPr txBox="1"/>
          <p:nvPr/>
        </p:nvSpPr>
        <p:spPr>
          <a:xfrm>
            <a:off x="3225656" y="5732539"/>
            <a:ext cx="57901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 Brown Spot Needle Blight Assessment Workshop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August 13-14, 2024</a:t>
            </a:r>
          </a:p>
          <a:p>
            <a:pPr algn="ctr"/>
            <a:r>
              <a:rPr lang="en-US" sz="1400" b="0" i="0" u="none" strike="noStrike" baseline="0" dirty="0">
                <a:solidFill>
                  <a:srgbClr val="000000"/>
                </a:solidFill>
                <a:latin typeface="Calibri Light" panose="020F0302020204030204" pitchFamily="34" charset="0"/>
              </a:rPr>
              <a:t>Holiday Inn Express &amp; Suites, Cullman, AL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89F942-1333-F362-8E7D-19791912070B}"/>
              </a:ext>
            </a:extLst>
          </p:cNvPr>
          <p:cNvSpPr txBox="1"/>
          <p:nvPr/>
        </p:nvSpPr>
        <p:spPr>
          <a:xfrm>
            <a:off x="2239854" y="2015979"/>
            <a:ext cx="77617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A regionwide effort in understanding and addressing the threat needle pathogens  southern pines.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2DDC2D-D06D-C31B-40CC-712D4AEB127E}"/>
              </a:ext>
            </a:extLst>
          </p:cNvPr>
          <p:cNvSpPr txBox="1"/>
          <p:nvPr/>
        </p:nvSpPr>
        <p:spPr>
          <a:xfrm>
            <a:off x="810047" y="409932"/>
            <a:ext cx="1057190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Brown spot needle blight on loblolly pine across the southeast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9A2CDD-B34E-CA9D-3A7C-9E90AA94486E}"/>
              </a:ext>
            </a:extLst>
          </p:cNvPr>
          <p:cNvSpPr txBox="1"/>
          <p:nvPr/>
        </p:nvSpPr>
        <p:spPr>
          <a:xfrm>
            <a:off x="3002580" y="3111203"/>
            <a:ext cx="609675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Rabiu Olatinwo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Research Plant Pathologist,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Insects, Diseases, and Invasive Plants RWU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Southern Research Station, 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USDA Forest Service, </a:t>
            </a:r>
          </a:p>
          <a:p>
            <a:pPr algn="ctr"/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Pineville LA</a:t>
            </a:r>
          </a:p>
        </p:txBody>
      </p:sp>
    </p:spTree>
    <p:extLst>
      <p:ext uri="{BB962C8B-B14F-4D97-AF65-F5344CB8AC3E}">
        <p14:creationId xmlns:p14="http://schemas.microsoft.com/office/powerpoint/2010/main" val="2149635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6A8FFE14-B0A0-F541-6B21-795A0F14174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3000"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2" r="14287" b="13674"/>
          <a:stretch/>
        </p:blipFill>
        <p:spPr>
          <a:xfrm>
            <a:off x="-1" y="0"/>
            <a:ext cx="12192001" cy="5920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6B4CF-AADD-6087-BF1F-709D54EF0399}"/>
              </a:ext>
            </a:extLst>
          </p:cNvPr>
          <p:cNvSpPr txBox="1"/>
          <p:nvPr/>
        </p:nvSpPr>
        <p:spPr>
          <a:xfrm>
            <a:off x="9049406" y="6087854"/>
            <a:ext cx="3013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Photo: Jaesoon Hwang</a:t>
            </a:r>
          </a:p>
          <a:p>
            <a:pPr algn="r"/>
            <a:r>
              <a:rPr lang="en-US" i="1" dirty="0"/>
              <a:t>FHP, Pineville, LA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C6689D3-44DF-D28A-DBE7-9B5B67723E22}"/>
              </a:ext>
            </a:extLst>
          </p:cNvPr>
          <p:cNvSpPr txBox="1">
            <a:spLocks/>
          </p:cNvSpPr>
          <p:nvPr/>
        </p:nvSpPr>
        <p:spPr>
          <a:xfrm>
            <a:off x="351347" y="5930847"/>
            <a:ext cx="4923346" cy="927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Genetic variability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9154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CEB54A4-B425-53EB-4EA2-C0E59639B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62"/>
            <a:ext cx="12192000" cy="67140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C5F2DD6-F45C-B26E-0FA8-428BF1BC9601}"/>
              </a:ext>
            </a:extLst>
          </p:cNvPr>
          <p:cNvSpPr txBox="1"/>
          <p:nvPr/>
        </p:nvSpPr>
        <p:spPr>
          <a:xfrm>
            <a:off x="8064632" y="5444429"/>
            <a:ext cx="40158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Site #3 </a:t>
            </a:r>
          </a:p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Planted 2018</a:t>
            </a:r>
          </a:p>
          <a:p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Arial view on Apr 27, 2023</a:t>
            </a:r>
          </a:p>
        </p:txBody>
      </p:sp>
    </p:spTree>
    <p:extLst>
      <p:ext uri="{BB962C8B-B14F-4D97-AF65-F5344CB8AC3E}">
        <p14:creationId xmlns:p14="http://schemas.microsoft.com/office/powerpoint/2010/main" val="4095492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E3297E-9EAB-388B-7D47-8DBEA3361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760"/>
          <a:stretch/>
        </p:blipFill>
        <p:spPr>
          <a:xfrm>
            <a:off x="0" y="-292231"/>
            <a:ext cx="12192000" cy="588703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17EA35E-A48B-16A4-2837-110AD1310AB4}"/>
              </a:ext>
            </a:extLst>
          </p:cNvPr>
          <p:cNvSpPr txBox="1">
            <a:spLocks/>
          </p:cNvSpPr>
          <p:nvPr/>
        </p:nvSpPr>
        <p:spPr>
          <a:xfrm>
            <a:off x="330214" y="5850325"/>
            <a:ext cx="4954126" cy="960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Climatic variability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729C61-961F-D620-18BB-AC60702C3C7C}"/>
              </a:ext>
            </a:extLst>
          </p:cNvPr>
          <p:cNvSpPr/>
          <p:nvPr/>
        </p:nvSpPr>
        <p:spPr>
          <a:xfrm>
            <a:off x="3799840" y="172720"/>
            <a:ext cx="1808480" cy="2133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16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9319619-B786-32EF-D0D7-5E9D308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D745A74-4D0A-CD67-4B71-722A1AD0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0B3732-1ACC-3F16-CA71-EDB1AD79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CB419F-E363-AEBE-004F-4205DD8C8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5" y="665755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NPRN – Ongoing 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projects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6961D-3794-01E1-9509-54406C0AA223}"/>
              </a:ext>
            </a:extLst>
          </p:cNvPr>
          <p:cNvSpPr txBox="1"/>
          <p:nvPr/>
        </p:nvSpPr>
        <p:spPr>
          <a:xfrm>
            <a:off x="254524" y="2122977"/>
            <a:ext cx="1164681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SzPct val="200000"/>
              <a:buFont typeface="Arial" panose="020B0604020202020204" pitchFamily="34" charset="0"/>
              <a:buChar char="•"/>
            </a:pPr>
            <a:r>
              <a:rPr lang="en-US" sz="2400" dirty="0"/>
              <a:t>For the needle diseases on loblolly pines, </a:t>
            </a:r>
            <a:r>
              <a:rPr lang="en-US" sz="2400" b="1" dirty="0">
                <a:solidFill>
                  <a:srgbClr val="0000CC"/>
                </a:solidFill>
              </a:rPr>
              <a:t>U.S. Forest Service is involved in multiple projects on a region-wide scale</a:t>
            </a:r>
            <a:r>
              <a:rPr lang="en-US" sz="2400" dirty="0"/>
              <a:t>, either by providing research funds, or by conducting actual research in collaboration with university and industry partners. </a:t>
            </a:r>
          </a:p>
          <a:p>
            <a:pPr marL="457200" indent="-457200">
              <a:buSzPct val="2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SzPct val="200000"/>
              <a:buFont typeface="Arial" panose="020B0604020202020204" pitchFamily="34" charset="0"/>
              <a:buChar char="•"/>
            </a:pPr>
            <a:r>
              <a:rPr lang="en-US" sz="2400" dirty="0"/>
              <a:t>Research projects include </a:t>
            </a:r>
            <a:r>
              <a:rPr lang="en-US" sz="2400" b="1" dirty="0">
                <a:solidFill>
                  <a:srgbClr val="0000CC"/>
                </a:solidFill>
              </a:rPr>
              <a:t>population studies </a:t>
            </a:r>
            <a:r>
              <a:rPr lang="en-US" sz="2400" dirty="0"/>
              <a:t>of the BSNB pathogen, </a:t>
            </a:r>
            <a:r>
              <a:rPr lang="en-US" sz="2400" b="1" dirty="0">
                <a:solidFill>
                  <a:srgbClr val="0000CC"/>
                </a:solidFill>
              </a:rPr>
              <a:t>utilization of remote sensing </a:t>
            </a:r>
            <a:r>
              <a:rPr lang="en-US" sz="2400" dirty="0"/>
              <a:t>to identify affected areas, </a:t>
            </a:r>
            <a:r>
              <a:rPr lang="en-US" sz="2400" b="1" dirty="0">
                <a:solidFill>
                  <a:srgbClr val="0000CC"/>
                </a:solidFill>
              </a:rPr>
              <a:t>long term monitoring </a:t>
            </a:r>
            <a:r>
              <a:rPr lang="en-US" sz="2400" dirty="0"/>
              <a:t>of infested stands, the </a:t>
            </a:r>
            <a:r>
              <a:rPr lang="en-US" sz="2400" b="1" dirty="0">
                <a:solidFill>
                  <a:srgbClr val="0000CC"/>
                </a:solidFill>
              </a:rPr>
              <a:t>effects of fertilization </a:t>
            </a:r>
            <a:r>
              <a:rPr lang="en-US" sz="2400" dirty="0"/>
              <a:t>on disease severity, identification of pine families </a:t>
            </a:r>
            <a:r>
              <a:rPr lang="en-US" sz="2400" b="1" dirty="0">
                <a:solidFill>
                  <a:srgbClr val="0000CC"/>
                </a:solidFill>
              </a:rPr>
              <a:t>resistant to BSNB</a:t>
            </a:r>
            <a:r>
              <a:rPr lang="en-US" sz="2400" dirty="0"/>
              <a:t>, and </a:t>
            </a:r>
            <a:r>
              <a:rPr lang="en-US" sz="2400" b="1" dirty="0">
                <a:solidFill>
                  <a:srgbClr val="0000CC"/>
                </a:solidFill>
              </a:rPr>
              <a:t>silvicultural options </a:t>
            </a:r>
            <a:r>
              <a:rPr lang="en-US" sz="2400" dirty="0"/>
              <a:t>for BSNB management. </a:t>
            </a:r>
          </a:p>
          <a:p>
            <a:pPr marL="457200" indent="-457200">
              <a:buSzPct val="200000"/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SzPct val="200000"/>
              <a:buFont typeface="Arial" panose="020B0604020202020204" pitchFamily="34" charset="0"/>
              <a:buChar char="•"/>
            </a:pPr>
            <a:r>
              <a:rPr lang="en-US" sz="2400" dirty="0"/>
              <a:t>Industry involved by </a:t>
            </a:r>
            <a:r>
              <a:rPr lang="en-US" sz="2400" b="1" dirty="0">
                <a:solidFill>
                  <a:srgbClr val="0000CC"/>
                </a:solidFill>
              </a:rPr>
              <a:t>providing study plots, donating seedlings, and sharing information </a:t>
            </a:r>
            <a:r>
              <a:rPr lang="en-US" sz="2400" dirty="0"/>
              <a:t>of which loblolly pine families are performing better (or worse) in their plantations. Most of these </a:t>
            </a:r>
            <a:r>
              <a:rPr lang="en-US" sz="2400" b="1" dirty="0">
                <a:solidFill>
                  <a:srgbClr val="0000CC"/>
                </a:solidFill>
              </a:rPr>
              <a:t>studies are just over 1 year old </a:t>
            </a:r>
            <a:r>
              <a:rPr lang="en-US" sz="2400" dirty="0"/>
              <a:t>– may take a while to see results.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25041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BCAAF51-2AFD-9D30-1F4B-AFD761520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83" y="1684016"/>
            <a:ext cx="4978612" cy="37787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07707B-7AF7-5172-A61E-6BCBA0F348B9}"/>
              </a:ext>
            </a:extLst>
          </p:cNvPr>
          <p:cNvSpPr txBox="1"/>
          <p:nvPr/>
        </p:nvSpPr>
        <p:spPr>
          <a:xfrm>
            <a:off x="9984509" y="2505670"/>
            <a:ext cx="1965581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Severity rating scale </a:t>
            </a:r>
          </a:p>
          <a:p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0 – healthy, 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1 – &lt;30%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2 – 30-60%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3 – &gt;60% </a:t>
            </a:r>
          </a:p>
          <a:p>
            <a:pPr lvl="1"/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4 – dead</a:t>
            </a: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D8D706-26E8-92C4-F939-B9BA6C3C8555}"/>
              </a:ext>
            </a:extLst>
          </p:cNvPr>
          <p:cNvSpPr txBox="1"/>
          <p:nvPr/>
        </p:nvSpPr>
        <p:spPr>
          <a:xfrm>
            <a:off x="415636" y="620071"/>
            <a:ext cx="79175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/>
              <a:t>Disease severity and growth loss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3EBDE1-9882-C705-6716-06B25F80E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310" y="1684016"/>
            <a:ext cx="4484199" cy="37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16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9319619-B786-32EF-D0D7-5E9D308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D745A74-4D0A-CD67-4B71-722A1AD0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0B3732-1ACC-3F16-CA71-EDB1AD79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CB419F-E363-AEBE-004F-4205DD8C8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2" y="550325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NPRN – Ongoing Research 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rojects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A0ACBC4-C7A1-B35F-4A16-ECD70D90A947}"/>
              </a:ext>
            </a:extLst>
          </p:cNvPr>
          <p:cNvGrpSpPr/>
          <p:nvPr/>
        </p:nvGrpSpPr>
        <p:grpSpPr>
          <a:xfrm>
            <a:off x="558209" y="1951505"/>
            <a:ext cx="11155679" cy="2194032"/>
            <a:chOff x="566929" y="4477034"/>
            <a:chExt cx="11155679" cy="2194032"/>
          </a:xfrm>
        </p:grpSpPr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958A4A64-3265-95A9-06FE-BA97D912C6E5}"/>
                </a:ext>
              </a:extLst>
            </p:cNvPr>
            <p:cNvSpPr txBox="1">
              <a:spLocks/>
            </p:cNvSpPr>
            <p:nvPr/>
          </p:nvSpPr>
          <p:spPr>
            <a:xfrm>
              <a:off x="566929" y="4652260"/>
              <a:ext cx="2661939" cy="201880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b="1" dirty="0">
                  <a:latin typeface="Calibri" panose="020F0502020204030204" pitchFamily="34" charset="0"/>
                  <a:cs typeface="Calibri" panose="020F0502020204030204" pitchFamily="34" charset="0"/>
                </a:rPr>
                <a:t>Mitigating</a:t>
              </a:r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 Needle Blight:  A Growing Economic Threat to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Pine Forests  </a:t>
              </a:r>
              <a:b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Auburn University, AL 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cs typeface="Calibri" panose="020F0502020204030204" pitchFamily="34" charset="0"/>
                </a:rPr>
                <a:t>Lead PI – Dr. Lori Eckhardt</a:t>
              </a:r>
            </a:p>
          </p:txBody>
        </p:sp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FC6D391-B390-FCB0-A1D9-634D9EEDC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332" y="4707132"/>
              <a:ext cx="1182922" cy="321118"/>
            </a:xfrm>
            <a:prstGeom prst="rect">
              <a:avLst/>
            </a:prstGeom>
          </p:spPr>
        </p:pic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4921A8EF-8DE3-B12A-63BE-E865DC38D468}"/>
                </a:ext>
              </a:extLst>
            </p:cNvPr>
            <p:cNvSpPr txBox="1">
              <a:spLocks/>
            </p:cNvSpPr>
            <p:nvPr/>
          </p:nvSpPr>
          <p:spPr>
            <a:xfrm>
              <a:off x="3338885" y="4652260"/>
              <a:ext cx="2850159" cy="201880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Advancing the understanding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detection, and host resistance selection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of fungi associated with loblolly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pineneedle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disease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University of Georgia, GA 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Caterina </a:t>
              </a:r>
              <a:r>
                <a:rPr lang="en-US" sz="14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Villari</a:t>
              </a: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0EBCFE5E-EEB2-A465-BC09-2003F6502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4583" y="4631769"/>
              <a:ext cx="1232719" cy="693404"/>
            </a:xfrm>
            <a:prstGeom prst="rect">
              <a:avLst/>
            </a:prstGeom>
          </p:spPr>
        </p:pic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29924C11-65A2-8A82-7EB5-CFA66B44244D}"/>
                </a:ext>
              </a:extLst>
            </p:cNvPr>
            <p:cNvSpPr txBox="1">
              <a:spLocks/>
            </p:cNvSpPr>
            <p:nvPr/>
          </p:nvSpPr>
          <p:spPr>
            <a:xfrm>
              <a:off x="9112469" y="4652260"/>
              <a:ext cx="2610139" cy="201880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Etiology and disease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biology of </a:t>
              </a:r>
              <a:r>
                <a:rPr lang="en-US" sz="1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Lecanosticta</a:t>
              </a:r>
              <a:r>
                <a:rPr lang="en-US" sz="14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b="1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acicola</a:t>
              </a:r>
              <a:r>
                <a:rPr lang="en-US" sz="1400" b="1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on </a:t>
              </a:r>
              <a:r>
                <a:rPr lang="en-US" sz="1400" i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Pinus </a:t>
              </a:r>
              <a:r>
                <a:rPr lang="en-US" sz="1400" i="1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taeda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 the southeastern United States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University of Florida, FL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Tim Martins</a:t>
              </a:r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D0DA20A9-57B8-F902-B4A9-3EEBA10405F3}"/>
                </a:ext>
              </a:extLst>
            </p:cNvPr>
            <p:cNvSpPr txBox="1">
              <a:spLocks/>
            </p:cNvSpPr>
            <p:nvPr/>
          </p:nvSpPr>
          <p:spPr>
            <a:xfrm>
              <a:off x="6293585" y="4652260"/>
              <a:ext cx="2676455" cy="2018806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United Against Brown Spot Needle Blight: Collaborative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Strategies for Protecting 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Southeastern Loblolly Pine Forests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Mississippi State University, MS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John J. Riggins</a:t>
              </a:r>
            </a:p>
          </p:txBody>
        </p:sp>
        <p:pic>
          <p:nvPicPr>
            <p:cNvPr id="16" name="Picture 15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11434F0A-F752-642A-3A17-3A5BD11CC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2589" y="4695956"/>
              <a:ext cx="1003598" cy="414771"/>
            </a:xfrm>
            <a:prstGeom prst="rect">
              <a:avLst/>
            </a:prstGeom>
          </p:spPr>
        </p:pic>
        <p:pic>
          <p:nvPicPr>
            <p:cNvPr id="17" name="Picture 16" descr="A blue and red logo&#10;&#10;Description automatically generated">
              <a:extLst>
                <a:ext uri="{FF2B5EF4-FFF2-40B4-BE49-F238E27FC236}">
                  <a16:creationId xmlns:a16="http://schemas.microsoft.com/office/drawing/2014/main" id="{E7C2FE87-2D8E-904F-B7D8-B4B1E859C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3001" y="4477034"/>
              <a:ext cx="1553614" cy="81900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A16628D-98F8-AAF7-C952-9A180CD20611}"/>
              </a:ext>
            </a:extLst>
          </p:cNvPr>
          <p:cNvGrpSpPr/>
          <p:nvPr/>
        </p:nvGrpSpPr>
        <p:grpSpPr>
          <a:xfrm>
            <a:off x="549489" y="4253462"/>
            <a:ext cx="11164399" cy="2390846"/>
            <a:chOff x="558209" y="2135170"/>
            <a:chExt cx="11164399" cy="2390846"/>
          </a:xfrm>
        </p:grpSpPr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B3ACC520-E86F-7C25-80C6-A5559DA9F323}"/>
                </a:ext>
              </a:extLst>
            </p:cNvPr>
            <p:cNvSpPr txBox="1">
              <a:spLocks/>
            </p:cNvSpPr>
            <p:nvPr/>
          </p:nvSpPr>
          <p:spPr>
            <a:xfrm>
              <a:off x="3338885" y="2135171"/>
              <a:ext cx="2850159" cy="2390845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Pine Needle Diseases in the Southeast: A Test Case for the Pine Pandemic </a:t>
              </a: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Preparedness Plan</a:t>
              </a: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Development of a </a:t>
              </a:r>
              <a:r>
                <a:rPr lang="en-US" sz="15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Surveillance System </a:t>
              </a:r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Aid in Early Detection</a:t>
              </a:r>
            </a:p>
            <a:p>
              <a:pPr algn="ctr"/>
              <a:b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15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University of Georgia/Jones Center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Drs. Kamal Gandhi/ </a:t>
              </a:r>
            </a:p>
            <a:p>
              <a:pPr algn="ctr"/>
              <a:r>
                <a:rPr lang="en-US" sz="15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Kier </a:t>
              </a:r>
              <a:r>
                <a:rPr lang="en-US" sz="1500" dirty="0" err="1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Klepzig</a:t>
              </a:r>
              <a:endParaRPr lang="en-US" sz="15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0CD8FFB-100F-31E4-5FAE-F5B5E0FCDAE8}"/>
                </a:ext>
              </a:extLst>
            </p:cNvPr>
            <p:cNvGrpSpPr/>
            <p:nvPr/>
          </p:nvGrpSpPr>
          <p:grpSpPr>
            <a:xfrm>
              <a:off x="558209" y="2135170"/>
              <a:ext cx="2670659" cy="2390845"/>
              <a:chOff x="558209" y="2221992"/>
              <a:chExt cx="2629527" cy="2304023"/>
            </a:xfrm>
          </p:grpSpPr>
          <p:sp>
            <p:nvSpPr>
              <p:cNvPr id="19" name="Title 1">
                <a:extLst>
                  <a:ext uri="{FF2B5EF4-FFF2-40B4-BE49-F238E27FC236}">
                    <a16:creationId xmlns:a16="http://schemas.microsoft.com/office/drawing/2014/main" id="{8CD07D52-4CBC-D6AC-2A11-0A381359250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8209" y="2221992"/>
                <a:ext cx="2629527" cy="2304023"/>
              </a:xfrm>
              <a:prstGeom prst="rect">
                <a:avLst/>
              </a:prstGeom>
              <a:solidFill>
                <a:schemeClr val="accent1">
                  <a:alpha val="15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/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Retrospective </a:t>
                </a:r>
                <a:r>
                  <a:rPr lang="en-US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study of </a:t>
                </a:r>
                <a:r>
                  <a:rPr lang="en-US" sz="1400" b="1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Lecanosticta</a:t>
                </a:r>
                <a:r>
                  <a:rPr lang="en-US" sz="1400" b="1" i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1400" b="1" i="1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acicola</a:t>
                </a:r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: A growing threat to domestic and global pine forests </a:t>
                </a:r>
              </a:p>
              <a:p>
                <a:pPr algn="ctr"/>
                <a:endPara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sz="1400" dirty="0">
                    <a:solidFill>
                      <a:srgbClr val="0000CC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USDA Forest service SRS, KY</a:t>
                </a:r>
                <a:r>
                  <a:rPr lang="en-US" sz="1400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  <a:p>
                <a:pPr algn="ctr"/>
                <a:r>
                  <a:rPr lang="en-US" sz="1400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Lead PI – Dr. Tyler </a:t>
                </a:r>
                <a:r>
                  <a:rPr lang="en-US" sz="1400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Dreaden</a:t>
                </a:r>
                <a:endPara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22" name="Picture 1033" descr="http://www.quinaultnationtero.com/current_information/wp-content/uploads/2012/04/US-Forest-Svc-Logo.png">
                <a:extLst>
                  <a:ext uri="{FF2B5EF4-FFF2-40B4-BE49-F238E27FC236}">
                    <a16:creationId xmlns:a16="http://schemas.microsoft.com/office/drawing/2014/main" id="{B07FF911-A441-5FD2-0D81-34F54C1D87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52353" y="2300920"/>
                <a:ext cx="570570" cy="5772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 descr="A logo on a black background&#10;&#10;Description automatically generated">
              <a:extLst>
                <a:ext uri="{FF2B5EF4-FFF2-40B4-BE49-F238E27FC236}">
                  <a16:creationId xmlns:a16="http://schemas.microsoft.com/office/drawing/2014/main" id="{2DF67994-E99F-BF7E-60B9-53D6E4FBF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7654" y="2157101"/>
              <a:ext cx="1099425" cy="542841"/>
            </a:xfrm>
            <a:prstGeom prst="rect">
              <a:avLst/>
            </a:prstGeom>
          </p:spPr>
        </p:pic>
        <p:pic>
          <p:nvPicPr>
            <p:cNvPr id="24" name="Picture 23" descr="A close-up of a logo&#10;&#10;Description automatically generated">
              <a:extLst>
                <a:ext uri="{FF2B5EF4-FFF2-40B4-BE49-F238E27FC236}">
                  <a16:creationId xmlns:a16="http://schemas.microsoft.com/office/drawing/2014/main" id="{BFC28FBA-53DA-247A-619D-97F4E7FD1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4031" y="2199322"/>
              <a:ext cx="1172390" cy="417820"/>
            </a:xfrm>
            <a:prstGeom prst="rect">
              <a:avLst/>
            </a:prstGeom>
          </p:spPr>
        </p:pic>
        <p:sp>
          <p:nvSpPr>
            <p:cNvPr id="25" name="Title 1">
              <a:extLst>
                <a:ext uri="{FF2B5EF4-FFF2-40B4-BE49-F238E27FC236}">
                  <a16:creationId xmlns:a16="http://schemas.microsoft.com/office/drawing/2014/main" id="{22615A32-339C-5AAE-1D30-2AE9816D0A54}"/>
                </a:ext>
              </a:extLst>
            </p:cNvPr>
            <p:cNvSpPr txBox="1">
              <a:spLocks/>
            </p:cNvSpPr>
            <p:nvPr/>
          </p:nvSpPr>
          <p:spPr>
            <a:xfrm>
              <a:off x="9112468" y="2135171"/>
              <a:ext cx="2610140" cy="2390844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Combating needle pathogens and forestry professional worker shortages in the southern region through a network effort of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research, teaching, and service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Louisiana Tech University, LA 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Laura Sims</a:t>
              </a:r>
            </a:p>
          </p:txBody>
        </p:sp>
        <p:sp>
          <p:nvSpPr>
            <p:cNvPr id="26" name="Title 1">
              <a:extLst>
                <a:ext uri="{FF2B5EF4-FFF2-40B4-BE49-F238E27FC236}">
                  <a16:creationId xmlns:a16="http://schemas.microsoft.com/office/drawing/2014/main" id="{7CF7DF00-6B0B-8154-44B2-0DA52E1B40C8}"/>
                </a:ext>
              </a:extLst>
            </p:cNvPr>
            <p:cNvSpPr txBox="1">
              <a:spLocks/>
            </p:cNvSpPr>
            <p:nvPr/>
          </p:nvSpPr>
          <p:spPr>
            <a:xfrm>
              <a:off x="6299061" y="2145050"/>
              <a:ext cx="2676455" cy="2380965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solidFill>
                <a:schemeClr val="accent1"/>
              </a:solidFill>
            </a:ln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Characterize </a:t>
              </a:r>
              <a:r>
                <a:rPr lang="en-US" sz="14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biotic and abiotic factors driving emergence</a:t>
              </a:r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in brown spot needle blight on Loblolly pine in the southeastern USA</a:t>
              </a:r>
              <a:b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endPara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1400" dirty="0">
                  <a:solidFill>
                    <a:srgbClr val="0000CC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Colorado State University, CO  </a:t>
              </a:r>
            </a:p>
            <a:p>
              <a:pPr algn="ctr"/>
              <a:r>
                <a:rPr lang="en-US" sz="14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Lead PI – Dr. Jane Stewart </a:t>
              </a:r>
            </a:p>
          </p:txBody>
        </p:sp>
        <p:pic>
          <p:nvPicPr>
            <p:cNvPr id="29" name="Picture 28" descr="A close-up of a logo&#10;&#10;Description automatically generated">
              <a:extLst>
                <a:ext uri="{FF2B5EF4-FFF2-40B4-BE49-F238E27FC236}">
                  <a16:creationId xmlns:a16="http://schemas.microsoft.com/office/drawing/2014/main" id="{393FB387-12D4-E2AB-7090-5EAAFC46904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7882" y="2279899"/>
              <a:ext cx="1687673" cy="420043"/>
            </a:xfrm>
            <a:prstGeom prst="rect">
              <a:avLst/>
            </a:prstGeom>
          </p:spPr>
        </p:pic>
        <p:pic>
          <p:nvPicPr>
            <p:cNvPr id="30" name="Picture 29" descr="A blue and red logo&#10;&#10;Description automatically generated">
              <a:extLst>
                <a:ext uri="{FF2B5EF4-FFF2-40B4-BE49-F238E27FC236}">
                  <a16:creationId xmlns:a16="http://schemas.microsoft.com/office/drawing/2014/main" id="{F2F4C564-14EE-1BAC-F155-06344890E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9031" y="2180708"/>
              <a:ext cx="1459156" cy="409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75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9319619-B786-32EF-D0D7-5E9D308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D745A74-4D0A-CD67-4B71-722A1AD0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0B3732-1ACC-3F16-CA71-EDB1AD79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CB419F-E363-AEBE-004F-4205DD8C8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EAAE2D0-CE11-BEA0-45E8-706958B68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712" y="550325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NPRN 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Content Placeholder 2">
            <a:extLst>
              <a:ext uri="{FF2B5EF4-FFF2-40B4-BE49-F238E27FC236}">
                <a16:creationId xmlns:a16="http://schemas.microsoft.com/office/drawing/2014/main" id="{703FDC6E-4DC2-7566-BB7F-DC715882F7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2387102"/>
              </p:ext>
            </p:extLst>
          </p:nvPr>
        </p:nvGraphicFramePr>
        <p:xfrm>
          <a:off x="566928" y="1758810"/>
          <a:ext cx="11155680" cy="4873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4291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BA65E-B0FC-DD14-5A5B-F6138C8A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1A067F-8A75-9963-FAE3-B930DA424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8FF3193-200B-F750-7E63-663176CC8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9B9EC94-8624-E2F8-4EA6-9DBFF8C9A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607EA-DB49-985D-A763-8B6EB8F8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5" y="701870"/>
            <a:ext cx="11006941" cy="960345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Acknowledgements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06A546-3545-7B1D-883C-9D5505BA6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34E644-EBE0-02CB-D531-DAF8D013BF07}"/>
              </a:ext>
            </a:extLst>
          </p:cNvPr>
          <p:cNvGrpSpPr/>
          <p:nvPr/>
        </p:nvGrpSpPr>
        <p:grpSpPr>
          <a:xfrm>
            <a:off x="643553" y="2018806"/>
            <a:ext cx="10990238" cy="4722630"/>
            <a:chOff x="470093" y="2011680"/>
            <a:chExt cx="10990238" cy="4722630"/>
          </a:xfrm>
        </p:grpSpPr>
        <p:pic>
          <p:nvPicPr>
            <p:cNvPr id="17" name="Picture 16" descr="A blue and red logo&#10;&#10;Description automatically generated">
              <a:extLst>
                <a:ext uri="{FF2B5EF4-FFF2-40B4-BE49-F238E27FC236}">
                  <a16:creationId xmlns:a16="http://schemas.microsoft.com/office/drawing/2014/main" id="{1111F5A3-E445-2D6D-41F4-9A9B9E6FC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280" y="5079649"/>
              <a:ext cx="2941619" cy="1654661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2A2D206-F459-B635-D01C-507346D2167F}"/>
                </a:ext>
              </a:extLst>
            </p:cNvPr>
            <p:cNvGrpSpPr/>
            <p:nvPr/>
          </p:nvGrpSpPr>
          <p:grpSpPr>
            <a:xfrm>
              <a:off x="470093" y="2011680"/>
              <a:ext cx="10990238" cy="4341730"/>
              <a:chOff x="470093" y="2011680"/>
              <a:chExt cx="10990238" cy="4341730"/>
            </a:xfrm>
          </p:grpSpPr>
          <p:pic>
            <p:nvPicPr>
              <p:cNvPr id="3" name="Picture 1033" descr="http://www.quinaultnationtero.com/current_information/wp-content/uploads/2012/04/US-Forest-Svc-Logo.png">
                <a:extLst>
                  <a:ext uri="{FF2B5EF4-FFF2-40B4-BE49-F238E27FC236}">
                    <a16:creationId xmlns:a16="http://schemas.microsoft.com/office/drawing/2014/main" id="{2F091F10-FCBA-2667-047B-3345D9E0A8C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54482" y="4157221"/>
                <a:ext cx="1301582" cy="1316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082808EF-4E02-F6BD-4987-945818CBFA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093" y="2314576"/>
                <a:ext cx="2994177" cy="812804"/>
              </a:xfrm>
              <a:prstGeom prst="rect">
                <a:avLst/>
              </a:prstGeom>
            </p:spPr>
          </p:pic>
          <p:pic>
            <p:nvPicPr>
              <p:cNvPr id="9" name="Picture 8" descr="A logo with a black background&#10;&#10;Description automatically generated">
                <a:extLst>
                  <a:ext uri="{FF2B5EF4-FFF2-40B4-BE49-F238E27FC236}">
                    <a16:creationId xmlns:a16="http://schemas.microsoft.com/office/drawing/2014/main" id="{67CF58A1-E9D9-E981-603F-37D2DD0738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6850" y="3506634"/>
                <a:ext cx="2600383" cy="1074697"/>
              </a:xfrm>
              <a:prstGeom prst="rect">
                <a:avLst/>
              </a:prstGeom>
            </p:spPr>
          </p:pic>
          <p:pic>
            <p:nvPicPr>
              <p:cNvPr id="11" name="Picture 10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E1FC79A4-25A3-B7D5-AF91-EA60CFB99E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70093" y="5408199"/>
                <a:ext cx="3150185" cy="784046"/>
              </a:xfrm>
              <a:prstGeom prst="rect">
                <a:avLst/>
              </a:prstGeom>
            </p:spPr>
          </p:pic>
          <p:pic>
            <p:nvPicPr>
              <p:cNvPr id="13" name="Picture 12" descr="A logo on a black background&#10;&#10;Description automatically generated">
                <a:extLst>
                  <a:ext uri="{FF2B5EF4-FFF2-40B4-BE49-F238E27FC236}">
                    <a16:creationId xmlns:a16="http://schemas.microsoft.com/office/drawing/2014/main" id="{8E944674-BEDE-B7D9-9183-B1798A30C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8705" y="2011680"/>
                <a:ext cx="2695509" cy="1516224"/>
              </a:xfrm>
              <a:prstGeom prst="rect">
                <a:avLst/>
              </a:prstGeom>
            </p:spPr>
          </p:pic>
          <p:pic>
            <p:nvPicPr>
              <p:cNvPr id="19" name="Picture 18" descr="A blue and red logo&#10;&#10;Description automatically generated">
                <a:extLst>
                  <a:ext uri="{FF2B5EF4-FFF2-40B4-BE49-F238E27FC236}">
                    <a16:creationId xmlns:a16="http://schemas.microsoft.com/office/drawing/2014/main" id="{5581D9B2-256C-7738-D9D2-41F7F45C6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1276" y="3913484"/>
                <a:ext cx="2861602" cy="803138"/>
              </a:xfrm>
              <a:prstGeom prst="rect">
                <a:avLst/>
              </a:prstGeom>
            </p:spPr>
          </p:pic>
          <p:pic>
            <p:nvPicPr>
              <p:cNvPr id="21" name="Picture 20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509F1DF6-3695-A4FB-DE3B-536FB3AA4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03063" y="2327970"/>
                <a:ext cx="3581400" cy="127635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5AD127F5-CDF9-ED3B-CA51-A1EB5600C4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638749" y="4187792"/>
                <a:ext cx="1742966" cy="121281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D7065A8-0438-569E-E7BA-74642FF5FCC2}"/>
                  </a:ext>
                </a:extLst>
              </p:cNvPr>
              <p:cNvSpPr txBox="1"/>
              <p:nvPr/>
            </p:nvSpPr>
            <p:spPr>
              <a:xfrm>
                <a:off x="7817167" y="5614746"/>
                <a:ext cx="3643164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USDA Forest Service-FHP scientists</a:t>
                </a:r>
              </a:p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Jaesoon Hwang, Plant Pathologist, Pineville, LA</a:t>
                </a:r>
              </a:p>
              <a:p>
                <a:pPr algn="ctr"/>
                <a:r>
                  <a:rPr lang="en-US" sz="14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Wood Johnson, Entomologist, Pineville, LA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0769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tree&#10;&#10;Description automatically generated">
            <a:extLst>
              <a:ext uri="{FF2B5EF4-FFF2-40B4-BE49-F238E27FC236}">
                <a16:creationId xmlns:a16="http://schemas.microsoft.com/office/drawing/2014/main" id="{17198B71-A2BC-4FD7-9891-AA44AE243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b="23213"/>
          <a:stretch/>
        </p:blipFill>
        <p:spPr>
          <a:xfrm>
            <a:off x="0" y="0"/>
            <a:ext cx="12192000" cy="70179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D3EB0-A33B-4054-B384-A09E75D49928}"/>
              </a:ext>
            </a:extLst>
          </p:cNvPr>
          <p:cNvSpPr txBox="1"/>
          <p:nvPr/>
        </p:nvSpPr>
        <p:spPr>
          <a:xfrm>
            <a:off x="5635046" y="6206932"/>
            <a:ext cx="220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Photo: Chandler Barton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AR Forestry Division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A71471-897D-AA89-D37B-EC8703BDC088}"/>
              </a:ext>
            </a:extLst>
          </p:cNvPr>
          <p:cNvSpPr txBox="1"/>
          <p:nvPr/>
        </p:nvSpPr>
        <p:spPr>
          <a:xfrm>
            <a:off x="982134" y="5628422"/>
            <a:ext cx="103462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Pine stand affected by Brown Spot Needle Blight in Arkansas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11244B-0234-EA7F-7786-1EEF18FE14AD}"/>
              </a:ext>
            </a:extLst>
          </p:cNvPr>
          <p:cNvSpPr txBox="1">
            <a:spLocks/>
          </p:cNvSpPr>
          <p:nvPr/>
        </p:nvSpPr>
        <p:spPr>
          <a:xfrm>
            <a:off x="4204421" y="4848252"/>
            <a:ext cx="4715509" cy="960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Mature loblolly pine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3271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17562A-15F8-A71C-4757-B2AB0D58EE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167578-BBDD-F284-5C1A-DA82458EC7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286" y="-7762"/>
            <a:ext cx="5149322" cy="6865762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E9D8F22A-CF6C-5423-F7DB-88CD20B2D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51" y="4638965"/>
            <a:ext cx="3260326" cy="2082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9A753D-FB0A-52C1-3CCC-AFD3289DF6E6}"/>
              </a:ext>
            </a:extLst>
          </p:cNvPr>
          <p:cNvSpPr txBox="1"/>
          <p:nvPr/>
        </p:nvSpPr>
        <p:spPr>
          <a:xfrm>
            <a:off x="8878695" y="5198105"/>
            <a:ext cx="2676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Lecanosticta</a:t>
            </a:r>
            <a:r>
              <a:rPr lang="en-US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acicola</a:t>
            </a:r>
            <a:r>
              <a:rPr lang="en-US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spores (BSNB pathogen)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E2F55F-BE17-FD6F-2E6B-AA43C55909CB}"/>
              </a:ext>
            </a:extLst>
          </p:cNvPr>
          <p:cNvSpPr txBox="1"/>
          <p:nvPr/>
        </p:nvSpPr>
        <p:spPr>
          <a:xfrm>
            <a:off x="8870292" y="911424"/>
            <a:ext cx="26850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Infected pine needle with BSNB symptom</a:t>
            </a:r>
            <a:endParaRPr lang="en-US" sz="3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828B6D-E3E2-1324-E608-457ABAA5D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1951" y="2631060"/>
            <a:ext cx="3260326" cy="17932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2B9EAB-EF83-28B0-666F-DB1869AAB338}"/>
              </a:ext>
            </a:extLst>
          </p:cNvPr>
          <p:cNvSpPr txBox="1"/>
          <p:nvPr/>
        </p:nvSpPr>
        <p:spPr>
          <a:xfrm>
            <a:off x="8870292" y="3023233"/>
            <a:ext cx="31555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7784">
              <a:spcAft>
                <a:spcPts val="600"/>
              </a:spcAft>
            </a:pPr>
            <a:r>
              <a:rPr lang="en-US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Lecanosticta</a:t>
            </a:r>
            <a:r>
              <a:rPr lang="en-US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i="1" kern="1200" dirty="0" err="1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acicola</a:t>
            </a:r>
            <a:r>
              <a:rPr lang="en-US" i="1" kern="12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fruiting bodies on pine needles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DBFC9-BA81-9183-5A5A-8D23EE3FE8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914" y="208719"/>
            <a:ext cx="3260326" cy="2169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850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A9F97B1-9CBE-B94B-D8B9-7714C7AB59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4" y="3810"/>
            <a:ext cx="5745480" cy="6850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297AE-45B6-D806-F2B0-C67B8D22D9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16629" r="13611"/>
          <a:stretch/>
        </p:blipFill>
        <p:spPr>
          <a:xfrm>
            <a:off x="5821051" y="11201"/>
            <a:ext cx="6359647" cy="68468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A4C6430-F500-3120-9A9E-7483D10CF5DD}"/>
              </a:ext>
            </a:extLst>
          </p:cNvPr>
          <p:cNvSpPr txBox="1">
            <a:spLocks/>
          </p:cNvSpPr>
          <p:nvPr/>
        </p:nvSpPr>
        <p:spPr>
          <a:xfrm>
            <a:off x="3073138" y="94268"/>
            <a:ext cx="2620652" cy="447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Young loblolly pine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BF6251-59FB-F918-8761-0D0D7AF4E488}"/>
              </a:ext>
            </a:extLst>
          </p:cNvPr>
          <p:cNvSpPr txBox="1"/>
          <p:nvPr/>
        </p:nvSpPr>
        <p:spPr>
          <a:xfrm>
            <a:off x="7288684" y="49998"/>
            <a:ext cx="4791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</a:rPr>
              <a:t>Pine trees affected by Brown Spot Needle Blight at a study site in Louisiana </a:t>
            </a:r>
          </a:p>
        </p:txBody>
      </p:sp>
    </p:spTree>
    <p:extLst>
      <p:ext uri="{BB962C8B-B14F-4D97-AF65-F5344CB8AC3E}">
        <p14:creationId xmlns:p14="http://schemas.microsoft.com/office/powerpoint/2010/main" val="1257736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71FC83-E162-7CC0-426C-9CFE27F38C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6F2E255-FF28-DA81-1FDF-F2BE27577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385" y="0"/>
            <a:ext cx="9689593" cy="68580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A5B7B6-85BF-ECBC-5797-4D8F581C5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711" y="183824"/>
            <a:ext cx="2967116" cy="64709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BSNB caused by </a:t>
            </a:r>
            <a:r>
              <a:rPr lang="en-US" sz="2000" i="1" dirty="0" err="1"/>
              <a:t>Lecanosticta</a:t>
            </a:r>
            <a:r>
              <a:rPr lang="en-US" sz="2000" i="1" dirty="0"/>
              <a:t> </a:t>
            </a:r>
            <a:r>
              <a:rPr lang="en-US" sz="2000" i="1" dirty="0" err="1"/>
              <a:t>acicola</a:t>
            </a:r>
            <a:r>
              <a:rPr lang="en-US" sz="2000" i="1" dirty="0"/>
              <a:t> </a:t>
            </a:r>
            <a:r>
              <a:rPr lang="en-US" sz="2000" dirty="0"/>
              <a:t>has been confirmed in </a:t>
            </a:r>
            <a:r>
              <a:rPr lang="en-US" sz="2000" b="1" dirty="0">
                <a:solidFill>
                  <a:srgbClr val="0000FF"/>
                </a:solidFill>
              </a:rPr>
              <a:t>116 counties from nine states </a:t>
            </a:r>
            <a:r>
              <a:rPr lang="en-US" sz="2000" dirty="0"/>
              <a:t>(AL, AR, FL, GA, LA, MS, SC, TN, and TX)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dirty="0"/>
              <a:t>Most severe reported from </a:t>
            </a:r>
            <a:r>
              <a:rPr lang="en-US" sz="2000" b="1" dirty="0">
                <a:solidFill>
                  <a:srgbClr val="0000FF"/>
                </a:solidFill>
              </a:rPr>
              <a:t>AL, AR, LA, and MS</a:t>
            </a:r>
            <a:endParaRPr lang="en-US" sz="20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dirty="0"/>
              <a:t>Landscape scale damages on </a:t>
            </a:r>
            <a:r>
              <a:rPr lang="en-US" sz="2000" b="1" dirty="0">
                <a:solidFill>
                  <a:srgbClr val="0000FF"/>
                </a:solidFill>
              </a:rPr>
              <a:t>mature trees </a:t>
            </a:r>
            <a:r>
              <a:rPr lang="en-US" sz="2000" dirty="0"/>
              <a:t>and/or localized damages on </a:t>
            </a:r>
            <a:r>
              <a:rPr lang="en-US" sz="2000" b="1" dirty="0">
                <a:solidFill>
                  <a:srgbClr val="0000FF"/>
                </a:solidFill>
              </a:rPr>
              <a:t>younger trees </a:t>
            </a:r>
            <a:r>
              <a:rPr lang="en-US" sz="2000" dirty="0"/>
              <a:t>in commercial stands.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Mortality and growth loss </a:t>
            </a:r>
            <a:r>
              <a:rPr lang="en-US" sz="2000" dirty="0"/>
              <a:t>in younger trees after repeated infections over multiple growing seasons. 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1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D166C33-FB61-824D-859F-65F0242E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76" y="0"/>
            <a:ext cx="10943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BA65E-B0FC-DD14-5A5B-F6138C8A0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1A067F-8A75-9963-FAE3-B930DA424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8FF3193-200B-F750-7E63-663176CC8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9B9EC94-8624-E2F8-4EA6-9DBFF8C9A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EC607EA-DB49-985D-A763-8B6EB8F89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4" y="665755"/>
            <a:ext cx="11167447" cy="960345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SRS – Pine</a:t>
            </a:r>
            <a:r>
              <a:rPr lang="en-US" sz="3600" b="1" i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Needle Pathogens Research Network (NPRN)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C06A546-3545-7B1D-883C-9D5505BA67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5C477254-A730-DFE5-CCD9-AE3D0A977F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0828709"/>
              </p:ext>
            </p:extLst>
          </p:nvPr>
        </p:nvGraphicFramePr>
        <p:xfrm>
          <a:off x="5723791" y="2067990"/>
          <a:ext cx="5998116" cy="4542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47BAA52-61A3-CE92-81C8-16DF44CC6316}"/>
              </a:ext>
            </a:extLst>
          </p:cNvPr>
          <p:cNvSpPr txBox="1"/>
          <p:nvPr/>
        </p:nvSpPr>
        <p:spPr>
          <a:xfrm>
            <a:off x="470093" y="2770632"/>
            <a:ext cx="57497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USDA-FS-SRS/FHP</a:t>
            </a:r>
            <a:r>
              <a:rPr lang="en-US" sz="2400" dirty="0">
                <a:solidFill>
                  <a:srgbClr val="0000CC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collaborating with partners across the region </a:t>
            </a:r>
            <a:r>
              <a:rPr lang="en-US" sz="24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focusing</a:t>
            </a:r>
            <a:r>
              <a:rPr lang="en-US" sz="2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on</a:t>
            </a:r>
          </a:p>
          <a:p>
            <a:endParaRPr lang="en-US" sz="2400" b="1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Developing </a:t>
            </a:r>
            <a:r>
              <a:rPr lang="en-US" sz="2400" b="1" dirty="0">
                <a:solidFill>
                  <a:srgbClr val="0000CC"/>
                </a:solidFill>
              </a:rPr>
              <a:t>rapid detection </a:t>
            </a:r>
            <a:r>
              <a:rPr lang="en-US" sz="2400" dirty="0"/>
              <a:t>methods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Identify </a:t>
            </a:r>
            <a:r>
              <a:rPr lang="en-US" sz="2400" b="1" dirty="0">
                <a:solidFill>
                  <a:srgbClr val="0000CC"/>
                </a:solidFill>
              </a:rPr>
              <a:t>site specific factors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Understand the role of </a:t>
            </a:r>
            <a:r>
              <a:rPr lang="en-US" sz="2400" b="1" dirty="0">
                <a:solidFill>
                  <a:srgbClr val="0000CC"/>
                </a:solidFill>
              </a:rPr>
              <a:t>climatic effect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Develop pine </a:t>
            </a:r>
            <a:r>
              <a:rPr lang="en-US" sz="2400" b="1" dirty="0">
                <a:solidFill>
                  <a:srgbClr val="0000CC"/>
                </a:solidFill>
              </a:rPr>
              <a:t>host resistance </a:t>
            </a:r>
            <a:r>
              <a:rPr lang="en-US" sz="2400" dirty="0"/>
              <a:t>screening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Investigate </a:t>
            </a:r>
            <a:r>
              <a:rPr lang="en-US" sz="2400" b="1" dirty="0">
                <a:solidFill>
                  <a:srgbClr val="0000CC"/>
                </a:solidFill>
              </a:rPr>
              <a:t>pathogen population genetics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Silviculture/ </a:t>
            </a:r>
            <a:r>
              <a:rPr lang="en-US" sz="2400" b="1" dirty="0">
                <a:solidFill>
                  <a:srgbClr val="0000CC"/>
                </a:solidFill>
              </a:rPr>
              <a:t>management options</a:t>
            </a:r>
          </a:p>
        </p:txBody>
      </p:sp>
    </p:spTree>
    <p:extLst>
      <p:ext uri="{BB962C8B-B14F-4D97-AF65-F5344CB8AC3E}">
        <p14:creationId xmlns:p14="http://schemas.microsoft.com/office/powerpoint/2010/main" val="161485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9319619-B786-32EF-D0D7-5E9D308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D745A74-4D0A-CD67-4B71-722A1AD0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0B3732-1ACC-3F16-CA71-EDB1AD79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CB419F-E363-AEBE-004F-4205DD8C8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9B23E67-05B3-E159-AB85-04E2BB141832}"/>
              </a:ext>
            </a:extLst>
          </p:cNvPr>
          <p:cNvGrpSpPr/>
          <p:nvPr/>
        </p:nvGrpSpPr>
        <p:grpSpPr>
          <a:xfrm>
            <a:off x="246814" y="2622539"/>
            <a:ext cx="5567097" cy="3686821"/>
            <a:chOff x="246814" y="2622539"/>
            <a:chExt cx="5567097" cy="3686821"/>
          </a:xfrm>
        </p:grpSpPr>
        <p:pic>
          <p:nvPicPr>
            <p:cNvPr id="11" name="Picture 2" descr="Blank Map Of the USA | WhatsAnswer">
              <a:extLst>
                <a:ext uri="{FF2B5EF4-FFF2-40B4-BE49-F238E27FC236}">
                  <a16:creationId xmlns:a16="http://schemas.microsoft.com/office/drawing/2014/main" id="{9AB06DC8-90D8-A172-6F94-087B647652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814" y="2622539"/>
              <a:ext cx="5452962" cy="3686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Star: 5 Points 11">
              <a:extLst>
                <a:ext uri="{FF2B5EF4-FFF2-40B4-BE49-F238E27FC236}">
                  <a16:creationId xmlns:a16="http://schemas.microsoft.com/office/drawing/2014/main" id="{7FB7E7C3-23D0-F41D-E6AB-CDEFB6136CBB}"/>
                </a:ext>
              </a:extLst>
            </p:cNvPr>
            <p:cNvSpPr/>
            <p:nvPr/>
          </p:nvSpPr>
          <p:spPr>
            <a:xfrm>
              <a:off x="3353615" y="5127824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Star: 5 Points 12">
              <a:extLst>
                <a:ext uri="{FF2B5EF4-FFF2-40B4-BE49-F238E27FC236}">
                  <a16:creationId xmlns:a16="http://schemas.microsoft.com/office/drawing/2014/main" id="{32C84230-139B-D9AC-DB59-B2053D60F091}"/>
                </a:ext>
              </a:extLst>
            </p:cNvPr>
            <p:cNvSpPr/>
            <p:nvPr/>
          </p:nvSpPr>
          <p:spPr>
            <a:xfrm>
              <a:off x="3919432" y="4782598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Star: 5 Points 13">
              <a:extLst>
                <a:ext uri="{FF2B5EF4-FFF2-40B4-BE49-F238E27FC236}">
                  <a16:creationId xmlns:a16="http://schemas.microsoft.com/office/drawing/2014/main" id="{58FA8920-60DE-8241-689A-72FC7365C9C4}"/>
                </a:ext>
              </a:extLst>
            </p:cNvPr>
            <p:cNvSpPr/>
            <p:nvPr/>
          </p:nvSpPr>
          <p:spPr>
            <a:xfrm>
              <a:off x="3636843" y="4910575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Star: 5 Points 14">
              <a:extLst>
                <a:ext uri="{FF2B5EF4-FFF2-40B4-BE49-F238E27FC236}">
                  <a16:creationId xmlns:a16="http://schemas.microsoft.com/office/drawing/2014/main" id="{84EED6C4-E1AD-A6D5-6263-646C5670A570}"/>
                </a:ext>
              </a:extLst>
            </p:cNvPr>
            <p:cNvSpPr/>
            <p:nvPr/>
          </p:nvSpPr>
          <p:spPr>
            <a:xfrm>
              <a:off x="4591071" y="5360906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48C36A4D-BC37-EF06-0C0E-1B5D42D9C954}"/>
                </a:ext>
              </a:extLst>
            </p:cNvPr>
            <p:cNvSpPr/>
            <p:nvPr/>
          </p:nvSpPr>
          <p:spPr>
            <a:xfrm>
              <a:off x="4308237" y="4961023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Star: 5 Points 16">
              <a:extLst>
                <a:ext uri="{FF2B5EF4-FFF2-40B4-BE49-F238E27FC236}">
                  <a16:creationId xmlns:a16="http://schemas.microsoft.com/office/drawing/2014/main" id="{FCB617EE-4EE4-A59E-1F77-E84723616FE9}"/>
                </a:ext>
              </a:extLst>
            </p:cNvPr>
            <p:cNvSpPr/>
            <p:nvPr/>
          </p:nvSpPr>
          <p:spPr>
            <a:xfrm>
              <a:off x="4262526" y="4782022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Star: 5 Points 17">
              <a:extLst>
                <a:ext uri="{FF2B5EF4-FFF2-40B4-BE49-F238E27FC236}">
                  <a16:creationId xmlns:a16="http://schemas.microsoft.com/office/drawing/2014/main" id="{C4D10503-B9FF-7E42-CB68-BBED6C945716}"/>
                </a:ext>
              </a:extLst>
            </p:cNvPr>
            <p:cNvSpPr/>
            <p:nvPr/>
          </p:nvSpPr>
          <p:spPr>
            <a:xfrm>
              <a:off x="2046550" y="4233089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1C68397-ABFD-4793-C506-E638556B2E28}"/>
                </a:ext>
              </a:extLst>
            </p:cNvPr>
            <p:cNvSpPr/>
            <p:nvPr/>
          </p:nvSpPr>
          <p:spPr>
            <a:xfrm>
              <a:off x="2965449" y="5034095"/>
              <a:ext cx="134413" cy="14614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CB409EDD-FD8C-B8BA-16F5-11B7BA5955E4}"/>
                </a:ext>
              </a:extLst>
            </p:cNvPr>
            <p:cNvSpPr/>
            <p:nvPr/>
          </p:nvSpPr>
          <p:spPr>
            <a:xfrm>
              <a:off x="3353615" y="4727728"/>
              <a:ext cx="134413" cy="14614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8A9F7E14-9946-ACCB-6C1A-EBCB24A8165A}"/>
                </a:ext>
              </a:extLst>
            </p:cNvPr>
            <p:cNvSpPr/>
            <p:nvPr/>
          </p:nvSpPr>
          <p:spPr>
            <a:xfrm>
              <a:off x="3687420" y="4756041"/>
              <a:ext cx="134413" cy="14614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FF66DCF2-570B-CF8A-CC60-7BAB1ABC5A33}"/>
                </a:ext>
              </a:extLst>
            </p:cNvPr>
            <p:cNvSpPr/>
            <p:nvPr/>
          </p:nvSpPr>
          <p:spPr>
            <a:xfrm>
              <a:off x="4011388" y="4968511"/>
              <a:ext cx="134413" cy="14614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id="{5866A4B2-888A-985F-679D-D4F618550066}"/>
                </a:ext>
              </a:extLst>
            </p:cNvPr>
            <p:cNvSpPr/>
            <p:nvPr/>
          </p:nvSpPr>
          <p:spPr>
            <a:xfrm>
              <a:off x="4658278" y="4450525"/>
              <a:ext cx="134413" cy="14614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Star: 5 Points 23">
              <a:extLst>
                <a:ext uri="{FF2B5EF4-FFF2-40B4-BE49-F238E27FC236}">
                  <a16:creationId xmlns:a16="http://schemas.microsoft.com/office/drawing/2014/main" id="{A08BCF2F-6BE9-B4FE-EB1E-C403F859D20E}"/>
                </a:ext>
              </a:extLst>
            </p:cNvPr>
            <p:cNvSpPr/>
            <p:nvPr/>
          </p:nvSpPr>
          <p:spPr>
            <a:xfrm>
              <a:off x="4058646" y="4303836"/>
              <a:ext cx="134413" cy="14614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4E9D9CB-9028-EAF6-812E-B849AFE7A782}"/>
                </a:ext>
              </a:extLst>
            </p:cNvPr>
            <p:cNvSpPr/>
            <p:nvPr/>
          </p:nvSpPr>
          <p:spPr>
            <a:xfrm>
              <a:off x="5253344" y="5841012"/>
              <a:ext cx="560567" cy="4683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54AC0478-FB06-232E-BEB2-33A319192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9516" y="3106621"/>
            <a:ext cx="2940128" cy="2629710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 – Dr. Lori Eckhardt (AU)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GA – Dr. Caterina </a:t>
            </a:r>
            <a:r>
              <a:rPr lang="en-US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Villari</a:t>
            </a:r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(UGA)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MS – Dr. John J. Riggins (MSU)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FL – Dr. Tim Martin (UF)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 – Dr. Laura Simms (LTU)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GA – P4/Jones Center/UGA*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 – Dr. Jane Stewart (CSU) </a:t>
            </a:r>
          </a:p>
          <a:p>
            <a:endParaRPr lang="en-US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A4DCCB3-494D-39AE-E3B7-C801536BD963}"/>
              </a:ext>
            </a:extLst>
          </p:cNvPr>
          <p:cNvSpPr txBox="1">
            <a:spLocks/>
          </p:cNvSpPr>
          <p:nvPr/>
        </p:nvSpPr>
        <p:spPr>
          <a:xfrm>
            <a:off x="8943670" y="2969619"/>
            <a:ext cx="2940128" cy="3112647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AR - Chandler Barton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MS - </a:t>
            </a:r>
            <a:r>
              <a:rPr lang="en-US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Garron</a:t>
            </a:r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Hicks 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 - Tyler Cloud 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AL – Austin Reese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 - Jaesoon Hwang (FHP)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 - Wood Johnson (FHP) 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NC - Ryan </a:t>
            </a:r>
            <a:r>
              <a:rPr lang="en-US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Blaedow</a:t>
            </a:r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(FHP) </a:t>
            </a:r>
          </a:p>
          <a:p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NC - Kathleen </a:t>
            </a:r>
            <a:r>
              <a:rPr lang="en-US" sz="1600" dirty="0" err="1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Mckeever</a:t>
            </a:r>
            <a:r>
              <a:rPr lang="en-US" sz="1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(FHP) </a:t>
            </a:r>
          </a:p>
          <a:p>
            <a:endParaRPr lang="en-US" sz="16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A9FAD1-4B88-1E2C-2350-01B735887358}"/>
              </a:ext>
            </a:extLst>
          </p:cNvPr>
          <p:cNvSpPr txBox="1"/>
          <p:nvPr/>
        </p:nvSpPr>
        <p:spPr>
          <a:xfrm>
            <a:off x="5813911" y="6000846"/>
            <a:ext cx="54217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* Drs. Kamal Gandhi, Kier Klepzig and Bronson Bullock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AF70C9D-AC90-3941-5D3D-694778EB3C8F}"/>
              </a:ext>
            </a:extLst>
          </p:cNvPr>
          <p:cNvGrpSpPr/>
          <p:nvPr/>
        </p:nvGrpSpPr>
        <p:grpSpPr>
          <a:xfrm>
            <a:off x="5919107" y="2491635"/>
            <a:ext cx="5760702" cy="416630"/>
            <a:chOff x="5919107" y="2491635"/>
            <a:chExt cx="5760702" cy="416630"/>
          </a:xfrm>
        </p:grpSpPr>
        <p:sp>
          <p:nvSpPr>
            <p:cNvPr id="28" name="Star: 5 Points 27">
              <a:extLst>
                <a:ext uri="{FF2B5EF4-FFF2-40B4-BE49-F238E27FC236}">
                  <a16:creationId xmlns:a16="http://schemas.microsoft.com/office/drawing/2014/main" id="{0207125D-74CA-653B-0BCF-20A7C3218555}"/>
                </a:ext>
              </a:extLst>
            </p:cNvPr>
            <p:cNvSpPr/>
            <p:nvPr/>
          </p:nvSpPr>
          <p:spPr>
            <a:xfrm>
              <a:off x="5919107" y="2596014"/>
              <a:ext cx="147145" cy="157655"/>
            </a:xfrm>
            <a:prstGeom prst="star5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n>
                  <a:solidFill>
                    <a:sysClr val="windowText" lastClr="000000"/>
                  </a:solidFill>
                </a:ln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B1F1284D-5163-68C6-0CEB-1C48D6AFF2E6}"/>
                </a:ext>
              </a:extLst>
            </p:cNvPr>
            <p:cNvSpPr/>
            <p:nvPr/>
          </p:nvSpPr>
          <p:spPr>
            <a:xfrm>
              <a:off x="9010125" y="2554830"/>
              <a:ext cx="147145" cy="157655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D3DBA31-4AC3-A6BD-6E5D-78125A804D3F}"/>
                </a:ext>
              </a:extLst>
            </p:cNvPr>
            <p:cNvSpPr txBox="1"/>
            <p:nvPr/>
          </p:nvSpPr>
          <p:spPr>
            <a:xfrm>
              <a:off x="9115278" y="2491635"/>
              <a:ext cx="2564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States Partners &amp; FHP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DB3D4FE-5071-024E-CE81-E6936B2013B4}"/>
                </a:ext>
              </a:extLst>
            </p:cNvPr>
            <p:cNvSpPr txBox="1"/>
            <p:nvPr/>
          </p:nvSpPr>
          <p:spPr>
            <a:xfrm>
              <a:off x="6072547" y="2538933"/>
              <a:ext cx="21952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solidFill>
                    <a:srgbClr val="0000C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University Partners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5" y="665755"/>
            <a:ext cx="10794575" cy="960345"/>
          </a:xfrm>
        </p:spPr>
        <p:txBody>
          <a:bodyPr>
            <a:normAutofit fontScale="90000"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Pine</a:t>
            </a:r>
            <a:r>
              <a:rPr lang="en-US" sz="3600" b="1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Needle Pathogens Research Network Partners (NPRN)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050E9F23-2525-8659-D85C-916EBDF2F8C5}"/>
              </a:ext>
            </a:extLst>
          </p:cNvPr>
          <p:cNvSpPr/>
          <p:nvPr/>
        </p:nvSpPr>
        <p:spPr>
          <a:xfrm>
            <a:off x="3359896" y="5318473"/>
            <a:ext cx="134413" cy="146145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309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4FB7-E327-1947-BFE2-FA4B3A78FD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9319619-B786-32EF-D0D7-5E9D308E0F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D745A74-4D0A-CD67-4B71-722A1AD05C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4A0B3732-1ACC-3F16-CA71-EDB1AD790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CB419F-E363-AEBE-004F-4205DD8C8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ACA40F-8DF8-A33E-544F-9AA4D5AA6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225" y="665755"/>
            <a:ext cx="10794575" cy="960345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NRPN objectives</a:t>
            </a:r>
            <a:endParaRPr lang="en-US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26961D-3794-01E1-9509-54406C0AA223}"/>
              </a:ext>
            </a:extLst>
          </p:cNvPr>
          <p:cNvSpPr txBox="1"/>
          <p:nvPr/>
        </p:nvSpPr>
        <p:spPr>
          <a:xfrm>
            <a:off x="626850" y="2385052"/>
            <a:ext cx="1109575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Develop timely </a:t>
            </a:r>
            <a:r>
              <a:rPr lang="en-US" sz="2800" b="1" dirty="0">
                <a:solidFill>
                  <a:srgbClr val="0000CC"/>
                </a:solidFill>
              </a:rPr>
              <a:t>detection capacity </a:t>
            </a:r>
            <a:r>
              <a:rPr lang="en-US" sz="2800" dirty="0"/>
              <a:t>across the region,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Assess the </a:t>
            </a:r>
            <a:r>
              <a:rPr lang="en-US" sz="2800" b="1" dirty="0">
                <a:solidFill>
                  <a:srgbClr val="0000CC"/>
                </a:solidFill>
              </a:rPr>
              <a:t>impacts on commercial pine plantations </a:t>
            </a:r>
            <a:r>
              <a:rPr lang="en-US" sz="2800" dirty="0"/>
              <a:t>based on site information, diversity of needle pathogens, host genetics,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Assessment of the </a:t>
            </a:r>
            <a:r>
              <a:rPr lang="en-US" sz="2800" b="1" dirty="0">
                <a:solidFill>
                  <a:srgbClr val="0000CC"/>
                </a:solidFill>
              </a:rPr>
              <a:t>economic impacts, </a:t>
            </a:r>
            <a:r>
              <a:rPr lang="en-US" sz="2800" dirty="0"/>
              <a:t>and</a:t>
            </a:r>
            <a:r>
              <a:rPr lang="en-US" sz="2800" b="1" dirty="0"/>
              <a:t> </a:t>
            </a:r>
            <a:endParaRPr lang="en-US" sz="2800" dirty="0"/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Establish regionwide study plots to </a:t>
            </a:r>
            <a:r>
              <a:rPr lang="en-US" sz="2800" b="1" dirty="0">
                <a:solidFill>
                  <a:srgbClr val="0000CC"/>
                </a:solidFill>
              </a:rPr>
              <a:t>enable long-term evaluation </a:t>
            </a:r>
            <a:r>
              <a:rPr lang="en-US" sz="2800" dirty="0"/>
              <a:t>of changing climate and impacts on pine hosts.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813093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5052</TotalTime>
  <Words>1066</Words>
  <Application>Microsoft Office PowerPoint</Application>
  <PresentationFormat>Widescreen</PresentationFormat>
  <Paragraphs>149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SRS – Pine Needle Pathogens Research Network (NPRN)</vt:lpstr>
      <vt:lpstr>Pine Needle Pathogens Research Network Partners (NPRN)</vt:lpstr>
      <vt:lpstr>NRPN objectives</vt:lpstr>
      <vt:lpstr>PowerPoint Presentation</vt:lpstr>
      <vt:lpstr>PowerPoint Presentation</vt:lpstr>
      <vt:lpstr>PowerPoint Presentation</vt:lpstr>
      <vt:lpstr>NPRN – Ongoing projects</vt:lpstr>
      <vt:lpstr>PowerPoint Presentation</vt:lpstr>
      <vt:lpstr>NPRN – Ongoing Research Projects</vt:lpstr>
      <vt:lpstr>NPRN – Activities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Identifying climatic factors associated with brown spot needle blight of loblolly pine in the Southeastern United States</dc:title>
  <dc:creator>Rabiu Olatinwo</dc:creator>
  <cp:lastModifiedBy>Rabiu Olatinwo</cp:lastModifiedBy>
  <cp:revision>220</cp:revision>
  <cp:lastPrinted>2024-08-12T14:21:20Z</cp:lastPrinted>
  <dcterms:created xsi:type="dcterms:W3CDTF">2023-07-23T15:49:31Z</dcterms:created>
  <dcterms:modified xsi:type="dcterms:W3CDTF">2024-08-13T00:18:51Z</dcterms:modified>
</cp:coreProperties>
</file>