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67" r:id="rId5"/>
    <p:sldId id="268" r:id="rId6"/>
    <p:sldId id="269" r:id="rId7"/>
    <p:sldId id="270" r:id="rId8"/>
    <p:sldId id="271" r:id="rId9"/>
    <p:sldId id="272" r:id="rId10"/>
    <p:sldId id="274" r:id="rId11"/>
    <p:sldId id="276" r:id="rId12"/>
    <p:sldId id="273" r:id="rId13"/>
    <p:sldId id="275" r:id="rId14"/>
    <p:sldId id="277" r:id="rId15"/>
    <p:sldId id="278" r:id="rId16"/>
    <p:sldId id="279" r:id="rId17"/>
    <p:sldId id="281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1542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4956D-B567-4905-83C8-E2880F00BB88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021B6-B950-412C-8C16-A7EC8CED6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0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BC27A1A-F358-4EC6-944A-4C5FECD8530B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1DB2511-10D0-4BC4-AAF6-5B8FB2CCA56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  <a:solidFill>
            <a:schemeClr val="tx2">
              <a:lumMod val="10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130" y="914401"/>
            <a:ext cx="8229600" cy="1447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Brown spot in </a:t>
            </a:r>
            <a:r>
              <a:rPr lang="en-US" dirty="0" err="1" smtClean="0"/>
              <a:t>arkansas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62000" y="2933472"/>
            <a:ext cx="79248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Michael Blazier </a:t>
            </a:r>
          </a:p>
          <a:p>
            <a:r>
              <a:rPr lang="en-US" dirty="0" smtClean="0"/>
              <a:t>Arkansas Forest Resources Center</a:t>
            </a:r>
          </a:p>
          <a:p>
            <a:r>
              <a:rPr lang="en-US" dirty="0" smtClean="0"/>
              <a:t>UAM College of Forestry, Agriculture, and Natural Resources</a:t>
            </a:r>
            <a:endParaRPr lang="en-US" dirty="0"/>
          </a:p>
          <a:p>
            <a:r>
              <a:rPr lang="en-US" dirty="0" smtClean="0"/>
              <a:t>August 2, </a:t>
            </a:r>
            <a:r>
              <a:rPr lang="en-US" dirty="0" smtClean="0"/>
              <a:t>2023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6" y="5638800"/>
            <a:ext cx="1268128" cy="1111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6016607"/>
            <a:ext cx="2247899" cy="6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295400"/>
            <a:ext cx="5994076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72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55" y="76200"/>
            <a:ext cx="8229600" cy="762000"/>
          </a:xfrm>
        </p:spPr>
        <p:txBody>
          <a:bodyPr/>
          <a:lstStyle/>
          <a:p>
            <a:r>
              <a:rPr lang="en-US" dirty="0" smtClean="0"/>
              <a:t>Timeline of brown spot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53836"/>
            <a:ext cx="3657600" cy="4709160"/>
          </a:xfrm>
        </p:spPr>
        <p:txBody>
          <a:bodyPr/>
          <a:lstStyle/>
          <a:p>
            <a:r>
              <a:rPr lang="en-US" dirty="0" smtClean="0"/>
              <a:t>May 2023:</a:t>
            </a:r>
          </a:p>
          <a:p>
            <a:pPr lvl="1"/>
            <a:r>
              <a:rPr lang="en-US" dirty="0" smtClean="0"/>
              <a:t>State senator hosts listening session and tour about pine mortality in affected area</a:t>
            </a:r>
          </a:p>
          <a:p>
            <a:pPr lvl="1"/>
            <a:r>
              <a:rPr lang="en-US" dirty="0" smtClean="0"/>
              <a:t>High turnout and concern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143000"/>
            <a:ext cx="4473062" cy="2607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86200"/>
            <a:ext cx="3857625" cy="28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6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09160"/>
          </a:xfrm>
        </p:spPr>
        <p:txBody>
          <a:bodyPr/>
          <a:lstStyle/>
          <a:p>
            <a:r>
              <a:rPr lang="en-US" dirty="0" smtClean="0"/>
              <a:t>Partnership of:</a:t>
            </a:r>
          </a:p>
          <a:p>
            <a:pPr lvl="1"/>
            <a:r>
              <a:rPr lang="en-US" dirty="0" smtClean="0"/>
              <a:t>University of Arkansas at Monticello</a:t>
            </a:r>
          </a:p>
          <a:p>
            <a:pPr lvl="1"/>
            <a:r>
              <a:rPr lang="en-US" dirty="0" smtClean="0"/>
              <a:t>Arkansas Forestry Division</a:t>
            </a:r>
          </a:p>
          <a:p>
            <a:pPr lvl="1"/>
            <a:r>
              <a:rPr lang="en-US" dirty="0" smtClean="0"/>
              <a:t>University of Arkansas Cooperative Extension Service</a:t>
            </a:r>
          </a:p>
          <a:p>
            <a:pPr lvl="1"/>
            <a:r>
              <a:rPr lang="en-US" dirty="0" smtClean="0"/>
              <a:t>Arkansas Forestry </a:t>
            </a:r>
            <a:r>
              <a:rPr lang="en-US" dirty="0" err="1" smtClean="0"/>
              <a:t>Assocation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45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9160"/>
          </a:xfrm>
        </p:spPr>
        <p:txBody>
          <a:bodyPr/>
          <a:lstStyle/>
          <a:p>
            <a:r>
              <a:rPr lang="en-US" dirty="0" smtClean="0"/>
              <a:t>Data collection:</a:t>
            </a:r>
          </a:p>
          <a:p>
            <a:pPr lvl="1"/>
            <a:r>
              <a:rPr lang="en-US" dirty="0" smtClean="0"/>
              <a:t>Public and professional reporting</a:t>
            </a:r>
          </a:p>
          <a:p>
            <a:pPr lvl="2"/>
            <a:r>
              <a:rPr lang="en-US" dirty="0" smtClean="0"/>
              <a:t>Arkansas Forestry Division</a:t>
            </a:r>
          </a:p>
          <a:p>
            <a:pPr lvl="2"/>
            <a:r>
              <a:rPr lang="en-US" dirty="0" smtClean="0"/>
              <a:t>UA Cooperative Extension Service</a:t>
            </a:r>
          </a:p>
          <a:p>
            <a:pPr lvl="1"/>
            <a:r>
              <a:rPr lang="en-US" dirty="0" smtClean="0"/>
              <a:t>Aerial surveys</a:t>
            </a:r>
          </a:p>
          <a:p>
            <a:pPr lvl="1"/>
            <a:r>
              <a:rPr lang="en-US" dirty="0" smtClean="0"/>
              <a:t>Tree biomass sampling for disease and herbicide analyses</a:t>
            </a:r>
          </a:p>
          <a:p>
            <a:pPr lvl="2"/>
            <a:r>
              <a:rPr lang="en-US" dirty="0" smtClean="0"/>
              <a:t>May-June</a:t>
            </a:r>
          </a:p>
          <a:p>
            <a:pPr lvl="2"/>
            <a:r>
              <a:rPr lang="en-US" dirty="0" smtClean="0"/>
              <a:t>Planned for September 2023 then resume monthly in February 2024</a:t>
            </a:r>
          </a:p>
          <a:p>
            <a:pPr lvl="1"/>
            <a:r>
              <a:rPr lang="en-US" dirty="0" smtClean="0"/>
              <a:t>Geospatial analyses –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632803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Brown spot </a:t>
            </a:r>
            <a:r>
              <a:rPr lang="en-US" dirty="0" smtClean="0"/>
              <a:t>and </a:t>
            </a:r>
            <a:r>
              <a:rPr lang="en-US" dirty="0" err="1" smtClean="0"/>
              <a:t>needlecast</a:t>
            </a:r>
            <a:r>
              <a:rPr lang="en-US" dirty="0" smtClean="0"/>
              <a:t> confirmations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Three counties in Southeast and South </a:t>
            </a:r>
            <a:r>
              <a:rPr lang="en-US" dirty="0" smtClean="0"/>
              <a:t>Central Arkansas</a:t>
            </a:r>
          </a:p>
          <a:p>
            <a:r>
              <a:rPr lang="en-US" dirty="0" smtClean="0"/>
              <a:t>No detection of herbicides </a:t>
            </a:r>
          </a:p>
          <a:p>
            <a:pPr lvl="1"/>
            <a:r>
              <a:rPr lang="en-US" dirty="0" smtClean="0"/>
              <a:t>Half-life of 80 days or less</a:t>
            </a:r>
          </a:p>
          <a:p>
            <a:pPr marL="13716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318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Confounding/contributing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" y="1524000"/>
            <a:ext cx="3477491" cy="4806142"/>
          </a:xfrm>
        </p:spPr>
        <p:txBody>
          <a:bodyPr/>
          <a:lstStyle/>
          <a:p>
            <a:r>
              <a:rPr lang="en-US" dirty="0" smtClean="0"/>
              <a:t>Herbicide drift concerns</a:t>
            </a:r>
          </a:p>
          <a:p>
            <a:r>
              <a:rPr lang="en-US" dirty="0" smtClean="0"/>
              <a:t>Climate</a:t>
            </a:r>
          </a:p>
          <a:p>
            <a:pPr lvl="1"/>
            <a:r>
              <a:rPr lang="en-US" dirty="0" smtClean="0"/>
              <a:t>200% long-term precipitation in winter/spring</a:t>
            </a:r>
          </a:p>
          <a:p>
            <a:pPr lvl="2"/>
            <a:r>
              <a:rPr lang="en-US" dirty="0" smtClean="0"/>
              <a:t>Root rot</a:t>
            </a:r>
          </a:p>
          <a:p>
            <a:pPr lvl="2"/>
            <a:r>
              <a:rPr lang="en-US" dirty="0" smtClean="0"/>
              <a:t>Weevils on roots</a:t>
            </a:r>
          </a:p>
          <a:p>
            <a:pPr lvl="1"/>
            <a:r>
              <a:rPr lang="en-US" dirty="0" smtClean="0"/>
              <a:t>Drought in fall 2022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066800"/>
            <a:ext cx="2560570" cy="2976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057" y="2758267"/>
            <a:ext cx="263608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89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Brown Spot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2022:  Brown spot confirmations by Arkansas Forestry Division in south-central Arkansas</a:t>
            </a:r>
          </a:p>
          <a:p>
            <a:pPr lvl="1"/>
            <a:r>
              <a:rPr lang="en-US" dirty="0" smtClean="0"/>
              <a:t>Hot Springs area</a:t>
            </a:r>
          </a:p>
          <a:p>
            <a:pPr lvl="1"/>
            <a:r>
              <a:rPr lang="en-US" dirty="0" smtClean="0"/>
              <a:t>2023 follow-up indicating affected forests looking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615"/>
            <a:ext cx="8229600" cy="1143000"/>
          </a:xfrm>
        </p:spPr>
        <p:txBody>
          <a:bodyPr/>
          <a:lstStyle/>
          <a:p>
            <a:r>
              <a:rPr lang="en-US" dirty="0"/>
              <a:t>Timeline of Brown Spot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17638"/>
            <a:ext cx="3200400" cy="470916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Summer/fall 2022</a:t>
            </a:r>
          </a:p>
          <a:p>
            <a:pPr lvl="1"/>
            <a:r>
              <a:rPr lang="en-US" dirty="0" smtClean="0"/>
              <a:t>Broad mortality of loblolly pine within Southeast Arkansas</a:t>
            </a:r>
          </a:p>
          <a:p>
            <a:pPr lvl="1"/>
            <a:r>
              <a:rPr lang="en-US" dirty="0" smtClean="0"/>
              <a:t>Trees within and around farming communities of Mississippi River delta region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74491"/>
            <a:ext cx="4004327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945573"/>
            <a:ext cx="4004327" cy="27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28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Brown Spot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96126" y="723275"/>
            <a:ext cx="5080336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49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Brown Spot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Symptoms:</a:t>
            </a:r>
          </a:p>
          <a:p>
            <a:pPr lvl="1"/>
            <a:r>
              <a:rPr lang="en-US" dirty="0" smtClean="0"/>
              <a:t>Brown spots on leaves with yellowing at edges and resin exudation</a:t>
            </a:r>
          </a:p>
          <a:p>
            <a:r>
              <a:rPr lang="en-US" dirty="0" smtClean="0"/>
              <a:t>Arkansas Forestry Division investigation:</a:t>
            </a:r>
          </a:p>
          <a:p>
            <a:pPr lvl="1"/>
            <a:r>
              <a:rPr lang="en-US" dirty="0" smtClean="0"/>
              <a:t>Felling and uprooting trees</a:t>
            </a:r>
          </a:p>
          <a:p>
            <a:pPr lvl="1"/>
            <a:r>
              <a:rPr lang="en-US" dirty="0" smtClean="0"/>
              <a:t>Disease and herbicide analyses</a:t>
            </a:r>
          </a:p>
          <a:p>
            <a:r>
              <a:rPr lang="en-US" dirty="0" smtClean="0"/>
              <a:t>Investigation results:</a:t>
            </a:r>
          </a:p>
          <a:p>
            <a:pPr lvl="1"/>
            <a:r>
              <a:rPr lang="en-US" dirty="0" smtClean="0"/>
              <a:t>Negative for brown spot and </a:t>
            </a:r>
            <a:r>
              <a:rPr lang="en-US" dirty="0" err="1" smtClean="0"/>
              <a:t>needleblight</a:t>
            </a:r>
            <a:endParaRPr lang="en-US" dirty="0" smtClean="0"/>
          </a:p>
          <a:p>
            <a:pPr lvl="1"/>
            <a:r>
              <a:rPr lang="en-US" dirty="0" smtClean="0"/>
              <a:t>Inconclusive for herbicide</a:t>
            </a:r>
          </a:p>
          <a:p>
            <a:pPr lvl="1"/>
            <a:r>
              <a:rPr lang="en-US" dirty="0" smtClean="0"/>
              <a:t>Ascribed as pine decline from confluence of offsite pines and climate stresses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3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Brown Spot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March 2023:</a:t>
            </a:r>
          </a:p>
          <a:p>
            <a:pPr lvl="1"/>
            <a:r>
              <a:rPr lang="en-US" dirty="0" smtClean="0"/>
              <a:t>Reports of loblolly pine forests in Southeast Arkansas with escalating mortality</a:t>
            </a:r>
          </a:p>
          <a:p>
            <a:pPr lvl="1"/>
            <a:r>
              <a:rPr lang="en-US" dirty="0" smtClean="0"/>
              <a:t>Symptom patterns:</a:t>
            </a:r>
          </a:p>
          <a:p>
            <a:pPr lvl="2"/>
            <a:r>
              <a:rPr lang="en-US" dirty="0" smtClean="0"/>
              <a:t>Brown spots on foliage</a:t>
            </a:r>
          </a:p>
          <a:p>
            <a:pPr lvl="2"/>
            <a:r>
              <a:rPr lang="en-US" dirty="0" smtClean="0"/>
              <a:t>Browning of older foliage</a:t>
            </a:r>
          </a:p>
          <a:p>
            <a:pPr lvl="2"/>
            <a:r>
              <a:rPr lang="en-US" dirty="0" smtClean="0"/>
              <a:t>Browning of newer foliage</a:t>
            </a:r>
          </a:p>
          <a:p>
            <a:pPr lvl="2"/>
            <a:r>
              <a:rPr lang="en-US" dirty="0" smtClean="0"/>
              <a:t>Increased cone production</a:t>
            </a:r>
          </a:p>
          <a:p>
            <a:pPr lvl="2"/>
            <a:r>
              <a:rPr lang="en-US" dirty="0" smtClean="0"/>
              <a:t>Most prominent in thinned stands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8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709"/>
            <a:ext cx="3581400" cy="3512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1" y="228600"/>
            <a:ext cx="4724400" cy="2902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1" y="3352801"/>
            <a:ext cx="470868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54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57317"/>
            <a:ext cx="5262644" cy="2609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447800"/>
            <a:ext cx="2973796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11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6792" y="1905001"/>
            <a:ext cx="434381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05001"/>
            <a:ext cx="434940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138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f341ae5-a2ee-4c45-a893-252f23d3e4f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91172D91D0F54089C73DB9D6401588" ma:contentTypeVersion="16" ma:contentTypeDescription="Create a new document." ma:contentTypeScope="" ma:versionID="a8098de716c3cffe4932aff8dcb06126">
  <xsd:schema xmlns:xsd="http://www.w3.org/2001/XMLSchema" xmlns:xs="http://www.w3.org/2001/XMLSchema" xmlns:p="http://schemas.microsoft.com/office/2006/metadata/properties" xmlns:ns3="7f341ae5-a2ee-4c45-a893-252f23d3e4fe" xmlns:ns4="f4596321-aeb4-4615-978b-3273cb6b4a27" targetNamespace="http://schemas.microsoft.com/office/2006/metadata/properties" ma:root="true" ma:fieldsID="e58639ace476bc447741bc9c5094d39d" ns3:_="" ns4:_="">
    <xsd:import namespace="7f341ae5-a2ee-4c45-a893-252f23d3e4fe"/>
    <xsd:import namespace="f4596321-aeb4-4615-978b-3273cb6b4a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41ae5-a2ee-4c45-a893-252f23d3e4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96321-aeb4-4615-978b-3273cb6b4a2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26DFD6-63AE-44F8-BBA9-7A429E4E1A4A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f4596321-aeb4-4615-978b-3273cb6b4a27"/>
    <ds:schemaRef ds:uri="http://purl.org/dc/terms/"/>
    <ds:schemaRef ds:uri="7f341ae5-a2ee-4c45-a893-252f23d3e4f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B975DDA-D1DB-43E8-B3B2-791EDBAEF7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D83506-8B26-45F3-B260-4B1562E7E5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341ae5-a2ee-4c45-a893-252f23d3e4fe"/>
    <ds:schemaRef ds:uri="f4596321-aeb4-4615-978b-3273cb6b4a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6808</TotalTime>
  <Words>307</Words>
  <Application>Microsoft Office PowerPoint</Application>
  <PresentationFormat>On-screen Show (4:3)</PresentationFormat>
  <Paragraphs>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Book Antiqua</vt:lpstr>
      <vt:lpstr>Calibri</vt:lpstr>
      <vt:lpstr>Lucida Sans</vt:lpstr>
      <vt:lpstr>Wingdings</vt:lpstr>
      <vt:lpstr>Wingdings 2</vt:lpstr>
      <vt:lpstr>Wingdings 3</vt:lpstr>
      <vt:lpstr>Apex</vt:lpstr>
      <vt:lpstr>Brown spot in arkansas</vt:lpstr>
      <vt:lpstr>Timeline of Brown Spot</vt:lpstr>
      <vt:lpstr>Timeline of Brown Spot</vt:lpstr>
      <vt:lpstr>Timeline of Brown Spot</vt:lpstr>
      <vt:lpstr>Timeline of Brown Spot</vt:lpstr>
      <vt:lpstr>Timeline of Brown Spot</vt:lpstr>
      <vt:lpstr>PowerPoint Presentation</vt:lpstr>
      <vt:lpstr>PowerPoint Presentation</vt:lpstr>
      <vt:lpstr>PowerPoint Presentation</vt:lpstr>
      <vt:lpstr>PowerPoint Presentation</vt:lpstr>
      <vt:lpstr>Timeline of brown spot</vt:lpstr>
      <vt:lpstr>Responses</vt:lpstr>
      <vt:lpstr>Responses</vt:lpstr>
      <vt:lpstr>Responses</vt:lpstr>
      <vt:lpstr>Confounding/contributing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mblazier</dc:creator>
  <cp:lastModifiedBy>Michael Blazier</cp:lastModifiedBy>
  <cp:revision>446</cp:revision>
  <dcterms:created xsi:type="dcterms:W3CDTF">2013-12-02T17:39:14Z</dcterms:created>
  <dcterms:modified xsi:type="dcterms:W3CDTF">2023-08-01T17:47:32Z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0x0101003791172D91D0F54089C73DB9D6401588</vt:lpwstr>
  </property>
</Properties>
</file>