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16"/>
  </p:notesMasterIdLst>
  <p:sldIdLst>
    <p:sldId id="256" r:id="rId6"/>
    <p:sldId id="258" r:id="rId7"/>
    <p:sldId id="268" r:id="rId8"/>
    <p:sldId id="276" r:id="rId9"/>
    <p:sldId id="278" r:id="rId10"/>
    <p:sldId id="277" r:id="rId11"/>
    <p:sldId id="288" r:id="rId12"/>
    <p:sldId id="287" r:id="rId13"/>
    <p:sldId id="273" r:id="rId14"/>
    <p:sldId id="274" r:id="rId15"/>
  </p:sldIdLst>
  <p:sldSz cx="9144000" cy="6858000" type="screen4x3"/>
  <p:notesSz cx="7010400" cy="9296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4472C4"/>
    <a:srgbClr val="3A48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B33EB93-48C8-4A88-8B25-3B190DB92D8A}" v="10" dt="2023-08-01T19:08:52.393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84"/>
  </p:normalViewPr>
  <p:slideViewPr>
    <p:cSldViewPr snapToGrid="0">
      <p:cViewPr varScale="1">
        <p:scale>
          <a:sx n="142" d="100"/>
          <a:sy n="142" d="100"/>
        </p:scale>
        <p:origin x="900" y="120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ri Eckhardt" userId="56909fda-003f-404e-b045-995541691f93" providerId="ADAL" clId="{5E1C6A40-F277-4462-B78F-2FFF98D1B65B}"/>
    <pc:docChg chg="undo custSel modSld">
      <pc:chgData name="Lori Eckhardt" userId="56909fda-003f-404e-b045-995541691f93" providerId="ADAL" clId="{5E1C6A40-F277-4462-B78F-2FFF98D1B65B}" dt="2023-08-01T22:02:05.802" v="122" actId="20577"/>
      <pc:docMkLst>
        <pc:docMk/>
      </pc:docMkLst>
      <pc:sldChg chg="modSp mod">
        <pc:chgData name="Lori Eckhardt" userId="56909fda-003f-404e-b045-995541691f93" providerId="ADAL" clId="{5E1C6A40-F277-4462-B78F-2FFF98D1B65B}" dt="2023-08-01T21:45:38.409" v="6" actId="20577"/>
        <pc:sldMkLst>
          <pc:docMk/>
          <pc:sldMk cId="0" sldId="256"/>
        </pc:sldMkLst>
        <pc:spChg chg="mod">
          <ac:chgData name="Lori Eckhardt" userId="56909fda-003f-404e-b045-995541691f93" providerId="ADAL" clId="{5E1C6A40-F277-4462-B78F-2FFF98D1B65B}" dt="2023-08-01T21:45:29.024" v="3" actId="20577"/>
          <ac:spMkLst>
            <pc:docMk/>
            <pc:sldMk cId="0" sldId="256"/>
            <ac:spMk id="3" creationId="{00000000-0000-0000-0000-000000000000}"/>
          </ac:spMkLst>
        </pc:spChg>
        <pc:spChg chg="mod">
          <ac:chgData name="Lori Eckhardt" userId="56909fda-003f-404e-b045-995541691f93" providerId="ADAL" clId="{5E1C6A40-F277-4462-B78F-2FFF98D1B65B}" dt="2023-08-01T21:45:38.409" v="6" actId="20577"/>
          <ac:spMkLst>
            <pc:docMk/>
            <pc:sldMk cId="0" sldId="256"/>
            <ac:spMk id="10" creationId="{00000000-0000-0000-0000-000000000000}"/>
          </ac:spMkLst>
        </pc:spChg>
      </pc:sldChg>
      <pc:sldChg chg="modSp mod">
        <pc:chgData name="Lori Eckhardt" userId="56909fda-003f-404e-b045-995541691f93" providerId="ADAL" clId="{5E1C6A40-F277-4462-B78F-2FFF98D1B65B}" dt="2023-08-01T21:45:46.566" v="9" actId="20577"/>
        <pc:sldMkLst>
          <pc:docMk/>
          <pc:sldMk cId="0" sldId="258"/>
        </pc:sldMkLst>
        <pc:spChg chg="mod">
          <ac:chgData name="Lori Eckhardt" userId="56909fda-003f-404e-b045-995541691f93" providerId="ADAL" clId="{5E1C6A40-F277-4462-B78F-2FFF98D1B65B}" dt="2023-08-01T21:45:46.566" v="9" actId="20577"/>
          <ac:spMkLst>
            <pc:docMk/>
            <pc:sldMk cId="0" sldId="258"/>
            <ac:spMk id="6" creationId="{00000000-0000-0000-0000-000000000000}"/>
          </ac:spMkLst>
        </pc:spChg>
      </pc:sldChg>
      <pc:sldChg chg="modSp mod">
        <pc:chgData name="Lori Eckhardt" userId="56909fda-003f-404e-b045-995541691f93" providerId="ADAL" clId="{5E1C6A40-F277-4462-B78F-2FFF98D1B65B}" dt="2023-08-01T21:45:58.657" v="13" actId="14100"/>
        <pc:sldMkLst>
          <pc:docMk/>
          <pc:sldMk cId="2342966551" sldId="268"/>
        </pc:sldMkLst>
        <pc:spChg chg="mod">
          <ac:chgData name="Lori Eckhardt" userId="56909fda-003f-404e-b045-995541691f93" providerId="ADAL" clId="{5E1C6A40-F277-4462-B78F-2FFF98D1B65B}" dt="2023-08-01T21:45:53.136" v="12" actId="20577"/>
          <ac:spMkLst>
            <pc:docMk/>
            <pc:sldMk cId="2342966551" sldId="268"/>
            <ac:spMk id="6" creationId="{00000000-0000-0000-0000-000000000000}"/>
          </ac:spMkLst>
        </pc:spChg>
        <pc:spChg chg="mod">
          <ac:chgData name="Lori Eckhardt" userId="56909fda-003f-404e-b045-995541691f93" providerId="ADAL" clId="{5E1C6A40-F277-4462-B78F-2FFF98D1B65B}" dt="2023-08-01T21:45:58.657" v="13" actId="14100"/>
          <ac:spMkLst>
            <pc:docMk/>
            <pc:sldMk cId="2342966551" sldId="268"/>
            <ac:spMk id="16" creationId="{67F31649-C34B-6E7D-394E-9FFB0CF9BFAC}"/>
          </ac:spMkLst>
        </pc:spChg>
      </pc:sldChg>
      <pc:sldChg chg="modSp mod">
        <pc:chgData name="Lori Eckhardt" userId="56909fda-003f-404e-b045-995541691f93" providerId="ADAL" clId="{5E1C6A40-F277-4462-B78F-2FFF98D1B65B}" dt="2023-08-01T22:02:05.802" v="122" actId="20577"/>
        <pc:sldMkLst>
          <pc:docMk/>
          <pc:sldMk cId="3913109705" sldId="273"/>
        </pc:sldMkLst>
        <pc:spChg chg="mod">
          <ac:chgData name="Lori Eckhardt" userId="56909fda-003f-404e-b045-995541691f93" providerId="ADAL" clId="{5E1C6A40-F277-4462-B78F-2FFF98D1B65B}" dt="2023-08-01T21:49:23.154" v="90" actId="20577"/>
          <ac:spMkLst>
            <pc:docMk/>
            <pc:sldMk cId="3913109705" sldId="273"/>
            <ac:spMk id="6" creationId="{00000000-0000-0000-0000-000000000000}"/>
          </ac:spMkLst>
        </pc:spChg>
        <pc:spChg chg="mod">
          <ac:chgData name="Lori Eckhardt" userId="56909fda-003f-404e-b045-995541691f93" providerId="ADAL" clId="{5E1C6A40-F277-4462-B78F-2FFF98D1B65B}" dt="2023-08-01T22:02:05.802" v="122" actId="20577"/>
          <ac:spMkLst>
            <pc:docMk/>
            <pc:sldMk cId="3913109705" sldId="273"/>
            <ac:spMk id="7" creationId="{ED9179F5-7075-D255-098B-AB6E04FA0B19}"/>
          </ac:spMkLst>
        </pc:spChg>
      </pc:sldChg>
      <pc:sldChg chg="modSp mod">
        <pc:chgData name="Lori Eckhardt" userId="56909fda-003f-404e-b045-995541691f93" providerId="ADAL" clId="{5E1C6A40-F277-4462-B78F-2FFF98D1B65B}" dt="2023-08-01T21:49:18.193" v="87" actId="20577"/>
        <pc:sldMkLst>
          <pc:docMk/>
          <pc:sldMk cId="2383367557" sldId="274"/>
        </pc:sldMkLst>
        <pc:spChg chg="mod">
          <ac:chgData name="Lori Eckhardt" userId="56909fda-003f-404e-b045-995541691f93" providerId="ADAL" clId="{5E1C6A40-F277-4462-B78F-2FFF98D1B65B}" dt="2023-08-01T21:49:18.193" v="87" actId="20577"/>
          <ac:spMkLst>
            <pc:docMk/>
            <pc:sldMk cId="2383367557" sldId="274"/>
            <ac:spMk id="6" creationId="{00000000-0000-0000-0000-000000000000}"/>
          </ac:spMkLst>
        </pc:spChg>
      </pc:sldChg>
      <pc:sldChg chg="modSp mod">
        <pc:chgData name="Lori Eckhardt" userId="56909fda-003f-404e-b045-995541691f93" providerId="ADAL" clId="{5E1C6A40-F277-4462-B78F-2FFF98D1B65B}" dt="2023-08-01T21:46:04.725" v="16" actId="20577"/>
        <pc:sldMkLst>
          <pc:docMk/>
          <pc:sldMk cId="2994268881" sldId="276"/>
        </pc:sldMkLst>
        <pc:spChg chg="mod">
          <ac:chgData name="Lori Eckhardt" userId="56909fda-003f-404e-b045-995541691f93" providerId="ADAL" clId="{5E1C6A40-F277-4462-B78F-2FFF98D1B65B}" dt="2023-08-01T21:46:04.725" v="16" actId="20577"/>
          <ac:spMkLst>
            <pc:docMk/>
            <pc:sldMk cId="2994268881" sldId="276"/>
            <ac:spMk id="6" creationId="{00000000-0000-0000-0000-000000000000}"/>
          </ac:spMkLst>
        </pc:spChg>
      </pc:sldChg>
      <pc:sldChg chg="modSp mod">
        <pc:chgData name="Lori Eckhardt" userId="56909fda-003f-404e-b045-995541691f93" providerId="ADAL" clId="{5E1C6A40-F277-4462-B78F-2FFF98D1B65B}" dt="2023-08-01T21:46:27.357" v="22" actId="20577"/>
        <pc:sldMkLst>
          <pc:docMk/>
          <pc:sldMk cId="3868042430" sldId="277"/>
        </pc:sldMkLst>
        <pc:spChg chg="mod">
          <ac:chgData name="Lori Eckhardt" userId="56909fda-003f-404e-b045-995541691f93" providerId="ADAL" clId="{5E1C6A40-F277-4462-B78F-2FFF98D1B65B}" dt="2023-08-01T21:46:27.357" v="22" actId="20577"/>
          <ac:spMkLst>
            <pc:docMk/>
            <pc:sldMk cId="3868042430" sldId="277"/>
            <ac:spMk id="6" creationId="{00000000-0000-0000-0000-000000000000}"/>
          </ac:spMkLst>
        </pc:spChg>
      </pc:sldChg>
      <pc:sldChg chg="modSp mod">
        <pc:chgData name="Lori Eckhardt" userId="56909fda-003f-404e-b045-995541691f93" providerId="ADAL" clId="{5E1C6A40-F277-4462-B78F-2FFF98D1B65B}" dt="2023-08-01T21:46:10.959" v="19" actId="20577"/>
        <pc:sldMkLst>
          <pc:docMk/>
          <pc:sldMk cId="2534237851" sldId="278"/>
        </pc:sldMkLst>
        <pc:spChg chg="mod">
          <ac:chgData name="Lori Eckhardt" userId="56909fda-003f-404e-b045-995541691f93" providerId="ADAL" clId="{5E1C6A40-F277-4462-B78F-2FFF98D1B65B}" dt="2023-08-01T21:46:10.959" v="19" actId="20577"/>
          <ac:spMkLst>
            <pc:docMk/>
            <pc:sldMk cId="2534237851" sldId="278"/>
            <ac:spMk id="6" creationId="{00000000-0000-0000-0000-000000000000}"/>
          </ac:spMkLst>
        </pc:spChg>
      </pc:sldChg>
      <pc:sldChg chg="modSp mod">
        <pc:chgData name="Lori Eckhardt" userId="56909fda-003f-404e-b045-995541691f93" providerId="ADAL" clId="{5E1C6A40-F277-4462-B78F-2FFF98D1B65B}" dt="2023-08-01T21:46:47.197" v="28" actId="20577"/>
        <pc:sldMkLst>
          <pc:docMk/>
          <pc:sldMk cId="3608121880" sldId="287"/>
        </pc:sldMkLst>
        <pc:spChg chg="mod">
          <ac:chgData name="Lori Eckhardt" userId="56909fda-003f-404e-b045-995541691f93" providerId="ADAL" clId="{5E1C6A40-F277-4462-B78F-2FFF98D1B65B}" dt="2023-08-01T21:46:47.197" v="28" actId="20577"/>
          <ac:spMkLst>
            <pc:docMk/>
            <pc:sldMk cId="3608121880" sldId="287"/>
            <ac:spMk id="6" creationId="{00000000-0000-0000-0000-000000000000}"/>
          </ac:spMkLst>
        </pc:spChg>
      </pc:sldChg>
      <pc:sldChg chg="modSp mod">
        <pc:chgData name="Lori Eckhardt" userId="56909fda-003f-404e-b045-995541691f93" providerId="ADAL" clId="{5E1C6A40-F277-4462-B78F-2FFF98D1B65B}" dt="2023-08-01T21:46:34.539" v="25" actId="20577"/>
        <pc:sldMkLst>
          <pc:docMk/>
          <pc:sldMk cId="3356010151" sldId="288"/>
        </pc:sldMkLst>
        <pc:spChg chg="mod">
          <ac:chgData name="Lori Eckhardt" userId="56909fda-003f-404e-b045-995541691f93" providerId="ADAL" clId="{5E1C6A40-F277-4462-B78F-2FFF98D1B65B}" dt="2023-08-01T21:46:34.539" v="25" actId="20577"/>
          <ac:spMkLst>
            <pc:docMk/>
            <pc:sldMk cId="3356010151" sldId="288"/>
            <ac:spMk id="6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972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344" y="1"/>
            <a:ext cx="3037840" cy="466972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4DDB9BC-3165-4762-8046-576791C0BF23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5"/>
            <a:ext cx="5608320" cy="3660456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430"/>
            <a:ext cx="3037840" cy="466971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344" y="8829430"/>
            <a:ext cx="3037840" cy="466971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DE404A1-9287-4EFC-AC1F-7DD33FD0A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832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8739" y="20827"/>
            <a:ext cx="2559685" cy="2393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52069">
              <a:lnSpc>
                <a:spcPts val="1435"/>
              </a:lnSpc>
            </a:pPr>
            <a:r>
              <a:t>School</a:t>
            </a:r>
            <a:r>
              <a:rPr spc="-45"/>
              <a:t> </a:t>
            </a:r>
            <a:r>
              <a:t>of</a:t>
            </a:r>
            <a:r>
              <a:rPr spc="-40"/>
              <a:t> </a:t>
            </a:r>
            <a:r>
              <a:rPr spc="-10"/>
              <a:t>Forestry</a:t>
            </a:r>
            <a:r>
              <a:rPr spc="-40"/>
              <a:t> </a:t>
            </a:r>
            <a:r>
              <a:t>and</a:t>
            </a:r>
            <a:r>
              <a:rPr spc="-10"/>
              <a:t> </a:t>
            </a:r>
            <a:r>
              <a:t>Wildlife</a:t>
            </a:r>
            <a:r>
              <a:rPr spc="-25"/>
              <a:t> </a:t>
            </a:r>
            <a:r>
              <a:t>Sciences,</a:t>
            </a:r>
            <a:r>
              <a:rPr spc="-15"/>
              <a:t> </a:t>
            </a:r>
            <a:r>
              <a:t>Auburn</a:t>
            </a:r>
            <a:r>
              <a:rPr spc="-15"/>
              <a:t> </a:t>
            </a:r>
            <a:r>
              <a:rPr spc="-10"/>
              <a:t>University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52069">
              <a:lnSpc>
                <a:spcPts val="1435"/>
              </a:lnSpc>
            </a:pPr>
            <a:r>
              <a:t>School</a:t>
            </a:r>
            <a:r>
              <a:rPr spc="-45"/>
              <a:t> </a:t>
            </a:r>
            <a:r>
              <a:t>of</a:t>
            </a:r>
            <a:r>
              <a:rPr spc="-40"/>
              <a:t> </a:t>
            </a:r>
            <a:r>
              <a:rPr spc="-10"/>
              <a:t>Forestry</a:t>
            </a:r>
            <a:r>
              <a:rPr spc="-40"/>
              <a:t> </a:t>
            </a:r>
            <a:r>
              <a:t>and</a:t>
            </a:r>
            <a:r>
              <a:rPr spc="-10"/>
              <a:t> </a:t>
            </a:r>
            <a:r>
              <a:t>Wildlife</a:t>
            </a:r>
            <a:r>
              <a:rPr spc="-25"/>
              <a:t> </a:t>
            </a:r>
            <a:r>
              <a:t>Sciences,</a:t>
            </a:r>
            <a:r>
              <a:rPr spc="-15"/>
              <a:t> </a:t>
            </a:r>
            <a:r>
              <a:t>Auburn</a:t>
            </a:r>
            <a:r>
              <a:rPr spc="-15"/>
              <a:t> </a:t>
            </a:r>
            <a:r>
              <a:rPr spc="-10"/>
              <a:t>University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52069">
              <a:lnSpc>
                <a:spcPts val="1435"/>
              </a:lnSpc>
            </a:pPr>
            <a:r>
              <a:t>School</a:t>
            </a:r>
            <a:r>
              <a:rPr spc="-45"/>
              <a:t> </a:t>
            </a:r>
            <a:r>
              <a:t>of</a:t>
            </a:r>
            <a:r>
              <a:rPr spc="-40"/>
              <a:t> </a:t>
            </a:r>
            <a:r>
              <a:rPr spc="-10"/>
              <a:t>Forestry</a:t>
            </a:r>
            <a:r>
              <a:rPr spc="-40"/>
              <a:t> </a:t>
            </a:r>
            <a:r>
              <a:t>and</a:t>
            </a:r>
            <a:r>
              <a:rPr spc="-10"/>
              <a:t> </a:t>
            </a:r>
            <a:r>
              <a:t>Wildlife</a:t>
            </a:r>
            <a:r>
              <a:rPr spc="-25"/>
              <a:t> </a:t>
            </a:r>
            <a:r>
              <a:t>Sciences,</a:t>
            </a:r>
            <a:r>
              <a:rPr spc="-15"/>
              <a:t> </a:t>
            </a:r>
            <a:r>
              <a:t>Auburn</a:t>
            </a:r>
            <a:r>
              <a:rPr spc="-15"/>
              <a:t> </a:t>
            </a:r>
            <a:r>
              <a:rPr spc="-10"/>
              <a:t>University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52069">
              <a:lnSpc>
                <a:spcPts val="1435"/>
              </a:lnSpc>
            </a:pPr>
            <a:r>
              <a:t>School</a:t>
            </a:r>
            <a:r>
              <a:rPr spc="-45"/>
              <a:t> </a:t>
            </a:r>
            <a:r>
              <a:t>of</a:t>
            </a:r>
            <a:r>
              <a:rPr spc="-40"/>
              <a:t> </a:t>
            </a:r>
            <a:r>
              <a:rPr spc="-10"/>
              <a:t>Forestry</a:t>
            </a:r>
            <a:r>
              <a:rPr spc="-40"/>
              <a:t> </a:t>
            </a:r>
            <a:r>
              <a:t>and</a:t>
            </a:r>
            <a:r>
              <a:rPr spc="-10"/>
              <a:t> </a:t>
            </a:r>
            <a:r>
              <a:t>Wildlife</a:t>
            </a:r>
            <a:r>
              <a:rPr spc="-25"/>
              <a:t> </a:t>
            </a:r>
            <a:r>
              <a:t>Sciences,</a:t>
            </a:r>
            <a:r>
              <a:rPr spc="-15"/>
              <a:t> </a:t>
            </a:r>
            <a:r>
              <a:t>Auburn</a:t>
            </a:r>
            <a:r>
              <a:rPr spc="-15"/>
              <a:t> </a:t>
            </a:r>
            <a:r>
              <a:rPr spc="-10"/>
              <a:t>University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52069">
              <a:lnSpc>
                <a:spcPts val="1435"/>
              </a:lnSpc>
            </a:pPr>
            <a:r>
              <a:t>School</a:t>
            </a:r>
            <a:r>
              <a:rPr spc="-45"/>
              <a:t> </a:t>
            </a:r>
            <a:r>
              <a:t>of</a:t>
            </a:r>
            <a:r>
              <a:rPr spc="-40"/>
              <a:t> </a:t>
            </a:r>
            <a:r>
              <a:rPr spc="-10"/>
              <a:t>Forestry</a:t>
            </a:r>
            <a:r>
              <a:rPr spc="-40"/>
              <a:t> </a:t>
            </a:r>
            <a:r>
              <a:t>and</a:t>
            </a:r>
            <a:r>
              <a:rPr spc="-10"/>
              <a:t> </a:t>
            </a:r>
            <a:r>
              <a:t>Wildlife</a:t>
            </a:r>
            <a:r>
              <a:rPr spc="-25"/>
              <a:t> </a:t>
            </a:r>
            <a:r>
              <a:t>Sciences,</a:t>
            </a:r>
            <a:r>
              <a:rPr spc="-15"/>
              <a:t> </a:t>
            </a:r>
            <a:r>
              <a:t>Auburn</a:t>
            </a:r>
            <a:r>
              <a:rPr spc="-15"/>
              <a:t> </a:t>
            </a:r>
            <a:r>
              <a:rPr spc="-10"/>
              <a:t>University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4572000" cy="307975"/>
          </a:xfrm>
          <a:custGeom>
            <a:avLst/>
            <a:gdLst/>
            <a:ahLst/>
            <a:cxnLst/>
            <a:rect l="l" t="t" r="r" b="b"/>
            <a:pathLst>
              <a:path w="4572000" h="307975">
                <a:moveTo>
                  <a:pt x="4572000" y="0"/>
                </a:moveTo>
                <a:lnTo>
                  <a:pt x="0" y="0"/>
                </a:lnTo>
                <a:lnTo>
                  <a:pt x="0" y="307848"/>
                </a:lnTo>
                <a:lnTo>
                  <a:pt x="4572000" y="307848"/>
                </a:lnTo>
                <a:lnTo>
                  <a:pt x="4572000" y="0"/>
                </a:lnTo>
                <a:close/>
              </a:path>
            </a:pathLst>
          </a:custGeom>
          <a:solidFill>
            <a:srgbClr val="3A48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65630" y="461581"/>
            <a:ext cx="6412738" cy="696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583940" y="1240443"/>
            <a:ext cx="4585970" cy="18357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772728" y="6618599"/>
            <a:ext cx="4314444" cy="2038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52069">
              <a:lnSpc>
                <a:spcPts val="1435"/>
              </a:lnSpc>
            </a:pPr>
            <a:r>
              <a:t>School</a:t>
            </a:r>
            <a:r>
              <a:rPr spc="-45"/>
              <a:t> </a:t>
            </a:r>
            <a:r>
              <a:t>of</a:t>
            </a:r>
            <a:r>
              <a:rPr spc="-40"/>
              <a:t> </a:t>
            </a:r>
            <a:r>
              <a:rPr spc="-10"/>
              <a:t>Forestry</a:t>
            </a:r>
            <a:r>
              <a:rPr spc="-40"/>
              <a:t> </a:t>
            </a:r>
            <a:r>
              <a:t>and</a:t>
            </a:r>
            <a:r>
              <a:rPr spc="-10"/>
              <a:t> </a:t>
            </a:r>
            <a:r>
              <a:t>Wildlife</a:t>
            </a:r>
            <a:r>
              <a:rPr spc="-25"/>
              <a:t> </a:t>
            </a:r>
            <a:r>
              <a:t>Sciences,</a:t>
            </a:r>
            <a:r>
              <a:rPr spc="-15"/>
              <a:t> </a:t>
            </a:r>
            <a:r>
              <a:t>Auburn</a:t>
            </a:r>
            <a:r>
              <a:rPr spc="-15"/>
              <a:t> </a:t>
            </a:r>
            <a:r>
              <a:rPr spc="-10"/>
              <a:t>University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0500" y="1071308"/>
            <a:ext cx="8648700" cy="12432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1113" marR="5080" indent="1588" algn="ctr">
              <a:lnSpc>
                <a:spcPct val="100000"/>
              </a:lnSpc>
              <a:spcBef>
                <a:spcPts val="95"/>
              </a:spcBef>
            </a:pPr>
            <a:r>
              <a:rPr lang="en-US" sz="4000" b="1" spc="-10"/>
              <a:t>Using Sporulation Chambers to Study BSNB Infection Trends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68807" y="2895600"/>
            <a:ext cx="7405370" cy="2208297"/>
          </a:xfrm>
          <a:prstGeom prst="rect">
            <a:avLst/>
          </a:prstGeom>
        </p:spPr>
        <p:txBody>
          <a:bodyPr vert="horz" wrap="square" lIns="0" tIns="106680" rIns="0" bIns="0" rtlCol="0">
            <a:spAutoFit/>
          </a:bodyPr>
          <a:lstStyle/>
          <a:p>
            <a:pPr marL="573405" marR="5080" indent="-561340" algn="ctr">
              <a:lnSpc>
                <a:spcPct val="100000"/>
              </a:lnSpc>
              <a:spcBef>
                <a:spcPts val="535"/>
              </a:spcBef>
            </a:pPr>
            <a:r>
              <a:rPr lang="en-US" sz="3200" b="1" dirty="0">
                <a:latin typeface="Calibri"/>
                <a:cs typeface="Calibri"/>
              </a:rPr>
              <a:t>Andrew Howard, Jaden King, Jessica Baldwin, and Lori Eckhardt</a:t>
            </a:r>
          </a:p>
          <a:p>
            <a:pPr marL="573405" marR="5080" indent="-561340" algn="ctr">
              <a:lnSpc>
                <a:spcPct val="100000"/>
              </a:lnSpc>
              <a:spcBef>
                <a:spcPts val="535"/>
              </a:spcBef>
            </a:pPr>
            <a:r>
              <a:rPr sz="2000" dirty="0">
                <a:latin typeface="Calibri"/>
                <a:cs typeface="Calibri"/>
              </a:rPr>
              <a:t>Forest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Health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Dynamics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Laboratory</a:t>
            </a:r>
            <a:r>
              <a:rPr sz="2000" spc="-40" dirty="0">
                <a:latin typeface="Calibri"/>
                <a:cs typeface="Calibri"/>
              </a:rPr>
              <a:t> </a:t>
            </a:r>
            <a:endParaRPr lang="en-US" sz="2000" spc="-40" dirty="0">
              <a:latin typeface="Calibri"/>
              <a:cs typeface="Calibri"/>
            </a:endParaRPr>
          </a:p>
          <a:p>
            <a:pPr marL="573405" marR="5080" indent="-561340" algn="ctr">
              <a:lnSpc>
                <a:spcPct val="100000"/>
              </a:lnSpc>
              <a:spcBef>
                <a:spcPts val="535"/>
              </a:spcBef>
            </a:pPr>
            <a:r>
              <a:rPr lang="en-US" sz="2000" dirty="0">
                <a:latin typeface="Calibri"/>
                <a:cs typeface="Calibri"/>
              </a:rPr>
              <a:t>College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Forestry</a:t>
            </a:r>
            <a:r>
              <a:rPr lang="en-US" sz="2000" dirty="0">
                <a:latin typeface="Calibri"/>
                <a:cs typeface="Calibri"/>
              </a:rPr>
              <a:t>, Wildlife and Environment</a:t>
            </a:r>
            <a:endParaRPr lang="en-US" sz="2000" spc="-30" dirty="0">
              <a:latin typeface="Calibri"/>
              <a:cs typeface="Calibri"/>
            </a:endParaRPr>
          </a:p>
          <a:p>
            <a:pPr marL="573405" marR="5080" indent="-561340" algn="ctr">
              <a:lnSpc>
                <a:spcPct val="100000"/>
              </a:lnSpc>
              <a:spcBef>
                <a:spcPts val="535"/>
              </a:spcBef>
            </a:pPr>
            <a:r>
              <a:rPr sz="2000" dirty="0">
                <a:latin typeface="Calibri"/>
                <a:cs typeface="Calibri"/>
              </a:rPr>
              <a:t>Auburn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University,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Auburn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AL</a:t>
            </a:r>
            <a:endParaRPr sz="2000" dirty="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6182593"/>
            <a:ext cx="9144000" cy="710565"/>
            <a:chOff x="0" y="6147434"/>
            <a:chExt cx="9144000" cy="710565"/>
          </a:xfrm>
        </p:grpSpPr>
        <p:sp>
          <p:nvSpPr>
            <p:cNvPr id="5" name="object 5"/>
            <p:cNvSpPr/>
            <p:nvPr/>
          </p:nvSpPr>
          <p:spPr>
            <a:xfrm>
              <a:off x="0" y="6531863"/>
              <a:ext cx="8658225" cy="326390"/>
            </a:xfrm>
            <a:custGeom>
              <a:avLst/>
              <a:gdLst/>
              <a:ahLst/>
              <a:cxnLst/>
              <a:rect l="l" t="t" r="r" b="b"/>
              <a:pathLst>
                <a:path w="8658225" h="326390">
                  <a:moveTo>
                    <a:pt x="8657844" y="0"/>
                  </a:moveTo>
                  <a:lnTo>
                    <a:pt x="0" y="0"/>
                  </a:lnTo>
                  <a:lnTo>
                    <a:pt x="0" y="326135"/>
                  </a:lnTo>
                  <a:lnTo>
                    <a:pt x="8657844" y="326135"/>
                  </a:lnTo>
                  <a:lnTo>
                    <a:pt x="8657844" y="0"/>
                  </a:lnTo>
                  <a:close/>
                </a:path>
              </a:pathLst>
            </a:custGeom>
            <a:solidFill>
              <a:srgbClr val="BB5B0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6150851"/>
              <a:ext cx="9144000" cy="381635"/>
            </a:xfrm>
            <a:custGeom>
              <a:avLst/>
              <a:gdLst/>
              <a:ahLst/>
              <a:cxnLst/>
              <a:rect l="l" t="t" r="r" b="b"/>
              <a:pathLst>
                <a:path w="9144000" h="381634">
                  <a:moveTo>
                    <a:pt x="9144000" y="0"/>
                  </a:moveTo>
                  <a:lnTo>
                    <a:pt x="0" y="0"/>
                  </a:lnTo>
                  <a:lnTo>
                    <a:pt x="0" y="381012"/>
                  </a:lnTo>
                  <a:lnTo>
                    <a:pt x="9144000" y="381012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3A48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657843" y="6156959"/>
              <a:ext cx="486154" cy="701039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8653081" y="6152197"/>
              <a:ext cx="491490" cy="706120"/>
            </a:xfrm>
            <a:custGeom>
              <a:avLst/>
              <a:gdLst/>
              <a:ahLst/>
              <a:cxnLst/>
              <a:rect l="l" t="t" r="r" b="b"/>
              <a:pathLst>
                <a:path w="491490" h="706120">
                  <a:moveTo>
                    <a:pt x="0" y="0"/>
                  </a:moveTo>
                  <a:lnTo>
                    <a:pt x="490918" y="0"/>
                  </a:lnTo>
                </a:path>
                <a:path w="491490" h="706120">
                  <a:moveTo>
                    <a:pt x="0" y="705802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0" y="6152197"/>
            <a:ext cx="8648700" cy="379730"/>
          </a:xfrm>
          <a:prstGeom prst="rect">
            <a:avLst/>
          </a:prstGeom>
          <a:solidFill>
            <a:srgbClr val="3A481E"/>
          </a:solidFill>
        </p:spPr>
        <p:txBody>
          <a:bodyPr vert="horz" wrap="square" lIns="0" tIns="30480" rIns="0" bIns="0" rtlCol="0">
            <a:spAutoFit/>
          </a:bodyPr>
          <a:lstStyle/>
          <a:p>
            <a:pPr marL="495300" algn="ctr">
              <a:lnSpc>
                <a:spcPts val="2745"/>
              </a:lnSpc>
              <a:spcBef>
                <a:spcPts val="240"/>
              </a:spcBef>
            </a:pPr>
            <a:r>
              <a:rPr sz="2400">
                <a:solidFill>
                  <a:srgbClr val="FFFFFF"/>
                </a:solidFill>
                <a:latin typeface="Calibri"/>
                <a:cs typeface="Calibri"/>
              </a:rPr>
              <a:t>Forest</a:t>
            </a:r>
            <a:r>
              <a:rPr sz="24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>
                <a:solidFill>
                  <a:srgbClr val="FFFFFF"/>
                </a:solidFill>
                <a:latin typeface="Calibri"/>
                <a:cs typeface="Calibri"/>
              </a:rPr>
              <a:t>Health</a:t>
            </a:r>
            <a:r>
              <a:rPr sz="24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>
                <a:solidFill>
                  <a:srgbClr val="FFFFFF"/>
                </a:solidFill>
                <a:latin typeface="Calibri"/>
                <a:cs typeface="Calibri"/>
              </a:rPr>
              <a:t>Dynamics</a:t>
            </a:r>
            <a:r>
              <a:rPr sz="24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>
                <a:solidFill>
                  <a:srgbClr val="FFFFFF"/>
                </a:solidFill>
                <a:latin typeface="Calibri"/>
                <a:cs typeface="Calibri"/>
              </a:rPr>
              <a:t>Laboratory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991248" y="6532192"/>
            <a:ext cx="5160488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400" dirty="0">
                <a:solidFill>
                  <a:srgbClr val="FFFFFF"/>
                </a:solidFill>
                <a:latin typeface="Calibri"/>
                <a:cs typeface="Calibri"/>
              </a:rPr>
              <a:t>College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Forestry</a:t>
            </a:r>
            <a:r>
              <a:rPr lang="en-US" sz="1400" spc="-40" dirty="0">
                <a:solidFill>
                  <a:srgbClr val="FFFFFF"/>
                </a:solidFill>
                <a:latin typeface="Calibri"/>
                <a:cs typeface="Calibri"/>
              </a:rPr>
              <a:t>,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Wildlife</a:t>
            </a:r>
            <a:r>
              <a:rPr lang="en-US" sz="1400" dirty="0">
                <a:solidFill>
                  <a:srgbClr val="FFFFFF"/>
                </a:solidFill>
                <a:latin typeface="Calibri"/>
                <a:cs typeface="Calibri"/>
              </a:rPr>
              <a:t> and Environment -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Auburn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University</a:t>
            </a:r>
            <a:endParaRPr sz="1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20827"/>
            <a:ext cx="255968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>
                <a:solidFill>
                  <a:srgbClr val="FFFFFF"/>
                </a:solidFill>
                <a:latin typeface="Calibri"/>
                <a:cs typeface="Calibri"/>
              </a:rPr>
              <a:t>Forest</a:t>
            </a:r>
            <a:r>
              <a:rPr sz="14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>
                <a:solidFill>
                  <a:srgbClr val="FFFFFF"/>
                </a:solidFill>
                <a:latin typeface="Calibri"/>
                <a:cs typeface="Calibri"/>
              </a:rPr>
              <a:t>Health</a:t>
            </a:r>
            <a:r>
              <a:rPr sz="14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>
                <a:solidFill>
                  <a:srgbClr val="FFFFFF"/>
                </a:solidFill>
                <a:latin typeface="Calibri"/>
                <a:cs typeface="Calibri"/>
              </a:rPr>
              <a:t>Dynamics</a:t>
            </a:r>
            <a:r>
              <a:rPr sz="14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>
                <a:solidFill>
                  <a:srgbClr val="FFFFFF"/>
                </a:solidFill>
                <a:latin typeface="Calibri"/>
                <a:cs typeface="Calibri"/>
              </a:rPr>
              <a:t>Laboratory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267200" y="6553186"/>
            <a:ext cx="4877053" cy="304813"/>
          </a:xfrm>
          <a:custGeom>
            <a:avLst/>
            <a:gdLst/>
            <a:ahLst/>
            <a:cxnLst/>
            <a:rect l="l" t="t" r="r" b="b"/>
            <a:pathLst>
              <a:path w="4540250" h="303529">
                <a:moveTo>
                  <a:pt x="4539996" y="0"/>
                </a:moveTo>
                <a:lnTo>
                  <a:pt x="0" y="0"/>
                </a:lnTo>
                <a:lnTo>
                  <a:pt x="0" y="303288"/>
                </a:lnTo>
                <a:lnTo>
                  <a:pt x="4539996" y="303288"/>
                </a:lnTo>
                <a:lnTo>
                  <a:pt x="4539996" y="0"/>
                </a:lnTo>
                <a:close/>
              </a:path>
            </a:pathLst>
          </a:custGeom>
          <a:solidFill>
            <a:srgbClr val="BB5B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294105" y="526796"/>
            <a:ext cx="6554470" cy="627736"/>
          </a:xfrm>
          <a:prstGeom prst="rect">
            <a:avLst/>
          </a:prstGeom>
        </p:spPr>
        <p:txBody>
          <a:bodyPr vert="horz" wrap="square" lIns="0" tIns="12065" rIns="0" bIns="0" rtlCol="0" anchor="t">
            <a:spAutoFit/>
          </a:bodyPr>
          <a:lstStyle/>
          <a:p>
            <a:pPr marL="2349500" marR="5080" indent="-467995">
              <a:lnSpc>
                <a:spcPct val="100000"/>
              </a:lnSpc>
              <a:spcBef>
                <a:spcPts val="95"/>
              </a:spcBef>
            </a:pPr>
            <a:r>
              <a:rPr lang="en-US" sz="4000" b="1" dirty="0">
                <a:latin typeface="Calibri"/>
                <a:cs typeface="Calibri"/>
              </a:rPr>
              <a:t>Questions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xfrm>
            <a:off x="4267200" y="6618599"/>
            <a:ext cx="4819972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400" dirty="0">
                <a:solidFill>
                  <a:srgbClr val="FFFFFF"/>
                </a:solidFill>
                <a:latin typeface="Calibri"/>
                <a:cs typeface="Calibri"/>
              </a:rPr>
              <a:t>College of</a:t>
            </a:r>
            <a:r>
              <a:rPr lang="en-US" sz="1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1400" spc="-10" dirty="0">
                <a:solidFill>
                  <a:srgbClr val="FFFFFF"/>
                </a:solidFill>
                <a:latin typeface="Calibri"/>
                <a:cs typeface="Calibri"/>
              </a:rPr>
              <a:t>Forestry</a:t>
            </a:r>
            <a:r>
              <a:rPr lang="en-US" sz="1400" spc="-40" dirty="0">
                <a:solidFill>
                  <a:srgbClr val="FFFFFF"/>
                </a:solidFill>
                <a:latin typeface="Calibri"/>
                <a:cs typeface="Calibri"/>
              </a:rPr>
              <a:t>, </a:t>
            </a:r>
            <a:r>
              <a:rPr lang="en-US" sz="1400" dirty="0">
                <a:solidFill>
                  <a:srgbClr val="FFFFFF"/>
                </a:solidFill>
                <a:latin typeface="Calibri"/>
                <a:cs typeface="Calibri"/>
              </a:rPr>
              <a:t>Wildlife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sz="1400" dirty="0">
                <a:solidFill>
                  <a:srgbClr val="FFFFFF"/>
                </a:solidFill>
                <a:latin typeface="Calibri"/>
                <a:cs typeface="Calibri"/>
              </a:rPr>
              <a:t>and Environment -</a:t>
            </a:r>
            <a:r>
              <a:rPr lang="en-US" sz="1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1400" dirty="0">
                <a:solidFill>
                  <a:srgbClr val="FFFFFF"/>
                </a:solidFill>
                <a:latin typeface="Calibri"/>
                <a:cs typeface="Calibri"/>
              </a:rPr>
              <a:t>Auburn</a:t>
            </a:r>
            <a:r>
              <a:rPr lang="en-US" sz="1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1400" spc="-10" dirty="0">
                <a:solidFill>
                  <a:srgbClr val="FFFFFF"/>
                </a:solidFill>
                <a:latin typeface="Calibri"/>
                <a:cs typeface="Calibri"/>
              </a:rPr>
              <a:t>University</a:t>
            </a:r>
            <a:endParaRPr lang="en-US" sz="14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74139" y="1937505"/>
            <a:ext cx="4549140" cy="1211229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65"/>
              </a:spcBef>
            </a:pPr>
            <a:endParaRPr lang="en-US" sz="3200" spc="-1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65"/>
              </a:spcBef>
            </a:pPr>
            <a:endParaRPr sz="3200">
              <a:latin typeface="Calibri"/>
              <a:cs typeface="Calibri"/>
            </a:endParaRPr>
          </a:p>
        </p:txBody>
      </p:sp>
      <p:pic>
        <p:nvPicPr>
          <p:cNvPr id="9" name="Picture 8" descr="A group of people standing in a forest&#10;&#10;Description automatically generated">
            <a:extLst>
              <a:ext uri="{FF2B5EF4-FFF2-40B4-BE49-F238E27FC236}">
                <a16:creationId xmlns:a16="http://schemas.microsoft.com/office/drawing/2014/main" id="{A36CA5AA-0671-0DE2-49A7-186DD472F6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398" y="1225529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367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20827"/>
            <a:ext cx="255968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>
                <a:solidFill>
                  <a:srgbClr val="FFFFFF"/>
                </a:solidFill>
                <a:latin typeface="Calibri"/>
                <a:cs typeface="Calibri"/>
              </a:rPr>
              <a:t>Forest</a:t>
            </a:r>
            <a:r>
              <a:rPr sz="14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>
                <a:solidFill>
                  <a:srgbClr val="FFFFFF"/>
                </a:solidFill>
                <a:latin typeface="Calibri"/>
                <a:cs typeface="Calibri"/>
              </a:rPr>
              <a:t>Health</a:t>
            </a:r>
            <a:r>
              <a:rPr sz="14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>
                <a:solidFill>
                  <a:srgbClr val="FFFFFF"/>
                </a:solidFill>
                <a:latin typeface="Calibri"/>
                <a:cs typeface="Calibri"/>
              </a:rPr>
              <a:t>Dynamics</a:t>
            </a:r>
            <a:r>
              <a:rPr sz="14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>
                <a:solidFill>
                  <a:srgbClr val="FFFFFF"/>
                </a:solidFill>
                <a:latin typeface="Calibri"/>
                <a:cs typeface="Calibri"/>
              </a:rPr>
              <a:t>Laboratory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267200" y="6553186"/>
            <a:ext cx="4877053" cy="304813"/>
          </a:xfrm>
          <a:custGeom>
            <a:avLst/>
            <a:gdLst/>
            <a:ahLst/>
            <a:cxnLst/>
            <a:rect l="l" t="t" r="r" b="b"/>
            <a:pathLst>
              <a:path w="4540250" h="303529">
                <a:moveTo>
                  <a:pt x="4539996" y="0"/>
                </a:moveTo>
                <a:lnTo>
                  <a:pt x="0" y="0"/>
                </a:lnTo>
                <a:lnTo>
                  <a:pt x="0" y="303288"/>
                </a:lnTo>
                <a:lnTo>
                  <a:pt x="4539996" y="303288"/>
                </a:lnTo>
                <a:lnTo>
                  <a:pt x="4539996" y="0"/>
                </a:lnTo>
                <a:close/>
              </a:path>
            </a:pathLst>
          </a:custGeom>
          <a:solidFill>
            <a:srgbClr val="BB5B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294105" y="526796"/>
            <a:ext cx="6554470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01600">
              <a:lnSpc>
                <a:spcPct val="100000"/>
              </a:lnSpc>
              <a:spcBef>
                <a:spcPts val="95"/>
              </a:spcBef>
            </a:pPr>
            <a:r>
              <a:rPr lang="en-US" sz="4000" b="1" spc="-10"/>
              <a:t>Background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xfrm>
            <a:off x="4267200" y="6597870"/>
            <a:ext cx="4819972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400" dirty="0">
                <a:solidFill>
                  <a:srgbClr val="FFFFFF"/>
                </a:solidFill>
                <a:latin typeface="Calibri"/>
                <a:cs typeface="Calibri"/>
              </a:rPr>
              <a:t>College of</a:t>
            </a:r>
            <a:r>
              <a:rPr lang="en-US" sz="1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1400" spc="-10" dirty="0">
                <a:solidFill>
                  <a:srgbClr val="FFFFFF"/>
                </a:solidFill>
                <a:latin typeface="Calibri"/>
                <a:cs typeface="Calibri"/>
              </a:rPr>
              <a:t>Forestry</a:t>
            </a:r>
            <a:r>
              <a:rPr lang="en-US" sz="1400" spc="-40" dirty="0">
                <a:solidFill>
                  <a:srgbClr val="FFFFFF"/>
                </a:solidFill>
                <a:latin typeface="Calibri"/>
                <a:cs typeface="Calibri"/>
              </a:rPr>
              <a:t>, </a:t>
            </a:r>
            <a:r>
              <a:rPr lang="en-US" sz="1400" dirty="0">
                <a:solidFill>
                  <a:srgbClr val="FFFFFF"/>
                </a:solidFill>
                <a:latin typeface="Calibri"/>
                <a:cs typeface="Calibri"/>
              </a:rPr>
              <a:t>Wildlife and Environment -</a:t>
            </a:r>
            <a:r>
              <a:rPr lang="en-US" sz="1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1400" dirty="0">
                <a:solidFill>
                  <a:srgbClr val="FFFFFF"/>
                </a:solidFill>
                <a:latin typeface="Calibri"/>
                <a:cs typeface="Calibri"/>
              </a:rPr>
              <a:t>Auburn</a:t>
            </a:r>
            <a:r>
              <a:rPr lang="en-US" sz="1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1400" spc="-10" dirty="0">
                <a:solidFill>
                  <a:srgbClr val="FFFFFF"/>
                </a:solidFill>
                <a:latin typeface="Calibri"/>
                <a:cs typeface="Calibri"/>
              </a:rPr>
              <a:t>University</a:t>
            </a:r>
            <a:endParaRPr lang="en-US" sz="14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74139" y="1937505"/>
            <a:ext cx="4549140" cy="1211229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65"/>
              </a:spcBef>
            </a:pPr>
            <a:endParaRPr lang="en-US" sz="3200" spc="-1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65"/>
              </a:spcBef>
            </a:pPr>
            <a:endParaRPr sz="3200">
              <a:latin typeface="Calibri"/>
              <a:cs typeface="Calibri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7F31649-C34B-6E7D-394E-9FFB0CF9BFAC}"/>
              </a:ext>
            </a:extLst>
          </p:cNvPr>
          <p:cNvSpPr txBox="1"/>
          <p:nvPr/>
        </p:nvSpPr>
        <p:spPr>
          <a:xfrm>
            <a:off x="1217904" y="1777782"/>
            <a:ext cx="586869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n-lt"/>
              </a:rPr>
              <a:t>Obligate parasite of pine needles</a:t>
            </a:r>
          </a:p>
          <a:p>
            <a:endParaRPr lang="en-US" sz="3200" dirty="0">
              <a:latin typeface="+mn-lt"/>
            </a:endParaRPr>
          </a:p>
          <a:p>
            <a:r>
              <a:rPr lang="en-US" sz="3200" dirty="0">
                <a:latin typeface="+mn-lt"/>
              </a:rPr>
              <a:t>Sporulation chambers offer what </a:t>
            </a:r>
            <a:r>
              <a:rPr lang="en-US" sz="3200" i="1" dirty="0">
                <a:latin typeface="+mn-lt"/>
              </a:rPr>
              <a:t>L. </a:t>
            </a:r>
            <a:r>
              <a:rPr lang="en-US" sz="3200" i="1" dirty="0" err="1">
                <a:latin typeface="+mn-lt"/>
              </a:rPr>
              <a:t>acicola</a:t>
            </a:r>
            <a:r>
              <a:rPr lang="en-US" sz="3200" dirty="0">
                <a:latin typeface="+mn-lt"/>
              </a:rPr>
              <a:t> needs to survive</a:t>
            </a:r>
          </a:p>
        </p:txBody>
      </p:sp>
      <p:pic>
        <p:nvPicPr>
          <p:cNvPr id="9" name="Picture 8" descr="A hand holding a bunch of green needles&#10;&#10;Description automatically generated">
            <a:extLst>
              <a:ext uri="{FF2B5EF4-FFF2-40B4-BE49-F238E27FC236}">
                <a16:creationId xmlns:a16="http://schemas.microsoft.com/office/drawing/2014/main" id="{DC6985D6-7544-7988-2E68-25A0BB75DA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697" y="3839885"/>
            <a:ext cx="3342344" cy="25908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20827"/>
            <a:ext cx="255968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>
                <a:solidFill>
                  <a:srgbClr val="FFFFFF"/>
                </a:solidFill>
                <a:latin typeface="Calibri"/>
                <a:cs typeface="Calibri"/>
              </a:rPr>
              <a:t>Forest</a:t>
            </a:r>
            <a:r>
              <a:rPr sz="14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>
                <a:solidFill>
                  <a:srgbClr val="FFFFFF"/>
                </a:solidFill>
                <a:latin typeface="Calibri"/>
                <a:cs typeface="Calibri"/>
              </a:rPr>
              <a:t>Health</a:t>
            </a:r>
            <a:r>
              <a:rPr sz="14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>
                <a:solidFill>
                  <a:srgbClr val="FFFFFF"/>
                </a:solidFill>
                <a:latin typeface="Calibri"/>
                <a:cs typeface="Calibri"/>
              </a:rPr>
              <a:t>Dynamics</a:t>
            </a:r>
            <a:r>
              <a:rPr sz="14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>
                <a:solidFill>
                  <a:srgbClr val="FFFFFF"/>
                </a:solidFill>
                <a:latin typeface="Calibri"/>
                <a:cs typeface="Calibri"/>
              </a:rPr>
              <a:t>Laboratory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267200" y="6553186"/>
            <a:ext cx="4877053" cy="304813"/>
          </a:xfrm>
          <a:custGeom>
            <a:avLst/>
            <a:gdLst/>
            <a:ahLst/>
            <a:cxnLst/>
            <a:rect l="l" t="t" r="r" b="b"/>
            <a:pathLst>
              <a:path w="4540250" h="303529">
                <a:moveTo>
                  <a:pt x="4539996" y="0"/>
                </a:moveTo>
                <a:lnTo>
                  <a:pt x="0" y="0"/>
                </a:lnTo>
                <a:lnTo>
                  <a:pt x="0" y="303288"/>
                </a:lnTo>
                <a:lnTo>
                  <a:pt x="4539996" y="303288"/>
                </a:lnTo>
                <a:lnTo>
                  <a:pt x="4539996" y="0"/>
                </a:lnTo>
                <a:close/>
              </a:path>
            </a:pathLst>
          </a:custGeom>
          <a:solidFill>
            <a:srgbClr val="BB5B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294105" y="526796"/>
            <a:ext cx="6554470" cy="627736"/>
          </a:xfrm>
          <a:prstGeom prst="rect">
            <a:avLst/>
          </a:prstGeom>
        </p:spPr>
        <p:txBody>
          <a:bodyPr vert="horz" wrap="square" lIns="0" tIns="12065" rIns="0" bIns="0" rtlCol="0" anchor="t">
            <a:spAutoFit/>
          </a:bodyPr>
          <a:lstStyle/>
          <a:p>
            <a:pPr marL="12700" marR="5080" indent="101600">
              <a:lnSpc>
                <a:spcPct val="100000"/>
              </a:lnSpc>
              <a:spcBef>
                <a:spcPts val="95"/>
              </a:spcBef>
            </a:pPr>
            <a:r>
              <a:rPr lang="en-US" sz="4000" b="1" dirty="0"/>
              <a:t>Objectives</a:t>
            </a:r>
            <a:endParaRPr sz="4000" b="1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xfrm>
            <a:off x="4267200" y="6618599"/>
            <a:ext cx="4819972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400" dirty="0">
                <a:solidFill>
                  <a:srgbClr val="FFFFFF"/>
                </a:solidFill>
                <a:latin typeface="Calibri"/>
                <a:cs typeface="Calibri"/>
              </a:rPr>
              <a:t>College of</a:t>
            </a:r>
            <a:r>
              <a:rPr lang="en-US" sz="1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1400" spc="-10" dirty="0">
                <a:solidFill>
                  <a:srgbClr val="FFFFFF"/>
                </a:solidFill>
                <a:latin typeface="Calibri"/>
                <a:cs typeface="Calibri"/>
              </a:rPr>
              <a:t>Forestry</a:t>
            </a:r>
            <a:r>
              <a:rPr lang="en-US" sz="1400" spc="-40" dirty="0">
                <a:solidFill>
                  <a:srgbClr val="FFFFFF"/>
                </a:solidFill>
                <a:latin typeface="Calibri"/>
                <a:cs typeface="Calibri"/>
              </a:rPr>
              <a:t>, </a:t>
            </a:r>
            <a:r>
              <a:rPr lang="en-US" sz="1400" dirty="0">
                <a:solidFill>
                  <a:srgbClr val="FFFFFF"/>
                </a:solidFill>
                <a:latin typeface="Calibri"/>
                <a:cs typeface="Calibri"/>
              </a:rPr>
              <a:t>Wildlife and Environment -</a:t>
            </a:r>
            <a:r>
              <a:rPr lang="en-US" sz="1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1400" dirty="0">
                <a:solidFill>
                  <a:srgbClr val="FFFFFF"/>
                </a:solidFill>
                <a:latin typeface="Calibri"/>
                <a:cs typeface="Calibri"/>
              </a:rPr>
              <a:t>Auburn</a:t>
            </a:r>
            <a:r>
              <a:rPr lang="en-US" sz="1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1400" spc="-10" dirty="0">
                <a:solidFill>
                  <a:srgbClr val="FFFFFF"/>
                </a:solidFill>
                <a:latin typeface="Calibri"/>
                <a:cs typeface="Calibri"/>
              </a:rPr>
              <a:t>University</a:t>
            </a:r>
            <a:endParaRPr lang="en-US" sz="14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74139" y="1937505"/>
            <a:ext cx="4549140" cy="1211229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65"/>
              </a:spcBef>
            </a:pPr>
            <a:endParaRPr lang="en-US" sz="3200" spc="-1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65"/>
              </a:spcBef>
            </a:pPr>
            <a:endParaRPr sz="3200">
              <a:latin typeface="Calibri"/>
              <a:cs typeface="Calibri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7F31649-C34B-6E7D-394E-9FFB0CF9BFAC}"/>
              </a:ext>
            </a:extLst>
          </p:cNvPr>
          <p:cNvSpPr txBox="1"/>
          <p:nvPr/>
        </p:nvSpPr>
        <p:spPr>
          <a:xfrm>
            <a:off x="1164265" y="1402516"/>
            <a:ext cx="696448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3200" dirty="0">
                <a:latin typeface="+mn-lt"/>
              </a:rPr>
              <a:t>Determine areas with highest BSNB infection rates</a:t>
            </a:r>
          </a:p>
          <a:p>
            <a:pPr marL="514350" indent="-514350">
              <a:buAutoNum type="arabicPeriod"/>
            </a:pPr>
            <a:endParaRPr lang="en-US" sz="3200" dirty="0">
              <a:latin typeface="+mn-lt"/>
            </a:endParaRPr>
          </a:p>
          <a:p>
            <a:pPr marL="514350" indent="-514350">
              <a:buAutoNum type="arabicPeriod"/>
            </a:pPr>
            <a:r>
              <a:rPr lang="en-US" sz="3200" dirty="0">
                <a:latin typeface="+mn-lt"/>
              </a:rPr>
              <a:t>Determine months with highest instances of BSNB</a:t>
            </a:r>
          </a:p>
          <a:p>
            <a:pPr marL="514350" indent="-514350">
              <a:buAutoNum type="arabicPeriod"/>
            </a:pPr>
            <a:endParaRPr lang="en-US" sz="3200" dirty="0">
              <a:latin typeface="+mn-lt"/>
            </a:endParaRPr>
          </a:p>
          <a:p>
            <a:pPr marL="514350" indent="-514350">
              <a:buAutoNum type="arabicPeriod"/>
            </a:pPr>
            <a:r>
              <a:rPr lang="en-US" sz="3200" dirty="0">
                <a:latin typeface="+mn-lt"/>
              </a:rPr>
              <a:t>Identify trends of other pathogens co-inhabiting needles</a:t>
            </a:r>
          </a:p>
        </p:txBody>
      </p:sp>
    </p:spTree>
    <p:extLst>
      <p:ext uri="{BB962C8B-B14F-4D97-AF65-F5344CB8AC3E}">
        <p14:creationId xmlns:p14="http://schemas.microsoft.com/office/powerpoint/2010/main" val="23429665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20827"/>
            <a:ext cx="255968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>
                <a:solidFill>
                  <a:srgbClr val="FFFFFF"/>
                </a:solidFill>
                <a:latin typeface="Calibri"/>
                <a:cs typeface="Calibri"/>
              </a:rPr>
              <a:t>Forest</a:t>
            </a:r>
            <a:r>
              <a:rPr sz="14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>
                <a:solidFill>
                  <a:srgbClr val="FFFFFF"/>
                </a:solidFill>
                <a:latin typeface="Calibri"/>
                <a:cs typeface="Calibri"/>
              </a:rPr>
              <a:t>Health</a:t>
            </a:r>
            <a:r>
              <a:rPr sz="14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>
                <a:solidFill>
                  <a:srgbClr val="FFFFFF"/>
                </a:solidFill>
                <a:latin typeface="Calibri"/>
                <a:cs typeface="Calibri"/>
              </a:rPr>
              <a:t>Dynamics</a:t>
            </a:r>
            <a:r>
              <a:rPr sz="14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>
                <a:solidFill>
                  <a:srgbClr val="FFFFFF"/>
                </a:solidFill>
                <a:latin typeface="Calibri"/>
                <a:cs typeface="Calibri"/>
              </a:rPr>
              <a:t>Laboratory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267200" y="6553186"/>
            <a:ext cx="4877053" cy="304813"/>
          </a:xfrm>
          <a:custGeom>
            <a:avLst/>
            <a:gdLst/>
            <a:ahLst/>
            <a:cxnLst/>
            <a:rect l="l" t="t" r="r" b="b"/>
            <a:pathLst>
              <a:path w="4540250" h="303529">
                <a:moveTo>
                  <a:pt x="4539996" y="0"/>
                </a:moveTo>
                <a:lnTo>
                  <a:pt x="0" y="0"/>
                </a:lnTo>
                <a:lnTo>
                  <a:pt x="0" y="303288"/>
                </a:lnTo>
                <a:lnTo>
                  <a:pt x="4539996" y="303288"/>
                </a:lnTo>
                <a:lnTo>
                  <a:pt x="4539996" y="0"/>
                </a:lnTo>
                <a:close/>
              </a:path>
            </a:pathLst>
          </a:custGeom>
          <a:solidFill>
            <a:srgbClr val="BB5B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99453" y="526796"/>
            <a:ext cx="6972947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01600">
              <a:lnSpc>
                <a:spcPct val="100000"/>
              </a:lnSpc>
              <a:spcBef>
                <a:spcPts val="95"/>
              </a:spcBef>
            </a:pPr>
            <a:r>
              <a:rPr lang="en-US" sz="4000" b="1" spc="-10"/>
              <a:t>Methods- sporulation chambers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xfrm>
            <a:off x="4267200" y="6597870"/>
            <a:ext cx="4819972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400" dirty="0">
                <a:solidFill>
                  <a:srgbClr val="FFFFFF"/>
                </a:solidFill>
                <a:latin typeface="Calibri"/>
                <a:cs typeface="Calibri"/>
              </a:rPr>
              <a:t>College of</a:t>
            </a:r>
            <a:r>
              <a:rPr lang="en-US" sz="1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1400" spc="-10" dirty="0">
                <a:solidFill>
                  <a:srgbClr val="FFFFFF"/>
                </a:solidFill>
                <a:latin typeface="Calibri"/>
                <a:cs typeface="Calibri"/>
              </a:rPr>
              <a:t>Forestry</a:t>
            </a:r>
            <a:r>
              <a:rPr lang="en-US" sz="1400" spc="-40" dirty="0">
                <a:solidFill>
                  <a:srgbClr val="FFFFFF"/>
                </a:solidFill>
                <a:latin typeface="Calibri"/>
                <a:cs typeface="Calibri"/>
              </a:rPr>
              <a:t>, </a:t>
            </a:r>
            <a:r>
              <a:rPr lang="en-US" sz="1400" dirty="0">
                <a:solidFill>
                  <a:srgbClr val="FFFFFF"/>
                </a:solidFill>
                <a:latin typeface="Calibri"/>
                <a:cs typeface="Calibri"/>
              </a:rPr>
              <a:t>Wildlife and Environment -</a:t>
            </a:r>
            <a:r>
              <a:rPr lang="en-US" sz="1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1400" dirty="0">
                <a:solidFill>
                  <a:srgbClr val="FFFFFF"/>
                </a:solidFill>
                <a:latin typeface="Calibri"/>
                <a:cs typeface="Calibri"/>
              </a:rPr>
              <a:t>Auburn</a:t>
            </a:r>
            <a:r>
              <a:rPr lang="en-US" sz="1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1400" spc="-10" dirty="0">
                <a:solidFill>
                  <a:srgbClr val="FFFFFF"/>
                </a:solidFill>
                <a:latin typeface="Calibri"/>
                <a:cs typeface="Calibri"/>
              </a:rPr>
              <a:t>University</a:t>
            </a:r>
            <a:endParaRPr lang="en-US" sz="14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74139" y="1937505"/>
            <a:ext cx="4549140" cy="1211229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65"/>
              </a:spcBef>
            </a:pPr>
            <a:endParaRPr lang="en-US" sz="3200" spc="-1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65"/>
              </a:spcBef>
            </a:pPr>
            <a:endParaRPr sz="3200">
              <a:latin typeface="Calibri"/>
              <a:cs typeface="Calibri"/>
            </a:endParaRPr>
          </a:p>
        </p:txBody>
      </p:sp>
      <p:pic>
        <p:nvPicPr>
          <p:cNvPr id="7" name="Picture 6" descr="A person in a lab coat and gloves holding a bottle of liquid&#10;&#10;Description automatically generated">
            <a:extLst>
              <a:ext uri="{FF2B5EF4-FFF2-40B4-BE49-F238E27FC236}">
                <a16:creationId xmlns:a16="http://schemas.microsoft.com/office/drawing/2014/main" id="{531E856A-BAAF-14EF-A1DB-4CE277E8754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8" t="11482" r="12222" b="12592"/>
          <a:stretch/>
        </p:blipFill>
        <p:spPr>
          <a:xfrm rot="5400000">
            <a:off x="178001" y="1578287"/>
            <a:ext cx="2444758" cy="1740192"/>
          </a:xfrm>
          <a:prstGeom prst="rect">
            <a:avLst/>
          </a:prstGeom>
        </p:spPr>
      </p:pic>
      <p:pic>
        <p:nvPicPr>
          <p:cNvPr id="8" name="Picture 7" descr="A person in a lab coat and gloves holding a glass&#10;&#10;Description automatically generated">
            <a:extLst>
              <a:ext uri="{FF2B5EF4-FFF2-40B4-BE49-F238E27FC236}">
                <a16:creationId xmlns:a16="http://schemas.microsoft.com/office/drawing/2014/main" id="{4D2277FA-86CA-6406-45D8-D57298E7205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7" t="4948" r="-1111" b="11675"/>
          <a:stretch/>
        </p:blipFill>
        <p:spPr>
          <a:xfrm rot="5400000">
            <a:off x="2864169" y="1407812"/>
            <a:ext cx="2477520" cy="2081141"/>
          </a:xfrm>
          <a:prstGeom prst="rect">
            <a:avLst/>
          </a:prstGeom>
        </p:spPr>
      </p:pic>
      <p:pic>
        <p:nvPicPr>
          <p:cNvPr id="9" name="Picture 8" descr="A glass bowl with a plant in it&#10;&#10;Description automatically generated">
            <a:extLst>
              <a:ext uri="{FF2B5EF4-FFF2-40B4-BE49-F238E27FC236}">
                <a16:creationId xmlns:a16="http://schemas.microsoft.com/office/drawing/2014/main" id="{63579A8C-3B04-C669-1AA8-5BE5C1304CE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12963" r="21111" b="12963"/>
          <a:stretch/>
        </p:blipFill>
        <p:spPr>
          <a:xfrm rot="5400000">
            <a:off x="6115050" y="4318813"/>
            <a:ext cx="2019300" cy="1905000"/>
          </a:xfrm>
          <a:prstGeom prst="rect">
            <a:avLst/>
          </a:prstGeom>
        </p:spPr>
      </p:pic>
      <p:pic>
        <p:nvPicPr>
          <p:cNvPr id="10" name="Picture 9" descr="A person in a white coat looking through a microscope&#10;&#10;Description automatically generated">
            <a:extLst>
              <a:ext uri="{FF2B5EF4-FFF2-40B4-BE49-F238E27FC236}">
                <a16:creationId xmlns:a16="http://schemas.microsoft.com/office/drawing/2014/main" id="{C3DD13D7-A597-1944-8064-24F0369FF93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78" t="6668" r="25556" b="5925"/>
          <a:stretch/>
        </p:blipFill>
        <p:spPr>
          <a:xfrm rot="5400000">
            <a:off x="3067665" y="3996214"/>
            <a:ext cx="1943100" cy="2247900"/>
          </a:xfrm>
          <a:prstGeom prst="rect">
            <a:avLst/>
          </a:prstGeom>
        </p:spPr>
      </p:pic>
      <p:pic>
        <p:nvPicPr>
          <p:cNvPr id="11" name="Picture 10" descr="A group of petri dishes on a table&#10;&#10;Description automatically generated">
            <a:extLst>
              <a:ext uri="{FF2B5EF4-FFF2-40B4-BE49-F238E27FC236}">
                <a16:creationId xmlns:a16="http://schemas.microsoft.com/office/drawing/2014/main" id="{8BF5EBC8-3D73-DA85-391B-7A1CB32A578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7" t="20000" r="5000" b="16666"/>
          <a:stretch/>
        </p:blipFill>
        <p:spPr>
          <a:xfrm>
            <a:off x="5839994" y="1572081"/>
            <a:ext cx="2798012" cy="1752601"/>
          </a:xfrm>
          <a:prstGeom prst="rect">
            <a:avLst/>
          </a:prstGeom>
        </p:spPr>
      </p:pic>
      <p:pic>
        <p:nvPicPr>
          <p:cNvPr id="12" name="Picture 11" descr="A close up of a microscope&#10;&#10;Description automatically generated">
            <a:extLst>
              <a:ext uri="{FF2B5EF4-FFF2-40B4-BE49-F238E27FC236}">
                <a16:creationId xmlns:a16="http://schemas.microsoft.com/office/drawing/2014/main" id="{E43E4AF8-2017-C057-3F6D-0604D7B8813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4" t="41110" r="44444" b="42593"/>
          <a:stretch/>
        </p:blipFill>
        <p:spPr>
          <a:xfrm rot="5400000">
            <a:off x="63627" y="4577964"/>
            <a:ext cx="2589907" cy="1424448"/>
          </a:xfrm>
          <a:prstGeom prst="rect">
            <a:avLst/>
          </a:prstGeom>
        </p:spPr>
      </p:pic>
      <p:sp>
        <p:nvSpPr>
          <p:cNvPr id="13" name="Arrow: Right 12">
            <a:extLst>
              <a:ext uri="{FF2B5EF4-FFF2-40B4-BE49-F238E27FC236}">
                <a16:creationId xmlns:a16="http://schemas.microsoft.com/office/drawing/2014/main" id="{D50A8771-19BF-2F15-F66B-0567EB13B6B7}"/>
              </a:ext>
            </a:extLst>
          </p:cNvPr>
          <p:cNvSpPr/>
          <p:nvPr/>
        </p:nvSpPr>
        <p:spPr>
          <a:xfrm>
            <a:off x="2410064" y="2293677"/>
            <a:ext cx="500064" cy="249442"/>
          </a:xfrm>
          <a:prstGeom prst="rightArrow">
            <a:avLst/>
          </a:prstGeom>
          <a:solidFill>
            <a:srgbClr val="3A481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BA55050A-145B-B12B-B72F-D8CEB0825B14}"/>
              </a:ext>
            </a:extLst>
          </p:cNvPr>
          <p:cNvSpPr/>
          <p:nvPr/>
        </p:nvSpPr>
        <p:spPr>
          <a:xfrm>
            <a:off x="5249298" y="2293677"/>
            <a:ext cx="500064" cy="249442"/>
          </a:xfrm>
          <a:prstGeom prst="rightArrow">
            <a:avLst/>
          </a:prstGeom>
          <a:solidFill>
            <a:srgbClr val="3A481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E7E81A4D-ADC0-7189-7A31-CB9C1DD912CF}"/>
              </a:ext>
            </a:extLst>
          </p:cNvPr>
          <p:cNvSpPr/>
          <p:nvPr/>
        </p:nvSpPr>
        <p:spPr>
          <a:xfrm rot="5400000">
            <a:off x="6999389" y="3642481"/>
            <a:ext cx="500064" cy="249442"/>
          </a:xfrm>
          <a:prstGeom prst="rightArrow">
            <a:avLst/>
          </a:prstGeom>
          <a:solidFill>
            <a:srgbClr val="3A481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EEC95FAD-50E7-A93A-C9C6-86375ABB5F00}"/>
              </a:ext>
            </a:extLst>
          </p:cNvPr>
          <p:cNvSpPr/>
          <p:nvPr/>
        </p:nvSpPr>
        <p:spPr>
          <a:xfrm flipH="1">
            <a:off x="5410200" y="5105400"/>
            <a:ext cx="500064" cy="249442"/>
          </a:xfrm>
          <a:prstGeom prst="rightArrow">
            <a:avLst/>
          </a:prstGeom>
          <a:solidFill>
            <a:srgbClr val="3A481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0A6F5AE3-328A-B05A-1159-0338C9FDAF43}"/>
              </a:ext>
            </a:extLst>
          </p:cNvPr>
          <p:cNvSpPr/>
          <p:nvPr/>
        </p:nvSpPr>
        <p:spPr>
          <a:xfrm flipH="1">
            <a:off x="2255728" y="5105400"/>
            <a:ext cx="500064" cy="249442"/>
          </a:xfrm>
          <a:prstGeom prst="rightArrow">
            <a:avLst/>
          </a:prstGeom>
          <a:solidFill>
            <a:srgbClr val="3A481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268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20827"/>
            <a:ext cx="255968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>
                <a:solidFill>
                  <a:srgbClr val="FFFFFF"/>
                </a:solidFill>
                <a:latin typeface="Calibri"/>
                <a:cs typeface="Calibri"/>
              </a:rPr>
              <a:t>Forest</a:t>
            </a:r>
            <a:r>
              <a:rPr sz="14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>
                <a:solidFill>
                  <a:srgbClr val="FFFFFF"/>
                </a:solidFill>
                <a:latin typeface="Calibri"/>
                <a:cs typeface="Calibri"/>
              </a:rPr>
              <a:t>Health</a:t>
            </a:r>
            <a:r>
              <a:rPr sz="14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>
                <a:solidFill>
                  <a:srgbClr val="FFFFFF"/>
                </a:solidFill>
                <a:latin typeface="Calibri"/>
                <a:cs typeface="Calibri"/>
              </a:rPr>
              <a:t>Dynamics</a:t>
            </a:r>
            <a:r>
              <a:rPr sz="14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>
                <a:solidFill>
                  <a:srgbClr val="FFFFFF"/>
                </a:solidFill>
                <a:latin typeface="Calibri"/>
                <a:cs typeface="Calibri"/>
              </a:rPr>
              <a:t>Laboratory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267200" y="6553186"/>
            <a:ext cx="4877053" cy="304813"/>
          </a:xfrm>
          <a:custGeom>
            <a:avLst/>
            <a:gdLst/>
            <a:ahLst/>
            <a:cxnLst/>
            <a:rect l="l" t="t" r="r" b="b"/>
            <a:pathLst>
              <a:path w="4540250" h="303529">
                <a:moveTo>
                  <a:pt x="4539996" y="0"/>
                </a:moveTo>
                <a:lnTo>
                  <a:pt x="0" y="0"/>
                </a:lnTo>
                <a:lnTo>
                  <a:pt x="0" y="303288"/>
                </a:lnTo>
                <a:lnTo>
                  <a:pt x="4539996" y="303288"/>
                </a:lnTo>
                <a:lnTo>
                  <a:pt x="4539996" y="0"/>
                </a:lnTo>
                <a:close/>
              </a:path>
            </a:pathLst>
          </a:custGeom>
          <a:solidFill>
            <a:srgbClr val="BB5B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294105" y="526796"/>
            <a:ext cx="6554470" cy="627736"/>
          </a:xfrm>
          <a:prstGeom prst="rect">
            <a:avLst/>
          </a:prstGeom>
        </p:spPr>
        <p:txBody>
          <a:bodyPr vert="horz" wrap="square" lIns="0" tIns="12065" rIns="0" bIns="0" rtlCol="0" anchor="t">
            <a:spAutoFit/>
          </a:bodyPr>
          <a:lstStyle/>
          <a:p>
            <a:pPr marL="12700" marR="5080" indent="101600">
              <a:lnSpc>
                <a:spcPct val="100000"/>
              </a:lnSpc>
              <a:spcBef>
                <a:spcPts val="95"/>
              </a:spcBef>
            </a:pPr>
            <a:r>
              <a:rPr lang="en-US" sz="4000" b="1" dirty="0"/>
              <a:t>Collecting Needles</a:t>
            </a:r>
            <a:endParaRPr sz="4000" b="1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xfrm>
            <a:off x="4267200" y="6618599"/>
            <a:ext cx="4819972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400" dirty="0">
                <a:solidFill>
                  <a:srgbClr val="FFFFFF"/>
                </a:solidFill>
                <a:latin typeface="Calibri"/>
                <a:cs typeface="Calibri"/>
              </a:rPr>
              <a:t>College of</a:t>
            </a:r>
            <a:r>
              <a:rPr lang="en-US" sz="1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1400" spc="-10" dirty="0">
                <a:solidFill>
                  <a:srgbClr val="FFFFFF"/>
                </a:solidFill>
                <a:latin typeface="Calibri"/>
                <a:cs typeface="Calibri"/>
              </a:rPr>
              <a:t>Forestry</a:t>
            </a:r>
            <a:r>
              <a:rPr lang="en-US" sz="1400" spc="-40" dirty="0">
                <a:solidFill>
                  <a:srgbClr val="FFFFFF"/>
                </a:solidFill>
                <a:latin typeface="Calibri"/>
                <a:cs typeface="Calibri"/>
              </a:rPr>
              <a:t>, </a:t>
            </a:r>
            <a:r>
              <a:rPr lang="en-US" sz="1400" dirty="0">
                <a:solidFill>
                  <a:srgbClr val="FFFFFF"/>
                </a:solidFill>
                <a:latin typeface="Calibri"/>
                <a:cs typeface="Calibri"/>
              </a:rPr>
              <a:t>Wildlife and Environment -</a:t>
            </a:r>
            <a:r>
              <a:rPr lang="en-US" sz="1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1400" dirty="0">
                <a:solidFill>
                  <a:srgbClr val="FFFFFF"/>
                </a:solidFill>
                <a:latin typeface="Calibri"/>
                <a:cs typeface="Calibri"/>
              </a:rPr>
              <a:t>Auburn</a:t>
            </a:r>
            <a:r>
              <a:rPr lang="en-US" sz="1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1400" spc="-10" dirty="0">
                <a:solidFill>
                  <a:srgbClr val="FFFFFF"/>
                </a:solidFill>
                <a:latin typeface="Calibri"/>
                <a:cs typeface="Calibri"/>
              </a:rPr>
              <a:t>University</a:t>
            </a:r>
            <a:endParaRPr lang="en-US" sz="14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74139" y="1937505"/>
            <a:ext cx="4549140" cy="1211229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65"/>
              </a:spcBef>
            </a:pPr>
            <a:endParaRPr lang="en-US" sz="3200" spc="-1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65"/>
              </a:spcBef>
            </a:pPr>
            <a:endParaRPr sz="3200">
              <a:latin typeface="Calibri"/>
              <a:cs typeface="Calibri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7F31649-C34B-6E7D-394E-9FFB0CF9BFAC}"/>
              </a:ext>
            </a:extLst>
          </p:cNvPr>
          <p:cNvSpPr txBox="1"/>
          <p:nvPr/>
        </p:nvSpPr>
        <p:spPr>
          <a:xfrm>
            <a:off x="388088" y="2201514"/>
            <a:ext cx="586869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n-lt"/>
              </a:rPr>
              <a:t>55g per tree</a:t>
            </a:r>
          </a:p>
          <a:p>
            <a:endParaRPr lang="en-US" sz="3200" dirty="0">
              <a:latin typeface="+mn-lt"/>
            </a:endParaRPr>
          </a:p>
          <a:p>
            <a:r>
              <a:rPr lang="en-US" sz="3200" dirty="0">
                <a:latin typeface="+mn-lt"/>
              </a:rPr>
              <a:t>1 tree per subplot</a:t>
            </a:r>
          </a:p>
          <a:p>
            <a:endParaRPr lang="en-US" sz="3200" dirty="0">
              <a:latin typeface="+mn-lt"/>
            </a:endParaRPr>
          </a:p>
          <a:p>
            <a:r>
              <a:rPr lang="en-US" sz="3200" dirty="0">
                <a:latin typeface="+mn-lt"/>
              </a:rPr>
              <a:t>4 chambers per tree </a:t>
            </a:r>
          </a:p>
        </p:txBody>
      </p:sp>
      <p:pic>
        <p:nvPicPr>
          <p:cNvPr id="8" name="Picture 7" descr="A person holding an object in a tree&#10;&#10;Description automatically generated">
            <a:extLst>
              <a:ext uri="{FF2B5EF4-FFF2-40B4-BE49-F238E27FC236}">
                <a16:creationId xmlns:a16="http://schemas.microsoft.com/office/drawing/2014/main" id="{C52B6B99-2568-56B5-4A92-C01B24307C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71288" y="413681"/>
            <a:ext cx="2709099" cy="2402181"/>
          </a:xfrm>
          <a:prstGeom prst="rect">
            <a:avLst/>
          </a:prstGeom>
        </p:spPr>
      </p:pic>
      <p:pic>
        <p:nvPicPr>
          <p:cNvPr id="7" name="Picture 8" descr="A person in a lab coat and gloves&#10;&#10;Description automatically generated">
            <a:extLst>
              <a:ext uri="{FF2B5EF4-FFF2-40B4-BE49-F238E27FC236}">
                <a16:creationId xmlns:a16="http://schemas.microsoft.com/office/drawing/2014/main" id="{2A097412-C8CF-088A-6AAA-FEF1888405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407" t="15760" r="18290" b="17074"/>
          <a:stretch/>
        </p:blipFill>
        <p:spPr>
          <a:xfrm rot="5400000">
            <a:off x="5319542" y="3523820"/>
            <a:ext cx="3212588" cy="2402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237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20827"/>
            <a:ext cx="255968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>
                <a:solidFill>
                  <a:srgbClr val="FFFFFF"/>
                </a:solidFill>
                <a:latin typeface="Calibri"/>
                <a:cs typeface="Calibri"/>
              </a:rPr>
              <a:t>Forest</a:t>
            </a:r>
            <a:r>
              <a:rPr sz="14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>
                <a:solidFill>
                  <a:srgbClr val="FFFFFF"/>
                </a:solidFill>
                <a:latin typeface="Calibri"/>
                <a:cs typeface="Calibri"/>
              </a:rPr>
              <a:t>Health</a:t>
            </a:r>
            <a:r>
              <a:rPr sz="14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>
                <a:solidFill>
                  <a:srgbClr val="FFFFFF"/>
                </a:solidFill>
                <a:latin typeface="Calibri"/>
                <a:cs typeface="Calibri"/>
              </a:rPr>
              <a:t>Dynamics</a:t>
            </a:r>
            <a:r>
              <a:rPr sz="14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>
                <a:solidFill>
                  <a:srgbClr val="FFFFFF"/>
                </a:solidFill>
                <a:latin typeface="Calibri"/>
                <a:cs typeface="Calibri"/>
              </a:rPr>
              <a:t>Laboratory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267200" y="6553186"/>
            <a:ext cx="4877053" cy="304813"/>
          </a:xfrm>
          <a:custGeom>
            <a:avLst/>
            <a:gdLst/>
            <a:ahLst/>
            <a:cxnLst/>
            <a:rect l="l" t="t" r="r" b="b"/>
            <a:pathLst>
              <a:path w="4540250" h="303529">
                <a:moveTo>
                  <a:pt x="4539996" y="0"/>
                </a:moveTo>
                <a:lnTo>
                  <a:pt x="0" y="0"/>
                </a:lnTo>
                <a:lnTo>
                  <a:pt x="0" y="303288"/>
                </a:lnTo>
                <a:lnTo>
                  <a:pt x="4539996" y="303288"/>
                </a:lnTo>
                <a:lnTo>
                  <a:pt x="4539996" y="0"/>
                </a:lnTo>
                <a:close/>
              </a:path>
            </a:pathLst>
          </a:custGeom>
          <a:solidFill>
            <a:srgbClr val="BB5B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294105" y="526796"/>
            <a:ext cx="6554470" cy="627736"/>
          </a:xfrm>
          <a:prstGeom prst="rect">
            <a:avLst/>
          </a:prstGeom>
        </p:spPr>
        <p:txBody>
          <a:bodyPr vert="horz" wrap="square" lIns="0" tIns="12065" rIns="0" bIns="0" rtlCol="0" anchor="t">
            <a:spAutoFit/>
          </a:bodyPr>
          <a:lstStyle/>
          <a:p>
            <a:pPr marL="12700" marR="5080" indent="101600">
              <a:lnSpc>
                <a:spcPct val="100000"/>
              </a:lnSpc>
              <a:spcBef>
                <a:spcPts val="95"/>
              </a:spcBef>
            </a:pPr>
            <a:r>
              <a:rPr lang="en-US" sz="4000" b="1" dirty="0"/>
              <a:t>Results</a:t>
            </a:r>
            <a:endParaRPr sz="4000" b="1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xfrm>
            <a:off x="4267200" y="6618599"/>
            <a:ext cx="4819972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400" dirty="0">
                <a:solidFill>
                  <a:srgbClr val="FFFFFF"/>
                </a:solidFill>
                <a:latin typeface="Calibri"/>
                <a:cs typeface="Calibri"/>
              </a:rPr>
              <a:t>College of</a:t>
            </a:r>
            <a:r>
              <a:rPr lang="en-US" sz="1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1400" spc="-10" dirty="0">
                <a:solidFill>
                  <a:srgbClr val="FFFFFF"/>
                </a:solidFill>
                <a:latin typeface="Calibri"/>
                <a:cs typeface="Calibri"/>
              </a:rPr>
              <a:t>Forestry</a:t>
            </a:r>
            <a:r>
              <a:rPr lang="en-US" sz="1400" spc="-40" dirty="0">
                <a:solidFill>
                  <a:srgbClr val="FFFFFF"/>
                </a:solidFill>
                <a:latin typeface="Calibri"/>
                <a:cs typeface="Calibri"/>
              </a:rPr>
              <a:t>, </a:t>
            </a:r>
            <a:r>
              <a:rPr lang="en-US" sz="1400" dirty="0">
                <a:solidFill>
                  <a:srgbClr val="FFFFFF"/>
                </a:solidFill>
                <a:latin typeface="Calibri"/>
                <a:cs typeface="Calibri"/>
              </a:rPr>
              <a:t>Wildlife and Environment -</a:t>
            </a:r>
            <a:r>
              <a:rPr lang="en-US" sz="1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1400" dirty="0">
                <a:solidFill>
                  <a:srgbClr val="FFFFFF"/>
                </a:solidFill>
                <a:latin typeface="Calibri"/>
                <a:cs typeface="Calibri"/>
              </a:rPr>
              <a:t>Auburn</a:t>
            </a:r>
            <a:r>
              <a:rPr lang="en-US" sz="1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1400" spc="-10" dirty="0">
                <a:solidFill>
                  <a:srgbClr val="FFFFFF"/>
                </a:solidFill>
                <a:latin typeface="Calibri"/>
                <a:cs typeface="Calibri"/>
              </a:rPr>
              <a:t>University</a:t>
            </a:r>
            <a:endParaRPr lang="en-US" sz="14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74139" y="1937505"/>
            <a:ext cx="4549140" cy="1211229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65"/>
              </a:spcBef>
            </a:pPr>
            <a:endParaRPr lang="en-US" sz="3200" spc="-1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65"/>
              </a:spcBef>
            </a:pPr>
            <a:endParaRPr sz="3200">
              <a:latin typeface="Calibri"/>
              <a:cs typeface="Calibri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87972EC-038B-1068-9010-41C88C0E8E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14" t="2992" r="3447" b="8993"/>
          <a:stretch/>
        </p:blipFill>
        <p:spPr>
          <a:xfrm>
            <a:off x="1892929" y="1932989"/>
            <a:ext cx="5358143" cy="2992022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AEEDA080-C1F1-778F-EB1D-58FF73005C5F}"/>
              </a:ext>
            </a:extLst>
          </p:cNvPr>
          <p:cNvGrpSpPr/>
          <p:nvPr/>
        </p:nvGrpSpPr>
        <p:grpSpPr>
          <a:xfrm>
            <a:off x="3733800" y="5078133"/>
            <a:ext cx="1371600" cy="735016"/>
            <a:chOff x="3657600" y="4787035"/>
            <a:chExt cx="1371600" cy="73501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7F279CD-6179-000C-5F97-E2D41EFD7AF5}"/>
                </a:ext>
              </a:extLst>
            </p:cNvPr>
            <p:cNvSpPr txBox="1"/>
            <p:nvPr/>
          </p:nvSpPr>
          <p:spPr>
            <a:xfrm>
              <a:off x="3962400" y="4877384"/>
              <a:ext cx="1066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>
                  <a:latin typeface="+mn-lt"/>
                </a:rPr>
                <a:t>Cullman </a:t>
              </a:r>
            </a:p>
            <a:p>
              <a:r>
                <a:rPr lang="en-US" sz="1400">
                  <a:latin typeface="+mn-lt"/>
                </a:rPr>
                <a:t>Washington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684EF99-76F3-2185-A386-144F08E122BC}"/>
                </a:ext>
              </a:extLst>
            </p:cNvPr>
            <p:cNvSpPr/>
            <p:nvPr/>
          </p:nvSpPr>
          <p:spPr>
            <a:xfrm>
              <a:off x="3733775" y="4887216"/>
              <a:ext cx="228625" cy="238407"/>
            </a:xfrm>
            <a:prstGeom prst="rect">
              <a:avLst/>
            </a:pr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C93890A-9594-FBAE-A0A6-EEAE0214CC0A}"/>
                </a:ext>
              </a:extLst>
            </p:cNvPr>
            <p:cNvSpPr/>
            <p:nvPr/>
          </p:nvSpPr>
          <p:spPr>
            <a:xfrm>
              <a:off x="3733775" y="5168974"/>
              <a:ext cx="228625" cy="238407"/>
            </a:xfrm>
            <a:prstGeom prst="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B8BB939-1D1C-23CC-7DE8-4F883953FFFE}"/>
                </a:ext>
              </a:extLst>
            </p:cNvPr>
            <p:cNvSpPr/>
            <p:nvPr/>
          </p:nvSpPr>
          <p:spPr>
            <a:xfrm>
              <a:off x="3657600" y="4787035"/>
              <a:ext cx="1343186" cy="735016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9406D671-3E85-F51E-4E0D-996E631C1B13}"/>
              </a:ext>
            </a:extLst>
          </p:cNvPr>
          <p:cNvSpPr txBox="1"/>
          <p:nvPr/>
        </p:nvSpPr>
        <p:spPr>
          <a:xfrm rot="16200000">
            <a:off x="386402" y="3244333"/>
            <a:ext cx="2439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Number of samples</a:t>
            </a:r>
          </a:p>
        </p:txBody>
      </p:sp>
    </p:spTree>
    <p:extLst>
      <p:ext uri="{BB962C8B-B14F-4D97-AF65-F5344CB8AC3E}">
        <p14:creationId xmlns:p14="http://schemas.microsoft.com/office/powerpoint/2010/main" val="38680424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20827"/>
            <a:ext cx="255968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>
                <a:solidFill>
                  <a:srgbClr val="FFFFFF"/>
                </a:solidFill>
                <a:latin typeface="Calibri"/>
                <a:cs typeface="Calibri"/>
              </a:rPr>
              <a:t>Forest</a:t>
            </a:r>
            <a:r>
              <a:rPr sz="14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>
                <a:solidFill>
                  <a:srgbClr val="FFFFFF"/>
                </a:solidFill>
                <a:latin typeface="Calibri"/>
                <a:cs typeface="Calibri"/>
              </a:rPr>
              <a:t>Health</a:t>
            </a:r>
            <a:r>
              <a:rPr sz="14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>
                <a:solidFill>
                  <a:srgbClr val="FFFFFF"/>
                </a:solidFill>
                <a:latin typeface="Calibri"/>
                <a:cs typeface="Calibri"/>
              </a:rPr>
              <a:t>Dynamics</a:t>
            </a:r>
            <a:r>
              <a:rPr sz="14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>
                <a:solidFill>
                  <a:srgbClr val="FFFFFF"/>
                </a:solidFill>
                <a:latin typeface="Calibri"/>
                <a:cs typeface="Calibri"/>
              </a:rPr>
              <a:t>Laboratory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267200" y="6553186"/>
            <a:ext cx="4877053" cy="304813"/>
          </a:xfrm>
          <a:custGeom>
            <a:avLst/>
            <a:gdLst/>
            <a:ahLst/>
            <a:cxnLst/>
            <a:rect l="l" t="t" r="r" b="b"/>
            <a:pathLst>
              <a:path w="4540250" h="303529">
                <a:moveTo>
                  <a:pt x="4539996" y="0"/>
                </a:moveTo>
                <a:lnTo>
                  <a:pt x="0" y="0"/>
                </a:lnTo>
                <a:lnTo>
                  <a:pt x="0" y="303288"/>
                </a:lnTo>
                <a:lnTo>
                  <a:pt x="4539996" y="303288"/>
                </a:lnTo>
                <a:lnTo>
                  <a:pt x="4539996" y="0"/>
                </a:lnTo>
                <a:close/>
              </a:path>
            </a:pathLst>
          </a:custGeom>
          <a:solidFill>
            <a:srgbClr val="BB5B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294105" y="526796"/>
            <a:ext cx="6554470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01600">
              <a:lnSpc>
                <a:spcPct val="100000"/>
              </a:lnSpc>
              <a:spcBef>
                <a:spcPts val="95"/>
              </a:spcBef>
            </a:pPr>
            <a:r>
              <a:rPr lang="en-US" sz="4000" b="1" dirty="0"/>
              <a:t>Results</a:t>
            </a:r>
            <a:endParaRPr sz="4000" b="1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xfrm>
            <a:off x="4267200" y="6618599"/>
            <a:ext cx="4819972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400" dirty="0">
                <a:solidFill>
                  <a:srgbClr val="FFFFFF"/>
                </a:solidFill>
                <a:latin typeface="Calibri"/>
                <a:cs typeface="Calibri"/>
              </a:rPr>
              <a:t>College of</a:t>
            </a:r>
            <a:r>
              <a:rPr lang="en-US" sz="1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1400" spc="-10" dirty="0">
                <a:solidFill>
                  <a:srgbClr val="FFFFFF"/>
                </a:solidFill>
                <a:latin typeface="Calibri"/>
                <a:cs typeface="Calibri"/>
              </a:rPr>
              <a:t>Forestry</a:t>
            </a:r>
            <a:r>
              <a:rPr lang="en-US" sz="1400" spc="-40" dirty="0">
                <a:solidFill>
                  <a:srgbClr val="FFFFFF"/>
                </a:solidFill>
                <a:latin typeface="Calibri"/>
                <a:cs typeface="Calibri"/>
              </a:rPr>
              <a:t>, </a:t>
            </a:r>
            <a:r>
              <a:rPr lang="en-US" sz="1400" dirty="0">
                <a:solidFill>
                  <a:srgbClr val="FFFFFF"/>
                </a:solidFill>
                <a:latin typeface="Calibri"/>
                <a:cs typeface="Calibri"/>
              </a:rPr>
              <a:t>Wildlife and Environment -</a:t>
            </a:r>
            <a:r>
              <a:rPr lang="en-US" sz="1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1400" dirty="0">
                <a:solidFill>
                  <a:srgbClr val="FFFFFF"/>
                </a:solidFill>
                <a:latin typeface="Calibri"/>
                <a:cs typeface="Calibri"/>
              </a:rPr>
              <a:t>Auburn</a:t>
            </a:r>
            <a:r>
              <a:rPr lang="en-US" sz="1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1400" spc="-10" dirty="0">
                <a:solidFill>
                  <a:srgbClr val="FFFFFF"/>
                </a:solidFill>
                <a:latin typeface="Calibri"/>
                <a:cs typeface="Calibri"/>
              </a:rPr>
              <a:t>University</a:t>
            </a:r>
            <a:endParaRPr lang="en-US" sz="14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74139" y="1937505"/>
            <a:ext cx="4549140" cy="1211229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65"/>
              </a:spcBef>
            </a:pPr>
            <a:endParaRPr lang="en-US" sz="3200" spc="-1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65"/>
              </a:spcBef>
            </a:pPr>
            <a:endParaRPr sz="3200">
              <a:latin typeface="Calibri"/>
              <a:cs typeface="Calibri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49FE641-288A-C0F2-83A2-CD655549DADA}"/>
              </a:ext>
            </a:extLst>
          </p:cNvPr>
          <p:cNvSpPr txBox="1"/>
          <p:nvPr/>
        </p:nvSpPr>
        <p:spPr>
          <a:xfrm>
            <a:off x="7919883" y="653873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+mn-lt"/>
              </a:rPr>
              <a:t>Cullman </a:t>
            </a:r>
          </a:p>
          <a:p>
            <a:r>
              <a:rPr lang="en-US" sz="1400" dirty="0">
                <a:latin typeface="+mn-lt"/>
              </a:rPr>
              <a:t>Washington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2D8D532-8053-9EED-0F55-F3D38A3D5A41}"/>
              </a:ext>
            </a:extLst>
          </p:cNvPr>
          <p:cNvSpPr/>
          <p:nvPr/>
        </p:nvSpPr>
        <p:spPr>
          <a:xfrm>
            <a:off x="7691258" y="663705"/>
            <a:ext cx="228625" cy="238407"/>
          </a:xfrm>
          <a:prstGeom prst="rect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F9D377D-5011-4340-4C76-1C5D3DBA3B29}"/>
              </a:ext>
            </a:extLst>
          </p:cNvPr>
          <p:cNvSpPr/>
          <p:nvPr/>
        </p:nvSpPr>
        <p:spPr>
          <a:xfrm>
            <a:off x="7691258" y="945463"/>
            <a:ext cx="228625" cy="238407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33F4D4B-F2C8-DA6E-63FA-5CB346852BAE}"/>
              </a:ext>
            </a:extLst>
          </p:cNvPr>
          <p:cNvSpPr/>
          <p:nvPr/>
        </p:nvSpPr>
        <p:spPr>
          <a:xfrm>
            <a:off x="7615083" y="563524"/>
            <a:ext cx="1343186" cy="73501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3D66FD5-B64D-5E56-7C4E-8D8AC22863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600" y="1401112"/>
            <a:ext cx="4468755" cy="254376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C3F08F5-DD6E-01B0-C6EA-0BD9DA29A5E1}"/>
              </a:ext>
            </a:extLst>
          </p:cNvPr>
          <p:cNvSpPr txBox="1"/>
          <p:nvPr/>
        </p:nvSpPr>
        <p:spPr>
          <a:xfrm>
            <a:off x="8261498" y="6305107"/>
            <a:ext cx="74508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7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4EAA98A-9F3B-8252-95FB-2216C79D3E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5066" y="1415041"/>
            <a:ext cx="4468755" cy="25420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192FE54-9956-3EC8-0166-FCEA292A28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5066" y="3940149"/>
            <a:ext cx="4450466" cy="254377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AF990CE-C1A3-9435-D4A6-9704BD3C57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600" y="3932744"/>
            <a:ext cx="4450466" cy="2547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0101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C8479C58-51B5-A138-29F8-BCB9F40EE1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579" y="906976"/>
            <a:ext cx="5410310" cy="268351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268204C-643C-5CC2-9BD3-3721B21481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073" y="3696843"/>
            <a:ext cx="5363816" cy="2799486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244227" y="50044"/>
            <a:ext cx="255968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Forest</a:t>
            </a:r>
            <a:r>
              <a:rPr sz="1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Health</a:t>
            </a:r>
            <a:r>
              <a:rPr sz="1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Dynamics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Laboratory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267200" y="6553186"/>
            <a:ext cx="4877053" cy="304813"/>
          </a:xfrm>
          <a:custGeom>
            <a:avLst/>
            <a:gdLst/>
            <a:ahLst/>
            <a:cxnLst/>
            <a:rect l="l" t="t" r="r" b="b"/>
            <a:pathLst>
              <a:path w="4540250" h="303529">
                <a:moveTo>
                  <a:pt x="4539996" y="0"/>
                </a:moveTo>
                <a:lnTo>
                  <a:pt x="0" y="0"/>
                </a:lnTo>
                <a:lnTo>
                  <a:pt x="0" y="303288"/>
                </a:lnTo>
                <a:lnTo>
                  <a:pt x="4539996" y="303288"/>
                </a:lnTo>
                <a:lnTo>
                  <a:pt x="4539996" y="0"/>
                </a:lnTo>
                <a:close/>
              </a:path>
            </a:pathLst>
          </a:custGeom>
          <a:solidFill>
            <a:srgbClr val="BB5B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xfrm>
            <a:off x="4324028" y="6602437"/>
            <a:ext cx="4819972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400" dirty="0">
                <a:solidFill>
                  <a:srgbClr val="FFFFFF"/>
                </a:solidFill>
                <a:latin typeface="Calibri"/>
                <a:cs typeface="Calibri"/>
              </a:rPr>
              <a:t>College of</a:t>
            </a:r>
            <a:r>
              <a:rPr lang="en-US" sz="1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1400" spc="-10" dirty="0">
                <a:solidFill>
                  <a:srgbClr val="FFFFFF"/>
                </a:solidFill>
                <a:latin typeface="Calibri"/>
                <a:cs typeface="Calibri"/>
              </a:rPr>
              <a:t>Forestry</a:t>
            </a:r>
            <a:r>
              <a:rPr lang="en-US" sz="1400" spc="-40" dirty="0">
                <a:solidFill>
                  <a:srgbClr val="FFFFFF"/>
                </a:solidFill>
                <a:latin typeface="Calibri"/>
                <a:cs typeface="Calibri"/>
              </a:rPr>
              <a:t>, </a:t>
            </a:r>
            <a:r>
              <a:rPr lang="en-US" sz="1400" dirty="0">
                <a:solidFill>
                  <a:srgbClr val="FFFFFF"/>
                </a:solidFill>
                <a:latin typeface="Calibri"/>
                <a:cs typeface="Calibri"/>
              </a:rPr>
              <a:t>Wildlife and Environment -</a:t>
            </a:r>
            <a:r>
              <a:rPr lang="en-US" sz="1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1400" dirty="0">
                <a:solidFill>
                  <a:srgbClr val="FFFFFF"/>
                </a:solidFill>
                <a:latin typeface="Calibri"/>
                <a:cs typeface="Calibri"/>
              </a:rPr>
              <a:t>Auburn</a:t>
            </a:r>
            <a:r>
              <a:rPr lang="en-US" sz="1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1400" spc="-10" dirty="0">
                <a:solidFill>
                  <a:srgbClr val="FFFFFF"/>
                </a:solidFill>
                <a:latin typeface="Calibri"/>
                <a:cs typeface="Calibri"/>
              </a:rPr>
              <a:t>University</a:t>
            </a:r>
            <a:endParaRPr lang="en-US" sz="1400" dirty="0">
              <a:latin typeface="Calibri"/>
              <a:cs typeface="Calibri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5DB7E1F-3F83-74EB-6ABC-728FDA5B49CF}"/>
              </a:ext>
            </a:extLst>
          </p:cNvPr>
          <p:cNvGrpSpPr/>
          <p:nvPr/>
        </p:nvGrpSpPr>
        <p:grpSpPr>
          <a:xfrm>
            <a:off x="7000042" y="2627683"/>
            <a:ext cx="1903965" cy="2081899"/>
            <a:chOff x="6078778" y="1709445"/>
            <a:chExt cx="1903965" cy="2081899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95D6B76-DAC5-86DB-7CD1-F2F8032FE6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67580"/>
            <a:stretch/>
          </p:blipFill>
          <p:spPr>
            <a:xfrm>
              <a:off x="6323704" y="3041006"/>
              <a:ext cx="1659039" cy="750338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17BC1B0-A038-A83F-13F6-F3DF52292B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65481"/>
            <a:stretch/>
          </p:blipFill>
          <p:spPr>
            <a:xfrm>
              <a:off x="6078778" y="1709445"/>
              <a:ext cx="1766438" cy="750338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D634F98-B0F2-1C76-6DB2-9D7DCAC22F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5008" r="32772"/>
            <a:stretch/>
          </p:blipFill>
          <p:spPr>
            <a:xfrm>
              <a:off x="6260078" y="2372554"/>
              <a:ext cx="1648762" cy="750338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44136A5E-29FD-2B36-D4AF-261221A04D94}"/>
              </a:ext>
            </a:extLst>
          </p:cNvPr>
          <p:cNvSpPr txBox="1"/>
          <p:nvPr/>
        </p:nvSpPr>
        <p:spPr>
          <a:xfrm>
            <a:off x="339576" y="3237749"/>
            <a:ext cx="14634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Average temperature (F):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08A8E5D-2CDB-F2B8-8FCB-7DCE0D1B286C}"/>
              </a:ext>
            </a:extLst>
          </p:cNvPr>
          <p:cNvSpPr txBox="1"/>
          <p:nvPr/>
        </p:nvSpPr>
        <p:spPr>
          <a:xfrm>
            <a:off x="339576" y="6049162"/>
            <a:ext cx="14634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Average temperature (F):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B3575DE-36C2-ADA3-DF63-B3C47C3D973A}"/>
              </a:ext>
            </a:extLst>
          </p:cNvPr>
          <p:cNvSpPr txBox="1"/>
          <p:nvPr/>
        </p:nvSpPr>
        <p:spPr>
          <a:xfrm>
            <a:off x="1914715" y="6327462"/>
            <a:ext cx="56555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/>
              <a:t>62.7               66.4               72.6             78.9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4AB1564-5AF3-ECDF-8C4A-5B332C6D2DC9}"/>
              </a:ext>
            </a:extLst>
          </p:cNvPr>
          <p:cNvSpPr txBox="1"/>
          <p:nvPr/>
        </p:nvSpPr>
        <p:spPr>
          <a:xfrm>
            <a:off x="1910285" y="3465444"/>
            <a:ext cx="56555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/>
              <a:t>55.1              60.0              68.1               74.3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187C947-AB17-15D6-D783-1E472407BF0A}"/>
              </a:ext>
            </a:extLst>
          </p:cNvPr>
          <p:cNvCxnSpPr>
            <a:cxnSpLocks/>
          </p:cNvCxnSpPr>
          <p:nvPr/>
        </p:nvCxnSpPr>
        <p:spPr>
          <a:xfrm flipV="1">
            <a:off x="0" y="3714622"/>
            <a:ext cx="7107439" cy="448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483810A6-F134-2771-F044-3CF3682D29C6}"/>
              </a:ext>
            </a:extLst>
          </p:cNvPr>
          <p:cNvSpPr/>
          <p:nvPr/>
        </p:nvSpPr>
        <p:spPr>
          <a:xfrm>
            <a:off x="7107439" y="2451982"/>
            <a:ext cx="1910285" cy="2524836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3BEFED-2F0F-C591-CBBC-16568CE2218C}"/>
              </a:ext>
            </a:extLst>
          </p:cNvPr>
          <p:cNvSpPr txBox="1"/>
          <p:nvPr/>
        </p:nvSpPr>
        <p:spPr>
          <a:xfrm>
            <a:off x="7603784" y="3729417"/>
            <a:ext cx="1286360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400" b="1"/>
              <a:t>Trichoderma</a:t>
            </a:r>
            <a:endParaRPr lang="en-US" b="1"/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F185AB4D-97F3-2614-80CB-2DB90F07C20F}"/>
              </a:ext>
            </a:extLst>
          </p:cNvPr>
          <p:cNvSpPr txBox="1">
            <a:spLocks/>
          </p:cNvSpPr>
          <p:nvPr/>
        </p:nvSpPr>
        <p:spPr>
          <a:xfrm>
            <a:off x="1294105" y="526796"/>
            <a:ext cx="6554470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 marR="5080" indent="101600">
              <a:spcBef>
                <a:spcPts val="95"/>
              </a:spcBef>
            </a:pPr>
            <a:r>
              <a:rPr lang="en-US" sz="4000" b="1" dirty="0"/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3608121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20827"/>
            <a:ext cx="255968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>
                <a:solidFill>
                  <a:srgbClr val="FFFFFF"/>
                </a:solidFill>
                <a:latin typeface="Calibri"/>
                <a:cs typeface="Calibri"/>
              </a:rPr>
              <a:t>Forest</a:t>
            </a:r>
            <a:r>
              <a:rPr sz="14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>
                <a:solidFill>
                  <a:srgbClr val="FFFFFF"/>
                </a:solidFill>
                <a:latin typeface="Calibri"/>
                <a:cs typeface="Calibri"/>
              </a:rPr>
              <a:t>Health</a:t>
            </a:r>
            <a:r>
              <a:rPr sz="14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>
                <a:solidFill>
                  <a:srgbClr val="FFFFFF"/>
                </a:solidFill>
                <a:latin typeface="Calibri"/>
                <a:cs typeface="Calibri"/>
              </a:rPr>
              <a:t>Dynamics</a:t>
            </a:r>
            <a:r>
              <a:rPr sz="14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>
                <a:solidFill>
                  <a:srgbClr val="FFFFFF"/>
                </a:solidFill>
                <a:latin typeface="Calibri"/>
                <a:cs typeface="Calibri"/>
              </a:rPr>
              <a:t>Laboratory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267200" y="6553186"/>
            <a:ext cx="4877053" cy="304813"/>
          </a:xfrm>
          <a:custGeom>
            <a:avLst/>
            <a:gdLst/>
            <a:ahLst/>
            <a:cxnLst/>
            <a:rect l="l" t="t" r="r" b="b"/>
            <a:pathLst>
              <a:path w="4540250" h="303529">
                <a:moveTo>
                  <a:pt x="4539996" y="0"/>
                </a:moveTo>
                <a:lnTo>
                  <a:pt x="0" y="0"/>
                </a:lnTo>
                <a:lnTo>
                  <a:pt x="0" y="303288"/>
                </a:lnTo>
                <a:lnTo>
                  <a:pt x="4539996" y="303288"/>
                </a:lnTo>
                <a:lnTo>
                  <a:pt x="4539996" y="0"/>
                </a:lnTo>
                <a:close/>
              </a:path>
            </a:pathLst>
          </a:custGeom>
          <a:solidFill>
            <a:srgbClr val="BB5B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294105" y="526796"/>
            <a:ext cx="6554470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01600">
              <a:lnSpc>
                <a:spcPct val="100000"/>
              </a:lnSpc>
              <a:spcBef>
                <a:spcPts val="95"/>
              </a:spcBef>
            </a:pPr>
            <a:r>
              <a:rPr lang="en-US" sz="4000" b="1" dirty="0"/>
              <a:t>Acknowledgements</a:t>
            </a:r>
            <a:endParaRPr sz="4000" b="1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xfrm>
            <a:off x="4267200" y="6618599"/>
            <a:ext cx="4819972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400" dirty="0">
                <a:solidFill>
                  <a:srgbClr val="FFFFFF"/>
                </a:solidFill>
                <a:latin typeface="Calibri"/>
                <a:cs typeface="Calibri"/>
              </a:rPr>
              <a:t>College of</a:t>
            </a:r>
            <a:r>
              <a:rPr lang="en-US" sz="1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1400" spc="-10" dirty="0">
                <a:solidFill>
                  <a:srgbClr val="FFFFFF"/>
                </a:solidFill>
                <a:latin typeface="Calibri"/>
                <a:cs typeface="Calibri"/>
              </a:rPr>
              <a:t>Forestry</a:t>
            </a:r>
            <a:r>
              <a:rPr lang="en-US" sz="1400" spc="-40" dirty="0">
                <a:solidFill>
                  <a:srgbClr val="FFFFFF"/>
                </a:solidFill>
                <a:latin typeface="Calibri"/>
                <a:cs typeface="Calibri"/>
              </a:rPr>
              <a:t>, </a:t>
            </a:r>
            <a:r>
              <a:rPr lang="en-US" sz="1400" dirty="0">
                <a:solidFill>
                  <a:srgbClr val="FFFFFF"/>
                </a:solidFill>
                <a:latin typeface="Calibri"/>
                <a:cs typeface="Calibri"/>
              </a:rPr>
              <a:t>Wildlife and Environment -</a:t>
            </a:r>
            <a:r>
              <a:rPr lang="en-US" sz="1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1400" dirty="0">
                <a:solidFill>
                  <a:srgbClr val="FFFFFF"/>
                </a:solidFill>
                <a:latin typeface="Calibri"/>
                <a:cs typeface="Calibri"/>
              </a:rPr>
              <a:t>Auburn</a:t>
            </a:r>
            <a:r>
              <a:rPr lang="en-US" sz="1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1400" spc="-10" dirty="0">
                <a:solidFill>
                  <a:srgbClr val="FFFFFF"/>
                </a:solidFill>
                <a:latin typeface="Calibri"/>
                <a:cs typeface="Calibri"/>
              </a:rPr>
              <a:t>University</a:t>
            </a:r>
            <a:endParaRPr lang="en-US" sz="14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74139" y="1937505"/>
            <a:ext cx="4549140" cy="1211229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65"/>
              </a:spcBef>
            </a:pPr>
            <a:endParaRPr lang="en-US" sz="3200" spc="-1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65"/>
              </a:spcBef>
            </a:pPr>
            <a:endParaRPr sz="3200">
              <a:latin typeface="Calibri"/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9179F5-7075-D255-098B-AB6E04FA0B19}"/>
              </a:ext>
            </a:extLst>
          </p:cNvPr>
          <p:cNvSpPr txBox="1"/>
          <p:nvPr/>
        </p:nvSpPr>
        <p:spPr>
          <a:xfrm>
            <a:off x="771069" y="1299688"/>
            <a:ext cx="746760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n-lt"/>
              </a:rPr>
              <a:t>Forest Health Cooperative</a:t>
            </a:r>
          </a:p>
          <a:p>
            <a:endParaRPr lang="en-US" sz="2400" dirty="0">
              <a:latin typeface="+mn-lt"/>
            </a:endParaRPr>
          </a:p>
          <a:p>
            <a:r>
              <a:rPr lang="en-US" sz="2400" dirty="0">
                <a:latin typeface="+mn-lt"/>
              </a:rPr>
              <a:t>Forest Service</a:t>
            </a:r>
          </a:p>
          <a:p>
            <a:endParaRPr lang="en-US" sz="2400" dirty="0">
              <a:latin typeface="+mn-lt"/>
            </a:endParaRPr>
          </a:p>
          <a:p>
            <a:r>
              <a:rPr lang="en-US" sz="2400" dirty="0">
                <a:latin typeface="+mn-lt"/>
              </a:rPr>
              <a:t>Study Sites: Longleaf Land &amp; Timber Co., Stallworth Land Company, Osko Forest (Glover Family)</a:t>
            </a:r>
          </a:p>
          <a:p>
            <a:endParaRPr lang="en-US" sz="3200" dirty="0">
              <a:latin typeface="+mn-lt"/>
            </a:endParaRPr>
          </a:p>
          <a:p>
            <a:r>
              <a:rPr lang="en-US" sz="2400" dirty="0">
                <a:latin typeface="+mn-lt"/>
              </a:rPr>
              <a:t>Forest Health Dynamics Lab: </a:t>
            </a:r>
            <a:r>
              <a:rPr lang="en-US" dirty="0">
                <a:latin typeface="+mn-lt"/>
              </a:rPr>
              <a:t>Dr. Eckhardt, Jessica Baldwin, Jaden King, Emmanuel Nyarko, Temitope Folorunso, Christian Rivera, Angel Cagle, Maddox Golden, Drew Conway, Garrett Gaar, Nathan Kurtz 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FE5A14F9-3361-13F9-4254-6115A9CE57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859" y="5072307"/>
            <a:ext cx="1291726" cy="143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Regions Bank – Logos Download">
            <a:extLst>
              <a:ext uri="{FF2B5EF4-FFF2-40B4-BE49-F238E27FC236}">
                <a16:creationId xmlns:a16="http://schemas.microsoft.com/office/drawing/2014/main" id="{7D50DC0B-288F-2E9F-F966-D5BA0F7C1F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888" y="5212768"/>
            <a:ext cx="3876527" cy="641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9A99246-358F-DFA4-ED3C-4AF5E85CC16C}"/>
              </a:ext>
            </a:extLst>
          </p:cNvPr>
          <p:cNvSpPr txBox="1">
            <a:spLocks/>
          </p:cNvSpPr>
          <p:nvPr/>
        </p:nvSpPr>
        <p:spPr>
          <a:xfrm>
            <a:off x="4220093" y="5793227"/>
            <a:ext cx="1450115" cy="6413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Kris Bradley</a:t>
            </a:r>
          </a:p>
        </p:txBody>
      </p:sp>
    </p:spTree>
    <p:extLst>
      <p:ext uri="{BB962C8B-B14F-4D97-AF65-F5344CB8AC3E}">
        <p14:creationId xmlns:p14="http://schemas.microsoft.com/office/powerpoint/2010/main" val="39131097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d58d156-aed2-4f48-8b5d-ff0226c49992">
      <Terms xmlns="http://schemas.microsoft.com/office/infopath/2007/PartnerControls"/>
    </lcf76f155ced4ddcb4097134ff3c332f>
    <TaxCatchAll xmlns="7f02780a-f84e-489c-ac97-4197f7929f4e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8C79D91258C344BA4AE752C5D0ED6A6" ma:contentTypeVersion="238" ma:contentTypeDescription="Create a new document." ma:contentTypeScope="" ma:versionID="61ca05b2d6968f477697430d0a166067">
  <xsd:schema xmlns:xsd="http://www.w3.org/2001/XMLSchema" xmlns:xs="http://www.w3.org/2001/XMLSchema" xmlns:p="http://schemas.microsoft.com/office/2006/metadata/properties" xmlns:ns2="7f02780a-f84e-489c-ac97-4197f7929f4e" xmlns:ns3="dd58d156-aed2-4f48-8b5d-ff0226c49992" xmlns:ns4="7d2ada6a-8cfe-480b-945e-ed6581dff969" targetNamespace="http://schemas.microsoft.com/office/2006/metadata/properties" ma:root="true" ma:fieldsID="4168546292d71f6649272085feb682f0" ns2:_="" ns3:_="" ns4:_="">
    <xsd:import namespace="7f02780a-f84e-489c-ac97-4197f7929f4e"/>
    <xsd:import namespace="dd58d156-aed2-4f48-8b5d-ff0226c49992"/>
    <xsd:import namespace="7d2ada6a-8cfe-480b-945e-ed6581dff969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lcf76f155ced4ddcb4097134ff3c332f" minOccurs="0"/>
                <xsd:element ref="ns2:TaxCatchAll" minOccurs="0"/>
                <xsd:element ref="ns4:SharedWithUsers" minOccurs="0"/>
                <xsd:element ref="ns4:SharedWithDetails" minOccurs="0"/>
                <xsd:element ref="ns3:MediaLengthInSecond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02780a-f84e-489c-ac97-4197f7929f4e" elementFormDefault="qualified">
    <xsd:import namespace="http://schemas.microsoft.com/office/2006/documentManagement/types"/>
    <xsd:import namespace="http://schemas.microsoft.com/office/infopath/2007/PartnerControls"/>
    <xsd:element name="_dlc_DocId" ma:index="4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5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6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23" nillable="true" ma:displayName="Taxonomy Catch All Column" ma:hidden="true" ma:list="{95766cb8-bce8-401d-87a1-a72033a8f102}" ma:internalName="TaxCatchAll" ma:showField="CatchAllData" ma:web="7f02780a-f84e-489c-ac97-4197f7929f4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58d156-aed2-4f48-8b5d-ff0226c4999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391cfa4-c574-4da4-88c3-3521f4e97c5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2ada6a-8cfe-480b-945e-ed6581dff969" elementFormDefault="qualified">
    <xsd:import namespace="http://schemas.microsoft.com/office/2006/documentManagement/types"/>
    <xsd:import namespace="http://schemas.microsoft.com/office/infopath/2007/PartnerControls"/>
    <xsd:element name="SharedWithUsers" ma:index="2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7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/>
</file>

<file path=customXml/itemProps1.xml><?xml version="1.0" encoding="utf-8"?>
<ds:datastoreItem xmlns:ds="http://schemas.openxmlformats.org/officeDocument/2006/customXml" ds:itemID="{3729FAE3-272C-4197-A79B-A51A76DBFCD5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7d2ada6a-8cfe-480b-945e-ed6581dff969"/>
    <ds:schemaRef ds:uri="dd58d156-aed2-4f48-8b5d-ff0226c49992"/>
    <ds:schemaRef ds:uri="7f02780a-f84e-489c-ac97-4197f7929f4e"/>
  </ds:schemaRefs>
</ds:datastoreItem>
</file>

<file path=customXml/itemProps2.xml><?xml version="1.0" encoding="utf-8"?>
<ds:datastoreItem xmlns:ds="http://schemas.openxmlformats.org/officeDocument/2006/customXml" ds:itemID="{17D0291F-462D-428D-86CF-31653D4210EF}">
  <ds:schemaRefs>
    <ds:schemaRef ds:uri="7d2ada6a-8cfe-480b-945e-ed6581dff969"/>
    <ds:schemaRef ds:uri="7f02780a-f84e-489c-ac97-4197f7929f4e"/>
    <ds:schemaRef ds:uri="dd58d156-aed2-4f48-8b5d-ff0226c4999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2CB0CB83-36B9-4A33-AD53-54B160F317D7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193B8AB8-5E1A-43DB-95FF-BBE8005FA66E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</TotalTime>
  <Words>326</Words>
  <Application>Microsoft Office PowerPoint</Application>
  <PresentationFormat>On-screen Show (4:3)</PresentationFormat>
  <Paragraphs>66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Using Sporulation Chambers to Study BSNB Infection Trends</vt:lpstr>
      <vt:lpstr>Background</vt:lpstr>
      <vt:lpstr>Objectives</vt:lpstr>
      <vt:lpstr>Methods- sporulation chambers</vt:lpstr>
      <vt:lpstr>Collecting Needles</vt:lpstr>
      <vt:lpstr>Results</vt:lpstr>
      <vt:lpstr>Results</vt:lpstr>
      <vt:lpstr>PowerPoint Presentation</vt:lpstr>
      <vt:lpstr>Acknowledgements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Luis Mendez</dc:creator>
  <cp:lastModifiedBy>Lori Eckhardt</cp:lastModifiedBy>
  <cp:revision>18</cp:revision>
  <cp:lastPrinted>2023-07-31T19:46:25Z</cp:lastPrinted>
  <dcterms:created xsi:type="dcterms:W3CDTF">2023-07-21T14:33:35Z</dcterms:created>
  <dcterms:modified xsi:type="dcterms:W3CDTF">2023-08-01T22:02:14Z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0x01010018C79D91258C344BA4AE752C5D0ED6A6</vt:lpwstr>
  </property>
  <property fmtid="{D5CDD505-2E9C-101B-9397-08002B2CF9AE}" pid="3" name="Created">
    <vt:filetime>2021-12-01T00:00:00Z</vt:filetime>
  </property>
  <property fmtid="{D5CDD505-2E9C-101B-9397-08002B2CF9AE}" pid="4" name="Creator">
    <vt:lpwstr>Acrobat PDFMaker 21 for PowerPoint</vt:lpwstr>
  </property>
  <property fmtid="{D5CDD505-2E9C-101B-9397-08002B2CF9AE}" pid="5" name="LastSaved">
    <vt:filetime>2023-07-21T00:00:00Z</vt:filetime>
  </property>
  <property fmtid="{D5CDD505-2E9C-101B-9397-08002B2CF9AE}" pid="6" name="Producer">
    <vt:lpwstr>Adobe PDF Library 21.7.131</vt:lpwstr>
  </property>
  <property fmtid="{D5CDD505-2E9C-101B-9397-08002B2CF9AE}" pid="7" name="MediaServiceImageTags">
    <vt:lpwstr/>
  </property>
</Properties>
</file>