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4" r:id="rId2"/>
    <p:sldId id="306" r:id="rId3"/>
    <p:sldId id="307" r:id="rId4"/>
    <p:sldId id="285" r:id="rId5"/>
    <p:sldId id="286" r:id="rId6"/>
    <p:sldId id="288" r:id="rId7"/>
    <p:sldId id="289" r:id="rId8"/>
    <p:sldId id="290" r:id="rId9"/>
    <p:sldId id="308" r:id="rId10"/>
    <p:sldId id="291" r:id="rId11"/>
    <p:sldId id="310" r:id="rId12"/>
    <p:sldId id="309" r:id="rId13"/>
    <p:sldId id="294" r:id="rId14"/>
    <p:sldId id="295" r:id="rId15"/>
    <p:sldId id="311" r:id="rId16"/>
    <p:sldId id="296" r:id="rId17"/>
    <p:sldId id="298" r:id="rId18"/>
    <p:sldId id="299" r:id="rId19"/>
    <p:sldId id="300" r:id="rId20"/>
    <p:sldId id="301" r:id="rId21"/>
    <p:sldId id="302" r:id="rId22"/>
    <p:sldId id="312" r:id="rId23"/>
    <p:sldId id="313" r:id="rId24"/>
    <p:sldId id="305"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4853FC6-EE39-459C-A778-F2657F77E272}">
          <p14:sldIdLst>
            <p14:sldId id="284"/>
            <p14:sldId id="306"/>
            <p14:sldId id="307"/>
            <p14:sldId id="285"/>
            <p14:sldId id="286"/>
            <p14:sldId id="288"/>
            <p14:sldId id="289"/>
            <p14:sldId id="290"/>
            <p14:sldId id="308"/>
            <p14:sldId id="291"/>
            <p14:sldId id="310"/>
            <p14:sldId id="309"/>
            <p14:sldId id="294"/>
            <p14:sldId id="295"/>
            <p14:sldId id="311"/>
            <p14:sldId id="296"/>
            <p14:sldId id="298"/>
            <p14:sldId id="299"/>
            <p14:sldId id="300"/>
            <p14:sldId id="301"/>
            <p14:sldId id="302"/>
            <p14:sldId id="312"/>
            <p14:sldId id="313"/>
            <p14:sldId id="305"/>
          </p14:sldIdLst>
        </p14:section>
        <p14:section name="Tools" id="{E14F1165-59DE-4773-8131-57030420FF11}">
          <p14:sldIdLst/>
        </p14:section>
        <p14:section name="Tutorials" id="{AD4E720C-A476-47C6-8361-5A22C728E2CE}">
          <p14:sldIdLst/>
        </p14:section>
        <p14:section name="Get Office Mix" id="{32B75562-62DF-4F48-B02C-00B552FEB3B0}">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FF5900"/>
    <a:srgbClr val="E6E6E6"/>
    <a:srgbClr val="FF6400"/>
    <a:srgbClr val="EBEBEB"/>
    <a:srgbClr val="DBDBDB"/>
    <a:srgbClr val="E1E1E1"/>
    <a:srgbClr val="DEDEDE"/>
    <a:srgbClr val="FF4C0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29" autoAdjust="0"/>
  </p:normalViewPr>
  <p:slideViewPr>
    <p:cSldViewPr snapToGrid="0">
      <p:cViewPr varScale="1">
        <p:scale>
          <a:sx n="81" d="100"/>
          <a:sy n="81" d="100"/>
        </p:scale>
        <p:origin x="114" y="2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3" d="100"/>
          <a:sy n="63" d="100"/>
        </p:scale>
        <p:origin x="3924" y="78"/>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4D86BBF-38DE-4B34-833D-210BC6F66615}" type="datetimeFigureOut">
              <a:rPr lang="en-US" smtClean="0"/>
              <a:t>6/26/2018</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02BE67B-2C32-4802-A81D-5FD8EA0D9546}" type="slidenum">
              <a:rPr lang="en-US" smtClean="0"/>
              <a:t>‹#›</a:t>
            </a:fld>
            <a:endParaRPr lang="en-US"/>
          </a:p>
        </p:txBody>
      </p:sp>
    </p:spTree>
    <p:extLst>
      <p:ext uri="{BB962C8B-B14F-4D97-AF65-F5344CB8AC3E}">
        <p14:creationId xmlns:p14="http://schemas.microsoft.com/office/powerpoint/2010/main" val="35339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Political renaissance started with perestroika at the end of 1980s and reached fulfil</a:t>
            </a:r>
            <a:r>
              <a:rPr lang="et-EE" dirty="0" smtClean="0"/>
              <a:t>l</a:t>
            </a:r>
            <a:r>
              <a:rPr lang="en-GB" dirty="0" err="1" smtClean="0"/>
              <a:t>ment</a:t>
            </a:r>
            <a:r>
              <a:rPr lang="en-GB" dirty="0" smtClean="0"/>
              <a:t> with the restoration of independence in 1991The most acute aspects were:</a:t>
            </a:r>
            <a:endParaRPr lang="et-EE" dirty="0" smtClean="0"/>
          </a:p>
          <a:p>
            <a:pPr marL="0" indent="0">
              <a:buNone/>
            </a:pPr>
            <a:r>
              <a:rPr lang="en-GB" dirty="0" smtClean="0"/>
              <a:t>, which heralded a period of major changes at all levels in society. </a:t>
            </a:r>
            <a:endParaRPr lang="et-EE" dirty="0" smtClean="0"/>
          </a:p>
        </p:txBody>
      </p:sp>
      <p:sp>
        <p:nvSpPr>
          <p:cNvPr id="4" name="Slide Number Placeholder 3"/>
          <p:cNvSpPr>
            <a:spLocks noGrp="1"/>
          </p:cNvSpPr>
          <p:nvPr>
            <p:ph type="sldNum" sz="quarter" idx="10"/>
          </p:nvPr>
        </p:nvSpPr>
        <p:spPr/>
        <p:txBody>
          <a:bodyPr/>
          <a:lstStyle/>
          <a:p>
            <a:fld id="{B02BE67B-2C32-4802-A81D-5FD8EA0D9546}" type="slidenum">
              <a:rPr lang="en-US" smtClean="0"/>
              <a:t>5</a:t>
            </a:fld>
            <a:endParaRPr lang="en-US"/>
          </a:p>
        </p:txBody>
      </p:sp>
    </p:spTree>
    <p:extLst>
      <p:ext uri="{BB962C8B-B14F-4D97-AF65-F5344CB8AC3E}">
        <p14:creationId xmlns:p14="http://schemas.microsoft.com/office/powerpoint/2010/main" val="215757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After restoration of independence in 1991, Estonia has undertaken several extensive reforms in the field of higher education, including signing the Bologna Declaration in 1999. These reforms took into account the aim of integrating into the structures of the European Union. At the same time teaching in higher education faced multiple external pressures many of which were closely linked to the process of political and economic transition and the changes in society. As education became more democratic and more accessible higher education experienced rapid expansion in both HEIs and student numbers.</a:t>
            </a:r>
            <a:endParaRPr lang="et-E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Estonia has become a part of global trends in society as well as in Higher Education</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endParaRPr lang="et-E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That all has created new challenges for academic staff and quality of teaching has become more important. Increasing numbers of students, globalization, new media, development of IT tools, rapidly </a:t>
            </a:r>
            <a:r>
              <a:rPr lang="en-GB" sz="1200" kern="1200" dirty="0" err="1" smtClean="0">
                <a:solidFill>
                  <a:schemeClr val="tx1"/>
                </a:solidFill>
                <a:effectLst/>
                <a:latin typeface="+mn-lt"/>
                <a:ea typeface="+mn-ea"/>
                <a:cs typeface="+mn-cs"/>
              </a:rPr>
              <a:t>inc</a:t>
            </a:r>
            <a:r>
              <a:rPr lang="et-EE" sz="1200" kern="1200" dirty="0" smtClean="0">
                <a:solidFill>
                  <a:schemeClr val="tx1"/>
                </a:solidFill>
                <a:effectLst/>
                <a:latin typeface="+mn-lt"/>
                <a:ea typeface="+mn-ea"/>
                <a:cs typeface="+mn-cs"/>
              </a:rPr>
              <a:t>r</a:t>
            </a:r>
            <a:r>
              <a:rPr lang="en-GB" sz="1200" kern="1200" dirty="0" smtClean="0">
                <a:solidFill>
                  <a:schemeClr val="tx1"/>
                </a:solidFill>
                <a:effectLst/>
                <a:latin typeface="+mn-lt"/>
                <a:ea typeface="+mn-ea"/>
                <a:cs typeface="+mn-cs"/>
              </a:rPr>
              <a:t>easing amount of information demands also new ways of teaching. Therefore, the need for academics’ to enhance their teaching skills became obvious. </a:t>
            </a:r>
            <a:endParaRPr lang="et-E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B02BE67B-2C32-4802-A81D-5FD8EA0D9546}" type="slidenum">
              <a:rPr lang="en-US" smtClean="0"/>
              <a:t>6</a:t>
            </a:fld>
            <a:endParaRPr lang="en-US"/>
          </a:p>
        </p:txBody>
      </p:sp>
    </p:spTree>
    <p:extLst>
      <p:ext uri="{BB962C8B-B14F-4D97-AF65-F5344CB8AC3E}">
        <p14:creationId xmlns:p14="http://schemas.microsoft.com/office/powerpoint/2010/main" val="147601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a result of </a:t>
            </a:r>
            <a:r>
              <a:rPr lang="en-US" sz="1200" kern="1200" dirty="0" smtClean="0">
                <a:solidFill>
                  <a:schemeClr val="tx1"/>
                </a:solidFill>
                <a:effectLst/>
                <a:latin typeface="+mn-lt"/>
                <a:ea typeface="+mn-ea"/>
                <a:cs typeface="+mn-cs"/>
              </a:rPr>
              <a:t>Estonia joining the European Union in 2004 resources were given for developing academics’ teaching skills and these resources </a:t>
            </a:r>
            <a:r>
              <a:rPr lang="en-GB" sz="1200" kern="1200" dirty="0" smtClean="0">
                <a:solidFill>
                  <a:schemeClr val="tx1"/>
                </a:solidFill>
                <a:effectLst/>
                <a:latin typeface="+mn-lt"/>
                <a:ea typeface="+mn-ea"/>
                <a:cs typeface="+mn-cs"/>
              </a:rPr>
              <a:t>enabled universities to develop systematic academic development activities and programs. At this time, the University of Tartu initiated pedagogical training and academic development activities. In 2008, funding from the EU allowed the establishment of two academic development centres, at the University of Tartu and the University of Tallinn. </a:t>
            </a:r>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B02BE67B-2C32-4802-A81D-5FD8EA0D9546}" type="slidenum">
              <a:rPr lang="en-US" smtClean="0"/>
              <a:t>7</a:t>
            </a:fld>
            <a:endParaRPr lang="en-US"/>
          </a:p>
        </p:txBody>
      </p:sp>
    </p:spTree>
    <p:extLst>
      <p:ext uri="{BB962C8B-B14F-4D97-AF65-F5344CB8AC3E}">
        <p14:creationId xmlns:p14="http://schemas.microsoft.com/office/powerpoint/2010/main" val="48218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BE67B-2C32-4802-A81D-5FD8EA0D9546}" type="slidenum">
              <a:rPr lang="en-US" smtClean="0"/>
              <a:t>8</a:t>
            </a:fld>
            <a:endParaRPr lang="en-US"/>
          </a:p>
        </p:txBody>
      </p:sp>
    </p:spTree>
    <p:extLst>
      <p:ext uri="{BB962C8B-B14F-4D97-AF65-F5344CB8AC3E}">
        <p14:creationId xmlns:p14="http://schemas.microsoft.com/office/powerpoint/2010/main" val="3668134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ealkiri ja alapealkiri - sinine taust">
    <p:bg>
      <p:bgPr>
        <a:solidFill>
          <a:srgbClr val="0061AA"/>
        </a:solidFill>
        <a:effectLst/>
      </p:bgPr>
    </p:bg>
    <p:spTree>
      <p:nvGrpSpPr>
        <p:cNvPr id="1" name=""/>
        <p:cNvGrpSpPr/>
        <p:nvPr/>
      </p:nvGrpSpPr>
      <p:grpSpPr>
        <a:xfrm>
          <a:off x="0" y="0"/>
          <a:ext cx="0" cy="0"/>
          <a:chOff x="0" y="0"/>
          <a:chExt cx="0" cy="0"/>
        </a:xfrm>
      </p:grpSpPr>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latin typeface="+mj-lt"/>
              </a:defRPr>
            </a:lvl1pPr>
          </a:lstStyle>
          <a:p>
            <a:r>
              <a:rPr lang="et-EE" dirty="0" smtClean="0"/>
              <a:t>Subtitle goes here</a:t>
            </a:r>
            <a:endParaRPr lang="en-US" dirty="0"/>
          </a:p>
        </p:txBody>
      </p:sp>
      <p:sp>
        <p:nvSpPr>
          <p:cNvPr id="4"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6"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smtClean="0"/>
              <a:t>00.00.0000</a:t>
            </a:r>
            <a:endParaRPr lang="et-EE"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18926589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5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7010" y="-361655"/>
            <a:ext cx="6179568" cy="617956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12343472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798" y="-527034"/>
            <a:ext cx="5822918" cy="582291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25407189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ealkiri, loetelu ja joonis">
    <p:bg>
      <p:bgPr>
        <a:solidFill>
          <a:srgbClr val="0061A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55061" y="3429000"/>
            <a:ext cx="5040940" cy="285484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9" name="Text Placeholder 8"/>
          <p:cNvSpPr>
            <a:spLocks noGrp="1"/>
          </p:cNvSpPr>
          <p:nvPr>
            <p:ph type="body" sz="quarter" idx="11" hasCustomPrompt="1"/>
          </p:nvPr>
        </p:nvSpPr>
        <p:spPr>
          <a:xfrm>
            <a:off x="1055060" y="1963676"/>
            <a:ext cx="5040941"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29673" y="722559"/>
            <a:ext cx="6100196" cy="610019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0869" y="558548"/>
            <a:ext cx="3310135" cy="443485"/>
          </a:xfrm>
          <a:prstGeom prst="rect">
            <a:avLst/>
          </a:prstGeom>
        </p:spPr>
      </p:pic>
    </p:spTree>
    <p:extLst>
      <p:ext uri="{BB962C8B-B14F-4D97-AF65-F5344CB8AC3E}">
        <p14:creationId xmlns:p14="http://schemas.microsoft.com/office/powerpoint/2010/main" val="2483213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ealkiri ja loetel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2718962"/>
            <a:ext cx="10515600" cy="3587570"/>
          </a:xfrm>
        </p:spPr>
        <p:txBody>
          <a:bodyPr/>
          <a:lstStyle>
            <a:lvl1pPr>
              <a:defRPr baseline="0"/>
            </a:lvl1pPr>
            <a:lvl2pPr>
              <a:defRPr sz="1400"/>
            </a:lvl2pPr>
            <a:lvl3pPr>
              <a:defRPr sz="1500"/>
            </a:lvl3pPr>
          </a:lstStyle>
          <a:p>
            <a:pPr lvl="0"/>
            <a:r>
              <a:rPr lang="et-EE" dirty="0" smtClean="0"/>
              <a:t>Text goes here</a:t>
            </a:r>
            <a:endParaRPr lang="en-US" dirty="0" smtClean="0"/>
          </a:p>
          <a:p>
            <a:pPr lvl="1"/>
            <a:r>
              <a:rPr lang="et-EE" dirty="0" smtClean="0"/>
              <a:t>Text goes here</a:t>
            </a:r>
            <a:endParaRPr lang="en-US" dirty="0" smtClean="0"/>
          </a:p>
        </p:txBody>
      </p:sp>
      <p:sp>
        <p:nvSpPr>
          <p:cNvPr id="5" name="Text Placeholder 4"/>
          <p:cNvSpPr>
            <a:spLocks noGrp="1"/>
          </p:cNvSpPr>
          <p:nvPr>
            <p:ph type="body" sz="quarter" idx="10" hasCustomPrompt="1"/>
          </p:nvPr>
        </p:nvSpPr>
        <p:spPr>
          <a:xfrm>
            <a:off x="1065213" y="1270000"/>
            <a:ext cx="10515600" cy="1448962"/>
          </a:xfrm>
        </p:spPr>
        <p:txBody>
          <a:bodyPr>
            <a:noAutofit/>
          </a:bodyPr>
          <a:lstStyle>
            <a:lvl1pPr marL="0" indent="0">
              <a:buNone/>
              <a:defRPr sz="3400" b="1" i="0" baseline="0">
                <a:latin typeface="+mj-lt"/>
                <a:ea typeface="Tinos" panose="02020603050405020304" pitchFamily="18" charset="0"/>
                <a:cs typeface="Times New Roman"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smtClean="0"/>
              <a:t>Write a catchy header here!</a:t>
            </a:r>
            <a:endParaRPr lang="en-US" dirty="0" smtClean="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1376413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Tree>
    <p:extLst>
      <p:ext uri="{BB962C8B-B14F-4D97-AF65-F5344CB8AC3E}">
        <p14:creationId xmlns:p14="http://schemas.microsoft.com/office/powerpoint/2010/main" val="18534217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6"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7"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Tree>
    <p:extLst>
      <p:ext uri="{BB962C8B-B14F-4D97-AF65-F5344CB8AC3E}">
        <p14:creationId xmlns:p14="http://schemas.microsoft.com/office/powerpoint/2010/main" val="32127820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1294188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14162018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74862"/>
            <a:ext cx="3310135" cy="443485"/>
          </a:xfrm>
          <a:prstGeom prst="rect">
            <a:avLst/>
          </a:prstGeom>
        </p:spPr>
      </p:pic>
      <p:sp>
        <p:nvSpPr>
          <p:cNvPr id="8"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smtClean="0"/>
              <a:t>Subtitle goes here</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spTree>
    <p:extLst>
      <p:ext uri="{BB962C8B-B14F-4D97-AF65-F5344CB8AC3E}">
        <p14:creationId xmlns:p14="http://schemas.microsoft.com/office/powerpoint/2010/main" val="41540568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ealkiri, alapealkiri, tekst, foto taust_TUM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3644"/>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chemeClr val="bg1"/>
                </a:solidFill>
              </a:defRPr>
            </a:lvl1pPr>
          </a:lstStyle>
          <a:p>
            <a:r>
              <a:rPr lang="et-EE" dirty="0" smtClean="0"/>
              <a:t>Subtitle goes here!</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chemeClr val="bg1"/>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smtClean="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smtClean="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3084" y="558548"/>
            <a:ext cx="3310135" cy="443485"/>
          </a:xfrm>
          <a:prstGeom prst="rect">
            <a:avLst/>
          </a:prstGeom>
        </p:spPr>
      </p:pic>
    </p:spTree>
    <p:extLst>
      <p:ext uri="{BB962C8B-B14F-4D97-AF65-F5344CB8AC3E}">
        <p14:creationId xmlns:p14="http://schemas.microsoft.com/office/powerpoint/2010/main" val="24011930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ealkiri ja alapealkiri - vesipildiga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40"/>
            <a:ext cx="12192000" cy="6929223"/>
          </a:xfrm>
          <a:prstGeom prst="rect">
            <a:avLst/>
          </a:prstGeom>
        </p:spPr>
      </p:pic>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defRPr>
            </a:lvl1pPr>
          </a:lstStyle>
          <a:p>
            <a:r>
              <a:rPr lang="et-EE" dirty="0" smtClean="0"/>
              <a:t>Subtitle goes here</a:t>
            </a:r>
            <a:endParaRPr lang="en-US" dirty="0"/>
          </a:p>
        </p:txBody>
      </p:sp>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8"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smtClean="0"/>
              <a:t>00.00.0000</a:t>
            </a:r>
            <a:endParaRPr lang="et-EE"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234042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ealkiri, tekst ja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10"/>
            <a:ext cx="12192000" cy="6850743"/>
          </a:xfrm>
          <a:prstGeom prst="rect">
            <a:avLst/>
          </a:prstGeom>
        </p:spPr>
      </p:pic>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5" name="Text Placeholder 4"/>
          <p:cNvSpPr>
            <a:spLocks noGrp="1"/>
          </p:cNvSpPr>
          <p:nvPr>
            <p:ph type="body" sz="quarter" idx="11" hasCustomPrompt="1"/>
          </p:nvPr>
        </p:nvSpPr>
        <p:spPr>
          <a:xfrm>
            <a:off x="838200" y="3429000"/>
            <a:ext cx="10515600" cy="2176463"/>
          </a:xfrm>
        </p:spPr>
        <p:txBody>
          <a:bodyPr>
            <a:normAutofit/>
          </a:bodyPr>
          <a:lstStyle>
            <a:lvl1pPr marL="0" indent="0" algn="ctr">
              <a:buNone/>
              <a:defRPr sz="1800" baseline="0">
                <a:solidFill>
                  <a:schemeClr val="bg1"/>
                </a:solidFill>
                <a:latin typeface="+mj-lt"/>
                <a:cs typeface="Times New Roman" panose="02020603050405020304" pitchFamily="18" charset="0"/>
              </a:defRPr>
            </a:lvl1pPr>
            <a:lvl2pPr>
              <a:defRPr>
                <a:solidFill>
                  <a:schemeClr val="bg1"/>
                </a:solidFill>
                <a:latin typeface="Tinos" panose="02020603050405020304" pitchFamily="18" charset="0"/>
              </a:defRPr>
            </a:lvl2pPr>
            <a:lvl3pPr>
              <a:defRPr>
                <a:solidFill>
                  <a:schemeClr val="bg1"/>
                </a:solidFill>
                <a:latin typeface="Tinos" panose="02020603050405020304" pitchFamily="18" charset="0"/>
              </a:defRPr>
            </a:lvl3pPr>
            <a:lvl4pPr>
              <a:defRPr>
                <a:solidFill>
                  <a:schemeClr val="bg1"/>
                </a:solidFill>
                <a:latin typeface="Tinos" panose="02020603050405020304" pitchFamily="18" charset="0"/>
              </a:defRPr>
            </a:lvl4pPr>
            <a:lvl5pPr>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 In efficitur, dui non porta fringilla, erat enim finibus lacus, sit amet commodo dolor odio eget enim. Proin fermentum mauris eu vehicula mattis. Suspendisse luctus ultricies tellus sed vehicula. </a:t>
            </a:r>
            <a:endParaRPr lang="en-US" dirty="0" smtClean="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29858180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ealkiri, alapealkiri, tekst, foto taust_TU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677"/>
            <a:ext cx="12192000" cy="6889871"/>
          </a:xfrm>
          <a:prstGeom prst="rect">
            <a:avLst/>
          </a:prstGeom>
        </p:spPr>
      </p:pic>
      <p:sp>
        <p:nvSpPr>
          <p:cNvPr id="7" name="Text Placeholder 3"/>
          <p:cNvSpPr>
            <a:spLocks noGrp="1"/>
          </p:cNvSpPr>
          <p:nvPr>
            <p:ph type="body" sz="quarter" idx="10" hasCustomPrompt="1"/>
          </p:nvPr>
        </p:nvSpPr>
        <p:spPr>
          <a:xfrm>
            <a:off x="838200" y="2008705"/>
            <a:ext cx="10515600" cy="4282027"/>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0932" y="558548"/>
            <a:ext cx="3310135" cy="443485"/>
          </a:xfrm>
          <a:prstGeom prst="rect">
            <a:avLst/>
          </a:prstGeom>
        </p:spPr>
      </p:pic>
    </p:spTree>
    <p:extLst>
      <p:ext uri="{BB962C8B-B14F-4D97-AF65-F5344CB8AC3E}">
        <p14:creationId xmlns:p14="http://schemas.microsoft.com/office/powerpoint/2010/main" val="9711979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Foto ja pealkir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3659" y="1287129"/>
            <a:ext cx="10515600" cy="5045938"/>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5" name="Text Placeholder 4"/>
          <p:cNvSpPr>
            <a:spLocks noGrp="1"/>
          </p:cNvSpPr>
          <p:nvPr>
            <p:ph type="body" sz="quarter" idx="10" hasCustomPrompt="1"/>
          </p:nvPr>
        </p:nvSpPr>
        <p:spPr>
          <a:xfrm>
            <a:off x="1065229" y="553695"/>
            <a:ext cx="7177434" cy="719667"/>
          </a:xfrm>
        </p:spPr>
        <p:txBody>
          <a:bodyPr>
            <a:noAutofit/>
          </a:bodyPr>
          <a:lstStyle>
            <a:lvl1pPr marL="0" indent="0">
              <a:buNone/>
              <a:defRPr sz="1800" b="1" i="0" baseline="0">
                <a:latin typeface="Tinos"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smtClean="0"/>
              <a:t>Write a catchy header here!</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6826" y="538426"/>
            <a:ext cx="3310135" cy="443485"/>
          </a:xfrm>
          <a:prstGeom prst="rect">
            <a:avLst/>
          </a:prstGeom>
        </p:spPr>
      </p:pic>
    </p:spTree>
    <p:extLst>
      <p:ext uri="{BB962C8B-B14F-4D97-AF65-F5344CB8AC3E}">
        <p14:creationId xmlns:p14="http://schemas.microsoft.com/office/powerpoint/2010/main" val="2409369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Kolm fot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067" y="1287129"/>
            <a:ext cx="5562600" cy="5045938"/>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4" name="Content Placeholder 3"/>
          <p:cNvSpPr>
            <a:spLocks noGrp="1"/>
          </p:cNvSpPr>
          <p:nvPr>
            <p:ph sz="quarter" idx="10" hasCustomPrompt="1"/>
          </p:nvPr>
        </p:nvSpPr>
        <p:spPr>
          <a:xfrm>
            <a:off x="6291263" y="1287464"/>
            <a:ext cx="5545137" cy="2412470"/>
          </a:xfrm>
        </p:spPr>
        <p:txBody>
          <a:bodyPr/>
          <a:lstStyle>
            <a:lvl1pPr marL="0" indent="0">
              <a:buNone/>
              <a:defRPr/>
            </a:lvl1pPr>
          </a:lstStyle>
          <a:p>
            <a:pPr lvl="0"/>
            <a:r>
              <a:rPr lang="et-EE" dirty="0" smtClean="0"/>
              <a:t>Object</a:t>
            </a:r>
            <a:endParaRPr lang="en-US" dirty="0" smtClean="0"/>
          </a:p>
        </p:txBody>
      </p:sp>
      <p:sp>
        <p:nvSpPr>
          <p:cNvPr id="7" name="Content Placeholder 6"/>
          <p:cNvSpPr>
            <a:spLocks noGrp="1"/>
          </p:cNvSpPr>
          <p:nvPr>
            <p:ph sz="quarter" idx="11" hasCustomPrompt="1"/>
          </p:nvPr>
        </p:nvSpPr>
        <p:spPr>
          <a:xfrm>
            <a:off x="6291262" y="3894667"/>
            <a:ext cx="5545137" cy="2454080"/>
          </a:xfrm>
        </p:spPr>
        <p:txBody>
          <a:bodyPr/>
          <a:lstStyle>
            <a:lvl1pPr marL="0" indent="0">
              <a:buNone/>
              <a:defRPr/>
            </a:lvl1pPr>
          </a:lstStyle>
          <a:p>
            <a:pPr lvl="0"/>
            <a:r>
              <a:rPr lang="et-EE" dirty="0" smtClean="0"/>
              <a:t>Object</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6264" y="574862"/>
            <a:ext cx="3310135" cy="443485"/>
          </a:xfrm>
          <a:prstGeom prst="rect">
            <a:avLst/>
          </a:prstGeom>
        </p:spPr>
      </p:pic>
    </p:spTree>
    <p:extLst>
      <p:ext uri="{BB962C8B-B14F-4D97-AF65-F5344CB8AC3E}">
        <p14:creationId xmlns:p14="http://schemas.microsoft.com/office/powerpoint/2010/main" val="12379256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4. Tühi le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8101" y="574862"/>
            <a:ext cx="3310135" cy="443485"/>
          </a:xfrm>
          <a:prstGeom prst="rect">
            <a:avLst/>
          </a:prstGeom>
        </p:spPr>
      </p:pic>
    </p:spTree>
    <p:extLst>
      <p:ext uri="{BB962C8B-B14F-4D97-AF65-F5344CB8AC3E}">
        <p14:creationId xmlns:p14="http://schemas.microsoft.com/office/powerpoint/2010/main" val="5212829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5.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1266449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6.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4276050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7.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0743"/>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7275540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8. Sinine foto taus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7881699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9.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165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337940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ealkiri ja alapealkiri - 45kraadine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3644"/>
          </a:xfrm>
          <a:prstGeom prst="rect">
            <a:avLst/>
          </a:prstGeom>
        </p:spPr>
      </p:pic>
      <p:sp>
        <p:nvSpPr>
          <p:cNvPr id="7" name="Text Placeholder 6"/>
          <p:cNvSpPr>
            <a:spLocks noGrp="1"/>
          </p:cNvSpPr>
          <p:nvPr>
            <p:ph type="body" sz="quarter" idx="12" hasCustomPrompt="1"/>
          </p:nvPr>
        </p:nvSpPr>
        <p:spPr>
          <a:xfrm>
            <a:off x="1065213" y="4157132"/>
            <a:ext cx="5767387" cy="1451815"/>
          </a:xfrm>
        </p:spPr>
        <p:txBody>
          <a:bodyPr>
            <a:noAutofit/>
          </a:bodyPr>
          <a:lstStyle>
            <a:lvl1pPr marL="0" indent="0">
              <a:buNone/>
              <a:defRPr sz="2400" b="1" i="0">
                <a:solidFill>
                  <a:schemeClr val="bg1"/>
                </a:solidFill>
                <a:latin typeface="+mj-lt"/>
                <a:cs typeface="Times New Roman" panose="02020603050405020304" pitchFamily="18" charset="0"/>
              </a:defRPr>
            </a:lvl1pPr>
            <a:lvl2pPr>
              <a:defRPr sz="2400" b="1" i="0">
                <a:solidFill>
                  <a:schemeClr val="bg1"/>
                </a:solidFill>
                <a:latin typeface="Tinos" panose="02020603050405020304" pitchFamily="18" charset="0"/>
              </a:defRPr>
            </a:lvl2pPr>
            <a:lvl3pPr>
              <a:defRPr sz="2400" b="1" i="0">
                <a:solidFill>
                  <a:schemeClr val="bg1"/>
                </a:solidFill>
                <a:latin typeface="Tinos" panose="02020603050405020304" pitchFamily="18" charset="0"/>
              </a:defRPr>
            </a:lvl3pPr>
            <a:lvl4pPr>
              <a:defRPr sz="2400" b="1" i="0">
                <a:solidFill>
                  <a:schemeClr val="bg1"/>
                </a:solidFill>
                <a:latin typeface="Tinos" panose="02020603050405020304" pitchFamily="18" charset="0"/>
              </a:defRPr>
            </a:lvl4pPr>
            <a:lvl5pPr>
              <a:defRPr sz="2400" b="1" i="0">
                <a:solidFill>
                  <a:schemeClr val="bg1"/>
                </a:solidFill>
                <a:latin typeface="Tinos" panose="02020603050405020304" pitchFamily="18" charset="0"/>
              </a:defRPr>
            </a:lvl5pPr>
          </a:lstStyle>
          <a:p>
            <a:pPr lvl="0"/>
            <a:r>
              <a:rPr lang="et-EE" dirty="0" smtClean="0"/>
              <a:t>Subtitle goes here</a:t>
            </a:r>
            <a:endParaRPr lang="en-US" dirty="0" smtClean="0"/>
          </a:p>
        </p:txBody>
      </p:sp>
      <p:sp>
        <p:nvSpPr>
          <p:cNvPr id="13" name="Text Placeholder 3"/>
          <p:cNvSpPr>
            <a:spLocks noGrp="1"/>
          </p:cNvSpPr>
          <p:nvPr>
            <p:ph type="body" sz="quarter" idx="10" hasCustomPrompt="1"/>
          </p:nvPr>
        </p:nvSpPr>
        <p:spPr>
          <a:xfrm>
            <a:off x="1050215" y="2008706"/>
            <a:ext cx="5045785" cy="2148426"/>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
        <p:nvSpPr>
          <p:cNvPr id="14" name="Text Placeholder 5"/>
          <p:cNvSpPr>
            <a:spLocks noGrp="1"/>
          </p:cNvSpPr>
          <p:nvPr>
            <p:ph type="body" sz="quarter" idx="11" hasCustomPrompt="1"/>
          </p:nvPr>
        </p:nvSpPr>
        <p:spPr>
          <a:xfrm>
            <a:off x="1055016" y="6027738"/>
            <a:ext cx="3556000" cy="500062"/>
          </a:xfrm>
        </p:spPr>
        <p:txBody>
          <a:bodyPr/>
          <a:lstStyle>
            <a:lvl1pPr marL="0" indent="0" algn="l">
              <a:buNone/>
              <a:defRPr sz="1800" b="1" i="0" baseline="0">
                <a:solidFill>
                  <a:schemeClr val="bg1"/>
                </a:solidFill>
              </a:defRPr>
            </a:lvl1pPr>
          </a:lstStyle>
          <a:p>
            <a:pPr lvl="0"/>
            <a:r>
              <a:rPr lang="et-EE" dirty="0" smtClean="0"/>
              <a:t>00.00.0000</a:t>
            </a:r>
            <a:endParaRPr lang="et-EE"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215" y="558548"/>
            <a:ext cx="3310135" cy="443485"/>
          </a:xfrm>
          <a:prstGeom prst="rect">
            <a:avLst/>
          </a:prstGeom>
        </p:spPr>
      </p:pic>
    </p:spTree>
    <p:extLst>
      <p:ext uri="{BB962C8B-B14F-4D97-AF65-F5344CB8AC3E}">
        <p14:creationId xmlns:p14="http://schemas.microsoft.com/office/powerpoint/2010/main" val="9881124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37865947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1. Sinine foto tau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6652380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2.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270544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3.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8355987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4.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18689072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5. Sinine foto taus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29895285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6.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1143" y="558548"/>
            <a:ext cx="3310135" cy="443485"/>
          </a:xfrm>
          <a:prstGeom prst="rect">
            <a:avLst/>
          </a:prstGeom>
        </p:spPr>
      </p:pic>
    </p:spTree>
    <p:extLst>
      <p:ext uri="{BB962C8B-B14F-4D97-AF65-F5344CB8AC3E}">
        <p14:creationId xmlns:p14="http://schemas.microsoft.com/office/powerpoint/2010/main" val="36699088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E9053412-E748-4081-9F17-83228314A19E}" type="datetimeFigureOut">
              <a:rPr lang="et-EE" smtClean="0"/>
              <a:t>26.06.2018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7E26DAA8-6396-410C-B68F-FCA42F8C2D09}" type="slidenum">
              <a:rPr lang="et-EE" smtClean="0"/>
              <a:t>‹#›</a:t>
            </a:fld>
            <a:endParaRPr lang="et-EE"/>
          </a:p>
        </p:txBody>
      </p:sp>
    </p:spTree>
    <p:extLst>
      <p:ext uri="{BB962C8B-B14F-4D97-AF65-F5344CB8AC3E}">
        <p14:creationId xmlns:p14="http://schemas.microsoft.com/office/powerpoint/2010/main" val="88550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foto, alapealkiri, tek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a:lvl1pPr>
            <a:lvl2pPr>
              <a:defRPr sz="1400"/>
            </a:lvl2pPr>
            <a:lvl3pPr>
              <a:defRPr sz="1500"/>
            </a:lvl3pPr>
          </a:lstStyle>
          <a:p>
            <a:pPr lvl="0"/>
            <a:r>
              <a:rPr lang="et-EE" dirty="0" smtClean="0"/>
              <a:t>Object</a:t>
            </a:r>
            <a:endParaRPr lang="en-US" dirty="0" smtClean="0"/>
          </a:p>
        </p:txBody>
      </p:sp>
      <p:sp>
        <p:nvSpPr>
          <p:cNvPr id="7" name="Text Placeholder 6"/>
          <p:cNvSpPr>
            <a:spLocks noGrp="1"/>
          </p:cNvSpPr>
          <p:nvPr>
            <p:ph type="body" sz="quarter" idx="10" hasCustomPrompt="1"/>
          </p:nvPr>
        </p:nvSpPr>
        <p:spPr>
          <a:xfrm>
            <a:off x="6113462" y="1997605"/>
            <a:ext cx="5070475" cy="1431395"/>
          </a:xfrm>
        </p:spPr>
        <p:txBody>
          <a:bodyPr>
            <a:normAutofit/>
          </a:bodyPr>
          <a:lstStyle>
            <a:lvl1pPr marL="0" indent="0">
              <a:buNone/>
              <a:defRPr sz="3400" b="1" i="0" baseline="0"/>
            </a:lvl1pPr>
          </a:lstStyle>
          <a:p>
            <a:pPr lvl="0"/>
            <a:r>
              <a:rPr lang="et-EE" dirty="0" smtClean="0"/>
              <a:t>Write a catchy header here!</a:t>
            </a:r>
            <a:endParaRPr lang="en-US" dirty="0" smtClean="0"/>
          </a:p>
        </p:txBody>
      </p:sp>
      <p:sp>
        <p:nvSpPr>
          <p:cNvPr id="9" name="Text Placeholder 8"/>
          <p:cNvSpPr>
            <a:spLocks noGrp="1"/>
          </p:cNvSpPr>
          <p:nvPr>
            <p:ph type="body" sz="quarter" idx="11" hasCustomPrompt="1"/>
          </p:nvPr>
        </p:nvSpPr>
        <p:spPr>
          <a:xfrm>
            <a:off x="6113462" y="3424844"/>
            <a:ext cx="5070475" cy="2176463"/>
          </a:xfrm>
        </p:spPr>
        <p:txBody>
          <a:bodyPr>
            <a:noAutofit/>
          </a:bodyPr>
          <a:lstStyle>
            <a:lvl1pPr marL="0" indent="0">
              <a:buNone/>
              <a:defRPr sz="1800" baseline="0"/>
            </a:lvl1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a:t>
            </a:r>
            <a:endParaRPr lang="en-US" dirty="0" smtClean="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26872550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Loetelu ja f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baseline="0"/>
            </a:lvl1pPr>
            <a:lvl2pPr>
              <a:defRPr sz="1400"/>
            </a:lvl2pPr>
            <a:lvl3pPr>
              <a:defRPr sz="1500"/>
            </a:lvl3pPr>
          </a:lstStyle>
          <a:p>
            <a:pPr lvl="0"/>
            <a:r>
              <a:rPr lang="et-EE" dirty="0" smtClean="0"/>
              <a:t>Object</a:t>
            </a:r>
            <a:endParaRPr lang="en-US" dirty="0" smtClean="0"/>
          </a:p>
        </p:txBody>
      </p:sp>
      <p:sp>
        <p:nvSpPr>
          <p:cNvPr id="9" name="Text Placeholder 8"/>
          <p:cNvSpPr>
            <a:spLocks noGrp="1"/>
          </p:cNvSpPr>
          <p:nvPr>
            <p:ph type="body" sz="quarter" idx="11" hasCustomPrompt="1"/>
          </p:nvPr>
        </p:nvSpPr>
        <p:spPr>
          <a:xfrm>
            <a:off x="6113462" y="1972734"/>
            <a:ext cx="5070475" cy="4351866"/>
          </a:xfrm>
        </p:spPr>
        <p:txBody>
          <a:bodyPr>
            <a:noAutofit/>
          </a:bodyPr>
          <a:lstStyle>
            <a:lvl1pPr marL="285750" marR="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sz="1800" baseline="0"/>
            </a:lvl1pPr>
          </a:lstStyle>
          <a:p>
            <a:pPr lvl="0"/>
            <a:r>
              <a:rPr lang="et-EE" dirty="0" smtClean="0"/>
              <a:t>Lorem ipsum dolor sit amet, consectetur adipiscing elit. Praesent non consequat velit, in ultricies purus.</a:t>
            </a:r>
          </a:p>
          <a:p>
            <a:pPr lvl="0"/>
            <a:r>
              <a:rPr lang="fr-FR" dirty="0" smtClean="0"/>
              <a:t>Ut </a:t>
            </a:r>
            <a:r>
              <a:rPr lang="fr-FR" dirty="0" err="1" smtClean="0"/>
              <a:t>porttitor</a:t>
            </a:r>
            <a:r>
              <a:rPr lang="fr-FR" dirty="0" smtClean="0"/>
              <a:t> </a:t>
            </a:r>
            <a:r>
              <a:rPr lang="fr-FR" dirty="0" err="1" smtClean="0"/>
              <a:t>lobortis</a:t>
            </a:r>
            <a:r>
              <a:rPr lang="fr-FR" dirty="0" smtClean="0"/>
              <a:t> </a:t>
            </a:r>
            <a:r>
              <a:rPr lang="fr-FR" dirty="0" err="1" smtClean="0"/>
              <a:t>sodales</a:t>
            </a:r>
            <a:r>
              <a:rPr lang="fr-FR" dirty="0" smtClean="0"/>
              <a:t>. </a:t>
            </a:r>
            <a:r>
              <a:rPr lang="fr-FR" dirty="0" err="1" smtClean="0"/>
              <a:t>Pellentesque</a:t>
            </a:r>
            <a:r>
              <a:rPr lang="fr-FR" dirty="0" smtClean="0"/>
              <a:t> </a:t>
            </a:r>
            <a:r>
              <a:rPr lang="fr-FR" dirty="0" err="1" smtClean="0"/>
              <a:t>sapien</a:t>
            </a:r>
            <a:r>
              <a:rPr lang="fr-FR" dirty="0" smtClean="0"/>
              <a:t> </a:t>
            </a:r>
            <a:r>
              <a:rPr lang="fr-FR" dirty="0" err="1" smtClean="0"/>
              <a:t>dui</a:t>
            </a:r>
            <a:r>
              <a:rPr lang="fr-FR" dirty="0" smtClean="0"/>
              <a:t>, </a:t>
            </a:r>
            <a:r>
              <a:rPr lang="fr-FR" dirty="0" err="1" smtClean="0"/>
              <a:t>aliquam</a:t>
            </a:r>
            <a:r>
              <a:rPr lang="fr-FR" dirty="0" smtClean="0"/>
              <a:t> ut </a:t>
            </a:r>
            <a:r>
              <a:rPr lang="fr-FR" dirty="0" err="1" smtClean="0"/>
              <a:t>interdum</a:t>
            </a:r>
            <a:r>
              <a:rPr lang="fr-FR" dirty="0" smtClean="0"/>
              <a:t> </a:t>
            </a:r>
            <a:r>
              <a:rPr lang="fr-FR" dirty="0" err="1" smtClean="0"/>
              <a:t>ultrices</a:t>
            </a:r>
            <a:r>
              <a:rPr lang="fr-FR" dirty="0" smtClean="0"/>
              <a:t>, </a:t>
            </a:r>
            <a:r>
              <a:rPr lang="fr-FR" dirty="0" err="1" smtClean="0"/>
              <a:t>ornare</a:t>
            </a:r>
            <a:r>
              <a:rPr lang="fr-FR" dirty="0" smtClean="0"/>
              <a:t> </a:t>
            </a:r>
            <a:r>
              <a:rPr lang="fr-FR" dirty="0" err="1" smtClean="0"/>
              <a:t>sed</a:t>
            </a:r>
            <a:r>
              <a:rPr lang="fr-FR" dirty="0" smtClean="0"/>
              <a:t> </a:t>
            </a:r>
            <a:r>
              <a:rPr lang="fr-FR" dirty="0" err="1" smtClean="0"/>
              <a:t>lorem</a:t>
            </a:r>
            <a:r>
              <a:rPr lang="fr-FR" dirty="0" smtClean="0"/>
              <a:t>. </a:t>
            </a:r>
            <a:endParaRPr lang="et-EE" dirty="0" smtClean="0"/>
          </a:p>
          <a:p>
            <a:pPr marL="285750" marR="0" lvl="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a:pPr>
            <a:r>
              <a:rPr lang="fr-FR" dirty="0" err="1" smtClean="0"/>
              <a:t>Mauris</a:t>
            </a:r>
            <a:r>
              <a:rPr lang="fr-FR" dirty="0" smtClean="0"/>
              <a:t> </a:t>
            </a:r>
            <a:r>
              <a:rPr lang="fr-FR" dirty="0" err="1" smtClean="0"/>
              <a:t>gravida</a:t>
            </a:r>
            <a:r>
              <a:rPr lang="fr-FR" dirty="0" smtClean="0"/>
              <a:t> erat vitae </a:t>
            </a:r>
            <a:r>
              <a:rPr lang="fr-FR" dirty="0" err="1" smtClean="0"/>
              <a:t>odio</a:t>
            </a:r>
            <a:r>
              <a:rPr lang="fr-FR" dirty="0" smtClean="0"/>
              <a:t> </a:t>
            </a:r>
            <a:r>
              <a:rPr lang="fr-FR" dirty="0" err="1" smtClean="0"/>
              <a:t>convallis</a:t>
            </a:r>
            <a:r>
              <a:rPr lang="fr-FR" dirty="0" smtClean="0"/>
              <a:t> </a:t>
            </a:r>
            <a:r>
              <a:rPr lang="fr-FR" dirty="0" err="1" smtClean="0"/>
              <a:t>facilisis</a:t>
            </a:r>
            <a:r>
              <a:rPr lang="fr-FR" dirty="0" smtClean="0"/>
              <a:t>.</a:t>
            </a:r>
            <a:endParaRPr lang="en-US" dirty="0" smtClean="0"/>
          </a:p>
          <a:p>
            <a:pPr lvl="0"/>
            <a:r>
              <a:rPr lang="et-EE" dirty="0" smtClean="0"/>
              <a:t>Praesent non consequat velit, in ultricies purus.</a:t>
            </a:r>
          </a:p>
          <a:p>
            <a:pPr lvl="0"/>
            <a:r>
              <a:rPr lang="et-EE" dirty="0" smtClean="0"/>
              <a:t>In sagittis cursus odio quis aliquet. Vestibulum ante ipsum primis in faucibus orci luctus et ultrices.</a:t>
            </a:r>
            <a:endParaRPr lang="en-US" dirty="0" smtClean="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732" y="574862"/>
            <a:ext cx="3310135" cy="443485"/>
          </a:xfrm>
          <a:prstGeom prst="rect">
            <a:avLst/>
          </a:prstGeom>
        </p:spPr>
      </p:pic>
    </p:spTree>
    <p:extLst>
      <p:ext uri="{BB962C8B-B14F-4D97-AF65-F5344CB8AC3E}">
        <p14:creationId xmlns:p14="http://schemas.microsoft.com/office/powerpoint/2010/main" val="2153067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70987" y="-2102178"/>
            <a:ext cx="7474659" cy="6858000"/>
          </a:xfrm>
          <a:prstGeom prst="rect">
            <a:avLst/>
          </a:prstGeom>
        </p:spPr>
      </p:pic>
      <p:sp>
        <p:nvSpPr>
          <p:cNvPr id="5"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9"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Tree>
    <p:extLst>
      <p:ext uri="{BB962C8B-B14F-4D97-AF65-F5344CB8AC3E}">
        <p14:creationId xmlns:p14="http://schemas.microsoft.com/office/powerpoint/2010/main" val="28546757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45512" y="-1758746"/>
            <a:ext cx="6858000" cy="685800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3119859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358" y="-986641"/>
            <a:ext cx="5981756" cy="598175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5478"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559333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ealkiri, loetelu ja joonis">
    <p:bg>
      <p:bgPr>
        <a:solidFill>
          <a:srgbClr val="0061A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620" y="-871392"/>
            <a:ext cx="5866735" cy="5866735"/>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5953" y="558548"/>
            <a:ext cx="3310135" cy="443485"/>
          </a:xfrm>
          <a:prstGeom prst="rect">
            <a:avLst/>
          </a:prstGeom>
        </p:spPr>
      </p:pic>
      <p:sp>
        <p:nvSpPr>
          <p:cNvPr id="6"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smtClean="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smtClean="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smtClean="0"/>
              <a:t>Write a catchy header here!</a:t>
            </a:r>
            <a:endParaRPr lang="en-US" dirty="0" smtClean="0"/>
          </a:p>
        </p:txBody>
      </p:sp>
    </p:spTree>
    <p:extLst>
      <p:ext uri="{BB962C8B-B14F-4D97-AF65-F5344CB8AC3E}">
        <p14:creationId xmlns:p14="http://schemas.microsoft.com/office/powerpoint/2010/main" val="845775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679" y="352335"/>
            <a:ext cx="10515600" cy="1325563"/>
          </a:xfrm>
          <a:prstGeom prst="rect">
            <a:avLst/>
          </a:prstGeom>
        </p:spPr>
        <p:txBody>
          <a:bodyPr vert="horz" lIns="91440" tIns="45720" rIns="91440" bIns="45720" rtlCol="0" anchor="ctr">
            <a:normAutofit/>
          </a:bodyPr>
          <a:lstStyle/>
          <a:p>
            <a:pPr lvl="0"/>
            <a:r>
              <a:rPr lang="et-EE" dirty="0" smtClean="0"/>
              <a:t>Write a catchy header here!</a:t>
            </a:r>
            <a:endParaRPr lang="en-US" dirty="0" smtClean="0"/>
          </a:p>
        </p:txBody>
      </p:sp>
      <p:sp>
        <p:nvSpPr>
          <p:cNvPr id="3" name="Text Placeholder 2"/>
          <p:cNvSpPr>
            <a:spLocks noGrp="1"/>
          </p:cNvSpPr>
          <p:nvPr>
            <p:ph type="body" idx="1"/>
          </p:nvPr>
        </p:nvSpPr>
        <p:spPr>
          <a:xfrm>
            <a:off x="568719" y="2354538"/>
            <a:ext cx="10515600" cy="3542045"/>
          </a:xfrm>
          <a:prstGeom prst="rect">
            <a:avLst/>
          </a:prstGeom>
        </p:spPr>
        <p:txBody>
          <a:bodyPr vert="horz" lIns="91440" tIns="45720" rIns="91440" bIns="45720" rtlCol="0">
            <a:normAutofit/>
          </a:bodyPr>
          <a:lstStyle/>
          <a:p>
            <a:pPr lvl="0"/>
            <a:r>
              <a:rPr lang="et-EE" dirty="0" smtClean="0"/>
              <a:t>Text goes here</a:t>
            </a:r>
            <a:endParaRPr lang="en-US" dirty="0" smtClean="0"/>
          </a:p>
          <a:p>
            <a:pPr lvl="1"/>
            <a:r>
              <a:rPr lang="et-EE" dirty="0" smtClean="0"/>
              <a:t>Text goes here</a:t>
            </a:r>
          </a:p>
          <a:p>
            <a:pPr lvl="1"/>
            <a:endParaRPr lang="en-US" dirty="0" smtClean="0"/>
          </a:p>
        </p:txBody>
      </p:sp>
    </p:spTree>
    <p:extLst>
      <p:ext uri="{BB962C8B-B14F-4D97-AF65-F5344CB8AC3E}">
        <p14:creationId xmlns:p14="http://schemas.microsoft.com/office/powerpoint/2010/main" val="1968982971"/>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2" r:id="rId3"/>
    <p:sldLayoutId id="2147483673" r:id="rId4"/>
    <p:sldLayoutId id="2147483674" r:id="rId5"/>
    <p:sldLayoutId id="2147483670" r:id="rId6"/>
    <p:sldLayoutId id="2147483703" r:id="rId7"/>
    <p:sldLayoutId id="2147483704" r:id="rId8"/>
    <p:sldLayoutId id="2147483705" r:id="rId9"/>
    <p:sldLayoutId id="2147483706" r:id="rId10"/>
    <p:sldLayoutId id="2147483707" r:id="rId11"/>
    <p:sldLayoutId id="2147483713" r:id="rId12"/>
    <p:sldLayoutId id="2147483650" r:id="rId13"/>
    <p:sldLayoutId id="2147483675" r:id="rId14"/>
    <p:sldLayoutId id="2147483695" r:id="rId15"/>
    <p:sldLayoutId id="2147483699" r:id="rId16"/>
    <p:sldLayoutId id="2147483701" r:id="rId17"/>
    <p:sldLayoutId id="2147483700" r:id="rId18"/>
    <p:sldLayoutId id="2147483676" r:id="rId19"/>
    <p:sldLayoutId id="2147483677" r:id="rId20"/>
    <p:sldLayoutId id="2147483681" r:id="rId21"/>
    <p:sldLayoutId id="2147483678" r:id="rId22"/>
    <p:sldLayoutId id="2147483682" r:id="rId23"/>
    <p:sldLayoutId id="2147483669" r:id="rId24"/>
    <p:sldLayoutId id="2147483702" r:id="rId25"/>
    <p:sldLayoutId id="2147483688" r:id="rId26"/>
    <p:sldLayoutId id="2147483692" r:id="rId27"/>
    <p:sldLayoutId id="2147483693" r:id="rId28"/>
    <p:sldLayoutId id="2147483694" r:id="rId29"/>
    <p:sldLayoutId id="2147483708" r:id="rId30"/>
    <p:sldLayoutId id="2147483709" r:id="rId31"/>
    <p:sldLayoutId id="2147483696" r:id="rId32"/>
    <p:sldLayoutId id="2147483698" r:id="rId33"/>
    <p:sldLayoutId id="2147483710" r:id="rId34"/>
    <p:sldLayoutId id="2147483711" r:id="rId35"/>
    <p:sldLayoutId id="2147483712" r:id="rId36"/>
    <p:sldLayoutId id="2147483714" r:id="rId37"/>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baseline="0">
          <a:solidFill>
            <a:srgbClr val="0061AA"/>
          </a:solidFill>
          <a:latin typeface="+mj-lt"/>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Clr>
          <a:srgbClr val="0061AA"/>
        </a:buClr>
        <a:buFont typeface="Arial" panose="020B0604020202020204" pitchFamily="34" charset="0"/>
        <a:buChar char="•"/>
        <a:defRPr sz="2400" kern="1200" baseline="0">
          <a:solidFill>
            <a:srgbClr val="0061AA"/>
          </a:solidFill>
          <a:latin typeface="+mj-lt"/>
          <a:ea typeface="+mn-ea"/>
          <a:cs typeface="Times New Roman" panose="02020603050405020304" pitchFamily="18" charset="0"/>
        </a:defRPr>
      </a:lvl1pPr>
      <a:lvl2pPr marL="685800" indent="-228600" algn="l" defTabSz="914400" rtl="0" eaLnBrk="1" latinLnBrk="0" hangingPunct="1">
        <a:lnSpc>
          <a:spcPct val="120000"/>
        </a:lnSpc>
        <a:spcBef>
          <a:spcPts val="500"/>
        </a:spcBef>
        <a:buClr>
          <a:srgbClr val="0061AA"/>
        </a:buClr>
        <a:buFont typeface="Arial" panose="020B0604020202020204" pitchFamily="34" charset="0"/>
        <a:buChar char="•"/>
        <a:defRPr sz="1800" kern="1200" baseline="0">
          <a:solidFill>
            <a:srgbClr val="0061AA"/>
          </a:solidFill>
          <a:latin typeface="+mj-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768" y="5317590"/>
            <a:ext cx="10515600" cy="1420295"/>
          </a:xfrm>
        </p:spPr>
        <p:txBody>
          <a:bodyPr/>
          <a:lstStyle/>
          <a:p>
            <a:r>
              <a:rPr lang="et-EE" dirty="0" smtClean="0">
                <a:latin typeface="+mj-lt"/>
              </a:rPr>
              <a:t>Mari Karm, Anu Sarv</a:t>
            </a:r>
            <a:br>
              <a:rPr lang="et-EE" dirty="0" smtClean="0">
                <a:latin typeface="+mj-lt"/>
              </a:rPr>
            </a:br>
            <a:r>
              <a:rPr lang="et-EE" dirty="0" smtClean="0"/>
              <a:t>University of Tartu, Estonia</a:t>
            </a:r>
            <a:endParaRPr lang="et-EE" dirty="0">
              <a:latin typeface="+mj-lt"/>
            </a:endParaRPr>
          </a:p>
        </p:txBody>
      </p:sp>
      <p:sp>
        <p:nvSpPr>
          <p:cNvPr id="3" name="Text Placeholder 2"/>
          <p:cNvSpPr>
            <a:spLocks noGrp="1"/>
          </p:cNvSpPr>
          <p:nvPr>
            <p:ph type="body" sz="quarter" idx="10"/>
          </p:nvPr>
        </p:nvSpPr>
        <p:spPr/>
        <p:txBody>
          <a:bodyPr/>
          <a:lstStyle/>
          <a:p>
            <a:r>
              <a:rPr lang="en-GB" dirty="0"/>
              <a:t>Academic Development: The Journey </a:t>
            </a:r>
            <a:r>
              <a:rPr lang="en-GB" dirty="0" smtClean="0"/>
              <a:t>from Soviet to </a:t>
            </a:r>
            <a:r>
              <a:rPr lang="en-GB" dirty="0"/>
              <a:t>Global Higher Education Traditions</a:t>
            </a:r>
            <a:endParaRPr lang="et-EE" dirty="0"/>
          </a:p>
        </p:txBody>
      </p:sp>
      <p:sp>
        <p:nvSpPr>
          <p:cNvPr id="4" name="Text Placeholder 3"/>
          <p:cNvSpPr>
            <a:spLocks noGrp="1"/>
          </p:cNvSpPr>
          <p:nvPr>
            <p:ph type="body" sz="quarter" idx="11"/>
          </p:nvPr>
        </p:nvSpPr>
        <p:spPr>
          <a:xfrm>
            <a:off x="4402221" y="6381918"/>
            <a:ext cx="3556000" cy="500062"/>
          </a:xfrm>
        </p:spPr>
        <p:txBody>
          <a:bodyPr/>
          <a:lstStyle/>
          <a:p>
            <a:endParaRPr lang="et-EE" dirty="0"/>
          </a:p>
        </p:txBody>
      </p:sp>
    </p:spTree>
    <p:extLst>
      <p:ext uri="{BB962C8B-B14F-4D97-AF65-F5344CB8AC3E}">
        <p14:creationId xmlns:p14="http://schemas.microsoft.com/office/powerpoint/2010/main" val="1321140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2370221"/>
            <a:ext cx="10515600" cy="4872790"/>
          </a:xfrm>
        </p:spPr>
        <p:txBody>
          <a:bodyPr>
            <a:normAutofit/>
          </a:bodyPr>
          <a:lstStyle/>
          <a:p>
            <a:pPr marL="0" indent="0">
              <a:buNone/>
            </a:pPr>
            <a:r>
              <a:rPr lang="et-EE" sz="3200" b="1" dirty="0" smtClean="0"/>
              <a:t>To support learning-centered approach to teaching.</a:t>
            </a:r>
          </a:p>
          <a:p>
            <a:pPr marL="0" indent="0">
              <a:buNone/>
            </a:pPr>
            <a:r>
              <a:rPr lang="et-EE" dirty="0" smtClean="0"/>
              <a:t>T</a:t>
            </a:r>
            <a:r>
              <a:rPr lang="en-GB" dirty="0" smtClean="0"/>
              <a:t>he </a:t>
            </a:r>
            <a:r>
              <a:rPr lang="en-GB" dirty="0"/>
              <a:t>conceptual background of pedagogical courses </a:t>
            </a:r>
            <a:r>
              <a:rPr lang="et-EE" dirty="0" smtClean="0"/>
              <a:t>was </a:t>
            </a:r>
            <a:r>
              <a:rPr lang="en-GB" dirty="0" smtClean="0"/>
              <a:t>designed </a:t>
            </a:r>
            <a:r>
              <a:rPr lang="en-GB" dirty="0"/>
              <a:t>in cooperation with colleagues such as Gunnar </a:t>
            </a:r>
            <a:r>
              <a:rPr lang="en-GB" dirty="0" err="1"/>
              <a:t>Handal</a:t>
            </a:r>
            <a:r>
              <a:rPr lang="en-GB" dirty="0"/>
              <a:t> (Norway), Sari </a:t>
            </a:r>
            <a:r>
              <a:rPr lang="en-GB" dirty="0" err="1"/>
              <a:t>Lindblom-Ylänne</a:t>
            </a:r>
            <a:r>
              <a:rPr lang="en-GB" dirty="0"/>
              <a:t> (University of Helsinki, Finland) and James </a:t>
            </a:r>
            <a:r>
              <a:rPr lang="en-GB" dirty="0" err="1"/>
              <a:t>Groccia</a:t>
            </a:r>
            <a:r>
              <a:rPr lang="en-GB" dirty="0"/>
              <a:t> (Auburn University, US)</a:t>
            </a:r>
            <a:endParaRPr lang="et-EE" dirty="0"/>
          </a:p>
          <a:p>
            <a:endParaRPr lang="et-EE" dirty="0"/>
          </a:p>
        </p:txBody>
      </p:sp>
      <p:sp>
        <p:nvSpPr>
          <p:cNvPr id="3" name="Text Placeholder 2"/>
          <p:cNvSpPr>
            <a:spLocks noGrp="1"/>
          </p:cNvSpPr>
          <p:nvPr>
            <p:ph type="body" sz="quarter" idx="10"/>
          </p:nvPr>
        </p:nvSpPr>
        <p:spPr>
          <a:xfrm>
            <a:off x="595997" y="981242"/>
            <a:ext cx="10827740" cy="895684"/>
          </a:xfrm>
        </p:spPr>
        <p:txBody>
          <a:bodyPr/>
          <a:lstStyle/>
          <a:p>
            <a:r>
              <a:rPr lang="et-EE" dirty="0"/>
              <a:t>C</a:t>
            </a:r>
            <a:r>
              <a:rPr lang="en-GB" dirty="0" err="1" smtClean="0"/>
              <a:t>onceptual</a:t>
            </a:r>
            <a:r>
              <a:rPr lang="en-GB" dirty="0" smtClean="0"/>
              <a:t> </a:t>
            </a:r>
            <a:r>
              <a:rPr lang="en-GB" dirty="0"/>
              <a:t>background of </a:t>
            </a:r>
            <a:r>
              <a:rPr lang="et-EE" dirty="0" smtClean="0"/>
              <a:t>academic development</a:t>
            </a:r>
            <a:endParaRPr lang="et-EE" dirty="0"/>
          </a:p>
        </p:txBody>
      </p:sp>
    </p:spTree>
    <p:extLst>
      <p:ext uri="{BB962C8B-B14F-4D97-AF65-F5344CB8AC3E}">
        <p14:creationId xmlns:p14="http://schemas.microsoft.com/office/powerpoint/2010/main" val="134046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712" y="1985210"/>
            <a:ext cx="10515600" cy="4872790"/>
          </a:xfrm>
        </p:spPr>
        <p:txBody>
          <a:bodyPr>
            <a:normAutofit/>
          </a:bodyPr>
          <a:lstStyle/>
          <a:p>
            <a:pPr marL="0" indent="0">
              <a:buNone/>
            </a:pPr>
            <a:r>
              <a:rPr lang="et-EE" dirty="0" smtClean="0"/>
              <a:t>2008 - </a:t>
            </a:r>
            <a:r>
              <a:rPr lang="et-EE" dirty="0" err="1" smtClean="0"/>
              <a:t>Central</a:t>
            </a:r>
            <a:r>
              <a:rPr lang="et-EE" dirty="0" smtClean="0"/>
              <a:t> </a:t>
            </a:r>
            <a:r>
              <a:rPr lang="et-EE" dirty="0" err="1" smtClean="0"/>
              <a:t>unit</a:t>
            </a:r>
            <a:r>
              <a:rPr lang="et-EE" dirty="0" smtClean="0"/>
              <a:t> </a:t>
            </a:r>
            <a:r>
              <a:rPr lang="et-EE" dirty="0" err="1" smtClean="0"/>
              <a:t>for</a:t>
            </a:r>
            <a:r>
              <a:rPr lang="et-EE" dirty="0" smtClean="0"/>
              <a:t> </a:t>
            </a:r>
            <a:r>
              <a:rPr lang="et-EE" dirty="0" err="1" smtClean="0"/>
              <a:t>academic</a:t>
            </a:r>
            <a:r>
              <a:rPr lang="et-EE" dirty="0" smtClean="0"/>
              <a:t> </a:t>
            </a:r>
            <a:r>
              <a:rPr lang="et-EE" dirty="0" err="1" smtClean="0"/>
              <a:t>development</a:t>
            </a:r>
            <a:r>
              <a:rPr lang="et-EE" dirty="0" smtClean="0"/>
              <a:t> (2-3 </a:t>
            </a:r>
            <a:r>
              <a:rPr lang="et-EE" dirty="0" err="1" smtClean="0"/>
              <a:t>academic</a:t>
            </a:r>
            <a:r>
              <a:rPr lang="et-EE" dirty="0" smtClean="0"/>
              <a:t> </a:t>
            </a:r>
            <a:r>
              <a:rPr lang="et-EE" dirty="0" err="1" smtClean="0"/>
              <a:t>developers</a:t>
            </a:r>
            <a:r>
              <a:rPr lang="et-EE" dirty="0" smtClean="0"/>
              <a:t> </a:t>
            </a:r>
            <a:r>
              <a:rPr lang="et-EE" dirty="0" err="1" smtClean="0"/>
              <a:t>for</a:t>
            </a:r>
            <a:r>
              <a:rPr lang="et-EE" dirty="0" smtClean="0"/>
              <a:t> </a:t>
            </a:r>
            <a:r>
              <a:rPr lang="et-EE" dirty="0" err="1" smtClean="0"/>
              <a:t>whole</a:t>
            </a:r>
            <a:r>
              <a:rPr lang="et-EE" dirty="0" smtClean="0"/>
              <a:t> </a:t>
            </a:r>
            <a:r>
              <a:rPr lang="et-EE" dirty="0" err="1" smtClean="0"/>
              <a:t>university</a:t>
            </a:r>
            <a:r>
              <a:rPr lang="et-EE" dirty="0" smtClean="0"/>
              <a:t>)</a:t>
            </a:r>
          </a:p>
          <a:p>
            <a:pPr marL="0" indent="0">
              <a:buNone/>
            </a:pPr>
            <a:r>
              <a:rPr lang="et-EE" dirty="0" smtClean="0"/>
              <a:t>2016 - </a:t>
            </a:r>
            <a:r>
              <a:rPr lang="et-EE" dirty="0" err="1" smtClean="0"/>
              <a:t>Academic</a:t>
            </a:r>
            <a:r>
              <a:rPr lang="et-EE" dirty="0" smtClean="0"/>
              <a:t> </a:t>
            </a:r>
            <a:r>
              <a:rPr lang="et-EE" dirty="0" err="1" smtClean="0"/>
              <a:t>developer</a:t>
            </a:r>
            <a:r>
              <a:rPr lang="et-EE" dirty="0" smtClean="0"/>
              <a:t> </a:t>
            </a:r>
            <a:r>
              <a:rPr lang="et-EE" dirty="0"/>
              <a:t>and </a:t>
            </a:r>
            <a:r>
              <a:rPr lang="et-EE" dirty="0" err="1" smtClean="0"/>
              <a:t>instructional</a:t>
            </a:r>
            <a:r>
              <a:rPr lang="et-EE" dirty="0" smtClean="0"/>
              <a:t> </a:t>
            </a:r>
            <a:r>
              <a:rPr lang="et-EE" dirty="0" err="1"/>
              <a:t>designer</a:t>
            </a:r>
            <a:r>
              <a:rPr lang="et-EE" dirty="0"/>
              <a:t> </a:t>
            </a:r>
            <a:r>
              <a:rPr lang="et-EE" dirty="0" err="1" smtClean="0"/>
              <a:t>for</a:t>
            </a:r>
            <a:r>
              <a:rPr lang="et-EE" dirty="0" smtClean="0"/>
              <a:t> every </a:t>
            </a:r>
            <a:r>
              <a:rPr lang="et-EE" dirty="0" err="1" smtClean="0"/>
              <a:t>faculty</a:t>
            </a:r>
            <a:r>
              <a:rPr lang="et-EE" dirty="0" smtClean="0"/>
              <a:t> (</a:t>
            </a:r>
            <a:r>
              <a:rPr lang="et-EE" dirty="0"/>
              <a:t>4+4) </a:t>
            </a:r>
            <a:r>
              <a:rPr lang="et-EE" dirty="0" err="1" smtClean="0"/>
              <a:t>funded</a:t>
            </a:r>
            <a:r>
              <a:rPr lang="et-EE" dirty="0" smtClean="0"/>
              <a:t> </a:t>
            </a:r>
            <a:r>
              <a:rPr lang="et-EE" dirty="0" err="1" smtClean="0"/>
              <a:t>by</a:t>
            </a:r>
            <a:r>
              <a:rPr lang="et-EE" dirty="0" smtClean="0"/>
              <a:t> EU </a:t>
            </a:r>
            <a:r>
              <a:rPr lang="et-EE" dirty="0"/>
              <a:t>programme ASTRA</a:t>
            </a:r>
            <a:endParaRPr lang="et-EE" dirty="0" smtClean="0"/>
          </a:p>
          <a:p>
            <a:pPr marL="0" indent="0">
              <a:buNone/>
            </a:pPr>
            <a:r>
              <a:rPr lang="et-EE" dirty="0" err="1" smtClean="0"/>
              <a:t>We</a:t>
            </a:r>
            <a:r>
              <a:rPr lang="et-EE" dirty="0" smtClean="0"/>
              <a:t> are </a:t>
            </a:r>
            <a:r>
              <a:rPr lang="en-GB" dirty="0" smtClean="0"/>
              <a:t>considered </a:t>
            </a:r>
            <a:r>
              <a:rPr lang="en-GB" dirty="0"/>
              <a:t>more as partners </a:t>
            </a:r>
            <a:r>
              <a:rPr lang="et-EE" dirty="0" err="1" smtClean="0"/>
              <a:t>for</a:t>
            </a:r>
            <a:r>
              <a:rPr lang="en-GB" dirty="0" smtClean="0"/>
              <a:t> </a:t>
            </a:r>
            <a:r>
              <a:rPr lang="en-GB" dirty="0"/>
              <a:t>university leadership. </a:t>
            </a:r>
            <a:endParaRPr lang="et-EE" dirty="0" smtClean="0"/>
          </a:p>
          <a:p>
            <a:pPr marL="0" indent="0">
              <a:buNone/>
            </a:pPr>
            <a:r>
              <a:rPr lang="en-GB" dirty="0" smtClean="0"/>
              <a:t>We </a:t>
            </a:r>
            <a:r>
              <a:rPr lang="en-GB" dirty="0"/>
              <a:t>are initiating new developments in enhancement of teaching-learning quality (</a:t>
            </a:r>
            <a:r>
              <a:rPr lang="en-GB" dirty="0" err="1"/>
              <a:t>e.g</a:t>
            </a:r>
            <a:r>
              <a:rPr lang="en-GB" dirty="0"/>
              <a:t> principles of good teaching, evaluation of good teaching, students’ feedback system). </a:t>
            </a:r>
            <a:endParaRPr lang="et-EE" dirty="0"/>
          </a:p>
          <a:p>
            <a:pPr marL="0" indent="0">
              <a:buNone/>
            </a:pP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t-EE" dirty="0" smtClean="0"/>
              <a:t>Team of academic development</a:t>
            </a:r>
            <a:endParaRPr lang="et-EE" dirty="0"/>
          </a:p>
        </p:txBody>
      </p:sp>
    </p:spTree>
    <p:extLst>
      <p:ext uri="{BB962C8B-B14F-4D97-AF65-F5344CB8AC3E}">
        <p14:creationId xmlns:p14="http://schemas.microsoft.com/office/powerpoint/2010/main" val="126466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err="1" smtClean="0"/>
              <a:t>Pedagogical</a:t>
            </a:r>
            <a:r>
              <a:rPr lang="et-EE" b="1" dirty="0" smtClean="0"/>
              <a:t> </a:t>
            </a:r>
            <a:r>
              <a:rPr lang="et-EE" b="1" dirty="0" err="1" smtClean="0"/>
              <a:t>trainings</a:t>
            </a:r>
            <a:r>
              <a:rPr lang="et-EE" b="1" dirty="0" smtClean="0"/>
              <a:t> (</a:t>
            </a:r>
            <a:r>
              <a:rPr lang="et-EE" b="1" dirty="0" err="1" smtClean="0"/>
              <a:t>since</a:t>
            </a:r>
            <a:r>
              <a:rPr lang="et-EE" b="1" dirty="0" smtClean="0"/>
              <a:t> </a:t>
            </a:r>
            <a:r>
              <a:rPr lang="et-EE" b="1" dirty="0" err="1" smtClean="0"/>
              <a:t>year</a:t>
            </a:r>
            <a:r>
              <a:rPr lang="et-EE" b="1" dirty="0" smtClean="0"/>
              <a:t> 2006)</a:t>
            </a:r>
            <a:endParaRPr lang="en-US" b="1" dirty="0"/>
          </a:p>
        </p:txBody>
      </p:sp>
      <p:sp>
        <p:nvSpPr>
          <p:cNvPr id="3" name="Content Placeholder 2"/>
          <p:cNvSpPr>
            <a:spLocks noGrp="1"/>
          </p:cNvSpPr>
          <p:nvPr>
            <p:ph idx="1"/>
          </p:nvPr>
        </p:nvSpPr>
        <p:spPr/>
        <p:txBody>
          <a:bodyPr/>
          <a:lstStyle/>
          <a:p>
            <a:r>
              <a:rPr lang="et-EE" dirty="0"/>
              <a:t>B</a:t>
            </a:r>
            <a:r>
              <a:rPr lang="en-GB" dirty="0" err="1"/>
              <a:t>asic</a:t>
            </a:r>
            <a:r>
              <a:rPr lang="en-GB" dirty="0"/>
              <a:t> pedagogical </a:t>
            </a:r>
            <a:r>
              <a:rPr lang="en-GB" dirty="0" smtClean="0"/>
              <a:t>course</a:t>
            </a:r>
            <a:r>
              <a:rPr lang="et-EE" dirty="0" smtClean="0"/>
              <a:t> </a:t>
            </a:r>
            <a:r>
              <a:rPr lang="et-EE" dirty="0"/>
              <a:t>(6 ECTS)</a:t>
            </a:r>
            <a:r>
              <a:rPr lang="en-GB" dirty="0"/>
              <a:t>,</a:t>
            </a:r>
            <a:r>
              <a:rPr lang="et-EE" dirty="0"/>
              <a:t> 2 </a:t>
            </a:r>
            <a:r>
              <a:rPr lang="et-EE" dirty="0" err="1"/>
              <a:t>times</a:t>
            </a:r>
            <a:r>
              <a:rPr lang="et-EE" dirty="0"/>
              <a:t> a </a:t>
            </a:r>
            <a:r>
              <a:rPr lang="et-EE" dirty="0" err="1"/>
              <a:t>year</a:t>
            </a:r>
            <a:r>
              <a:rPr lang="en-GB" dirty="0"/>
              <a:t> </a:t>
            </a:r>
            <a:r>
              <a:rPr lang="et-EE" dirty="0" smtClean="0"/>
              <a:t> </a:t>
            </a:r>
          </a:p>
          <a:p>
            <a:r>
              <a:rPr lang="et-EE" dirty="0"/>
              <a:t>S</a:t>
            </a:r>
            <a:r>
              <a:rPr lang="en-GB" dirty="0" err="1" smtClean="0"/>
              <a:t>hort</a:t>
            </a:r>
            <a:r>
              <a:rPr lang="en-GB" dirty="0" smtClean="0"/>
              <a:t> </a:t>
            </a:r>
            <a:r>
              <a:rPr lang="en-GB" dirty="0"/>
              <a:t>courses</a:t>
            </a:r>
            <a:r>
              <a:rPr lang="et-EE" dirty="0"/>
              <a:t> and</a:t>
            </a:r>
            <a:r>
              <a:rPr lang="en-GB" dirty="0"/>
              <a:t> </a:t>
            </a:r>
            <a:r>
              <a:rPr lang="et-EE" dirty="0"/>
              <a:t>w</a:t>
            </a:r>
            <a:r>
              <a:rPr lang="en-GB" dirty="0" err="1" smtClean="0"/>
              <a:t>orkshops</a:t>
            </a:r>
            <a:r>
              <a:rPr lang="et-EE" dirty="0" smtClean="0"/>
              <a:t> (1-3 ECTS)</a:t>
            </a:r>
            <a:endParaRPr lang="et-EE" dirty="0"/>
          </a:p>
          <a:p>
            <a:r>
              <a:rPr lang="et-EE" dirty="0" err="1" smtClean="0"/>
              <a:t>Supervising</a:t>
            </a:r>
            <a:r>
              <a:rPr lang="et-EE" dirty="0" smtClean="0"/>
              <a:t> </a:t>
            </a:r>
            <a:r>
              <a:rPr lang="et-EE" dirty="0" err="1" smtClean="0"/>
              <a:t>skills</a:t>
            </a:r>
            <a:r>
              <a:rPr lang="et-EE" dirty="0" smtClean="0"/>
              <a:t> (3 ECTS</a:t>
            </a:r>
            <a:r>
              <a:rPr lang="et-EE" dirty="0"/>
              <a:t>), </a:t>
            </a:r>
            <a:r>
              <a:rPr lang="et-EE" dirty="0" err="1"/>
              <a:t>every</a:t>
            </a:r>
            <a:r>
              <a:rPr lang="et-EE" dirty="0"/>
              <a:t> </a:t>
            </a:r>
            <a:r>
              <a:rPr lang="et-EE" dirty="0" err="1"/>
              <a:t>year</a:t>
            </a:r>
            <a:endParaRPr lang="et-EE" dirty="0"/>
          </a:p>
          <a:p>
            <a:r>
              <a:rPr lang="en-GB" dirty="0"/>
              <a:t>Summer</a:t>
            </a:r>
            <a:r>
              <a:rPr lang="et-EE" dirty="0"/>
              <a:t> </a:t>
            </a:r>
            <a:r>
              <a:rPr lang="et-EE" dirty="0" err="1"/>
              <a:t>academy</a:t>
            </a:r>
            <a:r>
              <a:rPr lang="et-EE" dirty="0"/>
              <a:t> (2 ECTS), </a:t>
            </a:r>
            <a:r>
              <a:rPr lang="et-EE" dirty="0" err="1"/>
              <a:t>every</a:t>
            </a:r>
            <a:r>
              <a:rPr lang="et-EE" dirty="0"/>
              <a:t> </a:t>
            </a:r>
            <a:r>
              <a:rPr lang="et-EE" dirty="0" err="1"/>
              <a:t>year</a:t>
            </a:r>
            <a:endParaRPr lang="et-EE" dirty="0"/>
          </a:p>
          <a:p>
            <a:r>
              <a:rPr lang="et-EE" dirty="0" err="1"/>
              <a:t>C</a:t>
            </a:r>
            <a:r>
              <a:rPr lang="et-EE" dirty="0" err="1" smtClean="0"/>
              <a:t>onferences</a:t>
            </a:r>
            <a:r>
              <a:rPr lang="et-EE" dirty="0" smtClean="0"/>
              <a:t> </a:t>
            </a:r>
            <a:r>
              <a:rPr lang="et-EE" dirty="0"/>
              <a:t>on </a:t>
            </a:r>
            <a:r>
              <a:rPr lang="et-EE" dirty="0" err="1"/>
              <a:t>university</a:t>
            </a:r>
            <a:r>
              <a:rPr lang="et-EE" dirty="0"/>
              <a:t> </a:t>
            </a:r>
            <a:r>
              <a:rPr lang="et-EE" dirty="0" err="1"/>
              <a:t>teaching</a:t>
            </a:r>
            <a:r>
              <a:rPr lang="et-EE" dirty="0"/>
              <a:t>, </a:t>
            </a:r>
            <a:r>
              <a:rPr lang="et-EE" dirty="0" err="1"/>
              <a:t>every</a:t>
            </a:r>
            <a:r>
              <a:rPr lang="et-EE" dirty="0"/>
              <a:t> </a:t>
            </a:r>
            <a:r>
              <a:rPr lang="et-EE" dirty="0" err="1"/>
              <a:t>year</a:t>
            </a:r>
            <a:r>
              <a:rPr lang="en-GB" dirty="0"/>
              <a:t> </a:t>
            </a:r>
            <a:endParaRPr lang="et-EE" dirty="0"/>
          </a:p>
        </p:txBody>
      </p:sp>
    </p:spTree>
    <p:extLst>
      <p:ext uri="{BB962C8B-B14F-4D97-AF65-F5344CB8AC3E}">
        <p14:creationId xmlns:p14="http://schemas.microsoft.com/office/powerpoint/2010/main" val="368424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2370221"/>
            <a:ext cx="10515600" cy="4872790"/>
          </a:xfrm>
        </p:spPr>
        <p:txBody>
          <a:bodyPr>
            <a:normAutofit/>
          </a:bodyPr>
          <a:lstStyle/>
          <a:p>
            <a:pPr marL="0" indent="0">
              <a:buNone/>
            </a:pPr>
            <a:r>
              <a:rPr lang="et-EE" dirty="0" smtClean="0"/>
              <a:t>Since 2009 </a:t>
            </a:r>
            <a:r>
              <a:rPr lang="en-GB" dirty="0"/>
              <a:t>In addition to pedagogical courses </a:t>
            </a:r>
            <a:r>
              <a:rPr lang="et-EE" dirty="0" smtClean="0"/>
              <a:t>to support implementation of learned skills and methods into teaching</a:t>
            </a:r>
          </a:p>
          <a:p>
            <a:pPr marL="0" indent="0">
              <a:buNone/>
            </a:pPr>
            <a:r>
              <a:rPr lang="et-EE" dirty="0"/>
              <a:t>I</a:t>
            </a:r>
            <a:r>
              <a:rPr lang="en-GB" dirty="0" err="1" smtClean="0"/>
              <a:t>mportant</a:t>
            </a:r>
            <a:r>
              <a:rPr lang="en-GB" dirty="0" smtClean="0"/>
              <a:t> </a:t>
            </a:r>
            <a:r>
              <a:rPr lang="en-GB" dirty="0"/>
              <a:t>activity of communities of practice is peer review (peer observation) of teaching </a:t>
            </a:r>
            <a:endParaRPr lang="et-EE" dirty="0" smtClean="0"/>
          </a:p>
          <a:p>
            <a:pPr marL="0" indent="0">
              <a:buNone/>
            </a:pPr>
            <a:r>
              <a:rPr lang="et-EE" dirty="0" smtClean="0"/>
              <a:t>Since 2014 broadly implemented in the university (</a:t>
            </a:r>
            <a:r>
              <a:rPr lang="et-EE" dirty="0" err="1" smtClean="0"/>
              <a:t>CoP</a:t>
            </a:r>
            <a:r>
              <a:rPr lang="et-EE" dirty="0" smtClean="0"/>
              <a:t> in every faculty, over 100 participants total in the year)</a:t>
            </a: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n-GB" dirty="0"/>
              <a:t>The creation of </a:t>
            </a:r>
            <a:r>
              <a:rPr lang="et-EE" dirty="0" smtClean="0"/>
              <a:t>C</a:t>
            </a:r>
            <a:r>
              <a:rPr lang="en-GB" dirty="0" err="1" smtClean="0"/>
              <a:t>ommunities</a:t>
            </a:r>
            <a:r>
              <a:rPr lang="en-GB" dirty="0" smtClean="0"/>
              <a:t> </a:t>
            </a:r>
            <a:r>
              <a:rPr lang="en-GB" dirty="0"/>
              <a:t>of </a:t>
            </a:r>
            <a:r>
              <a:rPr lang="et-EE" dirty="0"/>
              <a:t>P</a:t>
            </a:r>
            <a:r>
              <a:rPr lang="en-GB" dirty="0" err="1" smtClean="0"/>
              <a:t>ractice</a:t>
            </a:r>
            <a:endParaRPr lang="et-EE" dirty="0"/>
          </a:p>
        </p:txBody>
      </p:sp>
    </p:spTree>
    <p:extLst>
      <p:ext uri="{BB962C8B-B14F-4D97-AF65-F5344CB8AC3E}">
        <p14:creationId xmlns:p14="http://schemas.microsoft.com/office/powerpoint/2010/main" val="316420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2370221"/>
            <a:ext cx="10515600" cy="4872790"/>
          </a:xfrm>
        </p:spPr>
        <p:txBody>
          <a:bodyPr>
            <a:normAutofit/>
          </a:bodyPr>
          <a:lstStyle/>
          <a:p>
            <a:pPr fontAlgn="base"/>
            <a:r>
              <a:rPr lang="et-EE" dirty="0" smtClean="0"/>
              <a:t>To support reflection on teaching </a:t>
            </a:r>
          </a:p>
          <a:p>
            <a:pPr fontAlgn="base"/>
            <a:r>
              <a:rPr lang="et-EE" dirty="0" smtClean="0"/>
              <a:t>Encourage collaboration between colleagues </a:t>
            </a:r>
            <a:endParaRPr lang="et-EE" dirty="0"/>
          </a:p>
          <a:p>
            <a:pPr fontAlgn="base"/>
            <a:r>
              <a:rPr lang="et-EE" dirty="0" smtClean="0"/>
              <a:t>Enhance the public discussion on teaching </a:t>
            </a:r>
          </a:p>
          <a:p>
            <a:pPr fontAlgn="base"/>
            <a:r>
              <a:rPr lang="et-EE" dirty="0" smtClean="0"/>
              <a:t>Provide feedback on teaching</a:t>
            </a:r>
          </a:p>
          <a:p>
            <a:pPr fontAlgn="base"/>
            <a:r>
              <a:rPr lang="et-EE" dirty="0" smtClean="0"/>
              <a:t>Support the increase of self-confidence of teachers. </a:t>
            </a:r>
            <a:endParaRPr lang="et-EE" dirty="0"/>
          </a:p>
          <a:p>
            <a:pPr fontAlgn="base"/>
            <a:r>
              <a:rPr lang="et-EE" dirty="0" smtClean="0"/>
              <a:t>Support the impelementation and discovery of new </a:t>
            </a:r>
            <a:r>
              <a:rPr lang="et-EE" dirty="0" err="1" smtClean="0"/>
              <a:t>teaching</a:t>
            </a:r>
            <a:r>
              <a:rPr lang="et-EE" dirty="0" smtClean="0"/>
              <a:t> </a:t>
            </a:r>
            <a:r>
              <a:rPr lang="et-EE" dirty="0" err="1" smtClean="0"/>
              <a:t>methods</a:t>
            </a: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t-EE" dirty="0" smtClean="0"/>
              <a:t>Goals of the Communities of </a:t>
            </a:r>
            <a:r>
              <a:rPr lang="et-EE" dirty="0" err="1" smtClean="0"/>
              <a:t>Practice</a:t>
            </a:r>
            <a:r>
              <a:rPr lang="et-EE" dirty="0" smtClean="0"/>
              <a:t> </a:t>
            </a:r>
            <a:endParaRPr lang="et-EE" dirty="0"/>
          </a:p>
        </p:txBody>
      </p:sp>
    </p:spTree>
    <p:extLst>
      <p:ext uri="{BB962C8B-B14F-4D97-AF65-F5344CB8AC3E}">
        <p14:creationId xmlns:p14="http://schemas.microsoft.com/office/powerpoint/2010/main" val="217969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err="1" smtClean="0"/>
              <a:t>Reading</a:t>
            </a:r>
            <a:r>
              <a:rPr lang="et-EE" dirty="0" smtClean="0"/>
              <a:t> </a:t>
            </a:r>
            <a:r>
              <a:rPr lang="et-EE" dirty="0" err="1" smtClean="0"/>
              <a:t>club</a:t>
            </a:r>
            <a:endParaRPr lang="et-EE" dirty="0" smtClean="0"/>
          </a:p>
          <a:p>
            <a:r>
              <a:rPr lang="et-EE" dirty="0" smtClean="0"/>
              <a:t>Peer </a:t>
            </a:r>
            <a:r>
              <a:rPr lang="et-EE" dirty="0" err="1" smtClean="0"/>
              <a:t>review</a:t>
            </a:r>
            <a:r>
              <a:rPr lang="et-EE" dirty="0" smtClean="0"/>
              <a:t> of </a:t>
            </a:r>
            <a:r>
              <a:rPr lang="et-EE" dirty="0" err="1" smtClean="0"/>
              <a:t>teaching</a:t>
            </a:r>
            <a:endParaRPr lang="et-EE" dirty="0" smtClean="0"/>
          </a:p>
          <a:p>
            <a:r>
              <a:rPr lang="et-EE" dirty="0" err="1" smtClean="0"/>
              <a:t>Case</a:t>
            </a:r>
            <a:r>
              <a:rPr lang="et-EE" dirty="0" smtClean="0"/>
              <a:t> </a:t>
            </a:r>
            <a:r>
              <a:rPr lang="et-EE" dirty="0" err="1" smtClean="0"/>
              <a:t>analysis</a:t>
            </a:r>
            <a:r>
              <a:rPr lang="et-EE" dirty="0" smtClean="0"/>
              <a:t> (</a:t>
            </a:r>
            <a:r>
              <a:rPr lang="et-EE" dirty="0" err="1" smtClean="0"/>
              <a:t>co-vision</a:t>
            </a:r>
            <a:r>
              <a:rPr lang="et-EE" dirty="0" smtClean="0"/>
              <a:t>)</a:t>
            </a:r>
          </a:p>
          <a:p>
            <a:r>
              <a:rPr lang="et-EE" dirty="0" err="1" smtClean="0"/>
              <a:t>Sharing</a:t>
            </a:r>
            <a:r>
              <a:rPr lang="et-EE" dirty="0" smtClean="0"/>
              <a:t> </a:t>
            </a:r>
            <a:r>
              <a:rPr lang="et-EE" dirty="0" err="1" smtClean="0"/>
              <a:t>new</a:t>
            </a:r>
            <a:r>
              <a:rPr lang="et-EE" dirty="0" smtClean="0"/>
              <a:t> </a:t>
            </a:r>
            <a:r>
              <a:rPr lang="et-EE" dirty="0" err="1" smtClean="0"/>
              <a:t>teaching-learning</a:t>
            </a:r>
            <a:r>
              <a:rPr lang="et-EE" dirty="0" smtClean="0"/>
              <a:t> </a:t>
            </a:r>
            <a:r>
              <a:rPr lang="et-EE" dirty="0" err="1" smtClean="0"/>
              <a:t>strategies</a:t>
            </a:r>
            <a:endParaRPr lang="et-EE" dirty="0" smtClean="0"/>
          </a:p>
          <a:p>
            <a:r>
              <a:rPr lang="et-EE" dirty="0" err="1" smtClean="0"/>
              <a:t>Enhancing</a:t>
            </a:r>
            <a:r>
              <a:rPr lang="et-EE" dirty="0" smtClean="0"/>
              <a:t> e-</a:t>
            </a:r>
            <a:r>
              <a:rPr lang="et-EE" dirty="0" err="1" smtClean="0"/>
              <a:t>learning</a:t>
            </a:r>
            <a:r>
              <a:rPr lang="et-EE" dirty="0" smtClean="0"/>
              <a:t> </a:t>
            </a:r>
            <a:r>
              <a:rPr lang="et-EE" dirty="0" err="1" smtClean="0"/>
              <a:t>environments</a:t>
            </a:r>
            <a:r>
              <a:rPr lang="et-EE" dirty="0" smtClean="0"/>
              <a:t>, e-</a:t>
            </a:r>
            <a:r>
              <a:rPr lang="et-EE" dirty="0" err="1" smtClean="0"/>
              <a:t>courses</a:t>
            </a:r>
            <a:endParaRPr lang="en-US" dirty="0"/>
          </a:p>
        </p:txBody>
      </p:sp>
      <p:sp>
        <p:nvSpPr>
          <p:cNvPr id="3" name="Text Placeholder 2"/>
          <p:cNvSpPr>
            <a:spLocks noGrp="1"/>
          </p:cNvSpPr>
          <p:nvPr>
            <p:ph type="body" sz="quarter" idx="10"/>
          </p:nvPr>
        </p:nvSpPr>
        <p:spPr/>
        <p:txBody>
          <a:bodyPr/>
          <a:lstStyle/>
          <a:p>
            <a:r>
              <a:rPr lang="et-EE" dirty="0" err="1" smtClean="0"/>
              <a:t>Activities</a:t>
            </a:r>
            <a:r>
              <a:rPr lang="et-EE" dirty="0" smtClean="0"/>
              <a:t> of </a:t>
            </a:r>
            <a:r>
              <a:rPr lang="et-EE" dirty="0" err="1" smtClean="0"/>
              <a:t>CoP</a:t>
            </a:r>
            <a:endParaRPr lang="en-US" dirty="0"/>
          </a:p>
        </p:txBody>
      </p:sp>
    </p:spTree>
    <p:extLst>
      <p:ext uri="{BB962C8B-B14F-4D97-AF65-F5344CB8AC3E}">
        <p14:creationId xmlns:p14="http://schemas.microsoft.com/office/powerpoint/2010/main" val="95064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2370221"/>
            <a:ext cx="10515600" cy="4872790"/>
          </a:xfrm>
        </p:spPr>
        <p:txBody>
          <a:bodyPr>
            <a:normAutofit/>
          </a:bodyPr>
          <a:lstStyle/>
          <a:p>
            <a:pPr fontAlgn="base"/>
            <a:endParaRPr lang="et-EE" dirty="0" smtClean="0"/>
          </a:p>
          <a:p>
            <a:pPr fontAlgn="base"/>
            <a:r>
              <a:rPr lang="et-EE" dirty="0" smtClean="0"/>
              <a:t>Peer to peer</a:t>
            </a:r>
          </a:p>
          <a:p>
            <a:pPr fontAlgn="base"/>
            <a:r>
              <a:rPr lang="et-EE" dirty="0" smtClean="0"/>
              <a:t>Confidentiality (feedback is not publicly shared)</a:t>
            </a:r>
            <a:endParaRPr lang="et-EE" dirty="0"/>
          </a:p>
          <a:p>
            <a:pPr fontAlgn="base"/>
            <a:r>
              <a:rPr lang="et-EE" dirty="0" smtClean="0"/>
              <a:t>No assessment</a:t>
            </a:r>
          </a:p>
          <a:p>
            <a:pPr fontAlgn="base"/>
            <a:r>
              <a:rPr lang="et-EE" dirty="0" smtClean="0"/>
              <a:t>Supportive, friendly attitude</a:t>
            </a:r>
          </a:p>
          <a:p>
            <a:pPr fontAlgn="base"/>
            <a:r>
              <a:rPr lang="et-EE" dirty="0" smtClean="0"/>
              <a:t>Equal contribution to the process</a:t>
            </a: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t-EE" dirty="0" smtClean="0"/>
              <a:t>Conceptual background of the Communities of </a:t>
            </a:r>
            <a:r>
              <a:rPr lang="et-EE" dirty="0" err="1" smtClean="0"/>
              <a:t>Practice</a:t>
            </a:r>
            <a:endParaRPr lang="et-EE" dirty="0"/>
          </a:p>
        </p:txBody>
      </p:sp>
    </p:spTree>
    <p:extLst>
      <p:ext uri="{BB962C8B-B14F-4D97-AF65-F5344CB8AC3E}">
        <p14:creationId xmlns:p14="http://schemas.microsoft.com/office/powerpoint/2010/main" val="192349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1876926"/>
            <a:ext cx="10515600" cy="5366085"/>
          </a:xfrm>
        </p:spPr>
        <p:txBody>
          <a:bodyPr>
            <a:normAutofit/>
          </a:bodyPr>
          <a:lstStyle/>
          <a:p>
            <a:pPr>
              <a:buSzPct val="45000"/>
              <a:buFont typeface="Wingdings" panose="05000000000000000000" pitchFamily="2" charset="2"/>
              <a:buChar char=""/>
            </a:pPr>
            <a:r>
              <a:rPr lang="et-EE" dirty="0" smtClean="0"/>
              <a:t>Fear that this is hidden control </a:t>
            </a:r>
            <a:r>
              <a:rPr lang="et-EE" dirty="0" err="1" smtClean="0"/>
              <a:t>over</a:t>
            </a:r>
            <a:r>
              <a:rPr lang="et-EE" dirty="0" smtClean="0"/>
              <a:t> </a:t>
            </a:r>
            <a:r>
              <a:rPr lang="et-EE" dirty="0" err="1" smtClean="0"/>
              <a:t>one’s</a:t>
            </a:r>
            <a:r>
              <a:rPr lang="et-EE" dirty="0" smtClean="0"/>
              <a:t> teaching</a:t>
            </a:r>
          </a:p>
          <a:p>
            <a:pPr>
              <a:buSzPct val="45000"/>
              <a:buFont typeface="Wingdings" panose="05000000000000000000" pitchFamily="2" charset="2"/>
              <a:buChar char=""/>
            </a:pPr>
            <a:r>
              <a:rPr lang="et-EE" dirty="0" smtClean="0"/>
              <a:t>Fear to show up incompetent </a:t>
            </a:r>
            <a:r>
              <a:rPr lang="et-EE" dirty="0" err="1" smtClean="0"/>
              <a:t>before</a:t>
            </a:r>
            <a:r>
              <a:rPr lang="et-EE" dirty="0" smtClean="0"/>
              <a:t> </a:t>
            </a:r>
            <a:r>
              <a:rPr lang="et-EE" dirty="0" err="1" smtClean="0"/>
              <a:t>colleagues</a:t>
            </a:r>
            <a:endParaRPr lang="et-EE" dirty="0" smtClean="0"/>
          </a:p>
          <a:p>
            <a:pPr>
              <a:buSzPct val="45000"/>
              <a:buFont typeface="Wingdings" panose="05000000000000000000" pitchFamily="2" charset="2"/>
              <a:buChar char=""/>
            </a:pPr>
            <a:r>
              <a:rPr lang="et-EE" dirty="0" smtClean="0"/>
              <a:t>Feeling incompetent in giving and getting feedback</a:t>
            </a:r>
          </a:p>
          <a:p>
            <a:pPr>
              <a:buSzPct val="45000"/>
              <a:buFont typeface="Wingdings" panose="05000000000000000000" pitchFamily="2" charset="2"/>
              <a:buChar char=""/>
            </a:pPr>
            <a:r>
              <a:rPr lang="et-EE" dirty="0" smtClean="0"/>
              <a:t>Not knowing how to deal with feedback</a:t>
            </a:r>
          </a:p>
          <a:p>
            <a:pPr>
              <a:buSzPct val="45000"/>
              <a:buFont typeface="Wingdings" panose="05000000000000000000" pitchFamily="2" charset="2"/>
              <a:buChar char=""/>
            </a:pPr>
            <a:r>
              <a:rPr lang="et-EE" dirty="0" smtClean="0"/>
              <a:t>Not knowing language, terminology of </a:t>
            </a:r>
            <a:r>
              <a:rPr lang="et-EE" dirty="0" err="1" smtClean="0"/>
              <a:t>pedagogy</a:t>
            </a:r>
            <a:r>
              <a:rPr lang="et-EE" dirty="0"/>
              <a:t> </a:t>
            </a:r>
            <a:r>
              <a:rPr lang="et-EE" dirty="0" smtClean="0"/>
              <a:t>and </a:t>
            </a:r>
            <a:r>
              <a:rPr lang="et-EE" dirty="0" err="1" smtClean="0"/>
              <a:t>teaching</a:t>
            </a:r>
            <a:endParaRPr lang="et-EE" dirty="0" smtClean="0"/>
          </a:p>
          <a:p>
            <a:pPr>
              <a:buSzPct val="45000"/>
              <a:buFont typeface="Wingdings" panose="05000000000000000000" pitchFamily="2" charset="2"/>
              <a:buChar char=""/>
            </a:pPr>
            <a:r>
              <a:rPr lang="et-EE" dirty="0" smtClean="0"/>
              <a:t>Fear that there is nothing to </a:t>
            </a:r>
            <a:r>
              <a:rPr lang="et-EE" dirty="0" err="1" smtClean="0"/>
              <a:t>learn</a:t>
            </a:r>
            <a:r>
              <a:rPr lang="et-EE" dirty="0" smtClean="0"/>
              <a:t> </a:t>
            </a:r>
            <a:r>
              <a:rPr lang="et-EE" dirty="0" err="1" smtClean="0"/>
              <a:t>from</a:t>
            </a:r>
            <a:r>
              <a:rPr lang="et-EE" dirty="0" smtClean="0"/>
              <a:t> colleagues</a:t>
            </a:r>
          </a:p>
          <a:p>
            <a:pPr>
              <a:buSzPct val="45000"/>
              <a:buFont typeface="Wingdings" panose="05000000000000000000" pitchFamily="2" charset="2"/>
              <a:buChar char=""/>
            </a:pPr>
            <a:r>
              <a:rPr lang="et-EE" dirty="0" smtClean="0"/>
              <a:t>Fear that superiors don’t value the participation and contribution on teaching development</a:t>
            </a:r>
          </a:p>
          <a:p>
            <a:pPr marL="0" indent="0">
              <a:buNone/>
            </a:pP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t-EE" dirty="0" err="1" smtClean="0"/>
              <a:t>Fears</a:t>
            </a:r>
            <a:r>
              <a:rPr lang="et-EE" dirty="0" smtClean="0"/>
              <a:t> </a:t>
            </a:r>
            <a:r>
              <a:rPr lang="et-EE" dirty="0" err="1" smtClean="0"/>
              <a:t>about</a:t>
            </a:r>
            <a:r>
              <a:rPr lang="et-EE" dirty="0" smtClean="0"/>
              <a:t> peer </a:t>
            </a:r>
            <a:r>
              <a:rPr lang="et-EE" dirty="0" err="1" smtClean="0"/>
              <a:t>review</a:t>
            </a:r>
            <a:r>
              <a:rPr lang="et-EE" dirty="0" smtClean="0"/>
              <a:t> of </a:t>
            </a:r>
            <a:r>
              <a:rPr lang="et-EE" dirty="0" err="1" smtClean="0"/>
              <a:t>teaching</a:t>
            </a:r>
            <a:endParaRPr lang="et-EE" dirty="0"/>
          </a:p>
        </p:txBody>
      </p:sp>
    </p:spTree>
    <p:extLst>
      <p:ext uri="{BB962C8B-B14F-4D97-AF65-F5344CB8AC3E}">
        <p14:creationId xmlns:p14="http://schemas.microsoft.com/office/powerpoint/2010/main" val="329610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1876926"/>
            <a:ext cx="10515600" cy="5366085"/>
          </a:xfrm>
        </p:spPr>
        <p:txBody>
          <a:bodyPr>
            <a:normAutofit/>
          </a:bodyPr>
          <a:lstStyle/>
          <a:p>
            <a:r>
              <a:rPr lang="et-EE" smtClean="0"/>
              <a:t>CoP</a:t>
            </a:r>
            <a:r>
              <a:rPr lang="et-EE" dirty="0" smtClean="0"/>
              <a:t> helped </a:t>
            </a:r>
            <a:r>
              <a:rPr lang="et-EE" dirty="0" err="1" smtClean="0"/>
              <a:t>to</a:t>
            </a:r>
            <a:r>
              <a:rPr lang="et-EE" dirty="0" smtClean="0"/>
              <a:t> </a:t>
            </a:r>
            <a:r>
              <a:rPr lang="et-EE" dirty="0" err="1" smtClean="0"/>
              <a:t>improve</a:t>
            </a:r>
            <a:r>
              <a:rPr lang="et-EE" dirty="0" smtClean="0"/>
              <a:t> teaching skills</a:t>
            </a:r>
          </a:p>
          <a:p>
            <a:r>
              <a:rPr lang="et-EE" dirty="0" smtClean="0"/>
              <a:t>New ideas and tips during observations</a:t>
            </a:r>
          </a:p>
          <a:p>
            <a:r>
              <a:rPr lang="et-EE" dirty="0" smtClean="0"/>
              <a:t>Supported self confidence</a:t>
            </a:r>
          </a:p>
          <a:p>
            <a:r>
              <a:rPr lang="et-EE" dirty="0" smtClean="0"/>
              <a:t>The circle of people to discuss teaching  and to collaborate was broadening</a:t>
            </a:r>
          </a:p>
          <a:p>
            <a:r>
              <a:rPr lang="et-EE" altLang="et-EE" dirty="0" smtClean="0">
                <a:solidFill>
                  <a:schemeClr val="accent1"/>
                </a:solidFill>
              </a:rPr>
              <a:t>Participation in CP should be taken into account in teachers career</a:t>
            </a:r>
          </a:p>
          <a:p>
            <a:pPr marL="0" indent="0">
              <a:buNone/>
            </a:pP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t-EE" dirty="0" smtClean="0"/>
              <a:t>Results of </a:t>
            </a:r>
            <a:r>
              <a:rPr lang="et-EE" dirty="0" err="1" smtClean="0"/>
              <a:t>CoP</a:t>
            </a:r>
            <a:endParaRPr lang="et-EE" dirty="0"/>
          </a:p>
        </p:txBody>
      </p:sp>
    </p:spTree>
    <p:extLst>
      <p:ext uri="{BB962C8B-B14F-4D97-AF65-F5344CB8AC3E}">
        <p14:creationId xmlns:p14="http://schemas.microsoft.com/office/powerpoint/2010/main" val="413343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1876926"/>
            <a:ext cx="10515600" cy="5366085"/>
          </a:xfrm>
        </p:spPr>
        <p:txBody>
          <a:bodyPr>
            <a:normAutofit/>
          </a:bodyPr>
          <a:lstStyle/>
          <a:p>
            <a:r>
              <a:rPr lang="et-EE" dirty="0" smtClean="0"/>
              <a:t>Since 2015</a:t>
            </a:r>
          </a:p>
          <a:p>
            <a:r>
              <a:rPr lang="en-US" dirty="0"/>
              <a:t>Each year 12 faculty members can apply for a Scholarship to develop and study their teaching. </a:t>
            </a:r>
            <a:endParaRPr lang="et-EE" dirty="0" smtClean="0"/>
          </a:p>
          <a:p>
            <a:r>
              <a:rPr lang="et-EE" dirty="0" smtClean="0"/>
              <a:t>2 year program with financial support to support the development of teaching</a:t>
            </a:r>
          </a:p>
          <a:p>
            <a:r>
              <a:rPr lang="et-EE" dirty="0" smtClean="0"/>
              <a:t>Application documents:</a:t>
            </a:r>
          </a:p>
          <a:p>
            <a:pPr lvl="1"/>
            <a:r>
              <a:rPr lang="et-EE" dirty="0" smtClean="0"/>
              <a:t>Teaching portfolio</a:t>
            </a:r>
          </a:p>
          <a:p>
            <a:pPr lvl="1"/>
            <a:r>
              <a:rPr lang="et-EE" dirty="0" smtClean="0"/>
              <a:t>Project of development (Action research plan on improving own teaching)</a:t>
            </a: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n-US" dirty="0"/>
              <a:t>Scholarship of Teaching and Learning </a:t>
            </a:r>
            <a:endParaRPr lang="et-EE" dirty="0"/>
          </a:p>
        </p:txBody>
      </p:sp>
    </p:spTree>
    <p:extLst>
      <p:ext uri="{BB962C8B-B14F-4D97-AF65-F5344CB8AC3E}">
        <p14:creationId xmlns:p14="http://schemas.microsoft.com/office/powerpoint/2010/main" val="399442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66652" y="632269"/>
            <a:ext cx="7380648" cy="6003662"/>
          </a:xfrm>
          <a:prstGeom prst="rect">
            <a:avLst/>
          </a:prstGeom>
        </p:spPr>
      </p:pic>
      <p:cxnSp>
        <p:nvCxnSpPr>
          <p:cNvPr id="6" name="Straight Arrow Connector 5"/>
          <p:cNvCxnSpPr/>
          <p:nvPr/>
        </p:nvCxnSpPr>
        <p:spPr>
          <a:xfrm flipH="1">
            <a:off x="5077098" y="1915886"/>
            <a:ext cx="1088571" cy="9231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30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1876926"/>
            <a:ext cx="10515600" cy="5366085"/>
          </a:xfrm>
        </p:spPr>
        <p:txBody>
          <a:bodyPr>
            <a:normAutofit/>
          </a:bodyPr>
          <a:lstStyle/>
          <a:p>
            <a:pPr marL="0" indent="0">
              <a:buNone/>
            </a:pPr>
            <a:r>
              <a:rPr lang="et-EE" dirty="0" smtClean="0"/>
              <a:t>To support the development of teaching:</a:t>
            </a:r>
          </a:p>
          <a:p>
            <a:pPr marL="457200" indent="-457200">
              <a:buFont typeface="+mj-lt"/>
              <a:buAutoNum type="arabicPeriod"/>
            </a:pPr>
            <a:r>
              <a:rPr lang="et-EE" dirty="0" smtClean="0"/>
              <a:t>To solve problem in teaching</a:t>
            </a:r>
          </a:p>
          <a:p>
            <a:pPr marL="457200" indent="-457200">
              <a:buFont typeface="+mj-lt"/>
              <a:buAutoNum type="arabicPeriod"/>
            </a:pPr>
            <a:r>
              <a:rPr lang="et-EE" dirty="0" smtClean="0"/>
              <a:t>Study it (action research) to get evidence based information about it</a:t>
            </a:r>
          </a:p>
          <a:p>
            <a:pPr marL="457200" indent="-457200">
              <a:buFont typeface="+mj-lt"/>
              <a:buAutoNum type="arabicPeriod"/>
            </a:pPr>
            <a:r>
              <a:rPr lang="et-EE" dirty="0" err="1" smtClean="0"/>
              <a:t>To</a:t>
            </a:r>
            <a:r>
              <a:rPr lang="et-EE" dirty="0" smtClean="0"/>
              <a:t> </a:t>
            </a:r>
            <a:r>
              <a:rPr lang="et-EE" dirty="0" err="1"/>
              <a:t>s</a:t>
            </a:r>
            <a:r>
              <a:rPr lang="et-EE" dirty="0" err="1" smtClean="0"/>
              <a:t>hare</a:t>
            </a:r>
            <a:r>
              <a:rPr lang="et-EE" dirty="0" smtClean="0"/>
              <a:t> </a:t>
            </a:r>
            <a:r>
              <a:rPr lang="et-EE" dirty="0" err="1" smtClean="0"/>
              <a:t>results</a:t>
            </a:r>
            <a:r>
              <a:rPr lang="et-EE" dirty="0" smtClean="0"/>
              <a:t> </a:t>
            </a:r>
            <a:r>
              <a:rPr lang="et-EE" dirty="0" err="1" smtClean="0"/>
              <a:t>with</a:t>
            </a:r>
            <a:r>
              <a:rPr lang="et-EE" dirty="0" smtClean="0"/>
              <a:t> </a:t>
            </a:r>
            <a:r>
              <a:rPr lang="et-EE" dirty="0" err="1" smtClean="0"/>
              <a:t>colleagues</a:t>
            </a:r>
            <a:r>
              <a:rPr lang="et-EE" dirty="0" smtClean="0"/>
              <a:t>, </a:t>
            </a:r>
            <a:r>
              <a:rPr lang="et-EE" dirty="0" err="1" smtClean="0"/>
              <a:t>public</a:t>
            </a: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t-EE" dirty="0" smtClean="0"/>
              <a:t>Goals of SoTL</a:t>
            </a:r>
            <a:endParaRPr lang="et-EE" dirty="0"/>
          </a:p>
        </p:txBody>
      </p:sp>
    </p:spTree>
    <p:extLst>
      <p:ext uri="{BB962C8B-B14F-4D97-AF65-F5344CB8AC3E}">
        <p14:creationId xmlns:p14="http://schemas.microsoft.com/office/powerpoint/2010/main" val="22184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1876926"/>
            <a:ext cx="10515600" cy="5366085"/>
          </a:xfrm>
        </p:spPr>
        <p:txBody>
          <a:bodyPr>
            <a:normAutofit/>
          </a:bodyPr>
          <a:lstStyle/>
          <a:p>
            <a:pPr marL="0" indent="0">
              <a:buNone/>
            </a:pPr>
            <a:r>
              <a:rPr lang="et-EE" dirty="0" smtClean="0"/>
              <a:t>2 year program</a:t>
            </a:r>
          </a:p>
          <a:p>
            <a:pPr marL="0" indent="0">
              <a:buNone/>
            </a:pPr>
            <a:r>
              <a:rPr lang="et-EE" dirty="0" err="1" smtClean="0"/>
              <a:t>Not</a:t>
            </a:r>
            <a:r>
              <a:rPr lang="et-EE" dirty="0" smtClean="0"/>
              <a:t> </a:t>
            </a:r>
            <a:r>
              <a:rPr lang="et-EE" dirty="0" err="1" smtClean="0"/>
              <a:t>the</a:t>
            </a:r>
            <a:r>
              <a:rPr lang="et-EE" dirty="0" smtClean="0"/>
              <a:t> </a:t>
            </a:r>
            <a:r>
              <a:rPr lang="et-EE" dirty="0"/>
              <a:t>price for the past results </a:t>
            </a:r>
            <a:r>
              <a:rPr lang="et-EE" dirty="0" err="1"/>
              <a:t>but</a:t>
            </a:r>
            <a:r>
              <a:rPr lang="et-EE" dirty="0"/>
              <a:t> </a:t>
            </a:r>
            <a:r>
              <a:rPr lang="et-EE" dirty="0" err="1" smtClean="0"/>
              <a:t>for</a:t>
            </a:r>
            <a:r>
              <a:rPr lang="et-EE" dirty="0" smtClean="0"/>
              <a:t> </a:t>
            </a:r>
            <a:r>
              <a:rPr lang="et-EE" dirty="0" err="1" smtClean="0"/>
              <a:t>the</a:t>
            </a:r>
            <a:r>
              <a:rPr lang="et-EE" dirty="0" smtClean="0"/>
              <a:t> </a:t>
            </a:r>
            <a:r>
              <a:rPr lang="et-EE" dirty="0"/>
              <a:t>future development</a:t>
            </a:r>
          </a:p>
          <a:p>
            <a:pPr marL="0" indent="0">
              <a:buNone/>
            </a:pPr>
            <a:r>
              <a:rPr lang="et-EE" dirty="0" err="1" smtClean="0"/>
              <a:t>Financial</a:t>
            </a:r>
            <a:r>
              <a:rPr lang="et-EE" dirty="0" smtClean="0"/>
              <a:t> support:</a:t>
            </a:r>
          </a:p>
          <a:p>
            <a:pPr marL="457200" indent="-457200">
              <a:buAutoNum type="arabicPeriod"/>
            </a:pPr>
            <a:r>
              <a:rPr lang="et-EE" dirty="0" smtClean="0"/>
              <a:t>Every month </a:t>
            </a:r>
            <a:r>
              <a:rPr lang="et-EE" dirty="0" err="1" smtClean="0"/>
              <a:t>extra</a:t>
            </a:r>
            <a:r>
              <a:rPr lang="et-EE" dirty="0" smtClean="0"/>
              <a:t> </a:t>
            </a:r>
            <a:r>
              <a:rPr lang="et-EE" dirty="0" err="1" smtClean="0"/>
              <a:t>money</a:t>
            </a:r>
            <a:r>
              <a:rPr lang="et-EE" dirty="0" smtClean="0"/>
              <a:t> </a:t>
            </a:r>
            <a:r>
              <a:rPr lang="et-EE" dirty="0" err="1" smtClean="0"/>
              <a:t>for</a:t>
            </a:r>
            <a:r>
              <a:rPr lang="et-EE" dirty="0" smtClean="0"/>
              <a:t> the salary</a:t>
            </a:r>
          </a:p>
          <a:p>
            <a:pPr marL="457200" indent="-457200">
              <a:buAutoNum type="arabicPeriod"/>
            </a:pPr>
            <a:r>
              <a:rPr lang="et-EE" dirty="0" smtClean="0"/>
              <a:t>Extra travel money (to participate conferences, share results)</a:t>
            </a:r>
          </a:p>
          <a:p>
            <a:pPr marL="457200" indent="-457200">
              <a:buAutoNum type="arabicPeriod"/>
            </a:pPr>
            <a:r>
              <a:rPr lang="et-EE" dirty="0" smtClean="0"/>
              <a:t>Extra money for </a:t>
            </a:r>
            <a:r>
              <a:rPr lang="et-EE" dirty="0" err="1" smtClean="0"/>
              <a:t>the</a:t>
            </a:r>
            <a:r>
              <a:rPr lang="et-EE" dirty="0" smtClean="0"/>
              <a:t> </a:t>
            </a:r>
            <a:r>
              <a:rPr lang="et-EE" dirty="0" err="1" smtClean="0"/>
              <a:t>department</a:t>
            </a:r>
            <a:r>
              <a:rPr lang="et-EE" dirty="0" smtClean="0"/>
              <a:t>/</a:t>
            </a:r>
            <a:r>
              <a:rPr lang="et-EE" dirty="0" err="1" smtClean="0"/>
              <a:t>unit</a:t>
            </a:r>
            <a:r>
              <a:rPr lang="et-EE" dirty="0" smtClean="0"/>
              <a:t> development</a:t>
            </a:r>
          </a:p>
          <a:p>
            <a:pPr marL="457200" indent="-457200">
              <a:buAutoNum type="arabicPeriod"/>
            </a:pPr>
            <a:endParaRPr lang="et-EE" dirty="0"/>
          </a:p>
          <a:p>
            <a:pPr marL="0" indent="0">
              <a:buNone/>
            </a:pPr>
            <a:r>
              <a:rPr lang="et-EE" dirty="0" smtClean="0"/>
              <a:t>Regular meetings for the participants to provide support for the action research</a:t>
            </a:r>
          </a:p>
          <a:p>
            <a:pPr marL="0" indent="0">
              <a:buNone/>
            </a:pPr>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t-EE" dirty="0" smtClean="0"/>
              <a:t>Principles</a:t>
            </a:r>
            <a:endParaRPr lang="et-EE" dirty="0"/>
          </a:p>
        </p:txBody>
      </p:sp>
    </p:spTree>
    <p:extLst>
      <p:ext uri="{BB962C8B-B14F-4D97-AF65-F5344CB8AC3E}">
        <p14:creationId xmlns:p14="http://schemas.microsoft.com/office/powerpoint/2010/main" val="873127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t-EE" dirty="0" err="1"/>
              <a:t>Excellent</a:t>
            </a:r>
            <a:r>
              <a:rPr lang="et-EE" dirty="0"/>
              <a:t> </a:t>
            </a:r>
            <a:r>
              <a:rPr lang="et-EE" dirty="0" err="1"/>
              <a:t>teaching</a:t>
            </a:r>
            <a:r>
              <a:rPr lang="et-EE" dirty="0"/>
              <a:t> </a:t>
            </a:r>
            <a:r>
              <a:rPr lang="et-EE" dirty="0" err="1"/>
              <a:t>is</a:t>
            </a:r>
            <a:r>
              <a:rPr lang="et-EE" dirty="0"/>
              <a:t> </a:t>
            </a:r>
            <a:r>
              <a:rPr lang="et-EE" dirty="0" err="1"/>
              <a:t>learning-centred</a:t>
            </a:r>
            <a:r>
              <a:rPr lang="en-US" altLang="en-US" dirty="0" smtClean="0"/>
              <a:t>.</a:t>
            </a:r>
            <a:r>
              <a:rPr lang="en-US" altLang="en-US" dirty="0"/>
              <a:t> </a:t>
            </a:r>
          </a:p>
          <a:p>
            <a:r>
              <a:rPr lang="en-US" dirty="0"/>
              <a:t>Excellent teaching is based on a scientific way of thinking</a:t>
            </a:r>
            <a:r>
              <a:rPr lang="en-US" altLang="en-US" dirty="0" smtClean="0"/>
              <a:t>.</a:t>
            </a:r>
            <a:endParaRPr lang="en-US" altLang="en-US" dirty="0"/>
          </a:p>
          <a:p>
            <a:r>
              <a:rPr lang="en-US" dirty="0"/>
              <a:t>Excellent teaching is based on cooperation</a:t>
            </a:r>
            <a:r>
              <a:rPr lang="en-US" altLang="en-US" dirty="0" smtClean="0"/>
              <a:t>.</a:t>
            </a:r>
            <a:endParaRPr lang="en-US" altLang="en-US" dirty="0"/>
          </a:p>
          <a:p>
            <a:r>
              <a:rPr lang="en-US" dirty="0"/>
              <a:t>Excellent teaching supports creativity and entrepreneurship</a:t>
            </a:r>
            <a:r>
              <a:rPr lang="en-US" altLang="en-US" dirty="0" smtClean="0"/>
              <a:t>.</a:t>
            </a:r>
            <a:r>
              <a:rPr lang="en-US" altLang="en-US" dirty="0"/>
              <a:t> </a:t>
            </a:r>
          </a:p>
          <a:p>
            <a:r>
              <a:rPr lang="en-US" dirty="0"/>
              <a:t>Excellent teaching leads to self-analysis and supports individual development</a:t>
            </a:r>
            <a:r>
              <a:rPr lang="en-US" altLang="en-US" dirty="0" smtClean="0"/>
              <a:t>.</a:t>
            </a:r>
            <a:endParaRPr lang="en-US" altLang="en-US" dirty="0"/>
          </a:p>
          <a:p>
            <a:r>
              <a:rPr lang="en-US" dirty="0"/>
              <a:t>Excellent teaching links learning to real life</a:t>
            </a:r>
            <a:r>
              <a:rPr lang="en-US" altLang="en-US" dirty="0" smtClean="0"/>
              <a:t>.</a:t>
            </a:r>
            <a:endParaRPr lang="en-US" altLang="en-US" dirty="0"/>
          </a:p>
        </p:txBody>
      </p:sp>
      <p:sp>
        <p:nvSpPr>
          <p:cNvPr id="3" name="Text Placeholder 2"/>
          <p:cNvSpPr>
            <a:spLocks noGrp="1"/>
          </p:cNvSpPr>
          <p:nvPr>
            <p:ph type="body" sz="quarter" idx="10"/>
          </p:nvPr>
        </p:nvSpPr>
        <p:spPr/>
        <p:txBody>
          <a:bodyPr/>
          <a:lstStyle/>
          <a:p>
            <a:r>
              <a:rPr lang="et-EE" dirty="0" err="1"/>
              <a:t>Good</a:t>
            </a:r>
            <a:r>
              <a:rPr lang="et-EE" dirty="0"/>
              <a:t> </a:t>
            </a:r>
            <a:r>
              <a:rPr lang="et-EE" dirty="0" err="1"/>
              <a:t>practice</a:t>
            </a:r>
            <a:r>
              <a:rPr lang="et-EE" dirty="0"/>
              <a:t> of </a:t>
            </a:r>
            <a:r>
              <a:rPr lang="et-EE" dirty="0" err="1"/>
              <a:t>teaching</a:t>
            </a:r>
            <a:r>
              <a:rPr lang="et-EE" altLang="en-US" dirty="0" smtClean="0"/>
              <a:t>(2016</a:t>
            </a:r>
            <a:r>
              <a:rPr lang="et-EE" altLang="en-US" dirty="0"/>
              <a:t>)</a:t>
            </a:r>
            <a:endParaRPr lang="en-US" dirty="0"/>
          </a:p>
        </p:txBody>
      </p:sp>
    </p:spTree>
    <p:extLst>
      <p:ext uri="{BB962C8B-B14F-4D97-AF65-F5344CB8AC3E}">
        <p14:creationId xmlns:p14="http://schemas.microsoft.com/office/powerpoint/2010/main" val="95234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29" y="2718962"/>
            <a:ext cx="10515600" cy="3792674"/>
          </a:xfrm>
        </p:spPr>
        <p:txBody>
          <a:bodyPr>
            <a:normAutofit fontScale="85000" lnSpcReduction="20000"/>
          </a:bodyPr>
          <a:lstStyle/>
          <a:p>
            <a:r>
              <a:rPr lang="et-EE" dirty="0" err="1" smtClean="0"/>
              <a:t>Development</a:t>
            </a:r>
            <a:r>
              <a:rPr lang="et-EE" dirty="0" smtClean="0"/>
              <a:t> of </a:t>
            </a:r>
            <a:r>
              <a:rPr lang="et-EE" dirty="0" err="1" smtClean="0"/>
              <a:t>teaching</a:t>
            </a:r>
            <a:r>
              <a:rPr lang="et-EE" dirty="0" smtClean="0"/>
              <a:t> </a:t>
            </a:r>
            <a:r>
              <a:rPr lang="et-EE" dirty="0" err="1" smtClean="0"/>
              <a:t>is</a:t>
            </a:r>
            <a:r>
              <a:rPr lang="et-EE" dirty="0" smtClean="0"/>
              <a:t> </a:t>
            </a:r>
            <a:r>
              <a:rPr lang="et-EE" dirty="0" err="1" smtClean="0"/>
              <a:t>valued</a:t>
            </a:r>
            <a:r>
              <a:rPr lang="et-EE" dirty="0" smtClean="0"/>
              <a:t> at </a:t>
            </a:r>
            <a:r>
              <a:rPr lang="et-EE" dirty="0" err="1" smtClean="0"/>
              <a:t>our</a:t>
            </a:r>
            <a:r>
              <a:rPr lang="et-EE" dirty="0" smtClean="0"/>
              <a:t> </a:t>
            </a:r>
            <a:r>
              <a:rPr lang="et-EE" dirty="0" err="1" smtClean="0"/>
              <a:t>university</a:t>
            </a:r>
            <a:r>
              <a:rPr lang="et-EE" dirty="0" smtClean="0"/>
              <a:t> (</a:t>
            </a:r>
            <a:r>
              <a:rPr lang="et-EE" dirty="0" err="1" smtClean="0"/>
              <a:t>by</a:t>
            </a:r>
            <a:r>
              <a:rPr lang="et-EE" dirty="0" smtClean="0"/>
              <a:t> </a:t>
            </a:r>
            <a:r>
              <a:rPr lang="et-EE" dirty="0" err="1" smtClean="0"/>
              <a:t>leaders</a:t>
            </a:r>
            <a:r>
              <a:rPr lang="et-EE" dirty="0" smtClean="0"/>
              <a:t>, </a:t>
            </a:r>
            <a:r>
              <a:rPr lang="et-EE" dirty="0" err="1" smtClean="0"/>
              <a:t>among</a:t>
            </a:r>
            <a:r>
              <a:rPr lang="et-EE" dirty="0" smtClean="0"/>
              <a:t> </a:t>
            </a:r>
            <a:r>
              <a:rPr lang="et-EE" dirty="0" err="1" smtClean="0"/>
              <a:t>colleagues</a:t>
            </a:r>
            <a:r>
              <a:rPr lang="et-EE" dirty="0" smtClean="0"/>
              <a:t>)</a:t>
            </a:r>
          </a:p>
          <a:p>
            <a:r>
              <a:rPr lang="et-EE" dirty="0" err="1" smtClean="0"/>
              <a:t>The</a:t>
            </a:r>
            <a:r>
              <a:rPr lang="et-EE" dirty="0" smtClean="0"/>
              <a:t> </a:t>
            </a:r>
            <a:r>
              <a:rPr lang="et-EE" dirty="0" err="1" smtClean="0"/>
              <a:t>teaching</a:t>
            </a:r>
            <a:r>
              <a:rPr lang="et-EE" dirty="0" smtClean="0"/>
              <a:t> </a:t>
            </a:r>
            <a:r>
              <a:rPr lang="et-EE" dirty="0" err="1" smtClean="0"/>
              <a:t>culture</a:t>
            </a:r>
            <a:r>
              <a:rPr lang="et-EE" dirty="0" smtClean="0"/>
              <a:t> </a:t>
            </a:r>
            <a:r>
              <a:rPr lang="et-EE" dirty="0" err="1" smtClean="0"/>
              <a:t>has</a:t>
            </a:r>
            <a:r>
              <a:rPr lang="et-EE" dirty="0" smtClean="0"/>
              <a:t> </a:t>
            </a:r>
            <a:r>
              <a:rPr lang="et-EE" dirty="0" err="1" smtClean="0"/>
              <a:t>changed</a:t>
            </a:r>
            <a:endParaRPr lang="et-EE" dirty="0" smtClean="0"/>
          </a:p>
          <a:p>
            <a:r>
              <a:rPr lang="et-EE" dirty="0" err="1" smtClean="0"/>
              <a:t>More</a:t>
            </a:r>
            <a:r>
              <a:rPr lang="et-EE" dirty="0" smtClean="0"/>
              <a:t> </a:t>
            </a:r>
            <a:r>
              <a:rPr lang="et-EE" dirty="0" err="1" smtClean="0"/>
              <a:t>colleagues</a:t>
            </a:r>
            <a:r>
              <a:rPr lang="et-EE" dirty="0" smtClean="0"/>
              <a:t> </a:t>
            </a:r>
            <a:r>
              <a:rPr lang="et-EE" dirty="0" err="1" smtClean="0"/>
              <a:t>from</a:t>
            </a:r>
            <a:r>
              <a:rPr lang="et-EE" dirty="0" smtClean="0"/>
              <a:t> </a:t>
            </a:r>
            <a:r>
              <a:rPr lang="et-EE" dirty="0" err="1" smtClean="0"/>
              <a:t>various</a:t>
            </a:r>
            <a:r>
              <a:rPr lang="et-EE" dirty="0" smtClean="0"/>
              <a:t> </a:t>
            </a:r>
            <a:r>
              <a:rPr lang="et-EE" dirty="0" err="1" smtClean="0"/>
              <a:t>institutions</a:t>
            </a:r>
            <a:r>
              <a:rPr lang="et-EE" dirty="0" smtClean="0"/>
              <a:t> are </a:t>
            </a:r>
            <a:r>
              <a:rPr lang="et-EE" dirty="0" err="1" smtClean="0"/>
              <a:t>contributing</a:t>
            </a:r>
            <a:r>
              <a:rPr lang="et-EE" dirty="0" smtClean="0"/>
              <a:t> </a:t>
            </a:r>
            <a:r>
              <a:rPr lang="et-EE" dirty="0" err="1" smtClean="0"/>
              <a:t>to</a:t>
            </a:r>
            <a:r>
              <a:rPr lang="et-EE" dirty="0" smtClean="0"/>
              <a:t> </a:t>
            </a:r>
            <a:r>
              <a:rPr lang="et-EE" dirty="0" err="1" smtClean="0"/>
              <a:t>development</a:t>
            </a:r>
            <a:r>
              <a:rPr lang="et-EE" dirty="0" smtClean="0"/>
              <a:t> of </a:t>
            </a:r>
            <a:r>
              <a:rPr lang="et-EE" dirty="0" err="1" smtClean="0"/>
              <a:t>teaching</a:t>
            </a:r>
            <a:r>
              <a:rPr lang="et-EE" dirty="0" smtClean="0"/>
              <a:t> and </a:t>
            </a:r>
            <a:r>
              <a:rPr lang="et-EE" dirty="0" err="1" smtClean="0"/>
              <a:t>learning</a:t>
            </a:r>
            <a:r>
              <a:rPr lang="et-EE" dirty="0" smtClean="0"/>
              <a:t> </a:t>
            </a:r>
          </a:p>
          <a:p>
            <a:r>
              <a:rPr lang="et-EE" dirty="0" err="1" smtClean="0"/>
              <a:t>Informal</a:t>
            </a:r>
            <a:r>
              <a:rPr lang="et-EE" dirty="0" smtClean="0"/>
              <a:t> and </a:t>
            </a:r>
            <a:r>
              <a:rPr lang="et-EE" dirty="0" err="1" smtClean="0"/>
              <a:t>sophisticated</a:t>
            </a:r>
            <a:r>
              <a:rPr lang="et-EE" dirty="0" smtClean="0"/>
              <a:t> </a:t>
            </a:r>
            <a:r>
              <a:rPr lang="et-EE" dirty="0" err="1" smtClean="0"/>
              <a:t>discussions</a:t>
            </a:r>
            <a:r>
              <a:rPr lang="et-EE" dirty="0" smtClean="0"/>
              <a:t> on </a:t>
            </a:r>
            <a:r>
              <a:rPr lang="et-EE" dirty="0" err="1" smtClean="0"/>
              <a:t>teaching</a:t>
            </a:r>
            <a:r>
              <a:rPr lang="et-EE" dirty="0" smtClean="0"/>
              <a:t> </a:t>
            </a:r>
            <a:r>
              <a:rPr lang="et-EE" dirty="0" err="1" smtClean="0"/>
              <a:t>among</a:t>
            </a:r>
            <a:r>
              <a:rPr lang="et-EE" dirty="0" smtClean="0"/>
              <a:t> </a:t>
            </a:r>
            <a:r>
              <a:rPr lang="et-EE" dirty="0" err="1" smtClean="0"/>
              <a:t>university</a:t>
            </a:r>
            <a:r>
              <a:rPr lang="et-EE" dirty="0" smtClean="0"/>
              <a:t> </a:t>
            </a:r>
            <a:r>
              <a:rPr lang="et-EE" dirty="0" err="1" smtClean="0"/>
              <a:t>teachers</a:t>
            </a:r>
            <a:r>
              <a:rPr lang="et-EE" dirty="0" smtClean="0"/>
              <a:t> and professor</a:t>
            </a:r>
          </a:p>
          <a:p>
            <a:r>
              <a:rPr lang="et-EE" dirty="0" err="1" smtClean="0"/>
              <a:t>Regular</a:t>
            </a:r>
            <a:r>
              <a:rPr lang="et-EE" dirty="0" smtClean="0"/>
              <a:t> </a:t>
            </a:r>
            <a:r>
              <a:rPr lang="et-EE" dirty="0" err="1" smtClean="0"/>
              <a:t>conferences</a:t>
            </a:r>
            <a:r>
              <a:rPr lang="et-EE" dirty="0" smtClean="0"/>
              <a:t> on </a:t>
            </a:r>
            <a:r>
              <a:rPr lang="et-EE" dirty="0" err="1" smtClean="0"/>
              <a:t>teaching</a:t>
            </a:r>
            <a:r>
              <a:rPr lang="et-EE" dirty="0" smtClean="0"/>
              <a:t> (</a:t>
            </a:r>
            <a:r>
              <a:rPr lang="et-EE" dirty="0" err="1" smtClean="0"/>
              <a:t>SoTL</a:t>
            </a:r>
            <a:r>
              <a:rPr lang="et-EE" dirty="0" smtClean="0"/>
              <a:t>)</a:t>
            </a:r>
            <a:endParaRPr lang="et-EE" dirty="0"/>
          </a:p>
          <a:p>
            <a:r>
              <a:rPr lang="et-EE" dirty="0" err="1" smtClean="0"/>
              <a:t>We</a:t>
            </a:r>
            <a:r>
              <a:rPr lang="et-EE" dirty="0" smtClean="0"/>
              <a:t> </a:t>
            </a:r>
            <a:r>
              <a:rPr lang="et-EE" dirty="0" err="1" smtClean="0"/>
              <a:t>as</a:t>
            </a:r>
            <a:r>
              <a:rPr lang="et-EE" dirty="0" smtClean="0"/>
              <a:t> </a:t>
            </a:r>
            <a:r>
              <a:rPr lang="et-EE" dirty="0" err="1" smtClean="0"/>
              <a:t>academic</a:t>
            </a:r>
            <a:r>
              <a:rPr lang="et-EE" dirty="0" smtClean="0"/>
              <a:t> </a:t>
            </a:r>
            <a:r>
              <a:rPr lang="et-EE" dirty="0" err="1" smtClean="0"/>
              <a:t>developers</a:t>
            </a:r>
            <a:r>
              <a:rPr lang="et-EE" dirty="0" smtClean="0"/>
              <a:t> </a:t>
            </a:r>
            <a:r>
              <a:rPr lang="et-EE" dirty="0" err="1" smtClean="0"/>
              <a:t>can</a:t>
            </a:r>
            <a:r>
              <a:rPr lang="et-EE" dirty="0" smtClean="0"/>
              <a:t> </a:t>
            </a:r>
            <a:r>
              <a:rPr lang="et-EE" dirty="0" err="1" smtClean="0"/>
              <a:t>contribute</a:t>
            </a:r>
            <a:r>
              <a:rPr lang="et-EE" dirty="0" smtClean="0"/>
              <a:t> </a:t>
            </a:r>
            <a:r>
              <a:rPr lang="et-EE" dirty="0" err="1" smtClean="0"/>
              <a:t>to</a:t>
            </a:r>
            <a:r>
              <a:rPr lang="et-EE" dirty="0" smtClean="0"/>
              <a:t> </a:t>
            </a:r>
            <a:r>
              <a:rPr lang="et-EE" dirty="0" err="1" smtClean="0"/>
              <a:t>university</a:t>
            </a:r>
            <a:r>
              <a:rPr lang="et-EE" dirty="0" smtClean="0"/>
              <a:t> </a:t>
            </a:r>
            <a:r>
              <a:rPr lang="et-EE" dirty="0" err="1" smtClean="0"/>
              <a:t>policy</a:t>
            </a:r>
            <a:r>
              <a:rPr lang="et-EE" dirty="0" smtClean="0"/>
              <a:t> </a:t>
            </a:r>
          </a:p>
          <a:p>
            <a:r>
              <a:rPr lang="et-EE" dirty="0" err="1" smtClean="0"/>
              <a:t>Leaders</a:t>
            </a:r>
            <a:r>
              <a:rPr lang="et-EE" dirty="0" smtClean="0"/>
              <a:t> are </a:t>
            </a:r>
            <a:r>
              <a:rPr lang="et-EE" dirty="0" err="1" smtClean="0"/>
              <a:t>supporting</a:t>
            </a:r>
            <a:r>
              <a:rPr lang="et-EE" dirty="0" smtClean="0"/>
              <a:t> </a:t>
            </a:r>
            <a:r>
              <a:rPr lang="et-EE" dirty="0" err="1" smtClean="0"/>
              <a:t>academic</a:t>
            </a:r>
            <a:r>
              <a:rPr lang="et-EE" dirty="0" smtClean="0"/>
              <a:t> </a:t>
            </a:r>
            <a:r>
              <a:rPr lang="et-EE" dirty="0" err="1" smtClean="0"/>
              <a:t>development</a:t>
            </a:r>
            <a:r>
              <a:rPr lang="et-EE" dirty="0" smtClean="0"/>
              <a:t> </a:t>
            </a:r>
            <a:r>
              <a:rPr lang="et-EE" dirty="0" err="1" smtClean="0"/>
              <a:t>initiatives</a:t>
            </a:r>
            <a:r>
              <a:rPr lang="et-EE" dirty="0" smtClean="0"/>
              <a:t> </a:t>
            </a:r>
          </a:p>
          <a:p>
            <a:endParaRPr lang="en-US" dirty="0"/>
          </a:p>
        </p:txBody>
      </p:sp>
      <p:sp>
        <p:nvSpPr>
          <p:cNvPr id="3" name="Text Placeholder 2"/>
          <p:cNvSpPr>
            <a:spLocks noGrp="1"/>
          </p:cNvSpPr>
          <p:nvPr>
            <p:ph type="body" sz="quarter" idx="10"/>
          </p:nvPr>
        </p:nvSpPr>
        <p:spPr/>
        <p:txBody>
          <a:bodyPr/>
          <a:lstStyle/>
          <a:p>
            <a:r>
              <a:rPr lang="et-EE" dirty="0" err="1" smtClean="0"/>
              <a:t>Whath</a:t>
            </a:r>
            <a:r>
              <a:rPr lang="et-EE" dirty="0" smtClean="0"/>
              <a:t> </a:t>
            </a:r>
            <a:r>
              <a:rPr lang="et-EE" dirty="0" err="1" smtClean="0"/>
              <a:t>has</a:t>
            </a:r>
            <a:r>
              <a:rPr lang="et-EE" dirty="0" smtClean="0"/>
              <a:t> </a:t>
            </a:r>
            <a:r>
              <a:rPr lang="et-EE" dirty="0" err="1" smtClean="0"/>
              <a:t>changed</a:t>
            </a:r>
            <a:r>
              <a:rPr lang="et-EE" dirty="0" smtClean="0"/>
              <a:t> </a:t>
            </a:r>
            <a:r>
              <a:rPr lang="et-EE" dirty="0" err="1" smtClean="0"/>
              <a:t>during</a:t>
            </a:r>
            <a:r>
              <a:rPr lang="et-EE" dirty="0" smtClean="0"/>
              <a:t> </a:t>
            </a:r>
            <a:r>
              <a:rPr lang="et-EE" dirty="0" err="1" smtClean="0"/>
              <a:t>our</a:t>
            </a:r>
            <a:r>
              <a:rPr lang="et-EE" dirty="0" smtClean="0"/>
              <a:t> </a:t>
            </a:r>
            <a:r>
              <a:rPr lang="et-EE" dirty="0" err="1" smtClean="0"/>
              <a:t>journey</a:t>
            </a:r>
            <a:r>
              <a:rPr lang="et-EE" dirty="0" smtClean="0"/>
              <a:t>? </a:t>
            </a:r>
            <a:endParaRPr lang="en-US" dirty="0"/>
          </a:p>
        </p:txBody>
      </p:sp>
    </p:spTree>
    <p:extLst>
      <p:ext uri="{BB962C8B-B14F-4D97-AF65-F5344CB8AC3E}">
        <p14:creationId xmlns:p14="http://schemas.microsoft.com/office/powerpoint/2010/main" val="3397747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76537" y="2682814"/>
            <a:ext cx="7109076" cy="3236723"/>
          </a:xfrm>
        </p:spPr>
        <p:txBody>
          <a:bodyPr/>
          <a:lstStyle/>
          <a:p>
            <a:r>
              <a:rPr lang="et-EE" dirty="0" smtClean="0"/>
              <a:t>Thank You!</a:t>
            </a:r>
          </a:p>
          <a:p>
            <a:r>
              <a:rPr lang="et-EE" sz="2800" b="0" dirty="0" smtClean="0"/>
              <a:t>mari.karm </a:t>
            </a:r>
            <a:r>
              <a:rPr lang="et-EE" sz="2800" b="0" smtClean="0"/>
              <a:t>@ut.ee</a:t>
            </a:r>
            <a:r>
              <a:rPr lang="et-EE" sz="3200" b="0" smtClean="0"/>
              <a:t>,  </a:t>
            </a:r>
            <a:r>
              <a:rPr lang="et-EE" sz="2800" b="0" smtClean="0"/>
              <a:t>anu.sarv </a:t>
            </a:r>
            <a:r>
              <a:rPr lang="et-EE" sz="2800" b="0" dirty="0" smtClean="0"/>
              <a:t>@ut.ee</a:t>
            </a:r>
            <a:endParaRPr lang="et-EE" b="0" dirty="0"/>
          </a:p>
        </p:txBody>
      </p:sp>
    </p:spTree>
    <p:extLst>
      <p:ext uri="{BB962C8B-B14F-4D97-AF65-F5344CB8AC3E}">
        <p14:creationId xmlns:p14="http://schemas.microsoft.com/office/powerpoint/2010/main" val="57228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4025" y="111542"/>
            <a:ext cx="7329850" cy="1448962"/>
          </a:xfrm>
        </p:spPr>
        <p:txBody>
          <a:bodyPr/>
          <a:lstStyle/>
          <a:p>
            <a:r>
              <a:rPr lang="et-EE" b="0" dirty="0" err="1" smtClean="0"/>
              <a:t>Established</a:t>
            </a:r>
            <a:r>
              <a:rPr lang="et-EE" b="0" dirty="0" smtClean="0"/>
              <a:t> at 1632 AD </a:t>
            </a:r>
          </a:p>
          <a:p>
            <a:r>
              <a:rPr lang="et-EE" b="0" dirty="0" err="1" smtClean="0"/>
              <a:t>by</a:t>
            </a:r>
            <a:r>
              <a:rPr lang="et-EE" b="0" dirty="0" smtClean="0"/>
              <a:t> </a:t>
            </a:r>
            <a:r>
              <a:rPr lang="et-EE" b="0" dirty="0" err="1"/>
              <a:t>S</a:t>
            </a:r>
            <a:r>
              <a:rPr lang="et-EE" b="0" dirty="0" err="1" smtClean="0"/>
              <a:t>wedish</a:t>
            </a:r>
            <a:r>
              <a:rPr lang="et-EE" b="0" dirty="0" smtClean="0"/>
              <a:t> King Gustav </a:t>
            </a:r>
            <a:r>
              <a:rPr lang="et-EE" b="0" dirty="0" err="1" smtClean="0"/>
              <a:t>Adolph</a:t>
            </a:r>
            <a:endParaRPr lang="et-EE" b="0" dirty="0" smtClean="0"/>
          </a:p>
          <a:p>
            <a:endParaRPr lang="et-EE" b="0" dirty="0"/>
          </a:p>
        </p:txBody>
      </p:sp>
      <p:pic>
        <p:nvPicPr>
          <p:cNvPr id="1028" name="Picture 4" descr="Pildiotsingu tartu Ã¼likooli peahoone tulem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025" y="3657600"/>
            <a:ext cx="4542500" cy="3024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otud kuju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277" y="1560504"/>
            <a:ext cx="6779598" cy="447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5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9566" y="2229394"/>
            <a:ext cx="10701263" cy="4077138"/>
          </a:xfrm>
        </p:spPr>
        <p:txBody>
          <a:bodyPr>
            <a:normAutofit/>
          </a:bodyPr>
          <a:lstStyle/>
          <a:p>
            <a:r>
              <a:rPr lang="et-EE" dirty="0"/>
              <a:t>V</a:t>
            </a:r>
            <a:r>
              <a:rPr lang="en-GB" dirty="0" err="1" smtClean="0"/>
              <a:t>ery</a:t>
            </a:r>
            <a:r>
              <a:rPr lang="en-GB" dirty="0" smtClean="0"/>
              <a:t> </a:t>
            </a:r>
            <a:r>
              <a:rPr lang="en-GB" dirty="0"/>
              <a:t>limited possibilities for developing any independent education </a:t>
            </a:r>
            <a:r>
              <a:rPr lang="en-GB" dirty="0" smtClean="0"/>
              <a:t>policy</a:t>
            </a:r>
            <a:endParaRPr lang="et-EE" dirty="0" smtClean="0"/>
          </a:p>
          <a:p>
            <a:r>
              <a:rPr lang="en-GB" dirty="0"/>
              <a:t>Higher education was subject to the necessities of the planned </a:t>
            </a:r>
            <a:r>
              <a:rPr lang="en-GB" dirty="0" smtClean="0"/>
              <a:t>economy</a:t>
            </a:r>
            <a:endParaRPr lang="et-EE" dirty="0" smtClean="0"/>
          </a:p>
          <a:p>
            <a:r>
              <a:rPr lang="et-EE" dirty="0" smtClean="0"/>
              <a:t>Curriculas= strict </a:t>
            </a:r>
            <a:r>
              <a:rPr lang="et-EE" dirty="0" err="1" smtClean="0"/>
              <a:t>study</a:t>
            </a:r>
            <a:r>
              <a:rPr lang="et-EE" dirty="0" smtClean="0"/>
              <a:t> </a:t>
            </a:r>
            <a:r>
              <a:rPr lang="et-EE" dirty="0" err="1" smtClean="0"/>
              <a:t>plans</a:t>
            </a:r>
            <a:endParaRPr lang="et-EE" dirty="0" smtClean="0"/>
          </a:p>
          <a:p>
            <a:r>
              <a:rPr lang="et-EE" dirty="0" smtClean="0"/>
              <a:t>„</a:t>
            </a:r>
            <a:r>
              <a:rPr lang="et-EE" dirty="0" err="1" smtClean="0"/>
              <a:t>Red</a:t>
            </a:r>
            <a:r>
              <a:rPr lang="et-EE" dirty="0" smtClean="0"/>
              <a:t>“ </a:t>
            </a:r>
            <a:r>
              <a:rPr lang="et-EE" dirty="0" err="1" smtClean="0"/>
              <a:t>subjects</a:t>
            </a:r>
            <a:r>
              <a:rPr lang="et-EE" dirty="0" smtClean="0"/>
              <a:t> (</a:t>
            </a:r>
            <a:r>
              <a:rPr lang="et-EE" dirty="0" err="1" smtClean="0"/>
              <a:t>e.g</a:t>
            </a:r>
            <a:r>
              <a:rPr lang="et-EE" dirty="0" smtClean="0"/>
              <a:t> </a:t>
            </a:r>
            <a:r>
              <a:rPr lang="et-EE" dirty="0" err="1" smtClean="0"/>
              <a:t>history</a:t>
            </a:r>
            <a:r>
              <a:rPr lang="et-EE" dirty="0" smtClean="0"/>
              <a:t> of </a:t>
            </a:r>
            <a:r>
              <a:rPr lang="et-EE" dirty="0" err="1" smtClean="0"/>
              <a:t>communist</a:t>
            </a:r>
            <a:r>
              <a:rPr lang="et-EE" dirty="0" smtClean="0"/>
              <a:t> </a:t>
            </a:r>
            <a:r>
              <a:rPr lang="et-EE" dirty="0" err="1" smtClean="0"/>
              <a:t>party</a:t>
            </a:r>
            <a:r>
              <a:rPr lang="et-EE" dirty="0" smtClean="0"/>
              <a:t>), </a:t>
            </a:r>
            <a:r>
              <a:rPr lang="et-EE" dirty="0" err="1" smtClean="0"/>
              <a:t>military</a:t>
            </a:r>
            <a:r>
              <a:rPr lang="et-EE" dirty="0" smtClean="0"/>
              <a:t> </a:t>
            </a:r>
            <a:r>
              <a:rPr lang="et-EE" dirty="0" err="1" smtClean="0"/>
              <a:t>sybjects</a:t>
            </a:r>
            <a:endParaRPr lang="et-EE" dirty="0" smtClean="0"/>
          </a:p>
          <a:p>
            <a:r>
              <a:rPr lang="en-GB" dirty="0"/>
              <a:t>Soviet system favoured content-centred teaching and the lecturer’s main role was to be the imparter of the information, while the students were left with the role of passive listeners. (</a:t>
            </a:r>
            <a:r>
              <a:rPr lang="en-GB" dirty="0" err="1"/>
              <a:t>Raudsepp</a:t>
            </a:r>
            <a:r>
              <a:rPr lang="en-GB" dirty="0"/>
              <a:t>, 2006). </a:t>
            </a:r>
            <a:endParaRPr lang="et-EE" dirty="0"/>
          </a:p>
          <a:p>
            <a:endParaRPr lang="et-EE" dirty="0"/>
          </a:p>
        </p:txBody>
      </p:sp>
      <p:sp>
        <p:nvSpPr>
          <p:cNvPr id="3" name="Text Placeholder 2"/>
          <p:cNvSpPr>
            <a:spLocks noGrp="1"/>
          </p:cNvSpPr>
          <p:nvPr>
            <p:ph type="body" sz="quarter" idx="10"/>
          </p:nvPr>
        </p:nvSpPr>
        <p:spPr>
          <a:xfrm>
            <a:off x="262534" y="780432"/>
            <a:ext cx="10515600" cy="1448962"/>
          </a:xfrm>
        </p:spPr>
        <p:txBody>
          <a:bodyPr/>
          <a:lstStyle/>
          <a:p>
            <a:r>
              <a:rPr lang="en-GB" dirty="0"/>
              <a:t>Higher Education </a:t>
            </a:r>
            <a:r>
              <a:rPr lang="et-EE" dirty="0" smtClean="0"/>
              <a:t>during Soviet occupation</a:t>
            </a:r>
            <a:endParaRPr lang="et-EE" dirty="0"/>
          </a:p>
        </p:txBody>
      </p:sp>
    </p:spTree>
    <p:extLst>
      <p:ext uri="{BB962C8B-B14F-4D97-AF65-F5344CB8AC3E}">
        <p14:creationId xmlns:p14="http://schemas.microsoft.com/office/powerpoint/2010/main" val="3798381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2534" y="1796258"/>
            <a:ext cx="11161729" cy="5334982"/>
          </a:xfrm>
        </p:spPr>
        <p:txBody>
          <a:bodyPr>
            <a:noAutofit/>
          </a:bodyPr>
          <a:lstStyle/>
          <a:p>
            <a:pPr marL="0" indent="0">
              <a:buNone/>
            </a:pPr>
            <a:r>
              <a:rPr lang="en-GB" dirty="0" smtClean="0"/>
              <a:t>perestroika </a:t>
            </a:r>
            <a:r>
              <a:rPr lang="en-GB" dirty="0"/>
              <a:t>at the end of </a:t>
            </a:r>
            <a:r>
              <a:rPr lang="en-GB" dirty="0" smtClean="0"/>
              <a:t>1980s</a:t>
            </a:r>
            <a:r>
              <a:rPr lang="et-EE" dirty="0" smtClean="0"/>
              <a:t>, </a:t>
            </a:r>
            <a:r>
              <a:rPr lang="en-GB" dirty="0" smtClean="0"/>
              <a:t>restoration </a:t>
            </a:r>
            <a:r>
              <a:rPr lang="en-GB" dirty="0"/>
              <a:t>of independence in </a:t>
            </a:r>
            <a:r>
              <a:rPr lang="en-GB" dirty="0" smtClean="0"/>
              <a:t>1991</a:t>
            </a:r>
            <a:endParaRPr lang="et-EE" dirty="0" smtClean="0"/>
          </a:p>
          <a:p>
            <a:pPr marL="0" indent="0">
              <a:buNone/>
            </a:pPr>
            <a:r>
              <a:rPr lang="en-GB" dirty="0" smtClean="0"/>
              <a:t>The </a:t>
            </a:r>
            <a:r>
              <a:rPr lang="en-GB" dirty="0"/>
              <a:t>most </a:t>
            </a:r>
            <a:r>
              <a:rPr lang="en-GB" dirty="0" smtClean="0"/>
              <a:t>acute</a:t>
            </a:r>
            <a:r>
              <a:rPr lang="et-EE" dirty="0" smtClean="0"/>
              <a:t> </a:t>
            </a:r>
            <a:r>
              <a:rPr lang="en-GB" dirty="0" smtClean="0"/>
              <a:t>aspects </a:t>
            </a:r>
            <a:r>
              <a:rPr lang="et-EE" dirty="0" smtClean="0"/>
              <a:t>in HE, </a:t>
            </a:r>
            <a:r>
              <a:rPr lang="et-EE" dirty="0" err="1" smtClean="0"/>
              <a:t>that</a:t>
            </a:r>
            <a:r>
              <a:rPr lang="et-EE" dirty="0" smtClean="0"/>
              <a:t> </a:t>
            </a:r>
            <a:r>
              <a:rPr lang="et-EE" dirty="0" err="1" smtClean="0"/>
              <a:t>needed</a:t>
            </a:r>
            <a:r>
              <a:rPr lang="et-EE" dirty="0" smtClean="0"/>
              <a:t> </a:t>
            </a:r>
            <a:r>
              <a:rPr lang="et-EE" dirty="0" err="1" smtClean="0"/>
              <a:t>solutions</a:t>
            </a:r>
            <a:r>
              <a:rPr lang="en-GB" dirty="0" smtClean="0"/>
              <a:t>:</a:t>
            </a:r>
            <a:endParaRPr lang="et-EE" dirty="0" smtClean="0"/>
          </a:p>
          <a:p>
            <a:r>
              <a:rPr lang="en-GB" dirty="0" smtClean="0"/>
              <a:t>the </a:t>
            </a:r>
            <a:r>
              <a:rPr lang="en-GB" dirty="0"/>
              <a:t>ideology and paradigms of education; </a:t>
            </a:r>
            <a:endParaRPr lang="et-EE" dirty="0" smtClean="0"/>
          </a:p>
          <a:p>
            <a:r>
              <a:rPr lang="en-GB" dirty="0" smtClean="0"/>
              <a:t>the </a:t>
            </a:r>
            <a:r>
              <a:rPr lang="en-GB" dirty="0"/>
              <a:t>structure of education; </a:t>
            </a:r>
            <a:endParaRPr lang="et-EE" dirty="0" smtClean="0"/>
          </a:p>
          <a:p>
            <a:r>
              <a:rPr lang="en-GB" dirty="0" smtClean="0"/>
              <a:t>the </a:t>
            </a:r>
            <a:r>
              <a:rPr lang="en-GB" dirty="0"/>
              <a:t>relationship between different levels of education</a:t>
            </a:r>
            <a:r>
              <a:rPr lang="en-GB" dirty="0" smtClean="0"/>
              <a:t>;</a:t>
            </a:r>
            <a:endParaRPr lang="et-EE" dirty="0" smtClean="0"/>
          </a:p>
          <a:p>
            <a:r>
              <a:rPr lang="en-GB" dirty="0" smtClean="0"/>
              <a:t>the </a:t>
            </a:r>
            <a:r>
              <a:rPr lang="en-GB" dirty="0"/>
              <a:t>quality of education; </a:t>
            </a:r>
            <a:r>
              <a:rPr lang="en-GB" dirty="0" smtClean="0"/>
              <a:t> </a:t>
            </a:r>
            <a:endParaRPr lang="et-EE" dirty="0" smtClean="0"/>
          </a:p>
          <a:p>
            <a:r>
              <a:rPr lang="en-GB" dirty="0" smtClean="0"/>
              <a:t>the </a:t>
            </a:r>
            <a:r>
              <a:rPr lang="en-GB" dirty="0"/>
              <a:t>relative proportions of public and private initiatives and the supply of personnel and finances (Must, </a:t>
            </a:r>
            <a:r>
              <a:rPr lang="en-GB" dirty="0" err="1"/>
              <a:t>Kõrgesaar</a:t>
            </a:r>
            <a:r>
              <a:rPr lang="en-GB" dirty="0"/>
              <a:t> &amp; Kala, 1995; 307).</a:t>
            </a:r>
            <a:endParaRPr lang="et-EE" sz="2000" dirty="0"/>
          </a:p>
        </p:txBody>
      </p:sp>
      <p:sp>
        <p:nvSpPr>
          <p:cNvPr id="3" name="Text Placeholder 2"/>
          <p:cNvSpPr>
            <a:spLocks noGrp="1"/>
          </p:cNvSpPr>
          <p:nvPr>
            <p:ph type="body" sz="quarter" idx="10"/>
          </p:nvPr>
        </p:nvSpPr>
        <p:spPr>
          <a:xfrm>
            <a:off x="262534" y="347296"/>
            <a:ext cx="10515600" cy="1448962"/>
          </a:xfrm>
        </p:spPr>
        <p:txBody>
          <a:bodyPr/>
          <a:lstStyle/>
          <a:p>
            <a:r>
              <a:rPr lang="en-GB" dirty="0"/>
              <a:t>Higher Education </a:t>
            </a:r>
            <a:r>
              <a:rPr lang="et-EE" dirty="0" smtClean="0"/>
              <a:t>during restoration of independence</a:t>
            </a:r>
            <a:endParaRPr lang="et-EE" dirty="0"/>
          </a:p>
        </p:txBody>
      </p:sp>
    </p:spTree>
    <p:extLst>
      <p:ext uri="{BB962C8B-B14F-4D97-AF65-F5344CB8AC3E}">
        <p14:creationId xmlns:p14="http://schemas.microsoft.com/office/powerpoint/2010/main" val="255206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29" y="1864895"/>
            <a:ext cx="10515600" cy="4586016"/>
          </a:xfrm>
        </p:spPr>
        <p:txBody>
          <a:bodyPr>
            <a:noAutofit/>
          </a:bodyPr>
          <a:lstStyle/>
          <a:p>
            <a:pPr marL="0" indent="0">
              <a:buNone/>
            </a:pPr>
            <a:r>
              <a:rPr lang="et-EE" sz="2800" dirty="0" smtClean="0"/>
              <a:t>Flexible </a:t>
            </a:r>
            <a:r>
              <a:rPr lang="et-EE" sz="2800" dirty="0" err="1" smtClean="0"/>
              <a:t>curriculum</a:t>
            </a:r>
            <a:r>
              <a:rPr lang="et-EE" sz="2800" dirty="0" smtClean="0"/>
              <a:t> (</a:t>
            </a:r>
            <a:r>
              <a:rPr lang="et-EE" sz="2800" dirty="0" err="1" smtClean="0"/>
              <a:t>credit</a:t>
            </a:r>
            <a:r>
              <a:rPr lang="et-EE" sz="2800" dirty="0" smtClean="0"/>
              <a:t> </a:t>
            </a:r>
            <a:r>
              <a:rPr lang="et-EE" sz="2800" dirty="0" err="1" smtClean="0"/>
              <a:t>point</a:t>
            </a:r>
            <a:r>
              <a:rPr lang="et-EE" sz="2800" dirty="0" smtClean="0"/>
              <a:t> system) instead of course system 1997</a:t>
            </a:r>
          </a:p>
          <a:p>
            <a:pPr marL="0" indent="0">
              <a:buNone/>
            </a:pPr>
            <a:r>
              <a:rPr lang="et-EE" sz="2800" dirty="0" smtClean="0"/>
              <a:t>3 (BA)+2 (MA) curriculas instead 4 years BA+2 years MSc 2002</a:t>
            </a:r>
          </a:p>
          <a:p>
            <a:pPr marL="0" indent="0">
              <a:buNone/>
            </a:pPr>
            <a:r>
              <a:rPr lang="et-EE" sz="2800" dirty="0" smtClean="0"/>
              <a:t>Outcome based curricula 2007</a:t>
            </a:r>
          </a:p>
          <a:p>
            <a:pPr marL="0" indent="0">
              <a:buNone/>
            </a:pPr>
            <a:r>
              <a:rPr lang="et-EE" sz="2800" dirty="0"/>
              <a:t>ECTS credit point </a:t>
            </a:r>
            <a:r>
              <a:rPr lang="et-EE" sz="2800" dirty="0" smtClean="0"/>
              <a:t>system 2009</a:t>
            </a:r>
            <a:endParaRPr lang="et-EE" sz="2800" dirty="0"/>
          </a:p>
          <a:p>
            <a:pPr marL="0" indent="0">
              <a:buNone/>
            </a:pPr>
            <a:r>
              <a:rPr lang="et-EE" sz="2800" dirty="0" smtClean="0"/>
              <a:t>Criterion based assessment 2011</a:t>
            </a:r>
          </a:p>
        </p:txBody>
      </p:sp>
      <p:sp>
        <p:nvSpPr>
          <p:cNvPr id="3" name="Text Placeholder 2"/>
          <p:cNvSpPr>
            <a:spLocks noGrp="1"/>
          </p:cNvSpPr>
          <p:nvPr>
            <p:ph type="body" sz="quarter" idx="10"/>
          </p:nvPr>
        </p:nvSpPr>
        <p:spPr>
          <a:xfrm>
            <a:off x="259096" y="451853"/>
            <a:ext cx="10515600" cy="787400"/>
          </a:xfrm>
        </p:spPr>
        <p:txBody>
          <a:bodyPr/>
          <a:lstStyle/>
          <a:p>
            <a:r>
              <a:rPr lang="et-EE" dirty="0" err="1" smtClean="0"/>
              <a:t>Reforms</a:t>
            </a:r>
            <a:r>
              <a:rPr lang="et-EE" dirty="0" smtClean="0"/>
              <a:t> since  1991 (</a:t>
            </a:r>
            <a:r>
              <a:rPr lang="en-GB" dirty="0"/>
              <a:t>including signing the Bologna Declaration in </a:t>
            </a:r>
            <a:r>
              <a:rPr lang="en-GB" dirty="0" smtClean="0"/>
              <a:t>1999</a:t>
            </a:r>
            <a:r>
              <a:rPr lang="et-EE" dirty="0" smtClean="0"/>
              <a:t>)</a:t>
            </a:r>
            <a:endParaRPr lang="et-EE" dirty="0"/>
          </a:p>
        </p:txBody>
      </p:sp>
    </p:spTree>
    <p:extLst>
      <p:ext uri="{BB962C8B-B14F-4D97-AF65-F5344CB8AC3E}">
        <p14:creationId xmlns:p14="http://schemas.microsoft.com/office/powerpoint/2010/main" val="130927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554" y="1732548"/>
            <a:ext cx="10515600" cy="4872790"/>
          </a:xfrm>
        </p:spPr>
        <p:txBody>
          <a:bodyPr>
            <a:normAutofit/>
          </a:bodyPr>
          <a:lstStyle/>
          <a:p>
            <a:r>
              <a:rPr lang="en-GB" sz="2800" kern="50" dirty="0" smtClean="0">
                <a:latin typeface="+mn-lt"/>
                <a:ea typeface="Calibri" panose="020F0502020204030204" pitchFamily="34" charset="0"/>
              </a:rPr>
              <a:t>As</a:t>
            </a:r>
            <a:r>
              <a:rPr lang="et-EE" sz="2800" kern="50" dirty="0" smtClean="0">
                <a:latin typeface="+mn-lt"/>
                <a:ea typeface="Calibri" panose="020F0502020204030204" pitchFamily="34" charset="0"/>
              </a:rPr>
              <a:t> </a:t>
            </a:r>
            <a:r>
              <a:rPr lang="en-GB" sz="2800" kern="50" dirty="0">
                <a:latin typeface="+mn-lt"/>
                <a:ea typeface="Calibri" panose="020F0502020204030204" pitchFamily="34" charset="0"/>
              </a:rPr>
              <a:t>a result of </a:t>
            </a:r>
            <a:r>
              <a:rPr lang="en-US" sz="2800" dirty="0">
                <a:latin typeface="+mn-lt"/>
                <a:ea typeface="Calibri" panose="020F0502020204030204" pitchFamily="34" charset="0"/>
              </a:rPr>
              <a:t>Estonia joining the European Union in 2004 resources were given for </a:t>
            </a:r>
            <a:r>
              <a:rPr lang="en-US" sz="2800" dirty="0" smtClean="0">
                <a:latin typeface="+mn-lt"/>
                <a:ea typeface="Calibri" panose="020F0502020204030204" pitchFamily="34" charset="0"/>
              </a:rPr>
              <a:t>academic</a:t>
            </a:r>
            <a:r>
              <a:rPr lang="et-EE" sz="2800" dirty="0" smtClean="0">
                <a:latin typeface="+mn-lt"/>
                <a:ea typeface="Calibri" panose="020F0502020204030204" pitchFamily="34" charset="0"/>
              </a:rPr>
              <a:t> </a:t>
            </a:r>
            <a:r>
              <a:rPr lang="en-US" sz="2800" dirty="0" smtClean="0">
                <a:latin typeface="+mn-lt"/>
                <a:ea typeface="Calibri" panose="020F0502020204030204" pitchFamily="34" charset="0"/>
              </a:rPr>
              <a:t>develop</a:t>
            </a:r>
            <a:r>
              <a:rPr lang="et-EE" sz="2800" dirty="0" smtClean="0">
                <a:latin typeface="+mn-lt"/>
                <a:ea typeface="Calibri" panose="020F0502020204030204" pitchFamily="34" charset="0"/>
              </a:rPr>
              <a:t>ment</a:t>
            </a:r>
          </a:p>
          <a:p>
            <a:r>
              <a:rPr lang="et-EE" sz="2800" dirty="0" err="1" smtClean="0">
                <a:latin typeface="+mn-lt"/>
              </a:rPr>
              <a:t>Started</a:t>
            </a:r>
            <a:r>
              <a:rPr lang="et-EE" sz="2800" dirty="0" smtClean="0">
                <a:latin typeface="+mn-lt"/>
              </a:rPr>
              <a:t> </a:t>
            </a:r>
            <a:r>
              <a:rPr lang="en-GB" sz="2800" dirty="0" smtClean="0">
                <a:latin typeface="+mn-lt"/>
              </a:rPr>
              <a:t>systematic </a:t>
            </a:r>
            <a:r>
              <a:rPr lang="en-GB" sz="2800" dirty="0">
                <a:latin typeface="+mn-lt"/>
              </a:rPr>
              <a:t>academic development activities and </a:t>
            </a:r>
            <a:r>
              <a:rPr lang="en-GB" sz="2800" dirty="0" smtClean="0">
                <a:latin typeface="+mn-lt"/>
              </a:rPr>
              <a:t>programs</a:t>
            </a:r>
            <a:endParaRPr lang="et-EE" sz="2800" dirty="0" smtClean="0">
              <a:latin typeface="+mn-lt"/>
            </a:endParaRPr>
          </a:p>
          <a:p>
            <a:r>
              <a:rPr lang="en-GB" sz="2800" dirty="0" smtClean="0">
                <a:latin typeface="+mn-lt"/>
              </a:rPr>
              <a:t>In </a:t>
            </a:r>
            <a:r>
              <a:rPr lang="en-GB" sz="2800" dirty="0">
                <a:latin typeface="+mn-lt"/>
              </a:rPr>
              <a:t>2008, funding from the EU </a:t>
            </a:r>
            <a:r>
              <a:rPr lang="et-EE" sz="2800" dirty="0" smtClean="0">
                <a:latin typeface="+mn-lt"/>
              </a:rPr>
              <a:t>(PRIMUS program)</a:t>
            </a:r>
            <a:r>
              <a:rPr lang="en-GB" sz="2800" dirty="0" smtClean="0">
                <a:latin typeface="+mn-lt"/>
              </a:rPr>
              <a:t> </a:t>
            </a:r>
            <a:r>
              <a:rPr lang="en-GB" sz="2800" dirty="0">
                <a:latin typeface="+mn-lt"/>
              </a:rPr>
              <a:t>allowed</a:t>
            </a:r>
            <a:r>
              <a:rPr lang="et-EE" sz="2800" dirty="0">
                <a:latin typeface="+mn-lt"/>
              </a:rPr>
              <a:t> </a:t>
            </a:r>
            <a:r>
              <a:rPr lang="en-GB" sz="2800" dirty="0" smtClean="0">
                <a:latin typeface="+mn-lt"/>
              </a:rPr>
              <a:t>the </a:t>
            </a:r>
            <a:r>
              <a:rPr lang="en-GB" sz="2800" dirty="0">
                <a:latin typeface="+mn-lt"/>
              </a:rPr>
              <a:t>establishment of two academic development centres, at the University of Tartu and the University of </a:t>
            </a:r>
            <a:r>
              <a:rPr lang="en-GB" sz="2800" dirty="0" smtClean="0">
                <a:latin typeface="+mn-lt"/>
              </a:rPr>
              <a:t>Tallinn</a:t>
            </a:r>
            <a:endParaRPr lang="et-EE" sz="2800" dirty="0" smtClean="0">
              <a:latin typeface="+mn-lt"/>
            </a:endParaRPr>
          </a:p>
          <a:p>
            <a:endParaRPr lang="et-EE" dirty="0" smtClean="0"/>
          </a:p>
          <a:p>
            <a:endParaRPr lang="et-EE" dirty="0"/>
          </a:p>
        </p:txBody>
      </p:sp>
      <p:sp>
        <p:nvSpPr>
          <p:cNvPr id="3" name="Text Placeholder 2"/>
          <p:cNvSpPr>
            <a:spLocks noGrp="1"/>
          </p:cNvSpPr>
          <p:nvPr>
            <p:ph type="body" sz="quarter" idx="10"/>
          </p:nvPr>
        </p:nvSpPr>
        <p:spPr>
          <a:xfrm>
            <a:off x="595997" y="981242"/>
            <a:ext cx="10515600" cy="895684"/>
          </a:xfrm>
        </p:spPr>
        <p:txBody>
          <a:bodyPr/>
          <a:lstStyle/>
          <a:p>
            <a:r>
              <a:rPr lang="et-EE" dirty="0" smtClean="0"/>
              <a:t>Starting academic development </a:t>
            </a:r>
            <a:endParaRPr lang="et-EE" dirty="0"/>
          </a:p>
        </p:txBody>
      </p:sp>
    </p:spTree>
    <p:extLst>
      <p:ext uri="{BB962C8B-B14F-4D97-AF65-F5344CB8AC3E}">
        <p14:creationId xmlns:p14="http://schemas.microsoft.com/office/powerpoint/2010/main" val="22739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44" y="2370221"/>
            <a:ext cx="10515600" cy="4872790"/>
          </a:xfrm>
        </p:spPr>
        <p:txBody>
          <a:bodyPr>
            <a:normAutofit/>
          </a:bodyPr>
          <a:lstStyle/>
          <a:p>
            <a:pPr marL="0" indent="0">
              <a:buNone/>
            </a:pPr>
            <a:r>
              <a:rPr lang="en-GB" dirty="0" smtClean="0"/>
              <a:t> </a:t>
            </a:r>
            <a:endParaRPr lang="et-EE" dirty="0"/>
          </a:p>
        </p:txBody>
      </p:sp>
      <p:sp>
        <p:nvSpPr>
          <p:cNvPr id="3" name="Text Placeholder 2"/>
          <p:cNvSpPr>
            <a:spLocks noGrp="1"/>
          </p:cNvSpPr>
          <p:nvPr>
            <p:ph type="body" sz="quarter" idx="10"/>
          </p:nvPr>
        </p:nvSpPr>
        <p:spPr>
          <a:xfrm>
            <a:off x="463649" y="647033"/>
            <a:ext cx="10515600" cy="895684"/>
          </a:xfrm>
        </p:spPr>
        <p:txBody>
          <a:bodyPr/>
          <a:lstStyle/>
          <a:p>
            <a:r>
              <a:rPr lang="et-EE" dirty="0"/>
              <a:t>Learning </a:t>
            </a:r>
            <a:r>
              <a:rPr lang="et-EE" dirty="0" smtClean="0"/>
              <a:t>from </a:t>
            </a:r>
            <a:r>
              <a:rPr lang="et-EE" dirty="0"/>
              <a:t>international experience</a:t>
            </a:r>
          </a:p>
        </p:txBody>
      </p:sp>
      <p:sp>
        <p:nvSpPr>
          <p:cNvPr id="5" name="Content Placeholder 1"/>
          <p:cNvSpPr txBox="1">
            <a:spLocks/>
          </p:cNvSpPr>
          <p:nvPr/>
        </p:nvSpPr>
        <p:spPr>
          <a:xfrm>
            <a:off x="427554" y="1542717"/>
            <a:ext cx="10515600" cy="506262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rgbClr val="0061AA"/>
              </a:buClr>
              <a:buFont typeface="Arial" panose="020B0604020202020204" pitchFamily="34" charset="0"/>
              <a:buChar char="•"/>
              <a:defRPr sz="2400" kern="1200" baseline="0">
                <a:solidFill>
                  <a:srgbClr val="0061AA"/>
                </a:solidFill>
                <a:latin typeface="+mj-lt"/>
                <a:ea typeface="+mn-ea"/>
                <a:cs typeface="Times New Roman" panose="02020603050405020304" pitchFamily="18" charset="0"/>
              </a:defRPr>
            </a:lvl1pPr>
            <a:lvl2pPr marL="685800" indent="-228600" algn="l" defTabSz="914400" rtl="0" eaLnBrk="1" latinLnBrk="0" hangingPunct="1">
              <a:lnSpc>
                <a:spcPct val="120000"/>
              </a:lnSpc>
              <a:spcBef>
                <a:spcPts val="500"/>
              </a:spcBef>
              <a:buClr>
                <a:srgbClr val="0061AA"/>
              </a:buClr>
              <a:buFont typeface="Arial" panose="020B0604020202020204" pitchFamily="34" charset="0"/>
              <a:buChar char="•"/>
              <a:defRPr sz="1400" kern="1200" baseline="0">
                <a:solidFill>
                  <a:srgbClr val="0061AA"/>
                </a:solidFill>
                <a:latin typeface="+mj-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EU funding enabled </a:t>
            </a:r>
            <a:r>
              <a:rPr lang="en-GB" dirty="0" smtClean="0"/>
              <a:t>to </a:t>
            </a:r>
            <a:r>
              <a:rPr lang="en-GB" dirty="0"/>
              <a:t>think about international co-operation </a:t>
            </a:r>
            <a:r>
              <a:rPr lang="en-GB" dirty="0" smtClean="0"/>
              <a:t>strategically</a:t>
            </a:r>
            <a:endParaRPr lang="et-EE" dirty="0" smtClean="0"/>
          </a:p>
          <a:p>
            <a:r>
              <a:rPr lang="et-EE" dirty="0" err="1" smtClean="0"/>
              <a:t>Learning</a:t>
            </a:r>
            <a:r>
              <a:rPr lang="et-EE" dirty="0" smtClean="0"/>
              <a:t> </a:t>
            </a:r>
            <a:r>
              <a:rPr lang="et-EE" dirty="0" err="1" smtClean="0"/>
              <a:t>from</a:t>
            </a:r>
            <a:r>
              <a:rPr lang="et-EE" dirty="0" smtClean="0"/>
              <a:t> </a:t>
            </a:r>
            <a:r>
              <a:rPr lang="et-EE" dirty="0" err="1" smtClean="0"/>
              <a:t>the</a:t>
            </a:r>
            <a:r>
              <a:rPr lang="et-EE" dirty="0" smtClean="0"/>
              <a:t> </a:t>
            </a:r>
            <a:r>
              <a:rPr lang="et-EE" dirty="0" err="1" smtClean="0"/>
              <a:t>experiences</a:t>
            </a:r>
            <a:r>
              <a:rPr lang="et-EE" dirty="0" smtClean="0"/>
              <a:t> of </a:t>
            </a:r>
            <a:r>
              <a:rPr lang="en-GB" dirty="0" smtClean="0"/>
              <a:t>other </a:t>
            </a:r>
            <a:r>
              <a:rPr lang="en-GB" dirty="0"/>
              <a:t>universities in Norway, the UK, Ireland, Finland, and the US to find best practices of academic </a:t>
            </a:r>
            <a:r>
              <a:rPr lang="en-GB" dirty="0" smtClean="0"/>
              <a:t>development</a:t>
            </a:r>
            <a:endParaRPr lang="et-EE" dirty="0"/>
          </a:p>
          <a:p>
            <a:r>
              <a:rPr lang="et-EE" dirty="0" smtClean="0"/>
              <a:t>J</a:t>
            </a:r>
            <a:r>
              <a:rPr lang="en-GB" dirty="0" err="1" smtClean="0"/>
              <a:t>oin</a:t>
            </a:r>
            <a:r>
              <a:rPr lang="et-EE" dirty="0" smtClean="0"/>
              <a:t>ing</a:t>
            </a:r>
            <a:r>
              <a:rPr lang="en-GB" dirty="0" smtClean="0"/>
              <a:t> </a:t>
            </a:r>
            <a:r>
              <a:rPr lang="en-GB" dirty="0"/>
              <a:t>international organizations of academic developers (ICED, Nordic-Baltic Network</a:t>
            </a:r>
            <a:r>
              <a:rPr lang="en-GB" dirty="0" smtClean="0"/>
              <a:t>)</a:t>
            </a:r>
            <a:endParaRPr lang="et-EE" dirty="0" smtClean="0"/>
          </a:p>
          <a:p>
            <a:r>
              <a:rPr lang="et-EE" dirty="0" smtClean="0"/>
              <a:t>P</a:t>
            </a:r>
            <a:r>
              <a:rPr lang="en-GB" dirty="0" err="1" smtClean="0"/>
              <a:t>articipat</a:t>
            </a:r>
            <a:r>
              <a:rPr lang="et-EE" dirty="0" smtClean="0"/>
              <a:t>ion</a:t>
            </a:r>
            <a:r>
              <a:rPr lang="en-GB" dirty="0" smtClean="0"/>
              <a:t> </a:t>
            </a:r>
            <a:r>
              <a:rPr lang="en-GB" dirty="0"/>
              <a:t>in </a:t>
            </a:r>
            <a:r>
              <a:rPr lang="et-EE" dirty="0" smtClean="0"/>
              <a:t>International </a:t>
            </a:r>
            <a:r>
              <a:rPr lang="en-GB" dirty="0" smtClean="0"/>
              <a:t>conferences </a:t>
            </a:r>
            <a:r>
              <a:rPr lang="en-GB" dirty="0"/>
              <a:t>on higher education teaching and </a:t>
            </a:r>
            <a:r>
              <a:rPr lang="en-GB" dirty="0" smtClean="0"/>
              <a:t>learning </a:t>
            </a:r>
            <a:endParaRPr lang="et-EE" dirty="0"/>
          </a:p>
        </p:txBody>
      </p:sp>
    </p:spTree>
    <p:extLst>
      <p:ext uri="{BB962C8B-B14F-4D97-AF65-F5344CB8AC3E}">
        <p14:creationId xmlns:p14="http://schemas.microsoft.com/office/powerpoint/2010/main" val="338571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29" y="2152928"/>
            <a:ext cx="10515600" cy="4775056"/>
          </a:xfrm>
        </p:spPr>
        <p:txBody>
          <a:bodyPr>
            <a:normAutofit lnSpcReduction="10000"/>
          </a:bodyPr>
          <a:lstStyle/>
          <a:p>
            <a:r>
              <a:rPr lang="et-EE" dirty="0" err="1" smtClean="0"/>
              <a:t>Background</a:t>
            </a:r>
            <a:r>
              <a:rPr lang="et-EE" dirty="0" smtClean="0"/>
              <a:t> </a:t>
            </a:r>
            <a:r>
              <a:rPr lang="et-EE" dirty="0" err="1" smtClean="0"/>
              <a:t>philosophy</a:t>
            </a:r>
            <a:r>
              <a:rPr lang="et-EE" dirty="0" smtClean="0"/>
              <a:t> of </a:t>
            </a:r>
            <a:r>
              <a:rPr lang="et-EE" dirty="0" err="1" smtClean="0"/>
              <a:t>pedagogical</a:t>
            </a:r>
            <a:r>
              <a:rPr lang="et-EE" dirty="0" smtClean="0"/>
              <a:t> </a:t>
            </a:r>
            <a:r>
              <a:rPr lang="et-EE" dirty="0" err="1" smtClean="0"/>
              <a:t>training</a:t>
            </a:r>
            <a:endParaRPr lang="et-EE" dirty="0" smtClean="0"/>
          </a:p>
          <a:p>
            <a:r>
              <a:rPr lang="et-EE" dirty="0" err="1" smtClean="0"/>
              <a:t>Design</a:t>
            </a:r>
            <a:r>
              <a:rPr lang="et-EE" dirty="0" smtClean="0"/>
              <a:t> of </a:t>
            </a:r>
            <a:r>
              <a:rPr lang="et-EE" dirty="0" err="1" smtClean="0"/>
              <a:t>the</a:t>
            </a:r>
            <a:r>
              <a:rPr lang="et-EE" dirty="0" smtClean="0"/>
              <a:t> </a:t>
            </a:r>
            <a:r>
              <a:rPr lang="et-EE" dirty="0" err="1" smtClean="0"/>
              <a:t>basic</a:t>
            </a:r>
            <a:r>
              <a:rPr lang="et-EE" dirty="0" smtClean="0"/>
              <a:t> </a:t>
            </a:r>
            <a:r>
              <a:rPr lang="et-EE" dirty="0" err="1" smtClean="0"/>
              <a:t>pedagogical</a:t>
            </a:r>
            <a:r>
              <a:rPr lang="et-EE" dirty="0" smtClean="0"/>
              <a:t> </a:t>
            </a:r>
            <a:r>
              <a:rPr lang="et-EE" dirty="0" err="1" smtClean="0"/>
              <a:t>course</a:t>
            </a:r>
            <a:r>
              <a:rPr lang="et-EE" dirty="0" smtClean="0"/>
              <a:t> </a:t>
            </a:r>
          </a:p>
          <a:p>
            <a:r>
              <a:rPr lang="et-EE" dirty="0" smtClean="0"/>
              <a:t>New </a:t>
            </a:r>
            <a:r>
              <a:rPr lang="et-EE" dirty="0" err="1" smtClean="0"/>
              <a:t>teaching</a:t>
            </a:r>
            <a:r>
              <a:rPr lang="et-EE" dirty="0" smtClean="0"/>
              <a:t> </a:t>
            </a:r>
            <a:r>
              <a:rPr lang="et-EE" dirty="0" err="1" smtClean="0"/>
              <a:t>strategies</a:t>
            </a:r>
            <a:r>
              <a:rPr lang="et-EE" dirty="0" smtClean="0"/>
              <a:t> </a:t>
            </a:r>
          </a:p>
          <a:p>
            <a:r>
              <a:rPr lang="et-EE" dirty="0" err="1" smtClean="0"/>
              <a:t>Engaging</a:t>
            </a:r>
            <a:r>
              <a:rPr lang="et-EE" dirty="0" smtClean="0"/>
              <a:t> </a:t>
            </a:r>
            <a:r>
              <a:rPr lang="et-EE" dirty="0" err="1" smtClean="0"/>
              <a:t>colleagues</a:t>
            </a:r>
            <a:r>
              <a:rPr lang="et-EE" dirty="0" smtClean="0"/>
              <a:t> </a:t>
            </a:r>
            <a:r>
              <a:rPr lang="et-EE" dirty="0" err="1" smtClean="0"/>
              <a:t>as</a:t>
            </a:r>
            <a:r>
              <a:rPr lang="et-EE" dirty="0" smtClean="0"/>
              <a:t> </a:t>
            </a:r>
            <a:r>
              <a:rPr lang="et-EE" dirty="0" err="1" smtClean="0"/>
              <a:t>learners</a:t>
            </a:r>
            <a:r>
              <a:rPr lang="et-EE" dirty="0" smtClean="0"/>
              <a:t> </a:t>
            </a:r>
            <a:r>
              <a:rPr lang="et-EE" dirty="0" err="1" smtClean="0"/>
              <a:t>into</a:t>
            </a:r>
            <a:r>
              <a:rPr lang="et-EE" dirty="0" smtClean="0"/>
              <a:t> </a:t>
            </a:r>
            <a:r>
              <a:rPr lang="et-EE" dirty="0" err="1" smtClean="0"/>
              <a:t>active</a:t>
            </a:r>
            <a:r>
              <a:rPr lang="et-EE" dirty="0" smtClean="0"/>
              <a:t> </a:t>
            </a:r>
            <a:r>
              <a:rPr lang="et-EE" dirty="0" err="1" smtClean="0"/>
              <a:t>learning</a:t>
            </a:r>
            <a:endParaRPr lang="et-EE" dirty="0" smtClean="0"/>
          </a:p>
          <a:p>
            <a:r>
              <a:rPr lang="et-EE" dirty="0" err="1" smtClean="0"/>
              <a:t>Sustainable</a:t>
            </a:r>
            <a:r>
              <a:rPr lang="et-EE" dirty="0" smtClean="0"/>
              <a:t> </a:t>
            </a:r>
            <a:r>
              <a:rPr lang="et-EE" dirty="0" err="1" smtClean="0"/>
              <a:t>enhancement</a:t>
            </a:r>
            <a:r>
              <a:rPr lang="et-EE" dirty="0" smtClean="0"/>
              <a:t> of </a:t>
            </a:r>
            <a:r>
              <a:rPr lang="et-EE" dirty="0" err="1" smtClean="0"/>
              <a:t>pedagogical</a:t>
            </a:r>
            <a:r>
              <a:rPr lang="et-EE" dirty="0" smtClean="0"/>
              <a:t> </a:t>
            </a:r>
            <a:r>
              <a:rPr lang="et-EE" dirty="0" err="1" smtClean="0"/>
              <a:t>trainings</a:t>
            </a:r>
            <a:r>
              <a:rPr lang="et-EE" dirty="0" smtClean="0"/>
              <a:t> </a:t>
            </a:r>
            <a:r>
              <a:rPr lang="et-EE" dirty="0" err="1" smtClean="0"/>
              <a:t>based</a:t>
            </a:r>
            <a:r>
              <a:rPr lang="et-EE" dirty="0" smtClean="0"/>
              <a:t> on </a:t>
            </a:r>
            <a:r>
              <a:rPr lang="et-EE" dirty="0" err="1" smtClean="0"/>
              <a:t>collecting</a:t>
            </a:r>
            <a:r>
              <a:rPr lang="et-EE" dirty="0" smtClean="0"/>
              <a:t> </a:t>
            </a:r>
            <a:r>
              <a:rPr lang="et-EE" dirty="0" err="1" smtClean="0"/>
              <a:t>evidence</a:t>
            </a:r>
            <a:endParaRPr lang="et-EE" dirty="0" smtClean="0"/>
          </a:p>
          <a:p>
            <a:r>
              <a:rPr lang="et-EE" dirty="0" err="1"/>
              <a:t>The</a:t>
            </a:r>
            <a:r>
              <a:rPr lang="et-EE" dirty="0"/>
              <a:t> </a:t>
            </a:r>
            <a:r>
              <a:rPr lang="et-EE" dirty="0" err="1"/>
              <a:t>principles</a:t>
            </a:r>
            <a:r>
              <a:rPr lang="et-EE" dirty="0"/>
              <a:t> and </a:t>
            </a:r>
            <a:r>
              <a:rPr lang="et-EE" dirty="0" err="1"/>
              <a:t>process</a:t>
            </a:r>
            <a:r>
              <a:rPr lang="et-EE" dirty="0"/>
              <a:t> of peer </a:t>
            </a:r>
            <a:r>
              <a:rPr lang="et-EE" dirty="0" err="1"/>
              <a:t>feedback</a:t>
            </a:r>
            <a:r>
              <a:rPr lang="et-EE" dirty="0"/>
              <a:t> </a:t>
            </a:r>
          </a:p>
          <a:p>
            <a:r>
              <a:rPr lang="et-EE" dirty="0" err="1" smtClean="0"/>
              <a:t>Concept</a:t>
            </a:r>
            <a:r>
              <a:rPr lang="et-EE" dirty="0" smtClean="0"/>
              <a:t> of </a:t>
            </a:r>
            <a:r>
              <a:rPr lang="et-EE" dirty="0" err="1" smtClean="0"/>
              <a:t>teaching-learning</a:t>
            </a:r>
            <a:r>
              <a:rPr lang="et-EE" dirty="0" smtClean="0"/>
              <a:t> </a:t>
            </a:r>
            <a:r>
              <a:rPr lang="et-EE" dirty="0" err="1" smtClean="0"/>
              <a:t>portfolio</a:t>
            </a:r>
            <a:endParaRPr lang="et-EE" dirty="0" smtClean="0"/>
          </a:p>
          <a:p>
            <a:r>
              <a:rPr lang="et-EE" dirty="0" err="1" smtClean="0"/>
              <a:t>SoTL</a:t>
            </a:r>
            <a:endParaRPr lang="et-EE" dirty="0" smtClean="0"/>
          </a:p>
          <a:p>
            <a:endParaRPr lang="et-EE" dirty="0" smtClean="0"/>
          </a:p>
          <a:p>
            <a:endParaRPr lang="en-US" dirty="0"/>
          </a:p>
        </p:txBody>
      </p:sp>
      <p:sp>
        <p:nvSpPr>
          <p:cNvPr id="3" name="Text Placeholder 2"/>
          <p:cNvSpPr>
            <a:spLocks noGrp="1"/>
          </p:cNvSpPr>
          <p:nvPr>
            <p:ph type="body" sz="quarter" idx="10"/>
          </p:nvPr>
        </p:nvSpPr>
        <p:spPr>
          <a:xfrm>
            <a:off x="1065213" y="1030197"/>
            <a:ext cx="10515600" cy="1928568"/>
          </a:xfrm>
        </p:spPr>
        <p:txBody>
          <a:bodyPr/>
          <a:lstStyle/>
          <a:p>
            <a:r>
              <a:rPr lang="et-EE" dirty="0" err="1" smtClean="0"/>
              <a:t>What</a:t>
            </a:r>
            <a:r>
              <a:rPr lang="et-EE" dirty="0" smtClean="0"/>
              <a:t> </a:t>
            </a:r>
            <a:r>
              <a:rPr lang="et-EE" dirty="0" err="1" smtClean="0"/>
              <a:t>did</a:t>
            </a:r>
            <a:r>
              <a:rPr lang="et-EE" dirty="0" smtClean="0"/>
              <a:t> </a:t>
            </a:r>
            <a:r>
              <a:rPr lang="et-EE" dirty="0" err="1" smtClean="0"/>
              <a:t>we</a:t>
            </a:r>
            <a:r>
              <a:rPr lang="et-EE" dirty="0" smtClean="0"/>
              <a:t> </a:t>
            </a:r>
            <a:r>
              <a:rPr lang="et-EE" dirty="0" err="1" smtClean="0"/>
              <a:t>learn</a:t>
            </a:r>
            <a:r>
              <a:rPr lang="et-EE" dirty="0" smtClean="0"/>
              <a:t> </a:t>
            </a:r>
            <a:r>
              <a:rPr lang="et-EE" dirty="0" err="1" smtClean="0"/>
              <a:t>from</a:t>
            </a:r>
            <a:r>
              <a:rPr lang="et-EE" dirty="0" smtClean="0"/>
              <a:t> International </a:t>
            </a:r>
            <a:r>
              <a:rPr lang="et-EE" dirty="0" err="1" smtClean="0"/>
              <a:t>colleagues</a:t>
            </a:r>
            <a:r>
              <a:rPr lang="et-EE" dirty="0" smtClean="0"/>
              <a:t>? </a:t>
            </a:r>
            <a:endParaRPr lang="en-US" dirty="0"/>
          </a:p>
        </p:txBody>
      </p:sp>
    </p:spTree>
    <p:extLst>
      <p:ext uri="{BB962C8B-B14F-4D97-AF65-F5344CB8AC3E}">
        <p14:creationId xmlns:p14="http://schemas.microsoft.com/office/powerpoint/2010/main" val="1886547681"/>
      </p:ext>
    </p:extLst>
  </p:cSld>
  <p:clrMapOvr>
    <a:masterClrMapping/>
  </p:clrMapOvr>
</p:sld>
</file>

<file path=ppt/theme/theme1.xml><?xml version="1.0" encoding="utf-8"?>
<a:theme xmlns:a="http://schemas.openxmlformats.org/drawingml/2006/main" name="Office Mix">
  <a:themeElements>
    <a:clrScheme name="Custom 1">
      <a:dk1>
        <a:srgbClr val="2B2B2B"/>
      </a:dk1>
      <a:lt1>
        <a:srgbClr val="FFFFFF"/>
      </a:lt1>
      <a:dk2>
        <a:srgbClr val="505050"/>
      </a:dk2>
      <a:lt2>
        <a:srgbClr val="F2F2F2"/>
      </a:lt2>
      <a:accent1>
        <a:srgbClr val="0061AA"/>
      </a:accent1>
      <a:accent2>
        <a:srgbClr val="8B0304"/>
      </a:accent2>
      <a:accent3>
        <a:srgbClr val="F04E23"/>
      </a:accent3>
      <a:accent4>
        <a:srgbClr val="004282"/>
      </a:accent4>
      <a:accent5>
        <a:srgbClr val="009AC6"/>
      </a:accent5>
      <a:accent6>
        <a:srgbClr val="FFB900"/>
      </a:accent6>
      <a:hlink>
        <a:srgbClr val="0078D7"/>
      </a:hlink>
      <a:folHlink>
        <a:srgbClr val="4DB0FF"/>
      </a:folHlink>
    </a:clrScheme>
    <a:fontScheme name="Tinos preset">
      <a:majorFont>
        <a:latin typeface="tinos"/>
        <a:ea typeface=""/>
        <a:cs typeface=""/>
      </a:majorFont>
      <a:minorFont>
        <a:latin typeface="ti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defRPr baseline="0" dirty="0" smtClean="0">
            <a:solidFill>
              <a:srgbClr val="0061AA"/>
            </a:solidFill>
          </a:defRPr>
        </a:defPPr>
      </a:lstStyle>
    </a:txDef>
  </a:objectDefaults>
  <a:extraClrSchemeLst/>
  <a:extLst>
    <a:ext uri="{05A4C25C-085E-4340-85A3-A5531E510DB2}">
      <thm15:themeFamily xmlns:thm15="http://schemas.microsoft.com/office/thememl/2012/main" name="OfficeMixStart_Update_6.5.15" id="{60899B57-461E-436C-89B9-AD8BFE676B7F}" vid="{4C140D03-C9A6-4F01-A333-D0890A71F5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Create an Office Mix</Template>
  <TotalTime>975</TotalTime>
  <Words>1326</Words>
  <Application>Microsoft Office PowerPoint</Application>
  <PresentationFormat>Widescreen</PresentationFormat>
  <Paragraphs>143</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 New Roman</vt:lpstr>
      <vt:lpstr>Tinos</vt:lpstr>
      <vt:lpstr>Tinos</vt:lpstr>
      <vt:lpstr>Wingdings</vt:lpstr>
      <vt:lpstr>Office Mix</vt:lpstr>
      <vt:lpstr>Mari Karm, Anu Sarv University of Tartu, Estonia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Pedagogical trainings (since year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Interactive Videos with PowerPoint and Office Mix</dc:title>
  <dc:creator>Johan</dc:creator>
  <cp:lastModifiedBy>Anu Sarv</cp:lastModifiedBy>
  <cp:revision>86</cp:revision>
  <dcterms:created xsi:type="dcterms:W3CDTF">2016-01-07T07:52:03Z</dcterms:created>
  <dcterms:modified xsi:type="dcterms:W3CDTF">2018-06-26T08:10:05Z</dcterms:modified>
</cp:coreProperties>
</file>