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5" r:id="rId10"/>
    <p:sldId id="273" r:id="rId11"/>
    <p:sldId id="272" r:id="rId12"/>
    <p:sldId id="262" r:id="rId13"/>
    <p:sldId id="274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6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International Student: Enrollment</a:t>
            </a:r>
          </a:p>
        </c:rich>
      </c:tx>
      <c:layout>
        <c:manualLayout>
          <c:xMode val="edge"/>
          <c:yMode val="edge"/>
          <c:x val="0.14614091165295601"/>
          <c:y val="5.853491571926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02886819103799"/>
          <c:y val="0.13107594924038701"/>
          <c:w val="0.80866297321441805"/>
          <c:h val="0.634511838771434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Fall 06</c:v>
                </c:pt>
                <c:pt idx="1">
                  <c:v>Fall 07</c:v>
                </c:pt>
                <c:pt idx="2">
                  <c:v>Fall 08</c:v>
                </c:pt>
                <c:pt idx="3">
                  <c:v>Fall 09</c:v>
                </c:pt>
                <c:pt idx="4">
                  <c:v>Fall 10</c:v>
                </c:pt>
                <c:pt idx="5">
                  <c:v>Fall 11</c:v>
                </c:pt>
                <c:pt idx="6">
                  <c:v>Fall 12</c:v>
                </c:pt>
                <c:pt idx="7">
                  <c:v>Fall 13</c:v>
                </c:pt>
                <c:pt idx="8">
                  <c:v>Fall 14</c:v>
                </c:pt>
                <c:pt idx="9">
                  <c:v>Fall 15</c:v>
                </c:pt>
                <c:pt idx="10">
                  <c:v>Fall 16</c:v>
                </c:pt>
                <c:pt idx="11">
                  <c:v>Fall 17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785</c:v>
                </c:pt>
                <c:pt idx="1">
                  <c:v>888</c:v>
                </c:pt>
                <c:pt idx="2">
                  <c:v>904</c:v>
                </c:pt>
                <c:pt idx="3">
                  <c:v>1090</c:v>
                </c:pt>
                <c:pt idx="4">
                  <c:v>1378</c:v>
                </c:pt>
                <c:pt idx="5">
                  <c:v>1861</c:v>
                </c:pt>
                <c:pt idx="6">
                  <c:v>2217</c:v>
                </c:pt>
                <c:pt idx="7">
                  <c:v>2447</c:v>
                </c:pt>
                <c:pt idx="8">
                  <c:v>2668</c:v>
                </c:pt>
                <c:pt idx="9">
                  <c:v>3002</c:v>
                </c:pt>
                <c:pt idx="10">
                  <c:v>2913</c:v>
                </c:pt>
                <c:pt idx="11">
                  <c:v>2146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0F-4B0E-8993-28BC183E1D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62521040"/>
        <c:axId val="562521432"/>
      </c:lineChart>
      <c:catAx>
        <c:axId val="56252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521432"/>
        <c:crosses val="autoZero"/>
        <c:auto val="1"/>
        <c:lblAlgn val="ctr"/>
        <c:lblOffset val="100"/>
        <c:noMultiLvlLbl val="0"/>
      </c:catAx>
      <c:valAx>
        <c:axId val="56252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5210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8FE42-F9E8-8049-B3FA-7A0E1BB12F7F}" type="doc">
      <dgm:prSet loTypeId="urn:microsoft.com/office/officeart/2005/8/layout/gear1" loCatId="" qsTypeId="urn:microsoft.com/office/officeart/2005/8/quickstyle/simple2" qsCatId="simple" csTypeId="urn:microsoft.com/office/officeart/2005/8/colors/accent1_2" csCatId="accent1" phldr="1"/>
      <dgm:spPr/>
    </dgm:pt>
    <dgm:pt modelId="{B48E331B-1929-844E-8EAE-8145C0689D54}">
      <dgm:prSet phldrT="[Text]"/>
      <dgm:spPr/>
      <dgm:t>
        <a:bodyPr/>
        <a:lstStyle/>
        <a:p>
          <a:r>
            <a:rPr lang="en-US" dirty="0"/>
            <a:t>Steps &amp; Logistics</a:t>
          </a:r>
        </a:p>
      </dgm:t>
    </dgm:pt>
    <dgm:pt modelId="{F28D64BF-7CCB-094A-914A-2D1E57A0ED6F}" type="parTrans" cxnId="{1502C64D-1DEC-4548-9723-2049FDE5CF88}">
      <dgm:prSet/>
      <dgm:spPr/>
      <dgm:t>
        <a:bodyPr/>
        <a:lstStyle/>
        <a:p>
          <a:endParaRPr lang="en-US"/>
        </a:p>
      </dgm:t>
    </dgm:pt>
    <dgm:pt modelId="{387F4D70-046B-F24D-80BC-9AA74AF9E282}" type="sibTrans" cxnId="{1502C64D-1DEC-4548-9723-2049FDE5CF88}">
      <dgm:prSet/>
      <dgm:spPr/>
      <dgm:t>
        <a:bodyPr/>
        <a:lstStyle/>
        <a:p>
          <a:endParaRPr lang="en-US"/>
        </a:p>
      </dgm:t>
    </dgm:pt>
    <dgm:pt modelId="{4648EF91-13E4-D649-9309-7F89CA8A4A5D}">
      <dgm:prSet phldrT="[Text]"/>
      <dgm:spPr/>
      <dgm:t>
        <a:bodyPr/>
        <a:lstStyle/>
        <a:p>
          <a:r>
            <a:rPr lang="en-US" dirty="0"/>
            <a:t>Evaluate &amp; Revise</a:t>
          </a:r>
        </a:p>
      </dgm:t>
    </dgm:pt>
    <dgm:pt modelId="{21BD480F-75B6-DA4A-A90F-81114516B52E}" type="parTrans" cxnId="{AC647E4C-CC84-3840-988B-3C22396B76CD}">
      <dgm:prSet/>
      <dgm:spPr/>
      <dgm:t>
        <a:bodyPr/>
        <a:lstStyle/>
        <a:p>
          <a:endParaRPr lang="en-US"/>
        </a:p>
      </dgm:t>
    </dgm:pt>
    <dgm:pt modelId="{D797B3BE-7E8F-C746-8B5A-3F8B02E17691}" type="sibTrans" cxnId="{AC647E4C-CC84-3840-988B-3C22396B76CD}">
      <dgm:prSet/>
      <dgm:spPr/>
      <dgm:t>
        <a:bodyPr/>
        <a:lstStyle/>
        <a:p>
          <a:endParaRPr lang="en-US"/>
        </a:p>
      </dgm:t>
    </dgm:pt>
    <dgm:pt modelId="{32D51671-065D-5844-ADEE-870A4521B567}">
      <dgm:prSet phldrT="[Text]"/>
      <dgm:spPr/>
      <dgm:t>
        <a:bodyPr/>
        <a:lstStyle/>
        <a:p>
          <a:r>
            <a:rPr lang="en-US" dirty="0"/>
            <a:t>Establish a Need</a:t>
          </a:r>
        </a:p>
      </dgm:t>
    </dgm:pt>
    <dgm:pt modelId="{F830F70E-1299-C044-9A9E-10ECC41547EE}" type="parTrans" cxnId="{37B5BC61-DD92-4841-987C-4AF4E69F7A54}">
      <dgm:prSet/>
      <dgm:spPr/>
      <dgm:t>
        <a:bodyPr/>
        <a:lstStyle/>
        <a:p>
          <a:endParaRPr lang="en-US"/>
        </a:p>
      </dgm:t>
    </dgm:pt>
    <dgm:pt modelId="{6FF65363-1F83-7B4F-8437-234B1B833D9A}" type="sibTrans" cxnId="{37B5BC61-DD92-4841-987C-4AF4E69F7A54}">
      <dgm:prSet/>
      <dgm:spPr/>
      <dgm:t>
        <a:bodyPr/>
        <a:lstStyle/>
        <a:p>
          <a:endParaRPr lang="en-US"/>
        </a:p>
      </dgm:t>
    </dgm:pt>
    <dgm:pt modelId="{300C5562-6801-EC4C-A41F-78E48F8B9F3F}" type="pres">
      <dgm:prSet presAssocID="{AA98FE42-F9E8-8049-B3FA-7A0E1BB12F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491699B-532D-DE45-8C00-56B3233D8319}" type="pres">
      <dgm:prSet presAssocID="{B48E331B-1929-844E-8EAE-8145C0689D54}" presName="gear1" presStyleLbl="node1" presStyleIdx="0" presStyleCnt="3" custScaleX="71448" custScaleY="71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87FF0-4B3B-B14D-B060-6EAD305721A4}" type="pres">
      <dgm:prSet presAssocID="{B48E331B-1929-844E-8EAE-8145C0689D54}" presName="gear1srcNode" presStyleLbl="node1" presStyleIdx="0" presStyleCnt="3"/>
      <dgm:spPr/>
      <dgm:t>
        <a:bodyPr/>
        <a:lstStyle/>
        <a:p>
          <a:endParaRPr lang="en-US"/>
        </a:p>
      </dgm:t>
    </dgm:pt>
    <dgm:pt modelId="{A693A2E4-8266-2744-849D-B25F5A93BD95}" type="pres">
      <dgm:prSet presAssocID="{B48E331B-1929-844E-8EAE-8145C0689D54}" presName="gear1dstNode" presStyleLbl="node1" presStyleIdx="0" presStyleCnt="3"/>
      <dgm:spPr/>
      <dgm:t>
        <a:bodyPr/>
        <a:lstStyle/>
        <a:p>
          <a:endParaRPr lang="en-US"/>
        </a:p>
      </dgm:t>
    </dgm:pt>
    <dgm:pt modelId="{1254FED2-040B-2445-A070-A75F06DE6E6C}" type="pres">
      <dgm:prSet presAssocID="{4648EF91-13E4-D649-9309-7F89CA8A4A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46610-8B31-CF4D-B3B4-04D7E42E2A15}" type="pres">
      <dgm:prSet presAssocID="{4648EF91-13E4-D649-9309-7F89CA8A4A5D}" presName="gear2srcNode" presStyleLbl="node1" presStyleIdx="1" presStyleCnt="3"/>
      <dgm:spPr/>
      <dgm:t>
        <a:bodyPr/>
        <a:lstStyle/>
        <a:p>
          <a:endParaRPr lang="en-US"/>
        </a:p>
      </dgm:t>
    </dgm:pt>
    <dgm:pt modelId="{7DDD04C4-2860-CC45-B278-F9605BA98C6A}" type="pres">
      <dgm:prSet presAssocID="{4648EF91-13E4-D649-9309-7F89CA8A4A5D}" presName="gear2dstNode" presStyleLbl="node1" presStyleIdx="1" presStyleCnt="3"/>
      <dgm:spPr/>
      <dgm:t>
        <a:bodyPr/>
        <a:lstStyle/>
        <a:p>
          <a:endParaRPr lang="en-US"/>
        </a:p>
      </dgm:t>
    </dgm:pt>
    <dgm:pt modelId="{8E7A1D50-3A1A-AB42-BC86-280BE710E00C}" type="pres">
      <dgm:prSet presAssocID="{32D51671-065D-5844-ADEE-870A4521B567}" presName="gear3" presStyleLbl="node1" presStyleIdx="2" presStyleCnt="3"/>
      <dgm:spPr/>
      <dgm:t>
        <a:bodyPr/>
        <a:lstStyle/>
        <a:p>
          <a:endParaRPr lang="en-US"/>
        </a:p>
      </dgm:t>
    </dgm:pt>
    <dgm:pt modelId="{88D9DC9E-0FB2-044A-825B-64A114A17B09}" type="pres">
      <dgm:prSet presAssocID="{32D51671-065D-5844-ADEE-870A4521B56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F56AA-D810-0149-8F87-FE22EA49AD52}" type="pres">
      <dgm:prSet presAssocID="{32D51671-065D-5844-ADEE-870A4521B567}" presName="gear3srcNode" presStyleLbl="node1" presStyleIdx="2" presStyleCnt="3"/>
      <dgm:spPr/>
      <dgm:t>
        <a:bodyPr/>
        <a:lstStyle/>
        <a:p>
          <a:endParaRPr lang="en-US"/>
        </a:p>
      </dgm:t>
    </dgm:pt>
    <dgm:pt modelId="{6B5B82BD-C2EB-9A40-8ADF-062FCAA51B02}" type="pres">
      <dgm:prSet presAssocID="{32D51671-065D-5844-ADEE-870A4521B567}" presName="gear3dstNode" presStyleLbl="node1" presStyleIdx="2" presStyleCnt="3"/>
      <dgm:spPr/>
      <dgm:t>
        <a:bodyPr/>
        <a:lstStyle/>
        <a:p>
          <a:endParaRPr lang="en-US"/>
        </a:p>
      </dgm:t>
    </dgm:pt>
    <dgm:pt modelId="{B349E787-8EA3-964B-8A1E-A1F6B001B290}" type="pres">
      <dgm:prSet presAssocID="{387F4D70-046B-F24D-80BC-9AA74AF9E282}" presName="connector1" presStyleLbl="sibTrans2D1" presStyleIdx="0" presStyleCnt="3" custLinFactNeighborX="705" custLinFactNeighborY="-35140"/>
      <dgm:spPr/>
      <dgm:t>
        <a:bodyPr/>
        <a:lstStyle/>
        <a:p>
          <a:endParaRPr lang="en-US"/>
        </a:p>
      </dgm:t>
    </dgm:pt>
    <dgm:pt modelId="{48D78A8E-7BEA-644A-809B-0E876DF2AC17}" type="pres">
      <dgm:prSet presAssocID="{D797B3BE-7E8F-C746-8B5A-3F8B02E17691}" presName="connector2" presStyleLbl="sibTrans2D1" presStyleIdx="1" presStyleCnt="3" custAng="12517400" custFlipHor="1" custLinFactNeighborX="33661" custLinFactNeighborY="44935"/>
      <dgm:spPr/>
      <dgm:t>
        <a:bodyPr/>
        <a:lstStyle/>
        <a:p>
          <a:endParaRPr lang="en-US"/>
        </a:p>
      </dgm:t>
    </dgm:pt>
    <dgm:pt modelId="{EDCD8A76-36D6-0F41-8AFE-96CB36A75941}" type="pres">
      <dgm:prSet presAssocID="{6FF65363-1F83-7B4F-8437-234B1B833D9A}" presName="connector3" presStyleLbl="sibTrans2D1" presStyleIdx="2" presStyleCnt="3" custAng="1489540" custLinFactNeighborX="-20879" custLinFactNeighborY="20357"/>
      <dgm:spPr/>
      <dgm:t>
        <a:bodyPr/>
        <a:lstStyle/>
        <a:p>
          <a:endParaRPr lang="en-US"/>
        </a:p>
      </dgm:t>
    </dgm:pt>
  </dgm:ptLst>
  <dgm:cxnLst>
    <dgm:cxn modelId="{475540E5-08F4-4B4E-95BC-27306AE81A3C}" type="presOf" srcId="{6FF65363-1F83-7B4F-8437-234B1B833D9A}" destId="{EDCD8A76-36D6-0F41-8AFE-96CB36A75941}" srcOrd="0" destOrd="0" presId="urn:microsoft.com/office/officeart/2005/8/layout/gear1"/>
    <dgm:cxn modelId="{37B5BC61-DD92-4841-987C-4AF4E69F7A54}" srcId="{AA98FE42-F9E8-8049-B3FA-7A0E1BB12F7F}" destId="{32D51671-065D-5844-ADEE-870A4521B567}" srcOrd="2" destOrd="0" parTransId="{F830F70E-1299-C044-9A9E-10ECC41547EE}" sibTransId="{6FF65363-1F83-7B4F-8437-234B1B833D9A}"/>
    <dgm:cxn modelId="{AC647E4C-CC84-3840-988B-3C22396B76CD}" srcId="{AA98FE42-F9E8-8049-B3FA-7A0E1BB12F7F}" destId="{4648EF91-13E4-D649-9309-7F89CA8A4A5D}" srcOrd="1" destOrd="0" parTransId="{21BD480F-75B6-DA4A-A90F-81114516B52E}" sibTransId="{D797B3BE-7E8F-C746-8B5A-3F8B02E17691}"/>
    <dgm:cxn modelId="{714D9D6A-DBD1-4E35-89D1-6FD92766130A}" type="presOf" srcId="{32D51671-065D-5844-ADEE-870A4521B567}" destId="{724F56AA-D810-0149-8F87-FE22EA49AD52}" srcOrd="2" destOrd="0" presId="urn:microsoft.com/office/officeart/2005/8/layout/gear1"/>
    <dgm:cxn modelId="{35C911E7-3B1A-49ED-A5FC-783765AC09C4}" type="presOf" srcId="{B48E331B-1929-844E-8EAE-8145C0689D54}" destId="{8491699B-532D-DE45-8C00-56B3233D8319}" srcOrd="0" destOrd="0" presId="urn:microsoft.com/office/officeart/2005/8/layout/gear1"/>
    <dgm:cxn modelId="{E2BBCEF5-0980-46EE-A030-72D0956CB3DD}" type="presOf" srcId="{387F4D70-046B-F24D-80BC-9AA74AF9E282}" destId="{B349E787-8EA3-964B-8A1E-A1F6B001B290}" srcOrd="0" destOrd="0" presId="urn:microsoft.com/office/officeart/2005/8/layout/gear1"/>
    <dgm:cxn modelId="{2B180DA5-6B41-4A46-BF63-AE923959D555}" type="presOf" srcId="{4648EF91-13E4-D649-9309-7F89CA8A4A5D}" destId="{7DDD04C4-2860-CC45-B278-F9605BA98C6A}" srcOrd="2" destOrd="0" presId="urn:microsoft.com/office/officeart/2005/8/layout/gear1"/>
    <dgm:cxn modelId="{CD750F3D-6317-43E6-84B4-3B05C2D8CBB8}" type="presOf" srcId="{32D51671-065D-5844-ADEE-870A4521B567}" destId="{88D9DC9E-0FB2-044A-825B-64A114A17B09}" srcOrd="1" destOrd="0" presId="urn:microsoft.com/office/officeart/2005/8/layout/gear1"/>
    <dgm:cxn modelId="{EC7102D6-ED84-4C1B-B511-C5FD59A38936}" type="presOf" srcId="{4648EF91-13E4-D649-9309-7F89CA8A4A5D}" destId="{E6946610-8B31-CF4D-B3B4-04D7E42E2A15}" srcOrd="1" destOrd="0" presId="urn:microsoft.com/office/officeart/2005/8/layout/gear1"/>
    <dgm:cxn modelId="{95035C39-2F67-4AB1-BE47-4AE6730D76AA}" type="presOf" srcId="{AA98FE42-F9E8-8049-B3FA-7A0E1BB12F7F}" destId="{300C5562-6801-EC4C-A41F-78E48F8B9F3F}" srcOrd="0" destOrd="0" presId="urn:microsoft.com/office/officeart/2005/8/layout/gear1"/>
    <dgm:cxn modelId="{77B0CB53-3214-4D9C-8E3E-98C26C807FDF}" type="presOf" srcId="{D797B3BE-7E8F-C746-8B5A-3F8B02E17691}" destId="{48D78A8E-7BEA-644A-809B-0E876DF2AC17}" srcOrd="0" destOrd="0" presId="urn:microsoft.com/office/officeart/2005/8/layout/gear1"/>
    <dgm:cxn modelId="{41CF9EFE-BF99-4EAC-92DC-6510FD590FA7}" type="presOf" srcId="{32D51671-065D-5844-ADEE-870A4521B567}" destId="{8E7A1D50-3A1A-AB42-BC86-280BE710E00C}" srcOrd="0" destOrd="0" presId="urn:microsoft.com/office/officeart/2005/8/layout/gear1"/>
    <dgm:cxn modelId="{8191CBF6-37E8-4DF6-AE19-389C3C850785}" type="presOf" srcId="{32D51671-065D-5844-ADEE-870A4521B567}" destId="{6B5B82BD-C2EB-9A40-8ADF-062FCAA51B02}" srcOrd="3" destOrd="0" presId="urn:microsoft.com/office/officeart/2005/8/layout/gear1"/>
    <dgm:cxn modelId="{1502C64D-1DEC-4548-9723-2049FDE5CF88}" srcId="{AA98FE42-F9E8-8049-B3FA-7A0E1BB12F7F}" destId="{B48E331B-1929-844E-8EAE-8145C0689D54}" srcOrd="0" destOrd="0" parTransId="{F28D64BF-7CCB-094A-914A-2D1E57A0ED6F}" sibTransId="{387F4D70-046B-F24D-80BC-9AA74AF9E282}"/>
    <dgm:cxn modelId="{2BEAC4E4-CF4E-43D0-B085-E37428B56F7C}" type="presOf" srcId="{B48E331B-1929-844E-8EAE-8145C0689D54}" destId="{A693A2E4-8266-2744-849D-B25F5A93BD95}" srcOrd="2" destOrd="0" presId="urn:microsoft.com/office/officeart/2005/8/layout/gear1"/>
    <dgm:cxn modelId="{3F0FBB56-5B1C-40E5-8E97-A58B7A8EC5F6}" type="presOf" srcId="{B48E331B-1929-844E-8EAE-8145C0689D54}" destId="{42887FF0-4B3B-B14D-B060-6EAD305721A4}" srcOrd="1" destOrd="0" presId="urn:microsoft.com/office/officeart/2005/8/layout/gear1"/>
    <dgm:cxn modelId="{BBCE77B2-0498-4F1B-9F89-7D34B1DD6ED4}" type="presOf" srcId="{4648EF91-13E4-D649-9309-7F89CA8A4A5D}" destId="{1254FED2-040B-2445-A070-A75F06DE6E6C}" srcOrd="0" destOrd="0" presId="urn:microsoft.com/office/officeart/2005/8/layout/gear1"/>
    <dgm:cxn modelId="{C1C5A5D0-E5F9-435C-A3A5-3B54E96C134F}" type="presParOf" srcId="{300C5562-6801-EC4C-A41F-78E48F8B9F3F}" destId="{8491699B-532D-DE45-8C00-56B3233D8319}" srcOrd="0" destOrd="0" presId="urn:microsoft.com/office/officeart/2005/8/layout/gear1"/>
    <dgm:cxn modelId="{9E6A5831-EDFA-450F-87DC-4A2E933FBC19}" type="presParOf" srcId="{300C5562-6801-EC4C-A41F-78E48F8B9F3F}" destId="{42887FF0-4B3B-B14D-B060-6EAD305721A4}" srcOrd="1" destOrd="0" presId="urn:microsoft.com/office/officeart/2005/8/layout/gear1"/>
    <dgm:cxn modelId="{62204147-14B2-47CA-B427-0E2A0AAFFE0E}" type="presParOf" srcId="{300C5562-6801-EC4C-A41F-78E48F8B9F3F}" destId="{A693A2E4-8266-2744-849D-B25F5A93BD95}" srcOrd="2" destOrd="0" presId="urn:microsoft.com/office/officeart/2005/8/layout/gear1"/>
    <dgm:cxn modelId="{8594E972-D77F-4D88-98BC-D5187E3EEBB0}" type="presParOf" srcId="{300C5562-6801-EC4C-A41F-78E48F8B9F3F}" destId="{1254FED2-040B-2445-A070-A75F06DE6E6C}" srcOrd="3" destOrd="0" presId="urn:microsoft.com/office/officeart/2005/8/layout/gear1"/>
    <dgm:cxn modelId="{06BA11DC-21DF-4F41-B4D9-75A47C8DD305}" type="presParOf" srcId="{300C5562-6801-EC4C-A41F-78E48F8B9F3F}" destId="{E6946610-8B31-CF4D-B3B4-04D7E42E2A15}" srcOrd="4" destOrd="0" presId="urn:microsoft.com/office/officeart/2005/8/layout/gear1"/>
    <dgm:cxn modelId="{9A370677-EF9B-460F-9570-13D4D1BD50A3}" type="presParOf" srcId="{300C5562-6801-EC4C-A41F-78E48F8B9F3F}" destId="{7DDD04C4-2860-CC45-B278-F9605BA98C6A}" srcOrd="5" destOrd="0" presId="urn:microsoft.com/office/officeart/2005/8/layout/gear1"/>
    <dgm:cxn modelId="{AF67DC2D-6A8D-4AA5-A501-C4862F767D76}" type="presParOf" srcId="{300C5562-6801-EC4C-A41F-78E48F8B9F3F}" destId="{8E7A1D50-3A1A-AB42-BC86-280BE710E00C}" srcOrd="6" destOrd="0" presId="urn:microsoft.com/office/officeart/2005/8/layout/gear1"/>
    <dgm:cxn modelId="{5F898791-2655-44C1-A785-05DCBA11C374}" type="presParOf" srcId="{300C5562-6801-EC4C-A41F-78E48F8B9F3F}" destId="{88D9DC9E-0FB2-044A-825B-64A114A17B09}" srcOrd="7" destOrd="0" presId="urn:microsoft.com/office/officeart/2005/8/layout/gear1"/>
    <dgm:cxn modelId="{855DE53B-FF8C-473A-8D12-9FDA522F108A}" type="presParOf" srcId="{300C5562-6801-EC4C-A41F-78E48F8B9F3F}" destId="{724F56AA-D810-0149-8F87-FE22EA49AD52}" srcOrd="8" destOrd="0" presId="urn:microsoft.com/office/officeart/2005/8/layout/gear1"/>
    <dgm:cxn modelId="{58F58AAD-20F6-4BA3-9751-AC41FCDA4C72}" type="presParOf" srcId="{300C5562-6801-EC4C-A41F-78E48F8B9F3F}" destId="{6B5B82BD-C2EB-9A40-8ADF-062FCAA51B02}" srcOrd="9" destOrd="0" presId="urn:microsoft.com/office/officeart/2005/8/layout/gear1"/>
    <dgm:cxn modelId="{ADDEF8A3-07B9-4C63-8C52-201EFFA62AB5}" type="presParOf" srcId="{300C5562-6801-EC4C-A41F-78E48F8B9F3F}" destId="{B349E787-8EA3-964B-8A1E-A1F6B001B290}" srcOrd="10" destOrd="0" presId="urn:microsoft.com/office/officeart/2005/8/layout/gear1"/>
    <dgm:cxn modelId="{0DD0BBBD-CFB7-42BF-95E9-EC97E3BB1A4E}" type="presParOf" srcId="{300C5562-6801-EC4C-A41F-78E48F8B9F3F}" destId="{48D78A8E-7BEA-644A-809B-0E876DF2AC17}" srcOrd="11" destOrd="0" presId="urn:microsoft.com/office/officeart/2005/8/layout/gear1"/>
    <dgm:cxn modelId="{E4049C3D-0D7B-4C4D-B984-0978CE3B178C}" type="presParOf" srcId="{300C5562-6801-EC4C-A41F-78E48F8B9F3F}" destId="{EDCD8A76-36D6-0F41-8AFE-96CB36A7594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1699B-532D-DE45-8C00-56B3233D8319}">
      <dsp:nvSpPr>
        <dsp:cNvPr id="0" name=""/>
        <dsp:cNvSpPr/>
      </dsp:nvSpPr>
      <dsp:spPr>
        <a:xfrm>
          <a:off x="2758404" y="2390543"/>
          <a:ext cx="1709919" cy="170991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Steps &amp; Logistics</a:t>
          </a:r>
        </a:p>
      </dsp:txBody>
      <dsp:txXfrm>
        <a:off x="3102174" y="2791083"/>
        <a:ext cx="1022379" cy="878934"/>
      </dsp:txXfrm>
    </dsp:sp>
    <dsp:sp modelId="{1254FED2-040B-2445-A070-A75F06DE6E6C}">
      <dsp:nvSpPr>
        <dsp:cNvPr id="0" name=""/>
        <dsp:cNvSpPr/>
      </dsp:nvSpPr>
      <dsp:spPr>
        <a:xfrm>
          <a:off x="1024318" y="1483211"/>
          <a:ext cx="1740535" cy="174053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Evaluate &amp; Revise</a:t>
          </a:r>
        </a:p>
      </dsp:txBody>
      <dsp:txXfrm>
        <a:off x="1462503" y="1924044"/>
        <a:ext cx="864165" cy="858869"/>
      </dsp:txXfrm>
    </dsp:sp>
    <dsp:sp modelId="{8E7A1D50-3A1A-AB42-BC86-280BE710E00C}">
      <dsp:nvSpPr>
        <dsp:cNvPr id="0" name=""/>
        <dsp:cNvSpPr/>
      </dsp:nvSpPr>
      <dsp:spPr>
        <a:xfrm rot="20700000">
          <a:off x="1999195" y="282419"/>
          <a:ext cx="1705369" cy="17053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Establish a Need</a:t>
          </a:r>
        </a:p>
      </dsp:txBody>
      <dsp:txXfrm rot="-20700000">
        <a:off x="2373233" y="656457"/>
        <a:ext cx="957294" cy="957294"/>
      </dsp:txXfrm>
    </dsp:sp>
    <dsp:sp modelId="{B349E787-8EA3-964B-8A1E-A1F6B001B290}">
      <dsp:nvSpPr>
        <dsp:cNvPr id="0" name=""/>
        <dsp:cNvSpPr/>
      </dsp:nvSpPr>
      <dsp:spPr>
        <a:xfrm>
          <a:off x="2256043" y="610311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78A8E-7BEA-644A-809B-0E876DF2AC17}">
      <dsp:nvSpPr>
        <dsp:cNvPr id="0" name=""/>
        <dsp:cNvSpPr/>
      </dsp:nvSpPr>
      <dsp:spPr>
        <a:xfrm rot="9082600" flipH="1">
          <a:off x="1465268" y="2097545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CD8A76-36D6-0F41-8AFE-96CB36A75941}">
      <dsp:nvSpPr>
        <dsp:cNvPr id="0" name=""/>
        <dsp:cNvSpPr/>
      </dsp:nvSpPr>
      <dsp:spPr>
        <a:xfrm rot="1489540">
          <a:off x="1103679" y="396725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0.01914</cdr:x>
      <cdr:y>0.27148</cdr:y>
    </cdr:from>
    <cdr:to>
      <cdr:x>0.06873</cdr:x>
      <cdr:y>0.55714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08034" y="1117575"/>
          <a:ext cx="856168" cy="248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Students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0.45931</cdr:x>
      <cdr:y>0.91713</cdr:y>
    </cdr:from>
    <cdr:to>
      <cdr:x>0.67816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2029" y="2682300"/>
          <a:ext cx="968205" cy="24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Semester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5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1182688"/>
            <a:ext cx="5676900" cy="3194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17917" y="4554670"/>
            <a:ext cx="5743335" cy="3726551"/>
          </a:xfrm>
          <a:prstGeom prst="rect">
            <a:avLst/>
          </a:prstGeom>
          <a:noFill/>
          <a:ln>
            <a:noFill/>
          </a:ln>
        </p:spPr>
        <p:txBody>
          <a:bodyPr wrap="square" lIns="95094" tIns="47534" rIns="95094" bIns="47534" anchor="t" anchorCtr="0">
            <a:noAutofit/>
          </a:bodyPr>
          <a:lstStyle/>
          <a:p>
            <a:pPr>
              <a:buSzPct val="25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066535" y="8989397"/>
            <a:ext cx="3110973" cy="474855"/>
          </a:xfrm>
          <a:prstGeom prst="rect">
            <a:avLst/>
          </a:prstGeom>
          <a:noFill/>
          <a:ln>
            <a:noFill/>
          </a:ln>
        </p:spPr>
        <p:txBody>
          <a:bodyPr wrap="square" lIns="95094" tIns="47534" rIns="95094" bIns="4753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2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1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D47F-8786-467D-A178-14BEAA3810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9140" y="307909"/>
            <a:ext cx="11051643" cy="2103365"/>
          </a:xfrm>
        </p:spPr>
        <p:txBody>
          <a:bodyPr>
            <a:normAutofit/>
          </a:bodyPr>
          <a:lstStyle/>
          <a:p>
            <a:r>
              <a:rPr lang="en-US" sz="3800" dirty="0"/>
              <a:t>Development and Delivery of the </a:t>
            </a:r>
            <a:r>
              <a:rPr lang="en-US" sz="3800" dirty="0" smtClean="0"/>
              <a:t>Intercultural </a:t>
            </a:r>
            <a:r>
              <a:rPr lang="en-US" sz="3800" dirty="0"/>
              <a:t>Faculty Scholars Cohort </a:t>
            </a:r>
            <a:r>
              <a:rPr lang="en-US" sz="3800" dirty="0" smtClean="0"/>
              <a:t>Program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2532" y="1985293"/>
            <a:ext cx="9144000" cy="2309709"/>
          </a:xfrm>
        </p:spPr>
        <p:txBody>
          <a:bodyPr>
            <a:noAutofit/>
          </a:bodyPr>
          <a:lstStyle/>
          <a:p>
            <a:r>
              <a:rPr lang="en-US" sz="2800" dirty="0" smtClean="0"/>
              <a:t>Judy </a:t>
            </a:r>
            <a:r>
              <a:rPr lang="en-US" sz="2800" dirty="0"/>
              <a:t>Lightner</a:t>
            </a:r>
          </a:p>
          <a:p>
            <a:r>
              <a:rPr lang="en-US" sz="2800" dirty="0"/>
              <a:t>Teaching </a:t>
            </a:r>
            <a:r>
              <a:rPr lang="en-US" sz="2800" dirty="0" smtClean="0"/>
              <a:t>Associate, Center for Teaching and Learning</a:t>
            </a:r>
          </a:p>
          <a:p>
            <a:endParaRPr lang="en-US" sz="2800" dirty="0" smtClean="0"/>
          </a:p>
          <a:p>
            <a:r>
              <a:rPr lang="en-US" sz="2800" dirty="0" smtClean="0"/>
              <a:t>Jenny </a:t>
            </a:r>
            <a:r>
              <a:rPr lang="en-US" sz="2800" dirty="0" err="1" smtClean="0"/>
              <a:t>Marcinkiewicz</a:t>
            </a:r>
            <a:endParaRPr lang="en-US" sz="2800" dirty="0" smtClean="0"/>
          </a:p>
          <a:p>
            <a:r>
              <a:rPr lang="en-US" sz="2800" dirty="0" smtClean="0"/>
              <a:t>Director, Center for Teaching and Learning</a:t>
            </a:r>
          </a:p>
          <a:p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39262" y="5023286"/>
            <a:ext cx="4286038" cy="2400082"/>
            <a:chOff x="6431280" y="3014862"/>
            <a:chExt cx="5288280" cy="29364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05"/>
            <a:stretch/>
          </p:blipFill>
          <p:spPr>
            <a:xfrm>
              <a:off x="6431280" y="3014862"/>
              <a:ext cx="4183380" cy="2936472"/>
            </a:xfrm>
            <a:prstGeom prst="rect">
              <a:avLst/>
            </a:prstGeom>
          </p:spPr>
        </p:pic>
        <p:pic>
          <p:nvPicPr>
            <p:cNvPr id="6" name="Shape 75" descr="https://lh5.googleusercontent.com/CFc6JQJlPY6g4QTvjrQM_0Lj6bQaifRxnqWXKSDhIeCdO6BX0isYfW5cFp5LKPwZNuEOInKurcdxGVIiYzfBWVOKLjYC4GHvE95rnzq1TjhyB6opLne3iLeFO4ZAZrn67hEP2qLmpLVXjHW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44672" y="3907819"/>
              <a:ext cx="1074888" cy="106804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3" y="130631"/>
            <a:ext cx="9013421" cy="934496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+mn-lt"/>
                <a:ea typeface="Calibri" charset="0"/>
                <a:cs typeface="Calibri" charset="0"/>
              </a:rPr>
              <a:t>Idea to Implementation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3" y="1296955"/>
            <a:ext cx="9447055" cy="5191714"/>
          </a:xfrm>
        </p:spPr>
        <p:txBody>
          <a:bodyPr>
            <a:normAutofit/>
          </a:bodyPr>
          <a:lstStyle/>
          <a:p>
            <a:pPr marL="400050" lvl="1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Lessons Learned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Post program cohort meetings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Program evaluation framework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Continued reporting of ongoing program outcomes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National and international conference presentations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Department and College presentations, workshops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Campus presentations, workshops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    Selection process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400050" lvl="1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6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4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1210"/>
            <a:ext cx="8596668" cy="1073094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Roundtable Participants</a:t>
            </a:r>
            <a:br>
              <a:rPr lang="en-US" sz="3800" b="1" dirty="0" smtClean="0"/>
            </a:b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24303"/>
            <a:ext cx="9097287" cy="530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Developing a Program</a:t>
            </a:r>
          </a:p>
          <a:p>
            <a:pPr marL="0" indent="0">
              <a:buNone/>
            </a:pPr>
            <a:endParaRPr lang="en-US" sz="500" dirty="0" smtClean="0"/>
          </a:p>
          <a:p>
            <a:pPr lvl="1" indent="-342900">
              <a:spcBef>
                <a:spcPts val="0"/>
              </a:spcBef>
            </a:pPr>
            <a:r>
              <a:rPr lang="en-US" sz="2000" dirty="0" smtClean="0"/>
              <a:t>Establish </a:t>
            </a:r>
            <a:r>
              <a:rPr lang="en-US" sz="2000" dirty="0"/>
              <a:t>need</a:t>
            </a:r>
          </a:p>
          <a:p>
            <a:pPr marL="857250" lvl="2" indent="0">
              <a:spcBef>
                <a:spcPts val="0"/>
              </a:spcBef>
              <a:buNone/>
            </a:pPr>
            <a:endParaRPr lang="en-US" sz="2000" dirty="0"/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Logistics  </a:t>
            </a:r>
          </a:p>
          <a:p>
            <a:pPr marL="1200150" lvl="2" indent="-342900">
              <a:spcBef>
                <a:spcPts val="0"/>
              </a:spcBef>
            </a:pPr>
            <a:endParaRPr lang="en-US" sz="2000" dirty="0"/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Evaluate and Revise  </a:t>
            </a:r>
          </a:p>
          <a:p>
            <a:pPr marL="857250" lvl="2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Existing Program</a:t>
            </a:r>
          </a:p>
          <a:p>
            <a:pPr marL="0" indent="0">
              <a:spcBef>
                <a:spcPts val="0"/>
              </a:spcBef>
              <a:buNone/>
            </a:pPr>
            <a:endParaRPr lang="en-US" sz="500" b="1" dirty="0" smtClean="0"/>
          </a:p>
          <a:p>
            <a:pPr lvl="1"/>
            <a:r>
              <a:rPr lang="en-US" sz="2000" dirty="0" smtClean="0"/>
              <a:t>Steps as above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Lessons learned</a:t>
            </a:r>
            <a:endParaRPr lang="en-US" sz="2000" dirty="0"/>
          </a:p>
        </p:txBody>
      </p:sp>
      <p:pic>
        <p:nvPicPr>
          <p:cNvPr id="4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0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822593"/>
            <a:ext cx="9144000" cy="1035407"/>
          </a:xfrm>
        </p:spPr>
        <p:txBody>
          <a:bodyPr/>
          <a:lstStyle/>
          <a:p>
            <a:r>
              <a:rPr lang="en-US" dirty="0" err="1"/>
              <a:t>www.kent.edu</a:t>
            </a:r>
            <a:r>
              <a:rPr lang="en-US" dirty="0"/>
              <a:t>/</a:t>
            </a:r>
            <a:r>
              <a:rPr lang="en-US" dirty="0" err="1"/>
              <a:t>ctl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5/25/2018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29630" y="3673878"/>
            <a:ext cx="5288280" cy="2936472"/>
            <a:chOff x="6431280" y="3014862"/>
            <a:chExt cx="5288280" cy="29364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05"/>
            <a:stretch/>
          </p:blipFill>
          <p:spPr>
            <a:xfrm>
              <a:off x="6431280" y="3014862"/>
              <a:ext cx="4183380" cy="2936472"/>
            </a:xfrm>
            <a:prstGeom prst="rect">
              <a:avLst/>
            </a:prstGeom>
          </p:spPr>
        </p:pic>
        <p:pic>
          <p:nvPicPr>
            <p:cNvPr id="10" name="Shape 75" descr="https://lh5.googleusercontent.com/CFc6JQJlPY6g4QTvjrQM_0Lj6bQaifRxnqWXKSDhIeCdO6BX0isYfW5cFp5LKPwZNuEOInKurcdxGVIiYzfBWVOKLjYC4GHvE95rnzq1TjhyB6opLne3iLeFO4ZAZrn67hEP2qLmpLVXjHW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44672" y="3907819"/>
              <a:ext cx="1074888" cy="10680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1524000" y="626906"/>
            <a:ext cx="9144000" cy="1088528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3" y="130630"/>
            <a:ext cx="9013421" cy="934496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+mn-lt"/>
                <a:ea typeface="Calibri" charset="0"/>
                <a:cs typeface="Calibri" charset="0"/>
              </a:rPr>
              <a:t>Idea to Implementation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3" y="1065127"/>
            <a:ext cx="9447055" cy="542354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Establish need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University mission / Strategic Plan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Student demographic data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	Intentional collaboration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Logistics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Administrative Support / Funding / Collaborations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Research Similar Programs, Resources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Participant Selection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Faculty Facilitator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Expectations of Faculty Participants – “Train the Trainer” design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Location and time, Facilitator, Faculty Incentive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Evaluation plan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Evaluate and Revise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Identify challenges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Identify successes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Identify further opportunities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Ongoing evaluation and reporting 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400050" lvl="1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6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4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 idx="4294967295"/>
          </p:nvPr>
        </p:nvSpPr>
        <p:spPr>
          <a:xfrm>
            <a:off x="522514" y="213360"/>
            <a:ext cx="11014165" cy="87748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lvl="0">
              <a:buSzPct val="25000"/>
            </a:pPr>
            <a:r>
              <a:rPr lang="en-US" sz="3800" dirty="0"/>
              <a:t>Institutional Context - Kent State </a:t>
            </a:r>
            <a:r>
              <a:rPr lang="en-US" sz="3800" dirty="0" smtClean="0"/>
              <a:t>University</a:t>
            </a:r>
            <a:endParaRPr lang="en-US" sz="38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4294967295"/>
          </p:nvPr>
        </p:nvSpPr>
        <p:spPr>
          <a:xfrm>
            <a:off x="522514" y="558635"/>
            <a:ext cx="10377456" cy="5093678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u="sng" dirty="0"/>
          </a:p>
          <a:p>
            <a:pPr marL="457189" indent="-457189">
              <a:spcBef>
                <a:spcPts val="0"/>
              </a:spcBef>
            </a:pPr>
            <a:r>
              <a:rPr lang="en-US" b="1" dirty="0" smtClean="0"/>
              <a:t>Eight campus system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457189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Additional facilities</a:t>
            </a:r>
          </a:p>
          <a:p>
            <a:pPr marL="914377" lvl="1" indent="-457189">
              <a:spcBef>
                <a:spcPts val="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College of Podiatric Medicine</a:t>
            </a:r>
          </a:p>
          <a:p>
            <a:pPr marL="914377" lvl="1" indent="-457189">
              <a:spcBef>
                <a:spcPts val="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Regional Academic Center</a:t>
            </a:r>
          </a:p>
          <a:p>
            <a:pPr marL="914377" lvl="1" indent="-457189">
              <a:spcBef>
                <a:spcPts val="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Florence, Italy</a:t>
            </a:r>
          </a:p>
          <a:p>
            <a:pPr marL="0" indent="0">
              <a:spcBef>
                <a:spcPts val="0"/>
              </a:spcBef>
              <a:buNone/>
            </a:pPr>
            <a:endParaRPr lang="en-US" b="1" i="0" u="none" strike="noStrike" cap="none" dirty="0" smtClean="0">
              <a:solidFill>
                <a:srgbClr val="002060"/>
              </a:solidFill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i="0" u="none" strike="noStrike" cap="none" dirty="0" smtClean="0">
              <a:solidFill>
                <a:srgbClr val="002060"/>
              </a:solidFill>
              <a:sym typeface="Arial"/>
            </a:endParaRPr>
          </a:p>
          <a:p>
            <a:pPr marL="457189" indent="-457189">
              <a:spcBef>
                <a:spcPts val="0"/>
              </a:spcBef>
            </a:pPr>
            <a:r>
              <a:rPr lang="en-US" b="1" dirty="0" smtClean="0"/>
              <a:t>Student enrollment </a:t>
            </a:r>
            <a:r>
              <a:rPr lang="en-US" dirty="0" smtClean="0"/>
              <a:t>(all):  39,367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457189" indent="-457189">
              <a:spcBef>
                <a:spcPts val="0"/>
              </a:spcBef>
            </a:pPr>
            <a:r>
              <a:rPr lang="en-US" b="1" i="0" u="none" strike="noStrike" cap="none" dirty="0" smtClean="0">
                <a:solidFill>
                  <a:schemeClr val="tx1"/>
                </a:solidFill>
                <a:sym typeface="Arial"/>
              </a:rPr>
              <a:t>Faculty (all):  2,726</a:t>
            </a:r>
          </a:p>
          <a:p>
            <a:pPr marL="0" indent="0">
              <a:spcBef>
                <a:spcPts val="0"/>
              </a:spcBef>
              <a:buNone/>
            </a:pPr>
            <a:endParaRPr lang="en-US" b="1" i="0" u="none" strike="noStrike" cap="none" dirty="0" smtClean="0">
              <a:solidFill>
                <a:schemeClr val="accent5">
                  <a:lumMod val="50000"/>
                </a:schemeClr>
              </a:solidFill>
              <a:sym typeface="Arial"/>
            </a:endParaRPr>
          </a:p>
          <a:p>
            <a:pPr marL="914377" lvl="1" indent="-457189">
              <a:spcBef>
                <a:spcPts val="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Full-Time Faculty:  1,369  (TT:  793, NTT:  576)</a:t>
            </a:r>
          </a:p>
          <a:p>
            <a:pPr marL="914377" lvl="1" indent="-457189">
              <a:spcBef>
                <a:spcPts val="0"/>
              </a:spcBef>
            </a:pPr>
            <a:r>
              <a:rPr lang="en-US" sz="2400" i="0" u="none" strike="noStrike" cap="none" dirty="0" smtClean="0">
                <a:solidFill>
                  <a:schemeClr val="accent5">
                    <a:lumMod val="50000"/>
                  </a:schemeClr>
                </a:solidFill>
                <a:sym typeface="Arial"/>
              </a:rPr>
              <a:t>Part-Time Faculty: 1,357</a:t>
            </a:r>
          </a:p>
          <a:p>
            <a:pPr marL="0" indent="0">
              <a:spcBef>
                <a:spcPts val="0"/>
              </a:spcBef>
              <a:buNone/>
            </a:pPr>
            <a:endParaRPr lang="en-US" sz="933" b="1" dirty="0">
              <a:solidFill>
                <a:srgbClr val="002060"/>
              </a:solidFill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933" b="1" dirty="0" smtClean="0">
              <a:solidFill>
                <a:srgbClr val="002060"/>
              </a:solidFill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933" b="1" dirty="0" smtClean="0">
              <a:solidFill>
                <a:srgbClr val="002060"/>
              </a:solidFill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1"/>
                </a:solidFill>
                <a:sym typeface="Arial"/>
              </a:rPr>
              <a:t>https://</a:t>
            </a:r>
            <a:r>
              <a:rPr lang="en-US" sz="1600" b="1" dirty="0" smtClean="0">
                <a:solidFill>
                  <a:schemeClr val="accent1"/>
                </a:solidFill>
                <a:sym typeface="Arial"/>
              </a:rPr>
              <a:t>www.kent.edu/sites/default/files/file/8%20Campus%20System%20Fall%2017.pdf</a:t>
            </a:r>
            <a:endParaRPr lang="en-US" sz="1600" b="1" dirty="0">
              <a:solidFill>
                <a:schemeClr val="accent1"/>
              </a:solidFill>
              <a:sym typeface="Arial"/>
            </a:endParaRPr>
          </a:p>
        </p:txBody>
      </p:sp>
      <p:pic>
        <p:nvPicPr>
          <p:cNvPr id="75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88" y="1090843"/>
            <a:ext cx="5283988" cy="30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4116" y="256380"/>
            <a:ext cx="10805811" cy="739379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Establishing a Need for IFSC Program 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935872"/>
            <a:ext cx="9976251" cy="5594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2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1" dirty="0" smtClean="0"/>
              <a:t>Kent State International Student Context</a:t>
            </a:r>
            <a:r>
              <a:rPr lang="en-US" sz="2600" dirty="0" smtClean="0"/>
              <a:t>:  </a:t>
            </a:r>
          </a:p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 	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International student population trends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Sharp increase 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First Cohort 2014-15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200" dirty="0"/>
          </a:p>
          <a:p>
            <a:pPr marL="457200" lvl="1" indent="0">
              <a:spcBef>
                <a:spcPts val="600"/>
              </a:spcBef>
              <a:buNone/>
            </a:pP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dirty="0" smtClean="0"/>
              <a:t>Colleges 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Arts and Sciences (e.g., CS, Physics)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Business Administration (e.g., Accounting, Finance, MIS)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Aeronautics and Engineering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Communication and Information (e.g., Digital Sciences)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70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600" dirty="0" smtClean="0"/>
              <a:t>Top sending countries (Saudi Arabia, China, India, Oman)</a:t>
            </a:r>
            <a:endParaRPr lang="en-US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</a:rPr>
              <a:t>		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29659366"/>
              </p:ext>
            </p:extLst>
          </p:nvPr>
        </p:nvGraphicFramePr>
        <p:xfrm>
          <a:off x="7534294" y="1666692"/>
          <a:ext cx="4437149" cy="293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2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2852" y="169421"/>
            <a:ext cx="8596668" cy="1065229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Overview – Finding Support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52" y="592853"/>
            <a:ext cx="10090387" cy="626514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900" b="1" dirty="0" smtClean="0"/>
          </a:p>
          <a:p>
            <a:pPr marL="114300" indent="0">
              <a:buNone/>
            </a:pPr>
            <a:r>
              <a:rPr lang="en-US" b="1" dirty="0" smtClean="0"/>
              <a:t>Kent State University Strategic Plan  </a:t>
            </a:r>
          </a:p>
          <a:p>
            <a:pPr marL="114300" indent="0">
              <a:buNone/>
            </a:pPr>
            <a:r>
              <a:rPr lang="en-US" b="1" dirty="0" smtClean="0"/>
              <a:t>Office of the Provost</a:t>
            </a:r>
          </a:p>
          <a:p>
            <a:pPr marL="1257300" lvl="2"/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Ensure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that appreciation, service, and caring for our international students extends in all our teaching, learning, and support areas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1257300" lvl="2"/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Promote curricula that encourage the systematic understanding of cultural and other forms of international diversity.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200" b="1" dirty="0" smtClean="0"/>
              <a:t>			</a:t>
            </a:r>
          </a:p>
          <a:p>
            <a:pPr marL="0" indent="0">
              <a:buNone/>
            </a:pPr>
            <a:r>
              <a:rPr lang="en-US" sz="2600" b="1" dirty="0" smtClean="0"/>
              <a:t>Collaborative effort:</a:t>
            </a:r>
            <a:r>
              <a:rPr lang="en-US" sz="2600" b="1" dirty="0"/>
              <a:t>	</a:t>
            </a:r>
            <a:endParaRPr lang="en-US" sz="2600" b="1" dirty="0" smtClean="0"/>
          </a:p>
          <a:p>
            <a:r>
              <a:rPr lang="en-US" b="1" dirty="0" smtClean="0"/>
              <a:t>Institutional Partners:  CTL</a:t>
            </a:r>
            <a:r>
              <a:rPr lang="en-US" b="1" dirty="0"/>
              <a:t>, OGE, Office of Provost, DEI </a:t>
            </a:r>
            <a:endParaRPr lang="en-US" b="1" dirty="0" smtClean="0"/>
          </a:p>
          <a:p>
            <a:r>
              <a:rPr lang="en-US" b="1" dirty="0" smtClean="0"/>
              <a:t>Varied Formats:</a:t>
            </a:r>
          </a:p>
          <a:p>
            <a:pPr lvl="2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90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minute workshop for faculty: Teaching and Learning Across Cultures</a:t>
            </a:r>
          </a:p>
          <a:p>
            <a:pPr lvl="2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Semester-long faculty led program: IFSC Program</a:t>
            </a:r>
          </a:p>
          <a:p>
            <a:pPr marL="1371600" lvl="3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200" b="1" dirty="0" smtClean="0"/>
              <a:t>  </a:t>
            </a: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5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7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3889" y="273430"/>
            <a:ext cx="10766038" cy="735291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Faculty Learning Community Benefits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89" y="1140643"/>
            <a:ext cx="9643620" cy="571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CTL’s </a:t>
            </a:r>
            <a:r>
              <a:rPr lang="en-US" sz="2800" b="1" dirty="0" smtClean="0"/>
              <a:t>perspective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Organically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developed (not top down)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Faculty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facilitated with discipline expertise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Faculty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as learners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Peer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support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Individual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development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Change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agents (“train the trainer”)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Expectation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 take back to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dept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/school and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college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600" dirty="0" smtClean="0">
                <a:latin typeface="Calibri" panose="020F0502020204030204" pitchFamily="34" charset="0"/>
              </a:rPr>
              <a:t>		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5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5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3889" y="242317"/>
            <a:ext cx="9014922" cy="919437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IFSC Faculty Learning Communities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89" y="1140643"/>
            <a:ext cx="9643620" cy="571735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3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2014-15</a:t>
            </a:r>
            <a:r>
              <a:rPr lang="en-US" sz="2400" dirty="0" smtClean="0"/>
              <a:t>   CTL as lead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    13 Faculty</a:t>
            </a:r>
          </a:p>
          <a:p>
            <a:pPr lvl="4"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Multi-campus representation</a:t>
            </a:r>
          </a:p>
          <a:p>
            <a:pPr lvl="4">
              <a:spcBef>
                <a:spcPts val="6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Colleges </a:t>
            </a:r>
          </a:p>
          <a:p>
            <a:pPr marL="1371600" lvl="3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1371600" lvl="3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2016-17  </a:t>
            </a:r>
            <a:r>
              <a:rPr lang="en-US" sz="2400" dirty="0" smtClean="0"/>
              <a:t>OGE as lead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    8 Faculty (5 Colleges)</a:t>
            </a:r>
          </a:p>
          <a:p>
            <a:pPr lvl="4">
              <a:spcBef>
                <a:spcPts val="600"/>
              </a:spcBef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1371600" lvl="3" indent="0">
              <a:spcBef>
                <a:spcPts val="600"/>
              </a:spcBef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/>
              <a:t>2018-19</a:t>
            </a:r>
            <a:r>
              <a:rPr lang="en-US" sz="2400" dirty="0" smtClean="0"/>
              <a:t>  CTL as lead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12 Faculty</a:t>
            </a:r>
          </a:p>
          <a:p>
            <a:pPr lvl="4"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Multi-campus representation</a:t>
            </a:r>
          </a:p>
          <a:p>
            <a:pPr lvl="4"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8 Colleges </a:t>
            </a:r>
            <a:r>
              <a:rPr lang="en-US" sz="1800" dirty="0"/>
              <a:t>	</a:t>
            </a:r>
            <a:r>
              <a:rPr lang="en-US" dirty="0" smtClean="0">
                <a:latin typeface="Calibri" panose="020F0502020204030204" pitchFamily="34" charset="0"/>
              </a:rPr>
              <a:t>		</a:t>
            </a:r>
          </a:p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			</a:t>
            </a: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5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436" y="1831456"/>
            <a:ext cx="5602375" cy="313410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910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013421" cy="780657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Roundtable Participants</a:t>
            </a:r>
            <a:r>
              <a:rPr lang="en-US" sz="38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8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3800" dirty="0" smtClean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475509"/>
            <a:ext cx="9973348" cy="501315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2800" dirty="0" smtClean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Brief Intro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Similar program or interest in establishing one?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5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3033" y="219270"/>
            <a:ext cx="9013421" cy="780657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+mn-lt"/>
                <a:ea typeface="Calibri" charset="0"/>
                <a:cs typeface="Calibri" charset="0"/>
              </a:rPr>
              <a:t>Overarching IFSC Program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310639"/>
            <a:ext cx="10585026" cy="517802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Faculty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are experts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their discipline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but may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not have 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substantial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background in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pedagogy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of teaching across cultures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4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Participants will:</a:t>
            </a:r>
          </a:p>
          <a:p>
            <a:pPr lvl="1"/>
            <a:r>
              <a:rPr lang="en-US" b="1" dirty="0" smtClean="0"/>
              <a:t>Gain a better understanding of </a:t>
            </a:r>
            <a:r>
              <a:rPr lang="en-US" b="1" dirty="0"/>
              <a:t>the potential conflict </a:t>
            </a:r>
            <a:r>
              <a:rPr lang="en-US" dirty="0"/>
              <a:t>between one’s preferred teaching style and the range of learning styles and experiences international students may bring to the </a:t>
            </a:r>
            <a:r>
              <a:rPr lang="en-US" dirty="0" smtClean="0"/>
              <a:t>classroom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dirty="0"/>
              <a:t>Consider culturally responsive ways to </a:t>
            </a:r>
            <a:r>
              <a:rPr lang="en-US" b="1" dirty="0"/>
              <a:t>modify and/or enhance teaching practices </a:t>
            </a:r>
            <a:r>
              <a:rPr lang="en-US" dirty="0"/>
              <a:t>and assessment strategies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dirty="0"/>
              <a:t>Develop skills in </a:t>
            </a:r>
            <a:r>
              <a:rPr lang="en-US" b="1" dirty="0"/>
              <a:t>preparing and providing intercultural workshops </a:t>
            </a:r>
            <a:r>
              <a:rPr lang="en-US" dirty="0"/>
              <a:t>for colleagues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Better understand </a:t>
            </a:r>
            <a:r>
              <a:rPr lang="en-US" b="1" dirty="0" smtClean="0"/>
              <a:t>Intercultural Communication theoretical frameworks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Shape 75" descr="https://lh5.googleusercontent.com/CFc6JQJlPY6g4QTvjrQM_0Lj6bQaifRxnqWXKSDhIeCdO6BX0isYfW5cFp5LKPwZNuEOInKurcdxGVIiYzfBWVOKLjYC4GHvE95rnzq1TjhyB6opLne3iLeFO4ZAZrn67hEP2qLmpLVXjHW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927" y="0"/>
            <a:ext cx="831740" cy="8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8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Moving the Idea to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170964"/>
            <a:ext cx="5181600" cy="4789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Establish a Need</a:t>
            </a:r>
          </a:p>
          <a:p>
            <a:pPr lvl="1"/>
            <a:r>
              <a:rPr lang="en-US" dirty="0"/>
              <a:t>Faculty input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Link to strategic plan</a:t>
            </a:r>
          </a:p>
          <a:p>
            <a:r>
              <a:rPr lang="en-US" dirty="0"/>
              <a:t>Steps &amp; Logistics</a:t>
            </a:r>
          </a:p>
          <a:p>
            <a:pPr lvl="1"/>
            <a:r>
              <a:rPr lang="en-US" dirty="0"/>
              <a:t>Support, funding, collaborators</a:t>
            </a:r>
          </a:p>
          <a:p>
            <a:pPr lvl="1"/>
            <a:r>
              <a:rPr lang="en-US" dirty="0"/>
              <a:t>Research best practices</a:t>
            </a:r>
          </a:p>
          <a:p>
            <a:pPr lvl="1"/>
            <a:r>
              <a:rPr lang="en-US" dirty="0"/>
              <a:t>Select facilitator &amp; participants</a:t>
            </a:r>
          </a:p>
          <a:p>
            <a:pPr lvl="1"/>
            <a:r>
              <a:rPr lang="en-US" dirty="0"/>
              <a:t>Set expectations</a:t>
            </a:r>
          </a:p>
          <a:p>
            <a:pPr lvl="1"/>
            <a:r>
              <a:rPr lang="en-US" dirty="0"/>
              <a:t>Logistics</a:t>
            </a:r>
          </a:p>
          <a:p>
            <a:pPr lvl="1"/>
            <a:r>
              <a:rPr lang="en-US" dirty="0"/>
              <a:t>Track outcomes</a:t>
            </a:r>
          </a:p>
          <a:p>
            <a:r>
              <a:rPr lang="en-US" dirty="0"/>
              <a:t>Evaluate &amp; Revise</a:t>
            </a:r>
          </a:p>
          <a:p>
            <a:pPr lvl="1"/>
            <a:r>
              <a:rPr lang="en-US" dirty="0"/>
              <a:t>Identify challenges</a:t>
            </a:r>
          </a:p>
          <a:p>
            <a:pPr lvl="1"/>
            <a:r>
              <a:rPr lang="en-US" dirty="0"/>
              <a:t>Identify successes</a:t>
            </a:r>
          </a:p>
          <a:p>
            <a:pPr lvl="1"/>
            <a:r>
              <a:rPr lang="en-US" dirty="0"/>
              <a:t>Identify opportunities for improvement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="" xmlns:a16="http://schemas.microsoft.com/office/drawing/2014/main" id="{8CB75772-ED52-2746-84CF-8A8C0F0925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6964537"/>
              </p:ext>
            </p:extLst>
          </p:nvPr>
        </p:nvGraphicFramePr>
        <p:xfrm>
          <a:off x="5957463" y="1217223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9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423</Words>
  <Application>Microsoft Office PowerPoint</Application>
  <PresentationFormat>Widescreen</PresentationFormat>
  <Paragraphs>197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Development and Delivery of the Intercultural Faculty Scholars Cohort Program  </vt:lpstr>
      <vt:lpstr>Institutional Context - Kent State University</vt:lpstr>
      <vt:lpstr>Establishing a Need for IFSC Program </vt:lpstr>
      <vt:lpstr>Overview – Finding Support</vt:lpstr>
      <vt:lpstr>Faculty Learning Community Benefits</vt:lpstr>
      <vt:lpstr>IFSC Faculty Learning Communities</vt:lpstr>
      <vt:lpstr>Roundtable Participants </vt:lpstr>
      <vt:lpstr>Overarching IFSC Program Goals</vt:lpstr>
      <vt:lpstr>Moving the Idea to Implementation</vt:lpstr>
      <vt:lpstr>Idea to Implementation</vt:lpstr>
      <vt:lpstr>Roundtable Participants </vt:lpstr>
      <vt:lpstr>Thank You.</vt:lpstr>
      <vt:lpstr>Idea to Implementation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Louis, Robert</dc:creator>
  <cp:lastModifiedBy>Rittman, Judy</cp:lastModifiedBy>
  <cp:revision>49</cp:revision>
  <cp:lastPrinted>2018-05-25T16:47:07Z</cp:lastPrinted>
  <dcterms:created xsi:type="dcterms:W3CDTF">2017-12-13T15:54:12Z</dcterms:created>
  <dcterms:modified xsi:type="dcterms:W3CDTF">2018-05-25T19:20:00Z</dcterms:modified>
</cp:coreProperties>
</file>