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Lst>
  <p:notesMasterIdLst>
    <p:notesMasterId r:id="rId26"/>
  </p:notesMasterIdLst>
  <p:sldIdLst>
    <p:sldId id="291" r:id="rId3"/>
    <p:sldId id="261" r:id="rId4"/>
    <p:sldId id="294" r:id="rId5"/>
    <p:sldId id="295" r:id="rId6"/>
    <p:sldId id="296" r:id="rId7"/>
    <p:sldId id="298" r:id="rId8"/>
    <p:sldId id="299" r:id="rId9"/>
    <p:sldId id="300" r:id="rId10"/>
    <p:sldId id="301" r:id="rId11"/>
    <p:sldId id="302" r:id="rId12"/>
    <p:sldId id="303" r:id="rId13"/>
    <p:sldId id="304" r:id="rId14"/>
    <p:sldId id="307" r:id="rId15"/>
    <p:sldId id="297" r:id="rId16"/>
    <p:sldId id="305" r:id="rId17"/>
    <p:sldId id="313" r:id="rId18"/>
    <p:sldId id="308" r:id="rId19"/>
    <p:sldId id="310" r:id="rId20"/>
    <p:sldId id="311" r:id="rId21"/>
    <p:sldId id="312" r:id="rId22"/>
    <p:sldId id="315" r:id="rId23"/>
    <p:sldId id="309" r:id="rId24"/>
    <p:sldId id="314"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nger Wickli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3" autoAdjust="0"/>
    <p:restoredTop sz="94660"/>
  </p:normalViewPr>
  <p:slideViewPr>
    <p:cSldViewPr>
      <p:cViewPr varScale="1">
        <p:scale>
          <a:sx n="106" d="100"/>
          <a:sy n="106" d="100"/>
        </p:scale>
        <p:origin x="96" y="19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06F964-01C6-CA41-9D4C-F5A2C33E2A2B}" type="datetimeFigureOut">
              <a:rPr lang="en-US" smtClean="0"/>
              <a:t>5/30/2018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A2760C-19B3-8446-8230-8E2E9A2160FD}" type="slidenum">
              <a:rPr lang="en-US" smtClean="0"/>
              <a:t>‹#›</a:t>
            </a:fld>
            <a:endParaRPr lang="en-US"/>
          </a:p>
        </p:txBody>
      </p:sp>
    </p:spTree>
    <p:extLst>
      <p:ext uri="{BB962C8B-B14F-4D97-AF65-F5344CB8AC3E}">
        <p14:creationId xmlns:p14="http://schemas.microsoft.com/office/powerpoint/2010/main" val="1664316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 name="Rectangle 38"/>
          <p:cNvSpPr/>
          <p:nvPr userDrawn="1"/>
        </p:nvSpPr>
        <p:spPr>
          <a:xfrm>
            <a:off x="0" y="4229100"/>
            <a:ext cx="9144000" cy="914401"/>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0" name="Rectangle 39"/>
          <p:cNvSpPr/>
          <p:nvPr userDrawn="1"/>
        </p:nvSpPr>
        <p:spPr>
          <a:xfrm>
            <a:off x="0" y="0"/>
            <a:ext cx="9144000" cy="914401"/>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169691" y="-171450"/>
            <a:ext cx="7772400" cy="700088"/>
          </a:xfrm>
        </p:spPr>
        <p:txBody>
          <a:bodyPr anchor="b">
            <a:normAutofit/>
          </a:bodyPr>
          <a:lstStyle>
            <a:lvl1pPr algn="l">
              <a:defRPr sz="3200">
                <a:solidFill>
                  <a:schemeClr val="tx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4539346"/>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4" name="Picture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3816" y="2362200"/>
            <a:ext cx="4249038" cy="1791472"/>
          </a:xfrm>
          <a:prstGeom prst="rect">
            <a:avLst/>
          </a:prstGeom>
        </p:spPr>
      </p:pic>
      <p:pic>
        <p:nvPicPr>
          <p:cNvPr id="75" name="Picture 7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992948"/>
            <a:ext cx="5215582" cy="2198985"/>
          </a:xfrm>
          <a:prstGeom prst="rect">
            <a:avLst/>
          </a:prstGeom>
        </p:spPr>
      </p:pic>
      <p:sp>
        <p:nvSpPr>
          <p:cNvPr id="76" name="Rectangle 75"/>
          <p:cNvSpPr/>
          <p:nvPr userDrawn="1"/>
        </p:nvSpPr>
        <p:spPr>
          <a:xfrm rot="19447869">
            <a:off x="3232183" y="2270423"/>
            <a:ext cx="3472401" cy="83311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0"/>
          <p:cNvSpPr/>
          <p:nvPr userDrawn="1"/>
        </p:nvSpPr>
        <p:spPr>
          <a:xfrm>
            <a:off x="4844582" y="2335863"/>
            <a:ext cx="4218272" cy="1803036"/>
          </a:xfrm>
          <a:custGeom>
            <a:avLst/>
            <a:gdLst>
              <a:gd name="connsiteX0" fmla="*/ 0 w 4214421"/>
              <a:gd name="connsiteY0" fmla="*/ 0 h 2399475"/>
              <a:gd name="connsiteX1" fmla="*/ 4214421 w 4214421"/>
              <a:gd name="connsiteY1" fmla="*/ 0 h 2399475"/>
              <a:gd name="connsiteX2" fmla="*/ 4214421 w 4214421"/>
              <a:gd name="connsiteY2" fmla="*/ 2399475 h 2399475"/>
              <a:gd name="connsiteX3" fmla="*/ 0 w 4214421"/>
              <a:gd name="connsiteY3" fmla="*/ 2399475 h 2399475"/>
              <a:gd name="connsiteX4" fmla="*/ 0 w 4214421"/>
              <a:gd name="connsiteY4" fmla="*/ 0 h 2399475"/>
              <a:gd name="connsiteX0" fmla="*/ 0 w 4214421"/>
              <a:gd name="connsiteY0" fmla="*/ 4573 h 2404048"/>
              <a:gd name="connsiteX1" fmla="*/ 1339580 w 4214421"/>
              <a:gd name="connsiteY1" fmla="*/ 0 h 2404048"/>
              <a:gd name="connsiteX2" fmla="*/ 4214421 w 4214421"/>
              <a:gd name="connsiteY2" fmla="*/ 4573 h 2404048"/>
              <a:gd name="connsiteX3" fmla="*/ 4214421 w 4214421"/>
              <a:gd name="connsiteY3" fmla="*/ 2404048 h 2404048"/>
              <a:gd name="connsiteX4" fmla="*/ 0 w 4214421"/>
              <a:gd name="connsiteY4" fmla="*/ 2404048 h 2404048"/>
              <a:gd name="connsiteX5" fmla="*/ 0 w 4214421"/>
              <a:gd name="connsiteY5" fmla="*/ 4573 h 2404048"/>
              <a:gd name="connsiteX0" fmla="*/ 3851 w 4218272"/>
              <a:gd name="connsiteY0" fmla="*/ 4573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3851 w 4218272"/>
              <a:gd name="connsiteY6" fmla="*/ 4573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272" h="2404048">
                <a:moveTo>
                  <a:pt x="606228" y="702291"/>
                </a:moveTo>
                <a:lnTo>
                  <a:pt x="1343431" y="0"/>
                </a:lnTo>
                <a:lnTo>
                  <a:pt x="4218272" y="4573"/>
                </a:lnTo>
                <a:lnTo>
                  <a:pt x="4218272" y="2404048"/>
                </a:lnTo>
                <a:lnTo>
                  <a:pt x="3851" y="2404048"/>
                </a:lnTo>
                <a:cubicBezTo>
                  <a:pt x="2567" y="2031730"/>
                  <a:pt x="1284" y="1659411"/>
                  <a:pt x="0" y="1287093"/>
                </a:cubicBezTo>
                <a:cubicBezTo>
                  <a:pt x="291639" y="1019931"/>
                  <a:pt x="344925" y="973787"/>
                  <a:pt x="606228" y="702291"/>
                </a:cubicBezTo>
                <a:close/>
              </a:path>
            </a:pathLst>
          </a:custGeom>
          <a:noFill/>
          <a:ln w="76200">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baseline="-25000"/>
          </a:p>
        </p:txBody>
      </p:sp>
      <p:sp>
        <p:nvSpPr>
          <p:cNvPr id="78" name="Rectangle 49"/>
          <p:cNvSpPr/>
          <p:nvPr userDrawn="1"/>
        </p:nvSpPr>
        <p:spPr>
          <a:xfrm>
            <a:off x="76201" y="992949"/>
            <a:ext cx="5218252" cy="2194825"/>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8252" h="2926433">
                <a:moveTo>
                  <a:pt x="0" y="0"/>
                </a:moveTo>
                <a:lnTo>
                  <a:pt x="5215466" y="0"/>
                </a:lnTo>
                <a:cubicBezTo>
                  <a:pt x="5216395" y="418111"/>
                  <a:pt x="5217323" y="836221"/>
                  <a:pt x="5218252" y="1254332"/>
                </a:cubicBezTo>
                <a:cubicBezTo>
                  <a:pt x="4878069" y="1588738"/>
                  <a:pt x="4693039" y="1778643"/>
                  <a:pt x="4400840" y="2057326"/>
                </a:cubicBezTo>
                <a:cubicBezTo>
                  <a:pt x="4108641" y="2336009"/>
                  <a:pt x="3752032" y="2638513"/>
                  <a:pt x="3465060" y="2926433"/>
                </a:cubicBezTo>
                <a:lnTo>
                  <a:pt x="0" y="2925427"/>
                </a:lnTo>
                <a:lnTo>
                  <a:pt x="0" y="0"/>
                </a:lnTo>
                <a:close/>
              </a:path>
            </a:pathLst>
          </a:custGeom>
          <a:no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79" name="bridge connector"/>
          <p:cNvGrpSpPr/>
          <p:nvPr userDrawn="1"/>
        </p:nvGrpSpPr>
        <p:grpSpPr>
          <a:xfrm rot="19044447">
            <a:off x="3279739" y="1301305"/>
            <a:ext cx="2057400" cy="1543050"/>
            <a:chOff x="-3276600" y="-1295400"/>
            <a:chExt cx="2057400" cy="2057400"/>
          </a:xfrm>
        </p:grpSpPr>
        <p:cxnSp>
          <p:nvCxnSpPr>
            <p:cNvPr id="80" name="Straight Connector 79"/>
            <p:cNvCxnSpPr/>
            <p:nvPr/>
          </p:nvCxnSpPr>
          <p:spPr>
            <a:xfrm flipH="1" flipV="1">
              <a:off x="-2301433" y="-1295400"/>
              <a:ext cx="15433" cy="20574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01433" y="-581628"/>
              <a:ext cx="625033" cy="1315656"/>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2971800" y="-609600"/>
              <a:ext cx="685800" cy="13716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2301434" y="-914400"/>
              <a:ext cx="312517" cy="158283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2628900" y="-914400"/>
              <a:ext cx="342900" cy="163444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286000" y="-457200"/>
              <a:ext cx="1066800" cy="119122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3276600" y="-266700"/>
              <a:ext cx="990600" cy="101857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87" name="bridge connector"/>
          <p:cNvGrpSpPr/>
          <p:nvPr userDrawn="1"/>
        </p:nvGrpSpPr>
        <p:grpSpPr>
          <a:xfrm rot="8371936">
            <a:off x="4573017" y="2541821"/>
            <a:ext cx="2057400" cy="1543050"/>
            <a:chOff x="-3276600" y="-1295400"/>
            <a:chExt cx="2057400" cy="2057400"/>
          </a:xfrm>
        </p:grpSpPr>
        <p:cxnSp>
          <p:nvCxnSpPr>
            <p:cNvPr id="88" name="Straight Connector 87"/>
            <p:cNvCxnSpPr/>
            <p:nvPr/>
          </p:nvCxnSpPr>
          <p:spPr>
            <a:xfrm flipH="1" flipV="1">
              <a:off x="-2301433" y="-1295400"/>
              <a:ext cx="15433" cy="20574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301433" y="-581628"/>
              <a:ext cx="625033" cy="1315656"/>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2971800" y="-609600"/>
              <a:ext cx="685800" cy="13716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2301434" y="-914400"/>
              <a:ext cx="312517" cy="158283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2628900" y="-914400"/>
              <a:ext cx="342900" cy="163444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286000" y="-457200"/>
              <a:ext cx="1066800" cy="119122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3276600" y="-266700"/>
              <a:ext cx="990600" cy="101857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95" name="bridge"/>
          <p:cNvSpPr/>
          <p:nvPr userDrawn="1"/>
        </p:nvSpPr>
        <p:spPr>
          <a:xfrm rot="19044447">
            <a:off x="4589614" y="2486667"/>
            <a:ext cx="751236" cy="362642"/>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par>
                                <p:cTn id="8" presetID="10" presetClass="entr" presetSubtype="0" fill="hold" nodeType="withEffect">
                                  <p:stCondLst>
                                    <p:cond delay="100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900"/>
                                        <p:tgtEl>
                                          <p:spTgt spid="79"/>
                                        </p:tgtEl>
                                      </p:cBhvr>
                                    </p:animEffect>
                                  </p:childTnLst>
                                </p:cTn>
                              </p:par>
                              <p:par>
                                <p:cTn id="11" presetID="10" presetClass="entr" presetSubtype="0" fill="hold" nodeType="withEffect">
                                  <p:stCondLst>
                                    <p:cond delay="11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9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pPr/>
              <a:t>5/30/2018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6146330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
            <a:ext cx="2438400" cy="871538"/>
          </a:xfrm>
        </p:spPr>
        <p:txBody>
          <a:bodyPr anchor="b"/>
          <a:lstStyle>
            <a:lvl1pPr algn="l">
              <a:defRPr sz="2000" b="1">
                <a:solidFill>
                  <a:schemeClr val="accent4">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24200" y="71438"/>
            <a:ext cx="5562600" cy="4514850"/>
          </a:xfrm>
        </p:spPr>
        <p:txBody>
          <a:bodyPr>
            <a:normAutofit/>
          </a:bodyPr>
          <a:lstStyle>
            <a:lvl1pPr>
              <a:defRPr sz="2000">
                <a:solidFill>
                  <a:schemeClr val="bg1">
                    <a:lumMod val="75000"/>
                  </a:schemeClr>
                </a:solidFill>
              </a:defRPr>
            </a:lvl1pPr>
            <a:lvl2pPr>
              <a:defRPr sz="2000">
                <a:solidFill>
                  <a:schemeClr val="bg1">
                    <a:lumMod val="75000"/>
                  </a:schemeClr>
                </a:solidFill>
              </a:defRPr>
            </a:lvl2pPr>
            <a:lvl3pPr>
              <a:defRPr sz="2000">
                <a:solidFill>
                  <a:schemeClr val="bg1">
                    <a:lumMod val="75000"/>
                  </a:schemeClr>
                </a:solidFill>
              </a:defRPr>
            </a:lvl3pPr>
            <a:lvl4pPr>
              <a:defRPr sz="2000">
                <a:solidFill>
                  <a:schemeClr val="bg1">
                    <a:lumMod val="75000"/>
                  </a:schemeClr>
                </a:solidFill>
              </a:defRPr>
            </a:lvl4pPr>
            <a:lvl5pPr>
              <a:defRPr sz="2000">
                <a:solidFill>
                  <a:schemeClr val="bg1">
                    <a:lumMod val="7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928688"/>
            <a:ext cx="2438400" cy="3657599"/>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9722439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7200"/>
            <a:ext cx="9144000" cy="2858929"/>
          </a:xfrm>
          <a:prstGeom prst="rect">
            <a:avLst/>
          </a:prstGeom>
        </p:spPr>
      </p:pic>
      <p:sp>
        <p:nvSpPr>
          <p:cNvPr id="10" name="Rectangle 9"/>
          <p:cNvSpPr/>
          <p:nvPr userDrawn="1"/>
        </p:nvSpPr>
        <p:spPr>
          <a:xfrm>
            <a:off x="-76199" y="1543050"/>
            <a:ext cx="9318171" cy="3657600"/>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8762"/>
            <a:ext cx="2438400" cy="871538"/>
          </a:xfrm>
        </p:spPr>
        <p:txBody>
          <a:bodyPr anchor="b"/>
          <a:lstStyle>
            <a:lvl1pPr algn="l">
              <a:defRPr sz="2000" b="1">
                <a:solidFill>
                  <a:schemeClr val="accent4">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24200" y="1543050"/>
            <a:ext cx="5562600" cy="4514850"/>
          </a:xfrm>
        </p:spPr>
        <p:txBody>
          <a:bodyPr>
            <a:normAutofit/>
          </a:bodyPr>
          <a:lstStyle>
            <a:lvl1pPr>
              <a:defRPr sz="2000">
                <a:solidFill>
                  <a:schemeClr val="bg1">
                    <a:lumMod val="75000"/>
                  </a:schemeClr>
                </a:solidFill>
              </a:defRPr>
            </a:lvl1pPr>
            <a:lvl2pPr>
              <a:defRPr sz="2000">
                <a:solidFill>
                  <a:schemeClr val="bg1">
                    <a:lumMod val="75000"/>
                  </a:schemeClr>
                </a:solidFill>
              </a:defRPr>
            </a:lvl2pPr>
            <a:lvl3pPr>
              <a:defRPr sz="2000">
                <a:solidFill>
                  <a:schemeClr val="bg1">
                    <a:lumMod val="75000"/>
                  </a:schemeClr>
                </a:solidFill>
              </a:defRPr>
            </a:lvl3pPr>
            <a:lvl4pPr>
              <a:defRPr sz="2000">
                <a:solidFill>
                  <a:schemeClr val="bg1">
                    <a:lumMod val="75000"/>
                  </a:schemeClr>
                </a:solidFill>
              </a:defRPr>
            </a:lvl4pPr>
            <a:lvl5pPr>
              <a:defRPr sz="2000">
                <a:solidFill>
                  <a:schemeClr val="bg1">
                    <a:lumMod val="7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2400301"/>
            <a:ext cx="2438400" cy="3657599"/>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2134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3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54330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34290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9683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9766023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1514351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20764113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 name="Rectangle 51"/>
          <p:cNvSpPr/>
          <p:nvPr userDrawn="1"/>
        </p:nvSpPr>
        <p:spPr>
          <a:xfrm>
            <a:off x="0" y="4229100"/>
            <a:ext cx="9144000" cy="914401"/>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3" name="Rectangle 52"/>
          <p:cNvSpPr/>
          <p:nvPr userDrawn="1"/>
        </p:nvSpPr>
        <p:spPr>
          <a:xfrm>
            <a:off x="0" y="0"/>
            <a:ext cx="9144000" cy="914401"/>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3816" y="2362200"/>
            <a:ext cx="4249038" cy="1791472"/>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992948"/>
            <a:ext cx="5215582" cy="2198985"/>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0" y="-8468"/>
            <a:ext cx="7772400" cy="700088"/>
          </a:xfrm>
        </p:spPr>
        <p:txBody>
          <a:bodyPr anchor="b">
            <a:normAutofit/>
          </a:bodyPr>
          <a:lstStyle>
            <a:lvl1pPr algn="l">
              <a:defRPr sz="3200">
                <a:solidFill>
                  <a:schemeClr val="accent4">
                    <a:lumMod val="60000"/>
                    <a:lumOff val="4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756566" y="4514850"/>
            <a:ext cx="6400800" cy="514350"/>
          </a:xfrm>
        </p:spPr>
        <p:txBody>
          <a:bodyPr>
            <a:normAutofit/>
          </a:bodyPr>
          <a:lstStyle>
            <a:lvl1pPr marL="0" indent="0" algn="l">
              <a:buNone/>
              <a:defRPr sz="2400">
                <a:solidFill>
                  <a:schemeClr val="accent4">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1" name="Rectangle 30"/>
          <p:cNvSpPr/>
          <p:nvPr userDrawn="1"/>
        </p:nvSpPr>
        <p:spPr>
          <a:xfrm rot="19447869">
            <a:off x="3232183" y="2270423"/>
            <a:ext cx="3472401" cy="83311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4844582" y="2335863"/>
            <a:ext cx="4218272" cy="1803036"/>
          </a:xfrm>
          <a:custGeom>
            <a:avLst/>
            <a:gdLst>
              <a:gd name="connsiteX0" fmla="*/ 0 w 4214421"/>
              <a:gd name="connsiteY0" fmla="*/ 0 h 2399475"/>
              <a:gd name="connsiteX1" fmla="*/ 4214421 w 4214421"/>
              <a:gd name="connsiteY1" fmla="*/ 0 h 2399475"/>
              <a:gd name="connsiteX2" fmla="*/ 4214421 w 4214421"/>
              <a:gd name="connsiteY2" fmla="*/ 2399475 h 2399475"/>
              <a:gd name="connsiteX3" fmla="*/ 0 w 4214421"/>
              <a:gd name="connsiteY3" fmla="*/ 2399475 h 2399475"/>
              <a:gd name="connsiteX4" fmla="*/ 0 w 4214421"/>
              <a:gd name="connsiteY4" fmla="*/ 0 h 2399475"/>
              <a:gd name="connsiteX0" fmla="*/ 0 w 4214421"/>
              <a:gd name="connsiteY0" fmla="*/ 4573 h 2404048"/>
              <a:gd name="connsiteX1" fmla="*/ 1339580 w 4214421"/>
              <a:gd name="connsiteY1" fmla="*/ 0 h 2404048"/>
              <a:gd name="connsiteX2" fmla="*/ 4214421 w 4214421"/>
              <a:gd name="connsiteY2" fmla="*/ 4573 h 2404048"/>
              <a:gd name="connsiteX3" fmla="*/ 4214421 w 4214421"/>
              <a:gd name="connsiteY3" fmla="*/ 2404048 h 2404048"/>
              <a:gd name="connsiteX4" fmla="*/ 0 w 4214421"/>
              <a:gd name="connsiteY4" fmla="*/ 2404048 h 2404048"/>
              <a:gd name="connsiteX5" fmla="*/ 0 w 4214421"/>
              <a:gd name="connsiteY5" fmla="*/ 4573 h 2404048"/>
              <a:gd name="connsiteX0" fmla="*/ 3851 w 4218272"/>
              <a:gd name="connsiteY0" fmla="*/ 4573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3851 w 4218272"/>
              <a:gd name="connsiteY6" fmla="*/ 4573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 name="connsiteX0" fmla="*/ 606228 w 4218272"/>
              <a:gd name="connsiteY0" fmla="*/ 702291 h 2404048"/>
              <a:gd name="connsiteX1" fmla="*/ 1343431 w 4218272"/>
              <a:gd name="connsiteY1" fmla="*/ 0 h 2404048"/>
              <a:gd name="connsiteX2" fmla="*/ 4218272 w 4218272"/>
              <a:gd name="connsiteY2" fmla="*/ 4573 h 2404048"/>
              <a:gd name="connsiteX3" fmla="*/ 4218272 w 4218272"/>
              <a:gd name="connsiteY3" fmla="*/ 2404048 h 2404048"/>
              <a:gd name="connsiteX4" fmla="*/ 3851 w 4218272"/>
              <a:gd name="connsiteY4" fmla="*/ 2404048 h 2404048"/>
              <a:gd name="connsiteX5" fmla="*/ 0 w 4218272"/>
              <a:gd name="connsiteY5" fmla="*/ 1287093 h 2404048"/>
              <a:gd name="connsiteX6" fmla="*/ 606228 w 4218272"/>
              <a:gd name="connsiteY6" fmla="*/ 702291 h 240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272" h="2404048">
                <a:moveTo>
                  <a:pt x="606228" y="702291"/>
                </a:moveTo>
                <a:lnTo>
                  <a:pt x="1343431" y="0"/>
                </a:lnTo>
                <a:lnTo>
                  <a:pt x="4218272" y="4573"/>
                </a:lnTo>
                <a:lnTo>
                  <a:pt x="4218272" y="2404048"/>
                </a:lnTo>
                <a:lnTo>
                  <a:pt x="3851" y="2404048"/>
                </a:lnTo>
                <a:cubicBezTo>
                  <a:pt x="2567" y="2031730"/>
                  <a:pt x="1284" y="1659411"/>
                  <a:pt x="0" y="1287093"/>
                </a:cubicBezTo>
                <a:cubicBezTo>
                  <a:pt x="291639" y="1019931"/>
                  <a:pt x="344925" y="973787"/>
                  <a:pt x="606228" y="702291"/>
                </a:cubicBezTo>
                <a:close/>
              </a:path>
            </a:pathLst>
          </a:custGeom>
          <a:noFill/>
          <a:ln w="76200">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baseline="-25000"/>
          </a:p>
        </p:txBody>
      </p:sp>
      <p:sp>
        <p:nvSpPr>
          <p:cNvPr id="50" name="Rectangle 49"/>
          <p:cNvSpPr/>
          <p:nvPr userDrawn="1"/>
        </p:nvSpPr>
        <p:spPr>
          <a:xfrm>
            <a:off x="76201" y="992949"/>
            <a:ext cx="5218252" cy="2194825"/>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8252" h="2926433">
                <a:moveTo>
                  <a:pt x="0" y="0"/>
                </a:moveTo>
                <a:lnTo>
                  <a:pt x="5215466" y="0"/>
                </a:lnTo>
                <a:cubicBezTo>
                  <a:pt x="5216395" y="418111"/>
                  <a:pt x="5217323" y="836221"/>
                  <a:pt x="5218252" y="1254332"/>
                </a:cubicBezTo>
                <a:cubicBezTo>
                  <a:pt x="4878069" y="1588738"/>
                  <a:pt x="4693039" y="1778643"/>
                  <a:pt x="4400840" y="2057326"/>
                </a:cubicBezTo>
                <a:cubicBezTo>
                  <a:pt x="4108641" y="2336009"/>
                  <a:pt x="3752032" y="2638513"/>
                  <a:pt x="3465060" y="2926433"/>
                </a:cubicBezTo>
                <a:lnTo>
                  <a:pt x="0" y="2925427"/>
                </a:lnTo>
                <a:lnTo>
                  <a:pt x="0" y="0"/>
                </a:lnTo>
                <a:close/>
              </a:path>
            </a:pathLst>
          </a:custGeom>
          <a:no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91" name="bridge connector"/>
          <p:cNvGrpSpPr/>
          <p:nvPr userDrawn="1"/>
        </p:nvGrpSpPr>
        <p:grpSpPr>
          <a:xfrm rot="19044447">
            <a:off x="3279739" y="1301305"/>
            <a:ext cx="2057400" cy="1543050"/>
            <a:chOff x="-3276600" y="-1295400"/>
            <a:chExt cx="2057400" cy="2057400"/>
          </a:xfrm>
        </p:grpSpPr>
        <p:cxnSp>
          <p:nvCxnSpPr>
            <p:cNvPr id="92" name="Straight Connector 91"/>
            <p:cNvCxnSpPr/>
            <p:nvPr/>
          </p:nvCxnSpPr>
          <p:spPr>
            <a:xfrm flipH="1" flipV="1">
              <a:off x="-2301433" y="-1295400"/>
              <a:ext cx="15433" cy="20574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301433" y="-581628"/>
              <a:ext cx="625033" cy="1315656"/>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2971800" y="-609600"/>
              <a:ext cx="685800" cy="13716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301434" y="-914400"/>
              <a:ext cx="312517" cy="158283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2628900" y="-914400"/>
              <a:ext cx="342900" cy="163444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2286000" y="-457200"/>
              <a:ext cx="1066800" cy="119122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3276600" y="-266700"/>
              <a:ext cx="990600" cy="101857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99" name="bridge connector"/>
          <p:cNvGrpSpPr/>
          <p:nvPr userDrawn="1"/>
        </p:nvGrpSpPr>
        <p:grpSpPr>
          <a:xfrm rot="8371936">
            <a:off x="4573017" y="2541821"/>
            <a:ext cx="2057400" cy="1543050"/>
            <a:chOff x="-3276600" y="-1295400"/>
            <a:chExt cx="2057400" cy="2057400"/>
          </a:xfrm>
        </p:grpSpPr>
        <p:cxnSp>
          <p:nvCxnSpPr>
            <p:cNvPr id="100" name="Straight Connector 99"/>
            <p:cNvCxnSpPr/>
            <p:nvPr/>
          </p:nvCxnSpPr>
          <p:spPr>
            <a:xfrm flipH="1" flipV="1">
              <a:off x="-2301433" y="-1295400"/>
              <a:ext cx="15433" cy="20574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2301433" y="-581628"/>
              <a:ext cx="625033" cy="1315656"/>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2971800" y="-609600"/>
              <a:ext cx="685800" cy="1371600"/>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2301434" y="-914400"/>
              <a:ext cx="312517" cy="158283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2628900" y="-914400"/>
              <a:ext cx="342900" cy="163444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2286000" y="-457200"/>
              <a:ext cx="1066800" cy="1191228"/>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3276600" y="-266700"/>
              <a:ext cx="990600" cy="1018572"/>
            </a:xfrm>
            <a:prstGeom prst="line">
              <a:avLst/>
            </a:prstGeom>
            <a:ln w="25400">
              <a:gradFill>
                <a:gsLst>
                  <a:gs pos="0">
                    <a:schemeClr val="accent4">
                      <a:lumMod val="75000"/>
                    </a:schemeClr>
                  </a:gs>
                  <a:gs pos="50000">
                    <a:schemeClr val="accent4">
                      <a:lumMod val="7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107" name="bridge"/>
          <p:cNvSpPr/>
          <p:nvPr userDrawn="1"/>
        </p:nvSpPr>
        <p:spPr>
          <a:xfrm rot="19044447">
            <a:off x="4589614" y="2486667"/>
            <a:ext cx="751236" cy="362642"/>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9886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533" y="114300"/>
            <a:ext cx="8536151" cy="3598999"/>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1066800" y="3948793"/>
            <a:ext cx="7772400" cy="700088"/>
          </a:xfrm>
        </p:spPr>
        <p:txBody>
          <a:bodyPr anchor="b">
            <a:normAutofit/>
          </a:bodyPr>
          <a:lstStyle>
            <a:lvl1pPr algn="r">
              <a:defRPr sz="3200">
                <a:solidFill>
                  <a:schemeClr val="accent4">
                    <a:lumMod val="60000"/>
                    <a:lumOff val="4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4539346"/>
            <a:ext cx="6400800" cy="514350"/>
          </a:xfrm>
        </p:spPr>
        <p:txBody>
          <a:bodyPr>
            <a:normAutofit/>
          </a:bodyPr>
          <a:lstStyle>
            <a:lvl1pPr marL="0" indent="0" algn="r">
              <a:buNone/>
              <a:defRPr sz="2400">
                <a:solidFill>
                  <a:schemeClr val="accent4">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0" name="Rectangle 49"/>
          <p:cNvSpPr/>
          <p:nvPr userDrawn="1"/>
        </p:nvSpPr>
        <p:spPr>
          <a:xfrm>
            <a:off x="228600" y="114300"/>
            <a:ext cx="8524804" cy="3600450"/>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 name="connsiteX0" fmla="*/ 0 w 5281016"/>
              <a:gd name="connsiteY0" fmla="*/ 0 h 3015316"/>
              <a:gd name="connsiteX1" fmla="*/ 5215466 w 5281016"/>
              <a:gd name="connsiteY1" fmla="*/ 0 h 3015316"/>
              <a:gd name="connsiteX2" fmla="*/ 5218252 w 5281016"/>
              <a:gd name="connsiteY2" fmla="*/ 1254332 h 3015316"/>
              <a:gd name="connsiteX3" fmla="*/ 5199493 w 5281016"/>
              <a:gd name="connsiteY3" fmla="*/ 2937002 h 3015316"/>
              <a:gd name="connsiteX4" fmla="*/ 3465060 w 5281016"/>
              <a:gd name="connsiteY4" fmla="*/ 2926433 h 3015316"/>
              <a:gd name="connsiteX5" fmla="*/ 0 w 5281016"/>
              <a:gd name="connsiteY5" fmla="*/ 2925427 h 3015316"/>
              <a:gd name="connsiteX6" fmla="*/ 0 w 5281016"/>
              <a:gd name="connsiteY6" fmla="*/ 0 h 3015316"/>
              <a:gd name="connsiteX0" fmla="*/ 0 w 5668556"/>
              <a:gd name="connsiteY0" fmla="*/ 0 h 3100633"/>
              <a:gd name="connsiteX1" fmla="*/ 5215466 w 5668556"/>
              <a:gd name="connsiteY1" fmla="*/ 0 h 3100633"/>
              <a:gd name="connsiteX2" fmla="*/ 5199493 w 5668556"/>
              <a:gd name="connsiteY2" fmla="*/ 2937002 h 3100633"/>
              <a:gd name="connsiteX3" fmla="*/ 3465060 w 5668556"/>
              <a:gd name="connsiteY3" fmla="*/ 2926433 h 3100633"/>
              <a:gd name="connsiteX4" fmla="*/ 0 w 5668556"/>
              <a:gd name="connsiteY4" fmla="*/ 2925427 h 3100633"/>
              <a:gd name="connsiteX5" fmla="*/ 0 w 5668556"/>
              <a:gd name="connsiteY5" fmla="*/ 0 h 3100633"/>
              <a:gd name="connsiteX0" fmla="*/ 0 w 5858460"/>
              <a:gd name="connsiteY0" fmla="*/ 0 h 3297659"/>
              <a:gd name="connsiteX1" fmla="*/ 5215466 w 5858460"/>
              <a:gd name="connsiteY1" fmla="*/ 0 h 3297659"/>
              <a:gd name="connsiteX2" fmla="*/ 5199493 w 5858460"/>
              <a:gd name="connsiteY2" fmla="*/ 2937002 h 3297659"/>
              <a:gd name="connsiteX3" fmla="*/ 0 w 5858460"/>
              <a:gd name="connsiteY3" fmla="*/ 2925427 h 3297659"/>
              <a:gd name="connsiteX4" fmla="*/ 0 w 5858460"/>
              <a:gd name="connsiteY4" fmla="*/ 0 h 3297659"/>
              <a:gd name="connsiteX0" fmla="*/ 0 w 5598263"/>
              <a:gd name="connsiteY0" fmla="*/ 0 h 3297659"/>
              <a:gd name="connsiteX1" fmla="*/ 5215466 w 5598263"/>
              <a:gd name="connsiteY1" fmla="*/ 0 h 3297659"/>
              <a:gd name="connsiteX2" fmla="*/ 5199493 w 5598263"/>
              <a:gd name="connsiteY2" fmla="*/ 2937002 h 3297659"/>
              <a:gd name="connsiteX3" fmla="*/ 0 w 5598263"/>
              <a:gd name="connsiteY3" fmla="*/ 2925427 h 3297659"/>
              <a:gd name="connsiteX4" fmla="*/ 0 w 5598263"/>
              <a:gd name="connsiteY4" fmla="*/ 0 h 3297659"/>
              <a:gd name="connsiteX0" fmla="*/ 0 w 5598263"/>
              <a:gd name="connsiteY0" fmla="*/ 0 h 3151725"/>
              <a:gd name="connsiteX1" fmla="*/ 5215466 w 5598263"/>
              <a:gd name="connsiteY1" fmla="*/ 0 h 3151725"/>
              <a:gd name="connsiteX2" fmla="*/ 5199493 w 5598263"/>
              <a:gd name="connsiteY2" fmla="*/ 2937002 h 3151725"/>
              <a:gd name="connsiteX3" fmla="*/ 0 w 5598263"/>
              <a:gd name="connsiteY3" fmla="*/ 2925427 h 3151725"/>
              <a:gd name="connsiteX4" fmla="*/ 0 w 5598263"/>
              <a:gd name="connsiteY4" fmla="*/ 0 h 3151725"/>
              <a:gd name="connsiteX0" fmla="*/ 0 w 5598263"/>
              <a:gd name="connsiteY0" fmla="*/ 0 h 2951183"/>
              <a:gd name="connsiteX1" fmla="*/ 5215466 w 5598263"/>
              <a:gd name="connsiteY1" fmla="*/ 0 h 2951183"/>
              <a:gd name="connsiteX2" fmla="*/ 5199493 w 5598263"/>
              <a:gd name="connsiteY2" fmla="*/ 2937002 h 2951183"/>
              <a:gd name="connsiteX3" fmla="*/ 0 w 5598263"/>
              <a:gd name="connsiteY3" fmla="*/ 2925427 h 2951183"/>
              <a:gd name="connsiteX4" fmla="*/ 0 w 5598263"/>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37002"/>
              <a:gd name="connsiteX1" fmla="*/ 5215466 w 5215466"/>
              <a:gd name="connsiteY1" fmla="*/ 0 h 2937002"/>
              <a:gd name="connsiteX2" fmla="*/ 5199493 w 5215466"/>
              <a:gd name="connsiteY2" fmla="*/ 2937002 h 2937002"/>
              <a:gd name="connsiteX3" fmla="*/ 0 w 5215466"/>
              <a:gd name="connsiteY3" fmla="*/ 2925427 h 2937002"/>
              <a:gd name="connsiteX4" fmla="*/ 0 w 5215466"/>
              <a:gd name="connsiteY4" fmla="*/ 0 h 2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466" h="2937002">
                <a:moveTo>
                  <a:pt x="0" y="0"/>
                </a:moveTo>
                <a:lnTo>
                  <a:pt x="5215466" y="0"/>
                </a:lnTo>
                <a:cubicBezTo>
                  <a:pt x="5213947" y="917763"/>
                  <a:pt x="5207479" y="1468501"/>
                  <a:pt x="5199493" y="2937002"/>
                </a:cubicBezTo>
                <a:lnTo>
                  <a:pt x="0" y="2925427"/>
                </a:lnTo>
                <a:lnTo>
                  <a:pt x="0" y="0"/>
                </a:lnTo>
                <a:close/>
              </a:path>
            </a:pathLst>
          </a:custGeom>
          <a:no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7368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148828"/>
            <a:ext cx="6248400" cy="594122"/>
          </a:xfrm>
        </p:spPr>
        <p:txBody>
          <a:bodyPr/>
          <a:lstStyle/>
          <a:p>
            <a:r>
              <a:rPr lang="en-US" smtClean="0"/>
              <a:t>Click to edit Master title style</a:t>
            </a:r>
            <a:endParaRPr lang="en-US"/>
          </a:p>
        </p:txBody>
      </p:sp>
      <p:sp>
        <p:nvSpPr>
          <p:cNvPr id="3" name="Content Placeholder 2"/>
          <p:cNvSpPr>
            <a:spLocks noGrp="1"/>
          </p:cNvSpPr>
          <p:nvPr>
            <p:ph idx="1"/>
          </p:nvPr>
        </p:nvSpPr>
        <p:spPr>
          <a:xfrm>
            <a:off x="2438400" y="742950"/>
            <a:ext cx="624840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23579675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Bulleted Title and Content">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8112390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network_people_HD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7733" y="149264"/>
            <a:ext cx="8439981" cy="3544499"/>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
        <p:nvSpPr>
          <p:cNvPr id="2" name="Title 1"/>
          <p:cNvSpPr>
            <a:spLocks noGrp="1"/>
          </p:cNvSpPr>
          <p:nvPr>
            <p:ph type="ctrTitle"/>
          </p:nvPr>
        </p:nvSpPr>
        <p:spPr>
          <a:xfrm>
            <a:off x="1066800" y="3948793"/>
            <a:ext cx="7772400" cy="700088"/>
          </a:xfrm>
        </p:spPr>
        <p:txBody>
          <a:bodyPr anchor="b">
            <a:normAutofit/>
          </a:bodyPr>
          <a:lstStyle>
            <a:lvl1pPr algn="r">
              <a:defRPr sz="3200">
                <a:solidFill>
                  <a:schemeClr val="tx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4539346"/>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0" name="Rectangle 49"/>
          <p:cNvSpPr/>
          <p:nvPr userDrawn="1"/>
        </p:nvSpPr>
        <p:spPr>
          <a:xfrm>
            <a:off x="304800" y="114300"/>
            <a:ext cx="8524804" cy="3600450"/>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 name="connsiteX0" fmla="*/ 0 w 5281016"/>
              <a:gd name="connsiteY0" fmla="*/ 0 h 3015316"/>
              <a:gd name="connsiteX1" fmla="*/ 5215466 w 5281016"/>
              <a:gd name="connsiteY1" fmla="*/ 0 h 3015316"/>
              <a:gd name="connsiteX2" fmla="*/ 5218252 w 5281016"/>
              <a:gd name="connsiteY2" fmla="*/ 1254332 h 3015316"/>
              <a:gd name="connsiteX3" fmla="*/ 5199493 w 5281016"/>
              <a:gd name="connsiteY3" fmla="*/ 2937002 h 3015316"/>
              <a:gd name="connsiteX4" fmla="*/ 3465060 w 5281016"/>
              <a:gd name="connsiteY4" fmla="*/ 2926433 h 3015316"/>
              <a:gd name="connsiteX5" fmla="*/ 0 w 5281016"/>
              <a:gd name="connsiteY5" fmla="*/ 2925427 h 3015316"/>
              <a:gd name="connsiteX6" fmla="*/ 0 w 5281016"/>
              <a:gd name="connsiteY6" fmla="*/ 0 h 3015316"/>
              <a:gd name="connsiteX0" fmla="*/ 0 w 5668556"/>
              <a:gd name="connsiteY0" fmla="*/ 0 h 3100633"/>
              <a:gd name="connsiteX1" fmla="*/ 5215466 w 5668556"/>
              <a:gd name="connsiteY1" fmla="*/ 0 h 3100633"/>
              <a:gd name="connsiteX2" fmla="*/ 5199493 w 5668556"/>
              <a:gd name="connsiteY2" fmla="*/ 2937002 h 3100633"/>
              <a:gd name="connsiteX3" fmla="*/ 3465060 w 5668556"/>
              <a:gd name="connsiteY3" fmla="*/ 2926433 h 3100633"/>
              <a:gd name="connsiteX4" fmla="*/ 0 w 5668556"/>
              <a:gd name="connsiteY4" fmla="*/ 2925427 h 3100633"/>
              <a:gd name="connsiteX5" fmla="*/ 0 w 5668556"/>
              <a:gd name="connsiteY5" fmla="*/ 0 h 3100633"/>
              <a:gd name="connsiteX0" fmla="*/ 0 w 5858460"/>
              <a:gd name="connsiteY0" fmla="*/ 0 h 3297659"/>
              <a:gd name="connsiteX1" fmla="*/ 5215466 w 5858460"/>
              <a:gd name="connsiteY1" fmla="*/ 0 h 3297659"/>
              <a:gd name="connsiteX2" fmla="*/ 5199493 w 5858460"/>
              <a:gd name="connsiteY2" fmla="*/ 2937002 h 3297659"/>
              <a:gd name="connsiteX3" fmla="*/ 0 w 5858460"/>
              <a:gd name="connsiteY3" fmla="*/ 2925427 h 3297659"/>
              <a:gd name="connsiteX4" fmla="*/ 0 w 5858460"/>
              <a:gd name="connsiteY4" fmla="*/ 0 h 3297659"/>
              <a:gd name="connsiteX0" fmla="*/ 0 w 5598263"/>
              <a:gd name="connsiteY0" fmla="*/ 0 h 3297659"/>
              <a:gd name="connsiteX1" fmla="*/ 5215466 w 5598263"/>
              <a:gd name="connsiteY1" fmla="*/ 0 h 3297659"/>
              <a:gd name="connsiteX2" fmla="*/ 5199493 w 5598263"/>
              <a:gd name="connsiteY2" fmla="*/ 2937002 h 3297659"/>
              <a:gd name="connsiteX3" fmla="*/ 0 w 5598263"/>
              <a:gd name="connsiteY3" fmla="*/ 2925427 h 3297659"/>
              <a:gd name="connsiteX4" fmla="*/ 0 w 5598263"/>
              <a:gd name="connsiteY4" fmla="*/ 0 h 3297659"/>
              <a:gd name="connsiteX0" fmla="*/ 0 w 5598263"/>
              <a:gd name="connsiteY0" fmla="*/ 0 h 3151725"/>
              <a:gd name="connsiteX1" fmla="*/ 5215466 w 5598263"/>
              <a:gd name="connsiteY1" fmla="*/ 0 h 3151725"/>
              <a:gd name="connsiteX2" fmla="*/ 5199493 w 5598263"/>
              <a:gd name="connsiteY2" fmla="*/ 2937002 h 3151725"/>
              <a:gd name="connsiteX3" fmla="*/ 0 w 5598263"/>
              <a:gd name="connsiteY3" fmla="*/ 2925427 h 3151725"/>
              <a:gd name="connsiteX4" fmla="*/ 0 w 5598263"/>
              <a:gd name="connsiteY4" fmla="*/ 0 h 3151725"/>
              <a:gd name="connsiteX0" fmla="*/ 0 w 5598263"/>
              <a:gd name="connsiteY0" fmla="*/ 0 h 2951183"/>
              <a:gd name="connsiteX1" fmla="*/ 5215466 w 5598263"/>
              <a:gd name="connsiteY1" fmla="*/ 0 h 2951183"/>
              <a:gd name="connsiteX2" fmla="*/ 5199493 w 5598263"/>
              <a:gd name="connsiteY2" fmla="*/ 2937002 h 2951183"/>
              <a:gd name="connsiteX3" fmla="*/ 0 w 5598263"/>
              <a:gd name="connsiteY3" fmla="*/ 2925427 h 2951183"/>
              <a:gd name="connsiteX4" fmla="*/ 0 w 5598263"/>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37002"/>
              <a:gd name="connsiteX1" fmla="*/ 5215466 w 5215466"/>
              <a:gd name="connsiteY1" fmla="*/ 0 h 2937002"/>
              <a:gd name="connsiteX2" fmla="*/ 5199493 w 5215466"/>
              <a:gd name="connsiteY2" fmla="*/ 2937002 h 2937002"/>
              <a:gd name="connsiteX3" fmla="*/ 0 w 5215466"/>
              <a:gd name="connsiteY3" fmla="*/ 2925427 h 2937002"/>
              <a:gd name="connsiteX4" fmla="*/ 0 w 5215466"/>
              <a:gd name="connsiteY4" fmla="*/ 0 h 2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466" h="2937002">
                <a:moveTo>
                  <a:pt x="0" y="0"/>
                </a:moveTo>
                <a:lnTo>
                  <a:pt x="5215466" y="0"/>
                </a:lnTo>
                <a:cubicBezTo>
                  <a:pt x="5213947" y="917763"/>
                  <a:pt x="5207479" y="1468501"/>
                  <a:pt x="5199493" y="2937002"/>
                </a:cubicBezTo>
                <a:lnTo>
                  <a:pt x="0" y="2925427"/>
                </a:lnTo>
                <a:lnTo>
                  <a:pt x="0" y="0"/>
                </a:lnTo>
                <a:close/>
              </a:path>
            </a:pathLst>
          </a:custGeom>
          <a:no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 name="Rectangle 8"/>
          <p:cNvSpPr/>
          <p:nvPr userDrawn="1"/>
        </p:nvSpPr>
        <p:spPr>
          <a:xfrm>
            <a:off x="533400" y="2038350"/>
            <a:ext cx="8686800" cy="3771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1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sp>
        <p:nvSpPr>
          <p:cNvPr id="8" name="Rectangle 7"/>
          <p:cNvSpPr/>
          <p:nvPr userDrawn="1"/>
        </p:nvSpPr>
        <p:spPr>
          <a:xfrm>
            <a:off x="-45156" y="1428751"/>
            <a:ext cx="9268178" cy="3778250"/>
          </a:xfrm>
          <a:prstGeom prst="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7" name="Title Placeholder 1"/>
          <p:cNvSpPr>
            <a:spLocks noGrp="1"/>
          </p:cNvSpPr>
          <p:nvPr>
            <p:ph type="title"/>
          </p:nvPr>
        </p:nvSpPr>
        <p:spPr>
          <a:xfrm>
            <a:off x="152400" y="1406128"/>
            <a:ext cx="82296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653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Side Graphic">
    <p:spTree>
      <p:nvGrpSpPr>
        <p:cNvPr id="1" name=""/>
        <p:cNvGrpSpPr/>
        <p:nvPr/>
      </p:nvGrpSpPr>
      <p:grpSpPr>
        <a:xfrm>
          <a:off x="0" y="0"/>
          <a:ext cx="0" cy="0"/>
          <a:chOff x="0" y="0"/>
          <a:chExt cx="0" cy="0"/>
        </a:xfrm>
      </p:grpSpPr>
      <p:sp>
        <p:nvSpPr>
          <p:cNvPr id="9" name="Rectangle 8"/>
          <p:cNvSpPr/>
          <p:nvPr userDrawn="1"/>
        </p:nvSpPr>
        <p:spPr>
          <a:xfrm>
            <a:off x="-56444" y="-52086"/>
            <a:ext cx="9256888" cy="5250620"/>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7" name="Title Placeholder 1"/>
          <p:cNvSpPr>
            <a:spLocks noGrp="1"/>
          </p:cNvSpPr>
          <p:nvPr>
            <p:ph type="title"/>
          </p:nvPr>
        </p:nvSpPr>
        <p:spPr>
          <a:xfrm>
            <a:off x="152400" y="1348978"/>
            <a:ext cx="82296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35969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125391"/>
            <a:ext cx="70866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2000" y="2000251"/>
            <a:ext cx="7086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1718313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7200"/>
            <a:ext cx="9144000" cy="2858929"/>
          </a:xfrm>
          <a:prstGeom prst="rect">
            <a:avLst/>
          </a:prstGeom>
        </p:spPr>
      </p:pic>
      <p:sp>
        <p:nvSpPr>
          <p:cNvPr id="9" name="Rectangle 8"/>
          <p:cNvSpPr/>
          <p:nvPr userDrawn="1"/>
        </p:nvSpPr>
        <p:spPr>
          <a:xfrm>
            <a:off x="-76199" y="1543050"/>
            <a:ext cx="9318171" cy="3657600"/>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543050"/>
            <a:ext cx="6400800" cy="59412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288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288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227109743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43100"/>
            <a:ext cx="39624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80072"/>
            <a:ext cx="3962400"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1" y="1943100"/>
            <a:ext cx="3963957"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1" y="2480072"/>
            <a:ext cx="3963957"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5875734"/>
            <a:ext cx="2133600" cy="273844"/>
          </a:xfrm>
        </p:spPr>
        <p:txBody>
          <a:bodyPr/>
          <a:lstStyle/>
          <a:p>
            <a:fld id="{6EB7948D-65B7-4FEC-80B5-36D7629B101D}" type="datetimeFigureOut">
              <a:rPr lang="en-US" smtClean="0"/>
              <a:pPr/>
              <a:t>5/30/2018</a:t>
            </a:fld>
            <a:endParaRPr lang="en-US"/>
          </a:p>
        </p:txBody>
      </p:sp>
      <p:sp>
        <p:nvSpPr>
          <p:cNvPr id="8" name="Footer Placeholder 7"/>
          <p:cNvSpPr>
            <a:spLocks noGrp="1"/>
          </p:cNvSpPr>
          <p:nvPr>
            <p:ph type="ftr" sz="quarter" idx="11"/>
          </p:nvPr>
        </p:nvSpPr>
        <p:spPr>
          <a:xfrm>
            <a:off x="3124200" y="5875734"/>
            <a:ext cx="2895600" cy="273844"/>
          </a:xfrm>
        </p:spPr>
        <p:txBody>
          <a:bodyPr/>
          <a:lstStyle/>
          <a:p>
            <a:endParaRPr lang="en-US"/>
          </a:p>
        </p:txBody>
      </p:sp>
      <p:sp>
        <p:nvSpPr>
          <p:cNvPr id="9" name="Slide Number Placeholder 8"/>
          <p:cNvSpPr>
            <a:spLocks noGrp="1"/>
          </p:cNvSpPr>
          <p:nvPr>
            <p:ph type="sldNum" sz="quarter" idx="12"/>
          </p:nvPr>
        </p:nvSpPr>
        <p:spPr>
          <a:xfrm>
            <a:off x="6553200" y="5875734"/>
            <a:ext cx="2133600" cy="273844"/>
          </a:xfrm>
        </p:spPr>
        <p:txBody>
          <a:bodyPr/>
          <a:lstStyle/>
          <a:p>
            <a:fld id="{FD99AA8B-2E7A-4BBC-8FDE-CA7CF71DD330}" type="slidenum">
              <a:rPr lang="en-US" smtClean="0"/>
              <a:pPr/>
              <a:t>‹#›</a:t>
            </a:fld>
            <a:endParaRPr lang="en-US"/>
          </a:p>
        </p:txBody>
      </p:sp>
      <p:sp>
        <p:nvSpPr>
          <p:cNvPr id="10" name="Title 1"/>
          <p:cNvSpPr>
            <a:spLocks noGrp="1"/>
          </p:cNvSpPr>
          <p:nvPr>
            <p:ph type="title"/>
          </p:nvPr>
        </p:nvSpPr>
        <p:spPr>
          <a:xfrm>
            <a:off x="457200" y="1314450"/>
            <a:ext cx="8153400" cy="59412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265538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pPr/>
              <a:t>5/30/2018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0144707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pPr/>
              <a:t>5/30/2018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6010384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7200"/>
            <a:ext cx="9144000" cy="2858929"/>
          </a:xfrm>
          <a:prstGeom prst="rect">
            <a:avLst/>
          </a:prstGeom>
        </p:spPr>
      </p:pic>
      <p:sp>
        <p:nvSpPr>
          <p:cNvPr id="10" name="Rectangle 9"/>
          <p:cNvSpPr/>
          <p:nvPr userDrawn="1"/>
        </p:nvSpPr>
        <p:spPr>
          <a:xfrm>
            <a:off x="-76199" y="1543050"/>
            <a:ext cx="9318171" cy="3657600"/>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8762"/>
            <a:ext cx="2438400" cy="871538"/>
          </a:xfrm>
        </p:spPr>
        <p:txBody>
          <a:bodyPr anchor="b"/>
          <a:lstStyle>
            <a:lvl1pPr algn="l">
              <a:defRPr sz="2000" b="1">
                <a:solidFill>
                  <a:schemeClr val="accent4">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24200" y="1543050"/>
            <a:ext cx="5562600" cy="4514850"/>
          </a:xfrm>
        </p:spPr>
        <p:txBody>
          <a:bodyPr>
            <a:normAutofit/>
          </a:bodyPr>
          <a:lstStyle>
            <a:lvl1pPr>
              <a:defRPr sz="2000">
                <a:solidFill>
                  <a:schemeClr val="bg1">
                    <a:lumMod val="75000"/>
                  </a:schemeClr>
                </a:solidFill>
              </a:defRPr>
            </a:lvl1pPr>
            <a:lvl2pPr>
              <a:defRPr sz="2000">
                <a:solidFill>
                  <a:schemeClr val="bg1">
                    <a:lumMod val="75000"/>
                  </a:schemeClr>
                </a:solidFill>
              </a:defRPr>
            </a:lvl2pPr>
            <a:lvl3pPr>
              <a:defRPr sz="2000">
                <a:solidFill>
                  <a:schemeClr val="bg1">
                    <a:lumMod val="75000"/>
                  </a:schemeClr>
                </a:solidFill>
              </a:defRPr>
            </a:lvl3pPr>
            <a:lvl4pPr>
              <a:defRPr sz="2000">
                <a:solidFill>
                  <a:schemeClr val="bg1">
                    <a:lumMod val="75000"/>
                  </a:schemeClr>
                </a:solidFill>
              </a:defRPr>
            </a:lvl4pPr>
            <a:lvl5pPr>
              <a:defRPr sz="2000">
                <a:solidFill>
                  <a:schemeClr val="bg1">
                    <a:lumMod val="7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2400301"/>
            <a:ext cx="2438400" cy="3657599"/>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255907730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90311" y="-25401"/>
            <a:ext cx="9324622" cy="5194301"/>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7400" y="354330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34290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9683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82360024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1992850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148828"/>
            <a:ext cx="6248400" cy="594122"/>
          </a:xfrm>
        </p:spPr>
        <p:txBody>
          <a:bodyPr/>
          <a:lstStyle/>
          <a:p>
            <a:r>
              <a:rPr lang="en-US" smtClean="0"/>
              <a:t>Click to edit Master title style</a:t>
            </a:r>
            <a:endParaRPr lang="en-US"/>
          </a:p>
        </p:txBody>
      </p:sp>
      <p:sp>
        <p:nvSpPr>
          <p:cNvPr id="3" name="Content Placeholder 2"/>
          <p:cNvSpPr>
            <a:spLocks noGrp="1"/>
          </p:cNvSpPr>
          <p:nvPr>
            <p:ph idx="1"/>
          </p:nvPr>
        </p:nvSpPr>
        <p:spPr>
          <a:xfrm>
            <a:off x="2438400" y="742950"/>
            <a:ext cx="624840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425192898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6799312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genda/Summary">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934423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Picture">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79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914400"/>
            <a:ext cx="5029200"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2829889"/>
            <a:ext cx="3048000" cy="1856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2857500"/>
            <a:ext cx="5029200"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
          <p:cNvSpPr>
            <a:spLocks noGrp="1"/>
          </p:cNvSpPr>
          <p:nvPr>
            <p:ph type="title"/>
          </p:nvPr>
        </p:nvSpPr>
        <p:spPr>
          <a:xfrm>
            <a:off x="457200" y="205978"/>
            <a:ext cx="8229600" cy="594122"/>
          </a:xfrm>
        </p:spPr>
        <p:txBody>
          <a:bodyPr/>
          <a:lstStyle/>
          <a:p>
            <a:r>
              <a:rPr lang="en-US" smtClean="0"/>
              <a:t>Click to edit Master title style</a:t>
            </a:r>
            <a:endParaRPr lang="en-US"/>
          </a:p>
        </p:txBody>
      </p:sp>
      <p:sp>
        <p:nvSpPr>
          <p:cNvPr id="11" name="Rectangle 10"/>
          <p:cNvSpPr/>
          <p:nvPr userDrawn="1"/>
        </p:nvSpPr>
        <p:spPr>
          <a:xfrm>
            <a:off x="-1524000" y="628650"/>
            <a:ext cx="12083142" cy="4310742"/>
          </a:xfrm>
          <a:prstGeom prst="rect">
            <a:avLst/>
          </a:prstGeom>
          <a:blipFill dpi="0" rotWithShape="1">
            <a:blip r:embed="rId2"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467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Picture">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4" name="Rectangle 13"/>
          <p:cNvSpPr/>
          <p:nvPr userDrawn="1"/>
        </p:nvSpPr>
        <p:spPr>
          <a:xfrm>
            <a:off x="-1524000" y="628650"/>
            <a:ext cx="12083142" cy="4310742"/>
          </a:xfrm>
          <a:prstGeom prst="rect">
            <a:avLst/>
          </a:prstGeom>
          <a:blipFill dpi="0" rotWithShape="1">
            <a:blip r:embed="rId2"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itle 1"/>
          <p:cNvSpPr>
            <a:spLocks noGrp="1"/>
          </p:cNvSpPr>
          <p:nvPr>
            <p:ph type="title"/>
          </p:nvPr>
        </p:nvSpPr>
        <p:spPr>
          <a:xfrm>
            <a:off x="457200" y="205978"/>
            <a:ext cx="6172200" cy="594122"/>
          </a:xfrm>
        </p:spPr>
        <p:txBody>
          <a:bodyPr/>
          <a:lstStyle/>
          <a:p>
            <a:r>
              <a:rPr lang="en-US" smtClean="0"/>
              <a:t>Click to edit Master title style</a:t>
            </a:r>
            <a:endParaRPr lang="en-US"/>
          </a:p>
        </p:txBody>
      </p:sp>
    </p:spTree>
    <p:extLst>
      <p:ext uri="{BB962C8B-B14F-4D97-AF65-F5344CB8AC3E}">
        <p14:creationId xmlns:p14="http://schemas.microsoft.com/office/powerpoint/2010/main" val="35097139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7" name="Title Placeholder 1"/>
          <p:cNvSpPr>
            <a:spLocks noGrp="1"/>
          </p:cNvSpPr>
          <p:nvPr>
            <p:ph type="title"/>
          </p:nvPr>
        </p:nvSpPr>
        <p:spPr>
          <a:xfrm>
            <a:off x="152400" y="1406128"/>
            <a:ext cx="82296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8963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7" name="Title Placeholder 1"/>
          <p:cNvSpPr>
            <a:spLocks noGrp="1"/>
          </p:cNvSpPr>
          <p:nvPr>
            <p:ph type="title"/>
          </p:nvPr>
        </p:nvSpPr>
        <p:spPr>
          <a:xfrm>
            <a:off x="152400" y="1348978"/>
            <a:ext cx="82296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063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125391"/>
            <a:ext cx="70866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2000" y="2000251"/>
            <a:ext cx="7086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pPr/>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299172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7200"/>
            <a:ext cx="9144000" cy="2858929"/>
          </a:xfrm>
          <a:prstGeom prst="rect">
            <a:avLst/>
          </a:prstGeom>
        </p:spPr>
      </p:pic>
      <p:sp>
        <p:nvSpPr>
          <p:cNvPr id="9" name="Rectangle 8"/>
          <p:cNvSpPr/>
          <p:nvPr userDrawn="1"/>
        </p:nvSpPr>
        <p:spPr>
          <a:xfrm>
            <a:off x="-76199" y="1543050"/>
            <a:ext cx="9318171" cy="3657600"/>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543050"/>
            <a:ext cx="6400800" cy="59412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288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288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pPr/>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17370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43100"/>
            <a:ext cx="39624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80072"/>
            <a:ext cx="3962400"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1" y="1943100"/>
            <a:ext cx="3963957"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1" y="2480072"/>
            <a:ext cx="3963957"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5875734"/>
            <a:ext cx="2133600" cy="273844"/>
          </a:xfrm>
        </p:spPr>
        <p:txBody>
          <a:bodyPr/>
          <a:lstStyle/>
          <a:p>
            <a:fld id="{6EB7948D-65B7-4FEC-80B5-36D7629B101D}" type="datetimeFigureOut">
              <a:rPr lang="en-US" smtClean="0"/>
              <a:pPr/>
              <a:t>5/30/2018</a:t>
            </a:fld>
            <a:endParaRPr lang="en-US"/>
          </a:p>
        </p:txBody>
      </p:sp>
      <p:sp>
        <p:nvSpPr>
          <p:cNvPr id="8" name="Footer Placeholder 7"/>
          <p:cNvSpPr>
            <a:spLocks noGrp="1"/>
          </p:cNvSpPr>
          <p:nvPr>
            <p:ph type="ftr" sz="quarter" idx="11"/>
          </p:nvPr>
        </p:nvSpPr>
        <p:spPr>
          <a:xfrm>
            <a:off x="3124200" y="5875734"/>
            <a:ext cx="2895600" cy="273844"/>
          </a:xfrm>
        </p:spPr>
        <p:txBody>
          <a:bodyPr/>
          <a:lstStyle/>
          <a:p>
            <a:endParaRPr lang="en-US"/>
          </a:p>
        </p:txBody>
      </p:sp>
      <p:sp>
        <p:nvSpPr>
          <p:cNvPr id="9" name="Slide Number Placeholder 8"/>
          <p:cNvSpPr>
            <a:spLocks noGrp="1"/>
          </p:cNvSpPr>
          <p:nvPr>
            <p:ph type="sldNum" sz="quarter" idx="12"/>
          </p:nvPr>
        </p:nvSpPr>
        <p:spPr>
          <a:xfrm>
            <a:off x="6553200" y="5875734"/>
            <a:ext cx="2133600" cy="273844"/>
          </a:xfrm>
        </p:spPr>
        <p:txBody>
          <a:bodyPr/>
          <a:lstStyle/>
          <a:p>
            <a:fld id="{FD99AA8B-2E7A-4BBC-8FDE-CA7CF71DD330}" type="slidenum">
              <a:rPr lang="en-US" smtClean="0"/>
              <a:pPr/>
              <a:t>‹#›</a:t>
            </a:fld>
            <a:endParaRPr lang="en-US"/>
          </a:p>
        </p:txBody>
      </p:sp>
      <p:sp>
        <p:nvSpPr>
          <p:cNvPr id="10" name="Title 1"/>
          <p:cNvSpPr>
            <a:spLocks noGrp="1"/>
          </p:cNvSpPr>
          <p:nvPr>
            <p:ph type="title"/>
          </p:nvPr>
        </p:nvSpPr>
        <p:spPr>
          <a:xfrm>
            <a:off x="457200" y="1314450"/>
            <a:ext cx="8153400" cy="59412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21466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pPr/>
              <a:t>5/30/2018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pPr/>
              <a:t>‹#›</a:t>
            </a:fld>
            <a:endParaRPr lang="en-US"/>
          </a:p>
        </p:txBody>
      </p:sp>
    </p:spTree>
    <p:extLst>
      <p:ext uri="{BB962C8B-B14F-4D97-AF65-F5344CB8AC3E}">
        <p14:creationId xmlns:p14="http://schemas.microsoft.com/office/powerpoint/2010/main" val="33142008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mo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mov"/><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1">
                <a:lumMod val="95000"/>
                <a:lumOff val="5000"/>
              </a:schemeClr>
            </a:gs>
            <a:gs pos="34000">
              <a:schemeClr val="tx1">
                <a:lumMod val="95000"/>
                <a:lumOff val="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pic>
        <p:nvPicPr>
          <p:cNvPr id="7" name="people_network_trim.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38100" y="0"/>
            <a:ext cx="1714500" cy="5143500"/>
          </a:xfrm>
          <a:prstGeom prst="rect">
            <a:avLst/>
          </a:prstGeom>
        </p:spPr>
      </p:pic>
      <p:sp>
        <p:nvSpPr>
          <p:cNvPr id="8" name="Rectangle 7"/>
          <p:cNvSpPr/>
          <p:nvPr userDrawn="1"/>
        </p:nvSpPr>
        <p:spPr>
          <a:xfrm rot="16200000">
            <a:off x="2857625" y="-1109262"/>
            <a:ext cx="5372102" cy="7362017"/>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438400" y="171450"/>
            <a:ext cx="64008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8400" y="765571"/>
            <a:ext cx="6400800" cy="39433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sp>
        <p:nvSpPr>
          <p:cNvPr id="9" name="Rectangle 49"/>
          <p:cNvSpPr/>
          <p:nvPr userDrawn="1"/>
        </p:nvSpPr>
        <p:spPr>
          <a:xfrm>
            <a:off x="0" y="0"/>
            <a:ext cx="1794933" cy="5143500"/>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 name="connsiteX0" fmla="*/ 0 w 5281016"/>
              <a:gd name="connsiteY0" fmla="*/ 0 h 3015316"/>
              <a:gd name="connsiteX1" fmla="*/ 5215466 w 5281016"/>
              <a:gd name="connsiteY1" fmla="*/ 0 h 3015316"/>
              <a:gd name="connsiteX2" fmla="*/ 5218252 w 5281016"/>
              <a:gd name="connsiteY2" fmla="*/ 1254332 h 3015316"/>
              <a:gd name="connsiteX3" fmla="*/ 5199493 w 5281016"/>
              <a:gd name="connsiteY3" fmla="*/ 2937002 h 3015316"/>
              <a:gd name="connsiteX4" fmla="*/ 3465060 w 5281016"/>
              <a:gd name="connsiteY4" fmla="*/ 2926433 h 3015316"/>
              <a:gd name="connsiteX5" fmla="*/ 0 w 5281016"/>
              <a:gd name="connsiteY5" fmla="*/ 2925427 h 3015316"/>
              <a:gd name="connsiteX6" fmla="*/ 0 w 5281016"/>
              <a:gd name="connsiteY6" fmla="*/ 0 h 3015316"/>
              <a:gd name="connsiteX0" fmla="*/ 0 w 5668556"/>
              <a:gd name="connsiteY0" fmla="*/ 0 h 3100633"/>
              <a:gd name="connsiteX1" fmla="*/ 5215466 w 5668556"/>
              <a:gd name="connsiteY1" fmla="*/ 0 h 3100633"/>
              <a:gd name="connsiteX2" fmla="*/ 5199493 w 5668556"/>
              <a:gd name="connsiteY2" fmla="*/ 2937002 h 3100633"/>
              <a:gd name="connsiteX3" fmla="*/ 3465060 w 5668556"/>
              <a:gd name="connsiteY3" fmla="*/ 2926433 h 3100633"/>
              <a:gd name="connsiteX4" fmla="*/ 0 w 5668556"/>
              <a:gd name="connsiteY4" fmla="*/ 2925427 h 3100633"/>
              <a:gd name="connsiteX5" fmla="*/ 0 w 5668556"/>
              <a:gd name="connsiteY5" fmla="*/ 0 h 3100633"/>
              <a:gd name="connsiteX0" fmla="*/ 0 w 5858460"/>
              <a:gd name="connsiteY0" fmla="*/ 0 h 3297659"/>
              <a:gd name="connsiteX1" fmla="*/ 5215466 w 5858460"/>
              <a:gd name="connsiteY1" fmla="*/ 0 h 3297659"/>
              <a:gd name="connsiteX2" fmla="*/ 5199493 w 5858460"/>
              <a:gd name="connsiteY2" fmla="*/ 2937002 h 3297659"/>
              <a:gd name="connsiteX3" fmla="*/ 0 w 5858460"/>
              <a:gd name="connsiteY3" fmla="*/ 2925427 h 3297659"/>
              <a:gd name="connsiteX4" fmla="*/ 0 w 5858460"/>
              <a:gd name="connsiteY4" fmla="*/ 0 h 3297659"/>
              <a:gd name="connsiteX0" fmla="*/ 0 w 5598263"/>
              <a:gd name="connsiteY0" fmla="*/ 0 h 3297659"/>
              <a:gd name="connsiteX1" fmla="*/ 5215466 w 5598263"/>
              <a:gd name="connsiteY1" fmla="*/ 0 h 3297659"/>
              <a:gd name="connsiteX2" fmla="*/ 5199493 w 5598263"/>
              <a:gd name="connsiteY2" fmla="*/ 2937002 h 3297659"/>
              <a:gd name="connsiteX3" fmla="*/ 0 w 5598263"/>
              <a:gd name="connsiteY3" fmla="*/ 2925427 h 3297659"/>
              <a:gd name="connsiteX4" fmla="*/ 0 w 5598263"/>
              <a:gd name="connsiteY4" fmla="*/ 0 h 3297659"/>
              <a:gd name="connsiteX0" fmla="*/ 0 w 5598263"/>
              <a:gd name="connsiteY0" fmla="*/ 0 h 3151725"/>
              <a:gd name="connsiteX1" fmla="*/ 5215466 w 5598263"/>
              <a:gd name="connsiteY1" fmla="*/ 0 h 3151725"/>
              <a:gd name="connsiteX2" fmla="*/ 5199493 w 5598263"/>
              <a:gd name="connsiteY2" fmla="*/ 2937002 h 3151725"/>
              <a:gd name="connsiteX3" fmla="*/ 0 w 5598263"/>
              <a:gd name="connsiteY3" fmla="*/ 2925427 h 3151725"/>
              <a:gd name="connsiteX4" fmla="*/ 0 w 5598263"/>
              <a:gd name="connsiteY4" fmla="*/ 0 h 3151725"/>
              <a:gd name="connsiteX0" fmla="*/ 0 w 5598263"/>
              <a:gd name="connsiteY0" fmla="*/ 0 h 2951183"/>
              <a:gd name="connsiteX1" fmla="*/ 5215466 w 5598263"/>
              <a:gd name="connsiteY1" fmla="*/ 0 h 2951183"/>
              <a:gd name="connsiteX2" fmla="*/ 5199493 w 5598263"/>
              <a:gd name="connsiteY2" fmla="*/ 2937002 h 2951183"/>
              <a:gd name="connsiteX3" fmla="*/ 0 w 5598263"/>
              <a:gd name="connsiteY3" fmla="*/ 2925427 h 2951183"/>
              <a:gd name="connsiteX4" fmla="*/ 0 w 5598263"/>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37002"/>
              <a:gd name="connsiteX1" fmla="*/ 5215466 w 5215466"/>
              <a:gd name="connsiteY1" fmla="*/ 0 h 2937002"/>
              <a:gd name="connsiteX2" fmla="*/ 5199493 w 5215466"/>
              <a:gd name="connsiteY2" fmla="*/ 2937002 h 2937002"/>
              <a:gd name="connsiteX3" fmla="*/ 0 w 5215466"/>
              <a:gd name="connsiteY3" fmla="*/ 2925427 h 2937002"/>
              <a:gd name="connsiteX4" fmla="*/ 0 w 5215466"/>
              <a:gd name="connsiteY4" fmla="*/ 0 h 2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466" h="2937002">
                <a:moveTo>
                  <a:pt x="0" y="0"/>
                </a:moveTo>
                <a:lnTo>
                  <a:pt x="5215466" y="0"/>
                </a:lnTo>
                <a:cubicBezTo>
                  <a:pt x="5213947" y="917763"/>
                  <a:pt x="5207479" y="1468501"/>
                  <a:pt x="5199493" y="2937002"/>
                </a:cubicBezTo>
                <a:lnTo>
                  <a:pt x="0" y="2925427"/>
                </a:lnTo>
                <a:lnTo>
                  <a:pt x="0" y="0"/>
                </a:lnTo>
                <a:close/>
              </a:path>
            </a:pathLst>
          </a:custGeom>
          <a:solidFill>
            <a:schemeClr val="bg1">
              <a:alpha val="0"/>
            </a:schemeClr>
          </a:solid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Rectangle 10" hidden="1"/>
          <p:cNvSpPr/>
          <p:nvPr userDrawn="1"/>
        </p:nvSpPr>
        <p:spPr>
          <a:xfrm>
            <a:off x="-177800" y="285750"/>
            <a:ext cx="25146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650"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701" r:id="rId12"/>
    <p:sldLayoutId id="2147483657" r:id="rId13"/>
    <p:sldLayoutId id="2147483658" r:id="rId14"/>
    <p:sldLayoutId id="2147483659"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chemeClr val="tx1">
                <a:lumMod val="95000"/>
                <a:lumOff val="5000"/>
              </a:schemeClr>
            </a:gs>
            <a:gs pos="34000">
              <a:schemeClr val="tx1">
                <a:lumMod val="95000"/>
                <a:lumOff val="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rot="16200000">
            <a:off x="2857625" y="-1109262"/>
            <a:ext cx="5372102" cy="7362017"/>
          </a:xfrm>
          <a:prstGeom prst="rect">
            <a:avLst/>
          </a:prstGeom>
          <a:gradFill>
            <a:gsLst>
              <a:gs pos="0">
                <a:schemeClr val="tx1">
                  <a:lumMod val="85000"/>
                  <a:lumOff val="15000"/>
                </a:schemeClr>
              </a:gs>
              <a:gs pos="80000">
                <a:schemeClr val="tx1">
                  <a:lumMod val="95000"/>
                  <a:lumOff val="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438400" y="171450"/>
            <a:ext cx="6400800" cy="5941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8400" y="765571"/>
            <a:ext cx="6400800" cy="39433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pPr/>
              <a:t>5/30/2018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pPr/>
              <a:t>‹#›</a:t>
            </a:fld>
            <a:endParaRPr lang="en-US"/>
          </a:p>
        </p:txBody>
      </p:sp>
      <p:pic>
        <p:nvPicPr>
          <p:cNvPr id="10" name="Pictur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253" y="-8540"/>
            <a:ext cx="1717347" cy="5152039"/>
          </a:xfrm>
          <a:prstGeom prst="rect">
            <a:avLst/>
          </a:prstGeom>
        </p:spPr>
      </p:pic>
      <p:sp>
        <p:nvSpPr>
          <p:cNvPr id="11" name="Rectangle 49"/>
          <p:cNvSpPr/>
          <p:nvPr userDrawn="1"/>
        </p:nvSpPr>
        <p:spPr>
          <a:xfrm>
            <a:off x="0" y="0"/>
            <a:ext cx="1794933" cy="5143500"/>
          </a:xfrm>
          <a:custGeom>
            <a:avLst/>
            <a:gdLst>
              <a:gd name="connsiteX0" fmla="*/ 0 w 5215466"/>
              <a:gd name="connsiteY0" fmla="*/ 0 h 2925427"/>
              <a:gd name="connsiteX1" fmla="*/ 5215466 w 5215466"/>
              <a:gd name="connsiteY1" fmla="*/ 0 h 2925427"/>
              <a:gd name="connsiteX2" fmla="*/ 5215466 w 5215466"/>
              <a:gd name="connsiteY2" fmla="*/ 2925427 h 2925427"/>
              <a:gd name="connsiteX3" fmla="*/ 0 w 5215466"/>
              <a:gd name="connsiteY3" fmla="*/ 2925427 h 2925427"/>
              <a:gd name="connsiteX4" fmla="*/ 0 w 5215466"/>
              <a:gd name="connsiteY4" fmla="*/ 0 h 2925427"/>
              <a:gd name="connsiteX0" fmla="*/ 0 w 5215466"/>
              <a:gd name="connsiteY0" fmla="*/ 0 h 2925427"/>
              <a:gd name="connsiteX1" fmla="*/ 5215466 w 5215466"/>
              <a:gd name="connsiteY1" fmla="*/ 0 h 2925427"/>
              <a:gd name="connsiteX2" fmla="*/ 5215466 w 5215466"/>
              <a:gd name="connsiteY2" fmla="*/ 2925427 h 2925427"/>
              <a:gd name="connsiteX3" fmla="*/ 3539923 w 5215466"/>
              <a:gd name="connsiteY3" fmla="*/ 2921086 h 2925427"/>
              <a:gd name="connsiteX4" fmla="*/ 0 w 5215466"/>
              <a:gd name="connsiteY4" fmla="*/ 2925427 h 2925427"/>
              <a:gd name="connsiteX5" fmla="*/ 0 w 5215466"/>
              <a:gd name="connsiteY5" fmla="*/ 0 h 2925427"/>
              <a:gd name="connsiteX0" fmla="*/ 0 w 5218252"/>
              <a:gd name="connsiteY0" fmla="*/ 0 h 2925427"/>
              <a:gd name="connsiteX1" fmla="*/ 5215466 w 5218252"/>
              <a:gd name="connsiteY1" fmla="*/ 0 h 2925427"/>
              <a:gd name="connsiteX2" fmla="*/ 5218252 w 5218252"/>
              <a:gd name="connsiteY2" fmla="*/ 1254332 h 2925427"/>
              <a:gd name="connsiteX3" fmla="*/ 5215466 w 5218252"/>
              <a:gd name="connsiteY3" fmla="*/ 2925427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347365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43618 w 5218252"/>
              <a:gd name="connsiteY3" fmla="*/ 2132189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5427"/>
              <a:gd name="connsiteX1" fmla="*/ 5215466 w 5218252"/>
              <a:gd name="connsiteY1" fmla="*/ 0 h 2925427"/>
              <a:gd name="connsiteX2" fmla="*/ 5218252 w 5218252"/>
              <a:gd name="connsiteY2" fmla="*/ 1254332 h 2925427"/>
              <a:gd name="connsiteX3" fmla="*/ 4400840 w 5218252"/>
              <a:gd name="connsiteY3" fmla="*/ 2057326 h 2925427"/>
              <a:gd name="connsiteX4" fmla="*/ 3539923 w 5218252"/>
              <a:gd name="connsiteY4" fmla="*/ 2921086 h 2925427"/>
              <a:gd name="connsiteX5" fmla="*/ 0 w 5218252"/>
              <a:gd name="connsiteY5" fmla="*/ 2925427 h 2925427"/>
              <a:gd name="connsiteX6" fmla="*/ 0 w 5218252"/>
              <a:gd name="connsiteY6" fmla="*/ 0 h 2925427"/>
              <a:gd name="connsiteX0" fmla="*/ 0 w 5218252"/>
              <a:gd name="connsiteY0" fmla="*/ 0 h 2926433"/>
              <a:gd name="connsiteX1" fmla="*/ 5215466 w 5218252"/>
              <a:gd name="connsiteY1" fmla="*/ 0 h 2926433"/>
              <a:gd name="connsiteX2" fmla="*/ 5218252 w 5218252"/>
              <a:gd name="connsiteY2" fmla="*/ 1254332 h 2926433"/>
              <a:gd name="connsiteX3" fmla="*/ 4400840 w 5218252"/>
              <a:gd name="connsiteY3" fmla="*/ 2057326 h 2926433"/>
              <a:gd name="connsiteX4" fmla="*/ 3465060 w 5218252"/>
              <a:gd name="connsiteY4" fmla="*/ 2926433 h 2926433"/>
              <a:gd name="connsiteX5" fmla="*/ 0 w 5218252"/>
              <a:gd name="connsiteY5" fmla="*/ 2925427 h 2926433"/>
              <a:gd name="connsiteX6" fmla="*/ 0 w 5218252"/>
              <a:gd name="connsiteY6" fmla="*/ 0 h 2926433"/>
              <a:gd name="connsiteX0" fmla="*/ 0 w 5281016"/>
              <a:gd name="connsiteY0" fmla="*/ 0 h 3015316"/>
              <a:gd name="connsiteX1" fmla="*/ 5215466 w 5281016"/>
              <a:gd name="connsiteY1" fmla="*/ 0 h 3015316"/>
              <a:gd name="connsiteX2" fmla="*/ 5218252 w 5281016"/>
              <a:gd name="connsiteY2" fmla="*/ 1254332 h 3015316"/>
              <a:gd name="connsiteX3" fmla="*/ 5199493 w 5281016"/>
              <a:gd name="connsiteY3" fmla="*/ 2937002 h 3015316"/>
              <a:gd name="connsiteX4" fmla="*/ 3465060 w 5281016"/>
              <a:gd name="connsiteY4" fmla="*/ 2926433 h 3015316"/>
              <a:gd name="connsiteX5" fmla="*/ 0 w 5281016"/>
              <a:gd name="connsiteY5" fmla="*/ 2925427 h 3015316"/>
              <a:gd name="connsiteX6" fmla="*/ 0 w 5281016"/>
              <a:gd name="connsiteY6" fmla="*/ 0 h 3015316"/>
              <a:gd name="connsiteX0" fmla="*/ 0 w 5668556"/>
              <a:gd name="connsiteY0" fmla="*/ 0 h 3100633"/>
              <a:gd name="connsiteX1" fmla="*/ 5215466 w 5668556"/>
              <a:gd name="connsiteY1" fmla="*/ 0 h 3100633"/>
              <a:gd name="connsiteX2" fmla="*/ 5199493 w 5668556"/>
              <a:gd name="connsiteY2" fmla="*/ 2937002 h 3100633"/>
              <a:gd name="connsiteX3" fmla="*/ 3465060 w 5668556"/>
              <a:gd name="connsiteY3" fmla="*/ 2926433 h 3100633"/>
              <a:gd name="connsiteX4" fmla="*/ 0 w 5668556"/>
              <a:gd name="connsiteY4" fmla="*/ 2925427 h 3100633"/>
              <a:gd name="connsiteX5" fmla="*/ 0 w 5668556"/>
              <a:gd name="connsiteY5" fmla="*/ 0 h 3100633"/>
              <a:gd name="connsiteX0" fmla="*/ 0 w 5858460"/>
              <a:gd name="connsiteY0" fmla="*/ 0 h 3297659"/>
              <a:gd name="connsiteX1" fmla="*/ 5215466 w 5858460"/>
              <a:gd name="connsiteY1" fmla="*/ 0 h 3297659"/>
              <a:gd name="connsiteX2" fmla="*/ 5199493 w 5858460"/>
              <a:gd name="connsiteY2" fmla="*/ 2937002 h 3297659"/>
              <a:gd name="connsiteX3" fmla="*/ 0 w 5858460"/>
              <a:gd name="connsiteY3" fmla="*/ 2925427 h 3297659"/>
              <a:gd name="connsiteX4" fmla="*/ 0 w 5858460"/>
              <a:gd name="connsiteY4" fmla="*/ 0 h 3297659"/>
              <a:gd name="connsiteX0" fmla="*/ 0 w 5598263"/>
              <a:gd name="connsiteY0" fmla="*/ 0 h 3297659"/>
              <a:gd name="connsiteX1" fmla="*/ 5215466 w 5598263"/>
              <a:gd name="connsiteY1" fmla="*/ 0 h 3297659"/>
              <a:gd name="connsiteX2" fmla="*/ 5199493 w 5598263"/>
              <a:gd name="connsiteY2" fmla="*/ 2937002 h 3297659"/>
              <a:gd name="connsiteX3" fmla="*/ 0 w 5598263"/>
              <a:gd name="connsiteY3" fmla="*/ 2925427 h 3297659"/>
              <a:gd name="connsiteX4" fmla="*/ 0 w 5598263"/>
              <a:gd name="connsiteY4" fmla="*/ 0 h 3297659"/>
              <a:gd name="connsiteX0" fmla="*/ 0 w 5598263"/>
              <a:gd name="connsiteY0" fmla="*/ 0 h 3151725"/>
              <a:gd name="connsiteX1" fmla="*/ 5215466 w 5598263"/>
              <a:gd name="connsiteY1" fmla="*/ 0 h 3151725"/>
              <a:gd name="connsiteX2" fmla="*/ 5199493 w 5598263"/>
              <a:gd name="connsiteY2" fmla="*/ 2937002 h 3151725"/>
              <a:gd name="connsiteX3" fmla="*/ 0 w 5598263"/>
              <a:gd name="connsiteY3" fmla="*/ 2925427 h 3151725"/>
              <a:gd name="connsiteX4" fmla="*/ 0 w 5598263"/>
              <a:gd name="connsiteY4" fmla="*/ 0 h 3151725"/>
              <a:gd name="connsiteX0" fmla="*/ 0 w 5598263"/>
              <a:gd name="connsiteY0" fmla="*/ 0 h 2951183"/>
              <a:gd name="connsiteX1" fmla="*/ 5215466 w 5598263"/>
              <a:gd name="connsiteY1" fmla="*/ 0 h 2951183"/>
              <a:gd name="connsiteX2" fmla="*/ 5199493 w 5598263"/>
              <a:gd name="connsiteY2" fmla="*/ 2937002 h 2951183"/>
              <a:gd name="connsiteX3" fmla="*/ 0 w 5598263"/>
              <a:gd name="connsiteY3" fmla="*/ 2925427 h 2951183"/>
              <a:gd name="connsiteX4" fmla="*/ 0 w 5598263"/>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51183"/>
              <a:gd name="connsiteX1" fmla="*/ 5215466 w 5215466"/>
              <a:gd name="connsiteY1" fmla="*/ 0 h 2951183"/>
              <a:gd name="connsiteX2" fmla="*/ 5199493 w 5215466"/>
              <a:gd name="connsiteY2" fmla="*/ 2937002 h 2951183"/>
              <a:gd name="connsiteX3" fmla="*/ 0 w 5215466"/>
              <a:gd name="connsiteY3" fmla="*/ 2925427 h 2951183"/>
              <a:gd name="connsiteX4" fmla="*/ 0 w 5215466"/>
              <a:gd name="connsiteY4" fmla="*/ 0 h 2951183"/>
              <a:gd name="connsiteX0" fmla="*/ 0 w 5215466"/>
              <a:gd name="connsiteY0" fmla="*/ 0 h 2937002"/>
              <a:gd name="connsiteX1" fmla="*/ 5215466 w 5215466"/>
              <a:gd name="connsiteY1" fmla="*/ 0 h 2937002"/>
              <a:gd name="connsiteX2" fmla="*/ 5199493 w 5215466"/>
              <a:gd name="connsiteY2" fmla="*/ 2937002 h 2937002"/>
              <a:gd name="connsiteX3" fmla="*/ 0 w 5215466"/>
              <a:gd name="connsiteY3" fmla="*/ 2925427 h 2937002"/>
              <a:gd name="connsiteX4" fmla="*/ 0 w 5215466"/>
              <a:gd name="connsiteY4" fmla="*/ 0 h 2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466" h="2937002">
                <a:moveTo>
                  <a:pt x="0" y="0"/>
                </a:moveTo>
                <a:lnTo>
                  <a:pt x="5215466" y="0"/>
                </a:lnTo>
                <a:cubicBezTo>
                  <a:pt x="5213947" y="917763"/>
                  <a:pt x="5207479" y="1468501"/>
                  <a:pt x="5199493" y="2937002"/>
                </a:cubicBezTo>
                <a:lnTo>
                  <a:pt x="0" y="2925427"/>
                </a:lnTo>
                <a:lnTo>
                  <a:pt x="0" y="0"/>
                </a:lnTo>
                <a:close/>
              </a:path>
            </a:pathLst>
          </a:custGeom>
          <a:solidFill>
            <a:schemeClr val="bg1">
              <a:alpha val="0"/>
            </a:schemeClr>
          </a:solidFill>
          <a:ln w="76200">
            <a:solidFill>
              <a:schemeClr val="accent4">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18186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5" r:id="rId12"/>
    <p:sldLayoutId id="2147483736" r:id="rId13"/>
    <p:sldLayoutId id="2147483737" r:id="rId14"/>
    <p:sldLayoutId id="2147483738" r:id="rId15"/>
    <p:sldLayoutId id="2147483739" r:id="rId16"/>
    <p:sldLayoutId id="2147483740" r:id="rId17"/>
    <p:sldLayoutId id="2147483741" r:id="rId18"/>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8.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hyperlink" Target="mailto:wicklivb@miamioh.edu" TargetMode="External"/><Relationship Id="rId7"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hyperlink" Target="mailto:vogelka3@miamioh.edu" TargetMode="External"/><Relationship Id="rId4" Type="http://schemas.openxmlformats.org/officeDocument/2006/relationships/hyperlink" Target="mailto:marti246@miamioh.ed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aacu.org/value/rubrics/intercultural-knowledge" TargetMode="External"/><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miamioh.edu/2020plan/university-level-plan/goal-2/index.html" TargetMode="External"/><Relationship Id="rId7"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hyperlink" Target="http://bulletin.miamioh.edu/liberal-education/experiential-learning/" TargetMode="External"/><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open?id=0Bw2AqLWs9zUBOVZLQWx3ZzRIZjQ" TargetMode="External"/><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Shape 60"/>
          <p:cNvSpPr txBox="1">
            <a:spLocks noGrp="1"/>
          </p:cNvSpPr>
          <p:nvPr>
            <p:ph type="ctrTitle"/>
          </p:nvPr>
        </p:nvSpPr>
        <p:spPr>
          <a:xfrm>
            <a:off x="-381000" y="3867150"/>
            <a:ext cx="8001000" cy="1371601"/>
          </a:xfrm>
          <a:prstGeom prst="rect">
            <a:avLst/>
          </a:prstGeom>
        </p:spPr>
        <p:txBody>
          <a:bodyPr spcFirstLastPara="1" wrap="square" lIns="91425" tIns="91425" rIns="91425" bIns="91425" anchor="ctr" anchorCtr="0">
            <a:noAutofit/>
          </a:bodyPr>
          <a:lstStyle/>
          <a:p>
            <a:pPr algn="ctr">
              <a:lnSpc>
                <a:spcPct val="90000"/>
              </a:lnSpc>
              <a:buClr>
                <a:schemeClr val="dk1"/>
              </a:buClr>
              <a:buSzPts val="1100"/>
            </a:pPr>
            <a:r>
              <a:rPr lang="en" sz="2400" b="1" dirty="0" smtClean="0">
                <a:solidFill>
                  <a:schemeClr val="bg1"/>
                </a:solidFill>
                <a:latin typeface="Lato" panose="020B0604020202020204" charset="0"/>
                <a:ea typeface="Playfair Display"/>
                <a:cs typeface="Calibri" panose="020F0502020204030204" pitchFamily="34" charset="0"/>
                <a:sym typeface="Playfair Display"/>
              </a:rPr>
              <a:t>T</a:t>
            </a:r>
            <a:r>
              <a:rPr lang="en" sz="2000" b="1" dirty="0" smtClean="0">
                <a:solidFill>
                  <a:schemeClr val="bg1"/>
                </a:solidFill>
                <a:latin typeface="Lato" panose="020B0604020202020204" charset="0"/>
                <a:ea typeface="Playfair Display"/>
                <a:cs typeface="Calibri" panose="020F0502020204030204" pitchFamily="34" charset="0"/>
                <a:sym typeface="Playfair Display"/>
              </a:rPr>
              <a:t>he “Crossing Borders” Service-Learning Program:</a:t>
            </a:r>
            <a:br>
              <a:rPr lang="en" sz="2000" b="1" dirty="0" smtClean="0">
                <a:solidFill>
                  <a:schemeClr val="bg1"/>
                </a:solidFill>
                <a:latin typeface="Lato" panose="020B0604020202020204" charset="0"/>
                <a:ea typeface="Playfair Display"/>
                <a:cs typeface="Calibri" panose="020F0502020204030204" pitchFamily="34" charset="0"/>
                <a:sym typeface="Playfair Display"/>
              </a:rPr>
            </a:br>
            <a:r>
              <a:rPr lang="en-US" sz="2000" b="1" dirty="0">
                <a:solidFill>
                  <a:schemeClr val="bg1"/>
                </a:solidFill>
                <a:latin typeface="Lato" panose="020B0604020202020204" charset="0"/>
                <a:cs typeface="Calibri" panose="020F0502020204030204" pitchFamily="34" charset="0"/>
              </a:rPr>
              <a:t>How Co-Curricular, Cross-Cultural Dialogues </a:t>
            </a:r>
            <a:r>
              <a:rPr lang="en-US" sz="2000" b="1" dirty="0" smtClean="0">
                <a:solidFill>
                  <a:schemeClr val="bg1"/>
                </a:solidFill>
                <a:latin typeface="Lato" panose="020B0604020202020204" charset="0"/>
                <a:cs typeface="Calibri" panose="020F0502020204030204" pitchFamily="34" charset="0"/>
              </a:rPr>
              <a:t/>
            </a:r>
            <a:br>
              <a:rPr lang="en-US" sz="2000" b="1" dirty="0" smtClean="0">
                <a:solidFill>
                  <a:schemeClr val="bg1"/>
                </a:solidFill>
                <a:latin typeface="Lato" panose="020B0604020202020204" charset="0"/>
                <a:cs typeface="Calibri" panose="020F0502020204030204" pitchFamily="34" charset="0"/>
              </a:rPr>
            </a:br>
            <a:r>
              <a:rPr lang="en-US" sz="2000" b="1" dirty="0" smtClean="0">
                <a:solidFill>
                  <a:schemeClr val="bg1"/>
                </a:solidFill>
                <a:latin typeface="Lato" panose="020B0604020202020204" charset="0"/>
                <a:cs typeface="Calibri" panose="020F0502020204030204" pitchFamily="34" charset="0"/>
              </a:rPr>
              <a:t>Expand </a:t>
            </a:r>
            <a:r>
              <a:rPr lang="en-US" sz="2000" b="1" dirty="0">
                <a:solidFill>
                  <a:schemeClr val="bg1"/>
                </a:solidFill>
                <a:latin typeface="Lato" panose="020B0604020202020204" charset="0"/>
                <a:cs typeface="Calibri" panose="020F0502020204030204" pitchFamily="34" charset="0"/>
              </a:rPr>
              <a:t>Comfort Zones &amp; Break </a:t>
            </a:r>
            <a:r>
              <a:rPr lang="en-US" sz="2000" b="1" dirty="0" smtClean="0">
                <a:solidFill>
                  <a:schemeClr val="bg1"/>
                </a:solidFill>
                <a:latin typeface="Lato" panose="020B0604020202020204" charset="0"/>
                <a:cs typeface="Calibri" panose="020F0502020204030204" pitchFamily="34" charset="0"/>
              </a:rPr>
              <a:t>Barriers</a:t>
            </a:r>
            <a:br>
              <a:rPr lang="en-US" sz="2000" b="1" dirty="0" smtClean="0">
                <a:solidFill>
                  <a:schemeClr val="bg1"/>
                </a:solidFill>
                <a:latin typeface="Lato" panose="020B0604020202020204" charset="0"/>
                <a:cs typeface="Calibri" panose="020F0502020204030204" pitchFamily="34" charset="0"/>
              </a:rPr>
            </a:br>
            <a:r>
              <a:rPr lang="en-US" sz="2000" b="1" dirty="0" smtClean="0">
                <a:solidFill>
                  <a:schemeClr val="bg1"/>
                </a:solidFill>
                <a:latin typeface="Lato" panose="020B0604020202020204" charset="0"/>
                <a:cs typeface="Calibri" panose="020F0502020204030204" pitchFamily="34" charset="0"/>
              </a:rPr>
              <a:t/>
            </a:r>
            <a:br>
              <a:rPr lang="en-US" sz="2000" b="1" dirty="0" smtClean="0">
                <a:solidFill>
                  <a:schemeClr val="bg1"/>
                </a:solidFill>
                <a:latin typeface="Lato" panose="020B0604020202020204" charset="0"/>
                <a:cs typeface="Calibri" panose="020F0502020204030204" pitchFamily="34" charset="0"/>
              </a:rPr>
            </a:br>
            <a:r>
              <a:rPr lang="en" sz="1600" b="1" dirty="0">
                <a:solidFill>
                  <a:srgbClr val="FFFFFF"/>
                </a:solidFill>
                <a:latin typeface="Calibri"/>
                <a:ea typeface="Calibri"/>
                <a:cs typeface="Calibri"/>
                <a:sym typeface="Calibri"/>
              </a:rPr>
              <a:t>Dr. Virginia Wickline, Dr. Jerry Martin, Ms. Kathryn Vogel</a:t>
            </a:r>
            <a:r>
              <a:rPr lang="en" sz="2000" dirty="0">
                <a:solidFill>
                  <a:srgbClr val="FFFFFF"/>
                </a:solidFill>
              </a:rPr>
              <a:t/>
            </a:r>
            <a:br>
              <a:rPr lang="en" sz="2000" dirty="0">
                <a:solidFill>
                  <a:srgbClr val="FFFFFF"/>
                </a:solidFill>
              </a:rPr>
            </a:br>
            <a:endParaRPr sz="2000" b="1" dirty="0">
              <a:solidFill>
                <a:schemeClr val="bg1"/>
              </a:solidFill>
              <a:latin typeface="Lato" panose="020B0604020202020204" charset="0"/>
              <a:ea typeface="Playfair Display"/>
              <a:cs typeface="Calibri" panose="020F0502020204030204" pitchFamily="34" charset="0"/>
              <a:sym typeface="Playfair Display"/>
            </a:endParaRPr>
          </a:p>
        </p:txBody>
      </p:sp>
      <p:pic>
        <p:nvPicPr>
          <p:cNvPr id="8" name="Picture 7"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grpSp>
        <p:nvGrpSpPr>
          <p:cNvPr id="23" name="Group 22"/>
          <p:cNvGrpSpPr/>
          <p:nvPr/>
        </p:nvGrpSpPr>
        <p:grpSpPr>
          <a:xfrm>
            <a:off x="242047" y="3714750"/>
            <a:ext cx="6844553" cy="1600200"/>
            <a:chOff x="-2286000" y="819150"/>
            <a:chExt cx="6844553" cy="1600200"/>
          </a:xfrm>
        </p:grpSpPr>
        <p:sp>
          <p:nvSpPr>
            <p:cNvPr id="10" name="Shape 68"/>
            <p:cNvSpPr txBox="1">
              <a:spLocks/>
            </p:cNvSpPr>
            <p:nvPr/>
          </p:nvSpPr>
          <p:spPr>
            <a:xfrm>
              <a:off x="-838200" y="890213"/>
              <a:ext cx="5396753" cy="1356094"/>
            </a:xfrm>
            <a:prstGeom prst="rect">
              <a:avLst/>
            </a:prstGeom>
          </p:spPr>
          <p:txBody>
            <a:bodyPr spcFirstLastPara="1" vert="horz" wrap="square" lIns="91425" tIns="91425" rIns="91425" bIns="91425" rtlCol="0" anchor="t" anchorCtr="0">
              <a:noAutofit/>
            </a:bodyPr>
            <a:lstStyle>
              <a:lvl1pPr marL="0" indent="0" algn="r"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000000"/>
                </a:buClr>
              </a:pPr>
              <a:r>
                <a:rPr lang="en" sz="2000" b="1" dirty="0" smtClean="0">
                  <a:solidFill>
                    <a:schemeClr val="bg1"/>
                  </a:solidFill>
                  <a:latin typeface="Calibri"/>
                  <a:ea typeface="Calibri"/>
                  <a:cs typeface="Calibri"/>
                  <a:sym typeface="Calibri"/>
                </a:rPr>
                <a:t>Dr. Virginia Wickline - Social and Behavioral Sciences (Regionals)/Associate Professor of Psychology (Oxford)  </a:t>
              </a:r>
            </a:p>
            <a:p>
              <a:pPr algn="l">
                <a:buClr>
                  <a:srgbClr val="000000"/>
                </a:buClr>
              </a:pPr>
              <a:r>
                <a:rPr lang="en" sz="2000" b="1" dirty="0" smtClean="0">
                  <a:solidFill>
                    <a:schemeClr val="bg1"/>
                  </a:solidFill>
                  <a:latin typeface="Calibri"/>
                  <a:ea typeface="Calibri"/>
                  <a:cs typeface="Calibri"/>
                  <a:sym typeface="Calibri"/>
                </a:rPr>
                <a:t>Crossing Borders Program initiator</a:t>
              </a:r>
            </a:p>
          </p:txBody>
        </p:sp>
        <p:pic>
          <p:nvPicPr>
            <p:cNvPr id="11" name="Shape 69" descr="Wickline_professional_2015.jpg"/>
            <p:cNvPicPr preferRelativeResize="0"/>
            <p:nvPr/>
          </p:nvPicPr>
          <p:blipFill>
            <a:blip r:embed="rId3">
              <a:alphaModFix/>
            </a:blip>
            <a:stretch>
              <a:fillRect/>
            </a:stretch>
          </p:blipFill>
          <p:spPr>
            <a:xfrm>
              <a:off x="-2286000" y="819150"/>
              <a:ext cx="1479365" cy="1600200"/>
            </a:xfrm>
            <a:prstGeom prst="rect">
              <a:avLst/>
            </a:prstGeom>
            <a:noFill/>
            <a:ln>
              <a:noFill/>
            </a:ln>
          </p:spPr>
        </p:pic>
      </p:grpSp>
      <p:grpSp>
        <p:nvGrpSpPr>
          <p:cNvPr id="24" name="Group 23"/>
          <p:cNvGrpSpPr/>
          <p:nvPr/>
        </p:nvGrpSpPr>
        <p:grpSpPr>
          <a:xfrm>
            <a:off x="228600" y="3790950"/>
            <a:ext cx="7543800" cy="1524000"/>
            <a:chOff x="-1905000" y="-1390650"/>
            <a:chExt cx="7543800" cy="1524000"/>
          </a:xfrm>
        </p:grpSpPr>
        <p:pic>
          <p:nvPicPr>
            <p:cNvPr id="13" name="Shape 72" descr="Screen Shot 2017-10-11 at 12.39.14 PM.png"/>
            <p:cNvPicPr preferRelativeResize="0"/>
            <p:nvPr/>
          </p:nvPicPr>
          <p:blipFill>
            <a:blip r:embed="rId4">
              <a:alphaModFix/>
            </a:blip>
            <a:stretch>
              <a:fillRect/>
            </a:stretch>
          </p:blipFill>
          <p:spPr>
            <a:xfrm>
              <a:off x="-1905000" y="-1390650"/>
              <a:ext cx="1524000" cy="1524000"/>
            </a:xfrm>
            <a:prstGeom prst="rect">
              <a:avLst/>
            </a:prstGeom>
            <a:noFill/>
            <a:ln>
              <a:noFill/>
            </a:ln>
          </p:spPr>
        </p:pic>
        <p:sp>
          <p:nvSpPr>
            <p:cNvPr id="14" name="Shape 68"/>
            <p:cNvSpPr txBox="1">
              <a:spLocks/>
            </p:cNvSpPr>
            <p:nvPr/>
          </p:nvSpPr>
          <p:spPr>
            <a:xfrm>
              <a:off x="-533400" y="-1390650"/>
              <a:ext cx="6172200" cy="1057325"/>
            </a:xfrm>
            <a:prstGeom prst="rect">
              <a:avLst/>
            </a:prstGeom>
          </p:spPr>
          <p:txBody>
            <a:bodyPr spcFirstLastPara="1" vert="horz" wrap="square" lIns="91425" tIns="91425" rIns="91425" bIns="91425" rtlCol="0" anchor="t" anchorCtr="0">
              <a:noAutofit/>
            </a:bodyPr>
            <a:lstStyle>
              <a:lvl1pPr marL="0" indent="0" algn="r"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14300" algn="l">
                <a:spcBef>
                  <a:spcPts val="0"/>
                </a:spcBef>
                <a:buClr>
                  <a:srgbClr val="000000"/>
                </a:buClr>
                <a:buSzPts val="1800"/>
              </a:pPr>
              <a:r>
                <a:rPr lang="en" sz="2000" b="1" dirty="0" smtClean="0">
                  <a:solidFill>
                    <a:srgbClr val="FFFFFF"/>
                  </a:solidFill>
                  <a:latin typeface="Calibri"/>
                  <a:ea typeface="Calibri"/>
                  <a:cs typeface="Calibri"/>
                  <a:sym typeface="Calibri"/>
                </a:rPr>
                <a:t>Dr. Jerry Martin - </a:t>
              </a:r>
              <a:r>
                <a:rPr lang="en" sz="2000" dirty="0" smtClean="0">
                  <a:solidFill>
                    <a:srgbClr val="FFFFFF"/>
                  </a:solidFill>
                  <a:latin typeface="Calibri"/>
                  <a:ea typeface="Calibri"/>
                  <a:cs typeface="Calibri"/>
                  <a:sym typeface="Calibri"/>
                </a:rPr>
                <a:t>Director, Global Regional Programs &amp; English Language Center (Miami Regionals)</a:t>
              </a:r>
            </a:p>
            <a:p>
              <a:pPr algn="l">
                <a:spcBef>
                  <a:spcPts val="0"/>
                </a:spcBef>
                <a:spcAft>
                  <a:spcPts val="1600"/>
                </a:spcAft>
              </a:pPr>
              <a:endParaRPr lang="en" dirty="0">
                <a:solidFill>
                  <a:srgbClr val="FFFFFF"/>
                </a:solidFill>
              </a:endParaRPr>
            </a:p>
          </p:txBody>
        </p:sp>
      </p:grpSp>
      <p:grpSp>
        <p:nvGrpSpPr>
          <p:cNvPr id="22" name="Group 21"/>
          <p:cNvGrpSpPr/>
          <p:nvPr/>
        </p:nvGrpSpPr>
        <p:grpSpPr>
          <a:xfrm>
            <a:off x="228600" y="3714750"/>
            <a:ext cx="7841700" cy="1600200"/>
            <a:chOff x="304800" y="5131967"/>
            <a:chExt cx="7841700" cy="1600200"/>
          </a:xfrm>
        </p:grpSpPr>
        <p:pic>
          <p:nvPicPr>
            <p:cNvPr id="16" name="Shape 70"/>
            <p:cNvPicPr preferRelativeResize="0"/>
            <p:nvPr/>
          </p:nvPicPr>
          <p:blipFill rotWithShape="1">
            <a:blip r:embed="rId5">
              <a:alphaModFix/>
            </a:blip>
            <a:srcRect l="8286" r="13573"/>
            <a:stretch/>
          </p:blipFill>
          <p:spPr>
            <a:xfrm>
              <a:off x="304800" y="5131967"/>
              <a:ext cx="1291046" cy="1600200"/>
            </a:xfrm>
            <a:prstGeom prst="rect">
              <a:avLst/>
            </a:prstGeom>
            <a:noFill/>
            <a:ln>
              <a:noFill/>
            </a:ln>
          </p:spPr>
        </p:pic>
        <p:sp>
          <p:nvSpPr>
            <p:cNvPr id="17" name="Shape 68"/>
            <p:cNvSpPr txBox="1">
              <a:spLocks/>
            </p:cNvSpPr>
            <p:nvPr/>
          </p:nvSpPr>
          <p:spPr>
            <a:xfrm>
              <a:off x="1524000" y="5166949"/>
              <a:ext cx="6622500" cy="1447800"/>
            </a:xfrm>
            <a:prstGeom prst="rect">
              <a:avLst/>
            </a:prstGeom>
          </p:spPr>
          <p:txBody>
            <a:bodyPr spcFirstLastPara="1" vert="horz" wrap="square" lIns="91425" tIns="91425" rIns="91425" bIns="91425" rtlCol="0" anchor="t" anchorCtr="0">
              <a:noAutofit/>
            </a:bodyPr>
            <a:lstStyle>
              <a:lvl1pPr marL="0" indent="0" algn="r"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000000"/>
                </a:buClr>
              </a:pPr>
              <a:endParaRPr lang="en" sz="2000" dirty="0" smtClean="0">
                <a:solidFill>
                  <a:srgbClr val="FFFFFF"/>
                </a:solidFill>
                <a:latin typeface="Calibri"/>
                <a:ea typeface="Calibri"/>
                <a:cs typeface="Calibri"/>
                <a:sym typeface="Calibri"/>
              </a:endParaRPr>
            </a:p>
            <a:p>
              <a:pPr algn="l">
                <a:buClr>
                  <a:srgbClr val="000000"/>
                </a:buClr>
              </a:pPr>
              <a:r>
                <a:rPr lang="en" sz="2000" b="1" dirty="0" smtClean="0">
                  <a:solidFill>
                    <a:srgbClr val="FFFFFF"/>
                  </a:solidFill>
                  <a:latin typeface="Calibri"/>
                  <a:ea typeface="Calibri"/>
                  <a:cs typeface="Calibri"/>
                  <a:sym typeface="Calibri"/>
                </a:rPr>
                <a:t>Ms. Kathryn Vogel - </a:t>
              </a:r>
              <a:r>
                <a:rPr lang="en" sz="2000" dirty="0" smtClean="0">
                  <a:solidFill>
                    <a:srgbClr val="FFFFFF"/>
                  </a:solidFill>
                  <a:latin typeface="Calibri"/>
                  <a:ea typeface="Calibri"/>
                  <a:cs typeface="Calibri"/>
                  <a:sym typeface="Calibri"/>
                </a:rPr>
                <a:t>English Language Center Specialist 		        (Miami Regionals)</a:t>
              </a:r>
            </a:p>
            <a:p>
              <a:pPr>
                <a:spcBef>
                  <a:spcPts val="0"/>
                </a:spcBef>
                <a:spcAft>
                  <a:spcPts val="1600"/>
                </a:spcAft>
              </a:pPr>
              <a:endParaRPr lang="en" sz="2000" dirty="0">
                <a:solidFill>
                  <a:srgbClr val="FFFFFF"/>
                </a:solidFill>
              </a:endParaRPr>
            </a:p>
          </p:txBody>
        </p:sp>
      </p:grpSp>
      <p:pic>
        <p:nvPicPr>
          <p:cNvPr id="3" name="Picture 2" descr="12525490_962977560458251_3460861869244160456_o.jpg"/>
          <p:cNvPicPr>
            <a:picLocks noChangeAspect="1"/>
          </p:cNvPicPr>
          <p:nvPr/>
        </p:nvPicPr>
        <p:blipFill>
          <a:blip r:embed="rId6" cstate="print">
            <a:alphaModFix amt="94000"/>
            <a:extLst>
              <a:ext uri="{28A0092B-C50C-407E-A947-70E740481C1C}">
                <a14:useLocalDpi xmlns:a14="http://schemas.microsoft.com/office/drawing/2010/main" val="0"/>
              </a:ext>
            </a:extLst>
          </a:blip>
          <a:stretch>
            <a:fillRect/>
          </a:stretch>
        </p:blipFill>
        <p:spPr>
          <a:xfrm>
            <a:off x="3530544" y="151098"/>
            <a:ext cx="5232456" cy="3487452"/>
          </a:xfrm>
          <a:prstGeom prst="rect">
            <a:avLst/>
          </a:prstGeom>
          <a:ln>
            <a:noFill/>
          </a:ln>
          <a:effectLst>
            <a:softEdge rad="112500"/>
          </a:effectLst>
        </p:spPr>
      </p:pic>
      <p:pic>
        <p:nvPicPr>
          <p:cNvPr id="2" name="Picture 1" descr="21762553_1499566406799361_6739047330124623716_o.jpg"/>
          <p:cNvPicPr>
            <a:picLocks noChangeAspect="1"/>
          </p:cNvPicPr>
          <p:nvPr/>
        </p:nvPicPr>
        <p:blipFill rotWithShape="1">
          <a:blip r:embed="rId7" cstate="print">
            <a:extLst>
              <a:ext uri="{28A0092B-C50C-407E-A947-70E740481C1C}">
                <a14:useLocalDpi xmlns:a14="http://schemas.microsoft.com/office/drawing/2010/main" val="0"/>
              </a:ext>
            </a:extLst>
          </a:blip>
          <a:srcRect l="47866" t="21201" r="-17960" b="257"/>
          <a:stretch/>
        </p:blipFill>
        <p:spPr>
          <a:xfrm>
            <a:off x="381000" y="133350"/>
            <a:ext cx="4646771" cy="3470418"/>
          </a:xfrm>
          <a:prstGeom prst="rect">
            <a:avLst/>
          </a:prstGeom>
          <a:ln>
            <a:noFill/>
          </a:ln>
          <a:effectLst>
            <a:softEdge rad="112500"/>
          </a:effectLst>
        </p:spPr>
      </p:pic>
      <p:grpSp>
        <p:nvGrpSpPr>
          <p:cNvPr id="25" name="Group 24"/>
          <p:cNvGrpSpPr/>
          <p:nvPr/>
        </p:nvGrpSpPr>
        <p:grpSpPr>
          <a:xfrm>
            <a:off x="152400" y="-171450"/>
            <a:ext cx="9144000" cy="4969500"/>
            <a:chOff x="0" y="-171450"/>
            <a:chExt cx="9144000" cy="4969500"/>
          </a:xfrm>
        </p:grpSpPr>
        <p:pic>
          <p:nvPicPr>
            <p:cNvPr id="19" name="Picture 18" descr="puzzle_pieces_community_teamwork_1600_clr_696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1450"/>
              <a:ext cx="9144000" cy="4572000"/>
            </a:xfrm>
            <a:prstGeom prst="rect">
              <a:avLst/>
            </a:prstGeom>
          </p:spPr>
        </p:pic>
        <p:sp>
          <p:nvSpPr>
            <p:cNvPr id="20" name="Shape 67"/>
            <p:cNvSpPr txBox="1">
              <a:spLocks/>
            </p:cNvSpPr>
            <p:nvPr/>
          </p:nvSpPr>
          <p:spPr>
            <a:xfrm>
              <a:off x="457200" y="4171950"/>
              <a:ext cx="6629400" cy="626100"/>
            </a:xfrm>
            <a:prstGeom prst="rect">
              <a:avLst/>
            </a:prstGeom>
          </p:spPr>
          <p:txBody>
            <a:bodyPr spcFirstLastPara="1" vert="horz" wrap="square" lIns="91425" tIns="91425" rIns="91425" bIns="91425" rtlCol="0" anchor="t" anchorCtr="0">
              <a:noAutofit/>
            </a:bodyPr>
            <a:lstStyle>
              <a:lvl1pPr algn="r" defTabSz="914400" rtl="0" eaLnBrk="1" latinLnBrk="0" hangingPunct="1">
                <a:spcBef>
                  <a:spcPct val="0"/>
                </a:spcBef>
                <a:buNone/>
                <a:defRPr sz="3200" kern="1200">
                  <a:solidFill>
                    <a:schemeClr val="tx2">
                      <a:lumMod val="75000"/>
                    </a:schemeClr>
                  </a:solidFill>
                  <a:latin typeface="+mj-lt"/>
                  <a:ea typeface="+mj-ea"/>
                  <a:cs typeface="+mj-cs"/>
                </a:defRPr>
              </a:lvl1pPr>
            </a:lstStyle>
            <a:p>
              <a:pPr algn="l">
                <a:spcBef>
                  <a:spcPts val="0"/>
                </a:spcBef>
              </a:pPr>
              <a:r>
                <a:rPr lang="en" sz="4000" b="1" dirty="0" smtClean="0">
                  <a:solidFill>
                    <a:srgbClr val="FFFFFF"/>
                  </a:solidFill>
                </a:rPr>
                <a:t>BUILDING COMMUNITY</a:t>
              </a:r>
              <a:endParaRPr lang="en" sz="4000" b="1" dirty="0">
                <a:solidFill>
                  <a:srgbClr val="FFFFFF"/>
                </a:solidFill>
              </a:endParaRPr>
            </a:p>
          </p:txBody>
        </p:sp>
      </p:grpSp>
    </p:spTree>
    <p:extLst>
      <p:ext uri="{BB962C8B-B14F-4D97-AF65-F5344CB8AC3E}">
        <p14:creationId xmlns:p14="http://schemas.microsoft.com/office/powerpoint/2010/main" val="16162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4" name="Title 1"/>
          <p:cNvSpPr txBox="1">
            <a:spLocks/>
          </p:cNvSpPr>
          <p:nvPr/>
        </p:nvSpPr>
        <p:spPr>
          <a:xfrm>
            <a:off x="311700" y="391350"/>
            <a:ext cx="8520600" cy="626100"/>
          </a:xfrm>
          <a:prstGeom prst="rect">
            <a:avLst/>
          </a:prstGeom>
        </p:spPr>
        <p:txBody>
          <a:bodyPr vert="horz" lIns="91440" tIns="45720" rIns="91440" bIns="45720" rtlCol="0" anchor="t">
            <a:normAutofit fontScale="85000" lnSpcReduction="10000"/>
          </a:bodyPr>
          <a:lstStyle>
            <a:lvl1pPr algn="l" defTabSz="914400" rtl="0" eaLnBrk="1" latinLnBrk="0" hangingPunct="1">
              <a:spcBef>
                <a:spcPct val="0"/>
              </a:spcBef>
              <a:buNone/>
              <a:defRPr sz="4000" b="1" kern="1200" cap="all">
                <a:solidFill>
                  <a:schemeClr val="bg1"/>
                </a:solidFill>
                <a:latin typeface="+mj-lt"/>
                <a:ea typeface="+mj-ea"/>
                <a:cs typeface="+mj-cs"/>
              </a:defRPr>
            </a:lvl1pPr>
          </a:lstStyle>
          <a:p>
            <a:r>
              <a:rPr lang="en-US" smtClean="0"/>
              <a:t>Mixed-Method Approach: Measures</a:t>
            </a:r>
            <a:endParaRPr lang="en-US" dirty="0"/>
          </a:p>
        </p:txBody>
      </p:sp>
      <p:sp>
        <p:nvSpPr>
          <p:cNvPr id="5" name="Text Placeholder 2"/>
          <p:cNvSpPr>
            <a:spLocks noGrp="1"/>
          </p:cNvSpPr>
          <p:nvPr>
            <p:ph type="body" idx="1"/>
          </p:nvPr>
        </p:nvSpPr>
        <p:spPr>
          <a:xfrm>
            <a:off x="311700" y="1152474"/>
            <a:ext cx="8520600" cy="3857675"/>
          </a:xfrm>
        </p:spPr>
        <p:txBody>
          <a:bodyPr anchor="t">
            <a:normAutofit fontScale="92500" lnSpcReduction="20000"/>
          </a:bodyPr>
          <a:lstStyle/>
          <a:p>
            <a:pPr>
              <a:lnSpc>
                <a:spcPct val="120000"/>
              </a:lnSpc>
              <a:spcBef>
                <a:spcPts val="0"/>
              </a:spcBef>
              <a:buFont typeface="Wingdings" panose="05000000000000000000" pitchFamily="2" charset="2"/>
              <a:buChar char="v"/>
            </a:pPr>
            <a:r>
              <a:rPr lang="en-US" sz="2400" b="1" dirty="0" smtClean="0">
                <a:solidFill>
                  <a:srgbClr val="FFFFFF"/>
                </a:solidFill>
                <a:latin typeface="Lato" panose="020B0604020202020204" charset="0"/>
              </a:rPr>
              <a:t>Quantitative</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Students’ overall satisfaction with Crossing Borders: 1 </a:t>
            </a:r>
            <a:r>
              <a:rPr lang="en-US" b="1" dirty="0" smtClean="0">
                <a:solidFill>
                  <a:srgbClr val="FFFFFF"/>
                </a:solidFill>
                <a:latin typeface="Lato" panose="020B0604020202020204" charset="0"/>
              </a:rPr>
              <a:t>= </a:t>
            </a:r>
            <a:r>
              <a:rPr lang="en-US" b="1" dirty="0">
                <a:solidFill>
                  <a:srgbClr val="FFFFFF"/>
                </a:solidFill>
                <a:latin typeface="Lato" panose="020B0604020202020204" charset="0"/>
              </a:rPr>
              <a:t>Very </a:t>
            </a:r>
            <a:r>
              <a:rPr lang="en-US" b="1" dirty="0" smtClean="0">
                <a:solidFill>
                  <a:srgbClr val="FFFFFF"/>
                </a:solidFill>
                <a:latin typeface="Lato" panose="020B0604020202020204" charset="0"/>
              </a:rPr>
              <a:t>Dissatisfied </a:t>
            </a:r>
            <a:r>
              <a:rPr lang="en-US" b="1" dirty="0" smtClean="0">
                <a:solidFill>
                  <a:srgbClr val="FFFFFF"/>
                </a:solidFill>
                <a:latin typeface="Lato" panose="020B0604020202020204" charset="0"/>
              </a:rPr>
              <a:t>to 5 </a:t>
            </a:r>
            <a:r>
              <a:rPr lang="en-US" b="1" dirty="0">
                <a:solidFill>
                  <a:srgbClr val="FFFFFF"/>
                </a:solidFill>
                <a:latin typeface="Lato" panose="020B0604020202020204" charset="0"/>
              </a:rPr>
              <a:t>= Very </a:t>
            </a:r>
            <a:r>
              <a:rPr lang="en-US" b="1" dirty="0" smtClean="0">
                <a:solidFill>
                  <a:srgbClr val="FFFFFF"/>
                </a:solidFill>
                <a:latin typeface="Lato" panose="020B0604020202020204" charset="0"/>
              </a:rPr>
              <a:t>Satisfied</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Students rated the overall impact of Crossing Borders on nine </a:t>
            </a:r>
            <a:r>
              <a:rPr lang="en-US" b="1" dirty="0" smtClean="0">
                <a:solidFill>
                  <a:srgbClr val="FFFFFF"/>
                </a:solidFill>
                <a:latin typeface="Lato" panose="020B0604020202020204" charset="0"/>
              </a:rPr>
              <a:t>personal or professional development items: </a:t>
            </a:r>
            <a:r>
              <a:rPr lang="en-US" b="1" dirty="0">
                <a:solidFill>
                  <a:srgbClr val="FFFFFF"/>
                </a:solidFill>
                <a:latin typeface="Lato" panose="020B0604020202020204" charset="0"/>
              </a:rPr>
              <a:t>1 = Negative Impact to 5 = Positive Impact </a:t>
            </a:r>
            <a:r>
              <a:rPr lang="en-US" b="1" dirty="0" smtClean="0">
                <a:solidFill>
                  <a:srgbClr val="FFFFFF"/>
                </a:solidFill>
                <a:latin typeface="Lato" panose="020B0604020202020204" charset="0"/>
              </a:rPr>
              <a:t/>
            </a:r>
            <a:br>
              <a:rPr lang="en-US" b="1" dirty="0" smtClean="0">
                <a:solidFill>
                  <a:srgbClr val="FFFFFF"/>
                </a:solidFill>
                <a:latin typeface="Lato" panose="020B0604020202020204" charset="0"/>
              </a:rPr>
            </a:br>
            <a:endParaRPr lang="en-US" b="1" dirty="0" smtClean="0">
              <a:solidFill>
                <a:srgbClr val="FFFFFF"/>
              </a:solidFill>
              <a:latin typeface="Lato" panose="020B0604020202020204" charset="0"/>
            </a:endParaRPr>
          </a:p>
          <a:p>
            <a:pPr>
              <a:lnSpc>
                <a:spcPct val="120000"/>
              </a:lnSpc>
              <a:spcBef>
                <a:spcPts val="0"/>
              </a:spcBef>
              <a:buFont typeface="Wingdings" panose="05000000000000000000" pitchFamily="2" charset="2"/>
              <a:buChar char="v"/>
            </a:pPr>
            <a:r>
              <a:rPr lang="en-US" sz="2400" b="1" dirty="0" smtClean="0">
                <a:solidFill>
                  <a:srgbClr val="FFFFFF"/>
                </a:solidFill>
                <a:latin typeface="Lato" panose="020B0604020202020204" charset="0"/>
              </a:rPr>
              <a:t>Qualitative</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Did Crossing Borders increase your intercultural competence</a:t>
            </a:r>
            <a:r>
              <a:rPr lang="en-US" b="1" dirty="0" smtClean="0">
                <a:solidFill>
                  <a:srgbClr val="FFFFFF"/>
                </a:solidFill>
                <a:latin typeface="Lato" panose="020B0604020202020204" charset="0"/>
              </a:rPr>
              <a:t>?</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What did you learn about self and others</a:t>
            </a:r>
            <a:r>
              <a:rPr lang="en-US" b="1" dirty="0" smtClean="0">
                <a:solidFill>
                  <a:srgbClr val="FFFFFF"/>
                </a:solidFill>
                <a:latin typeface="Lato" panose="020B0604020202020204" charset="0"/>
              </a:rPr>
              <a:t>?</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What did you like/find helpful about Crossing Borders</a:t>
            </a:r>
            <a:r>
              <a:rPr lang="en-US" b="1" dirty="0" smtClean="0">
                <a:solidFill>
                  <a:srgbClr val="FFFFFF"/>
                </a:solidFill>
                <a:latin typeface="Lato" panose="020B0604020202020204" charset="0"/>
              </a:rPr>
              <a:t>?</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What did you dislike/find unhelpful about Crossing Borders</a:t>
            </a:r>
            <a:r>
              <a:rPr lang="en-US" b="1" dirty="0" smtClean="0">
                <a:solidFill>
                  <a:srgbClr val="FFFFFF"/>
                </a:solidFill>
                <a:latin typeface="Lato" panose="020B0604020202020204" charset="0"/>
              </a:rPr>
              <a:t>?</a:t>
            </a:r>
          </a:p>
          <a:p>
            <a:pPr marL="742950" lvl="1" indent="-285750">
              <a:lnSpc>
                <a:spcPct val="120000"/>
              </a:lnSpc>
              <a:spcBef>
                <a:spcPts val="0"/>
              </a:spcBef>
              <a:buFont typeface="Wingdings" panose="05000000000000000000" pitchFamily="2" charset="2"/>
              <a:buChar char="Ø"/>
            </a:pPr>
            <a:r>
              <a:rPr lang="en-US" b="1" dirty="0">
                <a:solidFill>
                  <a:srgbClr val="FFFFFF"/>
                </a:solidFill>
                <a:latin typeface="Lato" panose="020B0604020202020204" charset="0"/>
              </a:rPr>
              <a:t>Other comments/reflections</a:t>
            </a:r>
          </a:p>
        </p:txBody>
      </p:sp>
    </p:spTree>
    <p:extLst>
      <p:ext uri="{BB962C8B-B14F-4D97-AF65-F5344CB8AC3E}">
        <p14:creationId xmlns:p14="http://schemas.microsoft.com/office/powerpoint/2010/main" val="1237433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4324350"/>
            <a:ext cx="990600" cy="68153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71460780"/>
              </p:ext>
            </p:extLst>
          </p:nvPr>
        </p:nvGraphicFramePr>
        <p:xfrm>
          <a:off x="183276" y="788803"/>
          <a:ext cx="8777445" cy="3322905"/>
        </p:xfrm>
        <a:graphic>
          <a:graphicData uri="http://schemas.openxmlformats.org/drawingml/2006/table">
            <a:tbl>
              <a:tblPr firstRow="1" bandRow="1">
                <a:tableStyleId>{5C22544A-7EE6-4342-B048-85BDC9FD1C3A}</a:tableStyleId>
              </a:tblPr>
              <a:tblGrid>
                <a:gridCol w="5760323">
                  <a:extLst>
                    <a:ext uri="{9D8B030D-6E8A-4147-A177-3AD203B41FA5}">
                      <a16:colId xmlns:a16="http://schemas.microsoft.com/office/drawing/2014/main" xmlns="" val="20000"/>
                    </a:ext>
                  </a:extLst>
                </a:gridCol>
                <a:gridCol w="802888">
                  <a:extLst>
                    <a:ext uri="{9D8B030D-6E8A-4147-A177-3AD203B41FA5}">
                      <a16:colId xmlns:a16="http://schemas.microsoft.com/office/drawing/2014/main" xmlns="" val="20001"/>
                    </a:ext>
                  </a:extLst>
                </a:gridCol>
                <a:gridCol w="798029">
                  <a:extLst>
                    <a:ext uri="{9D8B030D-6E8A-4147-A177-3AD203B41FA5}">
                      <a16:colId xmlns:a16="http://schemas.microsoft.com/office/drawing/2014/main" xmlns="" val="20002"/>
                    </a:ext>
                  </a:extLst>
                </a:gridCol>
                <a:gridCol w="613317">
                  <a:extLst>
                    <a:ext uri="{9D8B030D-6E8A-4147-A177-3AD203B41FA5}">
                      <a16:colId xmlns:a16="http://schemas.microsoft.com/office/drawing/2014/main" xmlns="" val="20003"/>
                    </a:ext>
                  </a:extLst>
                </a:gridCol>
                <a:gridCol w="802888">
                  <a:extLst>
                    <a:ext uri="{9D8B030D-6E8A-4147-A177-3AD203B41FA5}">
                      <a16:colId xmlns:a16="http://schemas.microsoft.com/office/drawing/2014/main" xmlns="" val="20004"/>
                    </a:ext>
                  </a:extLst>
                </a:gridCol>
              </a:tblGrid>
              <a:tr h="487547">
                <a:tc>
                  <a:txBody>
                    <a:bodyPr/>
                    <a:lstStyle/>
                    <a:p>
                      <a:pPr algn="ctr"/>
                      <a:endParaRPr lang="en-US" sz="1200" dirty="0" smtClean="0">
                        <a:solidFill>
                          <a:schemeClr val="tx1"/>
                        </a:solidFill>
                        <a:latin typeface="Lato" panose="020B0604020202020204" charset="0"/>
                      </a:endParaRPr>
                    </a:p>
                    <a:p>
                      <a:pPr algn="ctr"/>
                      <a:r>
                        <a:rPr lang="en-US" sz="1200" dirty="0" smtClean="0">
                          <a:solidFill>
                            <a:schemeClr val="tx1"/>
                          </a:solidFill>
                          <a:latin typeface="Lato" panose="020B0604020202020204" charset="0"/>
                        </a:rPr>
                        <a:t>Survey </a:t>
                      </a:r>
                      <a:r>
                        <a:rPr lang="en-US" sz="1200" dirty="0" smtClean="0">
                          <a:solidFill>
                            <a:schemeClr val="tx1"/>
                          </a:solidFill>
                          <a:latin typeface="Lato" panose="020B0604020202020204" charset="0"/>
                        </a:rPr>
                        <a:t>Item</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Large Group</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Small Group</a:t>
                      </a:r>
                      <a:endParaRPr lang="en-US" sz="1200" dirty="0">
                        <a:solidFill>
                          <a:schemeClr val="tx1"/>
                        </a:solidFill>
                        <a:latin typeface="Lato" panose="020B0604020202020204" charset="0"/>
                      </a:endParaRPr>
                    </a:p>
                  </a:txBody>
                  <a:tcPr>
                    <a:solidFill>
                      <a:schemeClr val="bg1"/>
                    </a:solidFill>
                  </a:tcPr>
                </a:tc>
                <a:tc>
                  <a:txBody>
                    <a:bodyPr/>
                    <a:lstStyle/>
                    <a:p>
                      <a:pPr algn="ctr"/>
                      <a:endParaRPr lang="en-US" sz="1200" i="1" dirty="0" smtClean="0">
                        <a:solidFill>
                          <a:schemeClr val="tx1"/>
                        </a:solidFill>
                        <a:latin typeface="Lato" panose="020B0604020202020204" charset="0"/>
                      </a:endParaRPr>
                    </a:p>
                    <a:p>
                      <a:pPr algn="ctr"/>
                      <a:r>
                        <a:rPr lang="en-US" sz="1200" i="1" dirty="0" err="1" smtClean="0">
                          <a:solidFill>
                            <a:schemeClr val="tx1"/>
                          </a:solidFill>
                          <a:latin typeface="Lato" panose="020B0604020202020204" charset="0"/>
                        </a:rPr>
                        <a:t>d.f</a:t>
                      </a:r>
                      <a:r>
                        <a:rPr lang="en-US" sz="1200" i="1" dirty="0" err="1" smtClean="0">
                          <a:solidFill>
                            <a:schemeClr val="tx1"/>
                          </a:solidFill>
                          <a:latin typeface="Lato" panose="020B0604020202020204" charset="0"/>
                        </a:rPr>
                        <a:t>.</a:t>
                      </a:r>
                      <a:endParaRPr lang="en-US" sz="1200" i="1" dirty="0">
                        <a:solidFill>
                          <a:schemeClr val="tx1"/>
                        </a:solidFill>
                        <a:latin typeface="Lato" panose="020B0604020202020204" charset="0"/>
                      </a:endParaRPr>
                    </a:p>
                  </a:txBody>
                  <a:tcPr>
                    <a:solidFill>
                      <a:schemeClr val="bg1"/>
                    </a:solidFill>
                  </a:tcPr>
                </a:tc>
                <a:tc>
                  <a:txBody>
                    <a:bodyPr/>
                    <a:lstStyle/>
                    <a:p>
                      <a:pPr algn="ctr"/>
                      <a:r>
                        <a:rPr lang="en-US" sz="1200" i="1" dirty="0" smtClean="0">
                          <a:solidFill>
                            <a:schemeClr val="tx1"/>
                          </a:solidFill>
                          <a:latin typeface="Lato" panose="020B0604020202020204" charset="0"/>
                        </a:rPr>
                        <a:t>t-</a:t>
                      </a:r>
                      <a:r>
                        <a:rPr lang="en-US" sz="1200" i="0" dirty="0" smtClean="0">
                          <a:solidFill>
                            <a:schemeClr val="tx1"/>
                          </a:solidFill>
                          <a:latin typeface="Lato" panose="020B0604020202020204" charset="0"/>
                        </a:rPr>
                        <a:t>test value</a:t>
                      </a:r>
                      <a:endParaRPr lang="en-US" sz="1200" i="0" dirty="0">
                        <a:solidFill>
                          <a:schemeClr val="tx1"/>
                        </a:solidFill>
                        <a:latin typeface="Lato" panose="020B0604020202020204" charset="0"/>
                      </a:endParaRPr>
                    </a:p>
                  </a:txBody>
                  <a:tcPr>
                    <a:solidFill>
                      <a:schemeClr val="bg1"/>
                    </a:solidFill>
                  </a:tcPr>
                </a:tc>
                <a:extLst>
                  <a:ext uri="{0D108BD9-81ED-4DB2-BD59-A6C34878D82A}">
                    <a16:rowId xmlns:a16="http://schemas.microsoft.com/office/drawing/2014/main" xmlns="" val="10000"/>
                  </a:ext>
                </a:extLst>
              </a:tr>
              <a:tr h="254966">
                <a:tc>
                  <a:txBody>
                    <a:bodyPr/>
                    <a:lstStyle/>
                    <a:p>
                      <a:r>
                        <a:rPr lang="en-US" sz="1200" dirty="0" smtClean="0">
                          <a:solidFill>
                            <a:schemeClr val="tx1"/>
                          </a:solidFill>
                          <a:latin typeface="Lato" panose="020B0604020202020204" charset="0"/>
                        </a:rPr>
                        <a:t>Overall satisfaction with Crossing Borders experience</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4.33</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4.17</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211</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1.54</a:t>
                      </a:r>
                      <a:endParaRPr lang="en-US" sz="1200" dirty="0">
                        <a:solidFill>
                          <a:schemeClr val="tx1"/>
                        </a:solidFill>
                        <a:latin typeface="Lato" panose="020B0604020202020204" charset="0"/>
                      </a:endParaRPr>
                    </a:p>
                  </a:txBody>
                  <a:tcPr>
                    <a:solidFill>
                      <a:schemeClr val="bg1">
                        <a:lumMod val="95000"/>
                      </a:schemeClr>
                    </a:solidFill>
                  </a:tcPr>
                </a:tc>
                <a:extLst>
                  <a:ext uri="{0D108BD9-81ED-4DB2-BD59-A6C34878D82A}">
                    <a16:rowId xmlns:a16="http://schemas.microsoft.com/office/drawing/2014/main" xmlns="" val="10001"/>
                  </a:ext>
                </a:extLst>
              </a:tr>
              <a:tr h="218799">
                <a:tc>
                  <a:txBody>
                    <a:bodyPr/>
                    <a:lstStyle/>
                    <a:p>
                      <a:r>
                        <a:rPr kumimoji="0" lang="en-US" sz="1200" kern="1200" dirty="0" smtClean="0">
                          <a:solidFill>
                            <a:schemeClr val="tx1"/>
                          </a:solidFill>
                          <a:effectLst/>
                          <a:latin typeface="Lato" panose="020B0604020202020204" charset="0"/>
                          <a:ea typeface="+mn-ea"/>
                          <a:cs typeface="+mn-cs"/>
                        </a:rPr>
                        <a:t>Awareness of international students’ issues during cultural adjustment </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4.44</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4.05</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216</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b="1" dirty="0" smtClean="0">
                          <a:solidFill>
                            <a:srgbClr val="FF0000"/>
                          </a:solidFill>
                          <a:latin typeface="Lato" panose="020B0604020202020204" charset="0"/>
                        </a:rPr>
                        <a:t>   3.33**</a:t>
                      </a:r>
                      <a:endParaRPr lang="en-US" sz="1200" b="1" dirty="0">
                        <a:solidFill>
                          <a:srgbClr val="FF0000"/>
                        </a:solidFill>
                        <a:latin typeface="Lato" panose="020B0604020202020204" charset="0"/>
                      </a:endParaRPr>
                    </a:p>
                  </a:txBody>
                  <a:tcPr>
                    <a:solidFill>
                      <a:schemeClr val="bg1"/>
                    </a:solidFill>
                  </a:tcPr>
                </a:tc>
                <a:extLst>
                  <a:ext uri="{0D108BD9-81ED-4DB2-BD59-A6C34878D82A}">
                    <a16:rowId xmlns:a16="http://schemas.microsoft.com/office/drawing/2014/main" xmlns="" val="10002"/>
                  </a:ext>
                </a:extLst>
              </a:tr>
              <a:tr h="335875">
                <a:tc>
                  <a:txBody>
                    <a:bodyPr/>
                    <a:lstStyle/>
                    <a:p>
                      <a:r>
                        <a:rPr kumimoji="0" lang="en-US" sz="1200" kern="1200" dirty="0" smtClean="0">
                          <a:solidFill>
                            <a:schemeClr val="tx1"/>
                          </a:solidFill>
                          <a:effectLst/>
                          <a:latin typeface="Lato" panose="020B0604020202020204" charset="0"/>
                          <a:ea typeface="+mn-ea"/>
                          <a:cs typeface="+mn-cs"/>
                        </a:rPr>
                        <a:t>Ability to interact with people from other cultures</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4.64</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4.28</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217</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b="1" dirty="0" smtClean="0">
                          <a:solidFill>
                            <a:srgbClr val="FF0000"/>
                          </a:solidFill>
                          <a:latin typeface="Lato" panose="020B0604020202020204" charset="0"/>
                        </a:rPr>
                        <a:t>   3.94**</a:t>
                      </a:r>
                      <a:endParaRPr lang="en-US" sz="1200" b="1" dirty="0">
                        <a:solidFill>
                          <a:srgbClr val="FF0000"/>
                        </a:solidFill>
                        <a:latin typeface="Lato" panose="020B0604020202020204" charset="0"/>
                      </a:endParaRPr>
                    </a:p>
                  </a:txBody>
                  <a:tcPr>
                    <a:solidFill>
                      <a:schemeClr val="bg1">
                        <a:lumMod val="95000"/>
                      </a:schemeClr>
                    </a:solidFill>
                  </a:tcPr>
                </a:tc>
                <a:extLst>
                  <a:ext uri="{0D108BD9-81ED-4DB2-BD59-A6C34878D82A}">
                    <a16:rowId xmlns:a16="http://schemas.microsoft.com/office/drawing/2014/main" xmlns="" val="10003"/>
                  </a:ext>
                </a:extLst>
              </a:tr>
              <a:tr h="242665">
                <a:tc>
                  <a:txBody>
                    <a:bodyPr/>
                    <a:lstStyle/>
                    <a:p>
                      <a:r>
                        <a:rPr kumimoji="0" lang="en-US" sz="1200" kern="1200" dirty="0" smtClean="0">
                          <a:solidFill>
                            <a:schemeClr val="tx1"/>
                          </a:solidFill>
                          <a:effectLst/>
                          <a:latin typeface="Lato" panose="020B0604020202020204" charset="0"/>
                          <a:ea typeface="+mn-ea"/>
                          <a:cs typeface="+mn-cs"/>
                        </a:rPr>
                        <a:t>Comfort when interacting with people from other cultures</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4.57</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4.25</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220</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b="1" dirty="0" smtClean="0">
                          <a:solidFill>
                            <a:srgbClr val="FF0000"/>
                          </a:solidFill>
                          <a:latin typeface="Lato" panose="020B0604020202020204" charset="0"/>
                        </a:rPr>
                        <a:t>   3.18**</a:t>
                      </a:r>
                      <a:endParaRPr lang="en-US" sz="1200" b="1" dirty="0">
                        <a:solidFill>
                          <a:srgbClr val="FF0000"/>
                        </a:solidFill>
                        <a:latin typeface="Lato" panose="020B0604020202020204" charset="0"/>
                      </a:endParaRPr>
                    </a:p>
                  </a:txBody>
                  <a:tcPr>
                    <a:solidFill>
                      <a:schemeClr val="bg1"/>
                    </a:solidFill>
                  </a:tcPr>
                </a:tc>
                <a:extLst>
                  <a:ext uri="{0D108BD9-81ED-4DB2-BD59-A6C34878D82A}">
                    <a16:rowId xmlns:a16="http://schemas.microsoft.com/office/drawing/2014/main" xmlns="" val="10004"/>
                  </a:ext>
                </a:extLst>
              </a:tr>
              <a:tr h="300462">
                <a:tc>
                  <a:txBody>
                    <a:bodyPr/>
                    <a:lstStyle/>
                    <a:p>
                      <a:r>
                        <a:rPr kumimoji="0" lang="en-US" sz="1200" kern="1200" dirty="0" smtClean="0">
                          <a:solidFill>
                            <a:schemeClr val="tx1"/>
                          </a:solidFill>
                          <a:effectLst/>
                          <a:latin typeface="Lato" panose="020B0604020202020204" charset="0"/>
                          <a:ea typeface="+mn-ea"/>
                          <a:cs typeface="+mn-cs"/>
                        </a:rPr>
                        <a:t>Understanding of other cultures’ beliefs &amp; behaviors</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4.61</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4.29</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219</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b="1" dirty="0" smtClean="0">
                          <a:solidFill>
                            <a:srgbClr val="FF0000"/>
                          </a:solidFill>
                          <a:latin typeface="Lato" panose="020B0604020202020204" charset="0"/>
                        </a:rPr>
                        <a:t>   3.40**</a:t>
                      </a:r>
                      <a:endParaRPr lang="en-US" sz="1200" b="1" dirty="0">
                        <a:solidFill>
                          <a:srgbClr val="FF0000"/>
                        </a:solidFill>
                        <a:latin typeface="Lato" panose="020B0604020202020204" charset="0"/>
                      </a:endParaRPr>
                    </a:p>
                  </a:txBody>
                  <a:tcPr>
                    <a:solidFill>
                      <a:schemeClr val="bg1">
                        <a:lumMod val="95000"/>
                      </a:schemeClr>
                    </a:solidFill>
                  </a:tcPr>
                </a:tc>
                <a:extLst>
                  <a:ext uri="{0D108BD9-81ED-4DB2-BD59-A6C34878D82A}">
                    <a16:rowId xmlns:a16="http://schemas.microsoft.com/office/drawing/2014/main" xmlns="" val="10005"/>
                  </a:ext>
                </a:extLst>
              </a:tr>
              <a:tr h="278781">
                <a:tc>
                  <a:txBody>
                    <a:bodyPr/>
                    <a:lstStyle/>
                    <a:p>
                      <a:r>
                        <a:rPr kumimoji="0" lang="en-US" sz="1200" kern="1200" dirty="0" smtClean="0">
                          <a:solidFill>
                            <a:schemeClr val="tx1"/>
                          </a:solidFill>
                          <a:effectLst/>
                          <a:latin typeface="Lato" panose="020B0604020202020204" charset="0"/>
                          <a:ea typeface="+mn-ea"/>
                          <a:cs typeface="+mn-cs"/>
                        </a:rPr>
                        <a:t>Understanding of your own cultural context (beliefs, behaviors, etc.)</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4.53</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4.20</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216</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b="1" dirty="0" smtClean="0">
                          <a:solidFill>
                            <a:srgbClr val="FF0000"/>
                          </a:solidFill>
                          <a:latin typeface="Lato" panose="020B0604020202020204" charset="0"/>
                        </a:rPr>
                        <a:t>   3.16**</a:t>
                      </a:r>
                      <a:endParaRPr lang="en-US" sz="1200" b="1" dirty="0">
                        <a:solidFill>
                          <a:srgbClr val="FF0000"/>
                        </a:solidFill>
                        <a:latin typeface="Lato" panose="020B0604020202020204" charset="0"/>
                      </a:endParaRPr>
                    </a:p>
                  </a:txBody>
                  <a:tcPr>
                    <a:solidFill>
                      <a:schemeClr val="bg1"/>
                    </a:solidFill>
                  </a:tcPr>
                </a:tc>
                <a:extLst>
                  <a:ext uri="{0D108BD9-81ED-4DB2-BD59-A6C34878D82A}">
                    <a16:rowId xmlns:a16="http://schemas.microsoft.com/office/drawing/2014/main" xmlns="" val="10006"/>
                  </a:ext>
                </a:extLst>
              </a:tr>
              <a:tr h="179163">
                <a:tc>
                  <a:txBody>
                    <a:bodyPr/>
                    <a:lstStyle/>
                    <a:p>
                      <a:r>
                        <a:rPr kumimoji="0" lang="en-US" sz="1200" kern="1200" dirty="0" smtClean="0">
                          <a:solidFill>
                            <a:schemeClr val="tx1"/>
                          </a:solidFill>
                          <a:effectLst/>
                          <a:latin typeface="Lato" panose="020B0604020202020204" charset="0"/>
                          <a:ea typeface="+mn-ea"/>
                          <a:cs typeface="+mn-cs"/>
                        </a:rPr>
                        <a:t>Feelings about people from other cultures</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4.64</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4.29</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219</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b="1" dirty="0" smtClean="0">
                          <a:solidFill>
                            <a:srgbClr val="FF0000"/>
                          </a:solidFill>
                          <a:latin typeface="Lato" panose="020B0604020202020204" charset="0"/>
                        </a:rPr>
                        <a:t>   3.75**</a:t>
                      </a:r>
                      <a:endParaRPr lang="en-US" sz="1200" b="1" dirty="0">
                        <a:solidFill>
                          <a:srgbClr val="FF0000"/>
                        </a:solidFill>
                        <a:latin typeface="Lato" panose="020B0604020202020204" charset="0"/>
                      </a:endParaRPr>
                    </a:p>
                  </a:txBody>
                  <a:tcPr>
                    <a:solidFill>
                      <a:schemeClr val="bg1">
                        <a:lumMod val="95000"/>
                      </a:schemeClr>
                    </a:solidFill>
                  </a:tcPr>
                </a:tc>
                <a:extLst>
                  <a:ext uri="{0D108BD9-81ED-4DB2-BD59-A6C34878D82A}">
                    <a16:rowId xmlns:a16="http://schemas.microsoft.com/office/drawing/2014/main" xmlns="" val="10007"/>
                  </a:ext>
                </a:extLst>
              </a:tr>
              <a:tr h="213898">
                <a:tc>
                  <a:txBody>
                    <a:bodyPr/>
                    <a:lstStyle/>
                    <a:p>
                      <a:r>
                        <a:rPr kumimoji="0" lang="en-US" sz="1200" kern="1200" dirty="0" smtClean="0">
                          <a:solidFill>
                            <a:schemeClr val="tx1"/>
                          </a:solidFill>
                          <a:effectLst/>
                          <a:latin typeface="Lato" panose="020B0604020202020204" charset="0"/>
                          <a:ea typeface="+mn-ea"/>
                          <a:cs typeface="+mn-cs"/>
                        </a:rPr>
                        <a:t>Personal development</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4.53</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4.19</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219</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b="1" dirty="0" smtClean="0">
                          <a:solidFill>
                            <a:srgbClr val="FF0000"/>
                          </a:solidFill>
                          <a:latin typeface="Lato" panose="020B0604020202020204" charset="0"/>
                        </a:rPr>
                        <a:t>   3.57**</a:t>
                      </a:r>
                      <a:endParaRPr lang="en-US" sz="1200" b="1" dirty="0">
                        <a:solidFill>
                          <a:srgbClr val="FF0000"/>
                        </a:solidFill>
                        <a:latin typeface="Lato" panose="020B0604020202020204" charset="0"/>
                      </a:endParaRPr>
                    </a:p>
                  </a:txBody>
                  <a:tcPr>
                    <a:solidFill>
                      <a:schemeClr val="bg1"/>
                    </a:solidFill>
                  </a:tcPr>
                </a:tc>
                <a:extLst>
                  <a:ext uri="{0D108BD9-81ED-4DB2-BD59-A6C34878D82A}">
                    <a16:rowId xmlns:a16="http://schemas.microsoft.com/office/drawing/2014/main" xmlns="" val="10008"/>
                  </a:ext>
                </a:extLst>
              </a:tr>
              <a:tr h="244923">
                <a:tc>
                  <a:txBody>
                    <a:bodyPr/>
                    <a:lstStyle/>
                    <a:p>
                      <a:r>
                        <a:rPr kumimoji="0" lang="en-US" sz="1200" kern="1200" dirty="0" smtClean="0">
                          <a:solidFill>
                            <a:schemeClr val="tx1"/>
                          </a:solidFill>
                          <a:effectLst/>
                          <a:latin typeface="Lato" panose="020B0604020202020204" charset="0"/>
                          <a:ea typeface="+mn-ea"/>
                          <a:cs typeface="+mn-cs"/>
                        </a:rPr>
                        <a:t>Professional development</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4.38</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4.01</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dirty="0" smtClean="0">
                          <a:solidFill>
                            <a:schemeClr val="tx1"/>
                          </a:solidFill>
                          <a:latin typeface="Lato" panose="020B0604020202020204" charset="0"/>
                        </a:rPr>
                        <a:t>219</a:t>
                      </a:r>
                      <a:endParaRPr lang="en-US" sz="1200" dirty="0">
                        <a:solidFill>
                          <a:schemeClr val="tx1"/>
                        </a:solidFill>
                        <a:latin typeface="Lato" panose="020B0604020202020204" charset="0"/>
                      </a:endParaRPr>
                    </a:p>
                  </a:txBody>
                  <a:tcPr>
                    <a:solidFill>
                      <a:schemeClr val="bg1">
                        <a:lumMod val="95000"/>
                      </a:schemeClr>
                    </a:solidFill>
                  </a:tcPr>
                </a:tc>
                <a:tc>
                  <a:txBody>
                    <a:bodyPr/>
                    <a:lstStyle/>
                    <a:p>
                      <a:pPr algn="ctr"/>
                      <a:r>
                        <a:rPr lang="en-US" sz="1200" b="1" dirty="0" smtClean="0">
                          <a:solidFill>
                            <a:srgbClr val="FF0000"/>
                          </a:solidFill>
                          <a:latin typeface="Lato" panose="020B0604020202020204" charset="0"/>
                        </a:rPr>
                        <a:t>   3.41**</a:t>
                      </a:r>
                      <a:endParaRPr lang="en-US" sz="1200" b="1" dirty="0">
                        <a:solidFill>
                          <a:srgbClr val="FF0000"/>
                        </a:solidFill>
                        <a:latin typeface="Lato" panose="020B0604020202020204" charset="0"/>
                      </a:endParaRPr>
                    </a:p>
                  </a:txBody>
                  <a:tcPr>
                    <a:solidFill>
                      <a:schemeClr val="bg1">
                        <a:lumMod val="95000"/>
                      </a:schemeClr>
                    </a:solidFill>
                  </a:tcPr>
                </a:tc>
                <a:extLst>
                  <a:ext uri="{0D108BD9-81ED-4DB2-BD59-A6C34878D82A}">
                    <a16:rowId xmlns:a16="http://schemas.microsoft.com/office/drawing/2014/main" xmlns="" val="10009"/>
                  </a:ext>
                </a:extLst>
              </a:tr>
              <a:tr h="271686">
                <a:tc>
                  <a:txBody>
                    <a:bodyPr/>
                    <a:lstStyle/>
                    <a:p>
                      <a:r>
                        <a:rPr kumimoji="0" lang="en-US" sz="1200" kern="1200" dirty="0" smtClean="0">
                          <a:solidFill>
                            <a:schemeClr val="tx1"/>
                          </a:solidFill>
                          <a:effectLst/>
                          <a:latin typeface="Lato" panose="020B0604020202020204" charset="0"/>
                          <a:ea typeface="+mn-ea"/>
                          <a:cs typeface="+mn-cs"/>
                        </a:rPr>
                        <a:t>Critical thinking skills (looking at complex issues from various perspectives)</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4.53</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4.20</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dirty="0" smtClean="0">
                          <a:solidFill>
                            <a:schemeClr val="tx1"/>
                          </a:solidFill>
                          <a:latin typeface="Lato" panose="020B0604020202020204" charset="0"/>
                        </a:rPr>
                        <a:t>217</a:t>
                      </a:r>
                      <a:endParaRPr lang="en-US" sz="1200" dirty="0">
                        <a:solidFill>
                          <a:schemeClr val="tx1"/>
                        </a:solidFill>
                        <a:latin typeface="Lato" panose="020B0604020202020204" charset="0"/>
                      </a:endParaRPr>
                    </a:p>
                  </a:txBody>
                  <a:tcPr>
                    <a:solidFill>
                      <a:schemeClr val="bg1"/>
                    </a:solidFill>
                  </a:tcPr>
                </a:tc>
                <a:tc>
                  <a:txBody>
                    <a:bodyPr/>
                    <a:lstStyle/>
                    <a:p>
                      <a:pPr algn="ctr"/>
                      <a:r>
                        <a:rPr lang="en-US" sz="1200" b="1" dirty="0" smtClean="0">
                          <a:solidFill>
                            <a:srgbClr val="FF0000"/>
                          </a:solidFill>
                          <a:latin typeface="Lato" panose="020B0604020202020204" charset="0"/>
                        </a:rPr>
                        <a:t>   3.22**</a:t>
                      </a:r>
                      <a:endParaRPr lang="en-US" sz="1200" b="1" dirty="0">
                        <a:solidFill>
                          <a:srgbClr val="FF0000"/>
                        </a:solidFill>
                        <a:latin typeface="Lato" panose="020B0604020202020204" charset="0"/>
                      </a:endParaRPr>
                    </a:p>
                  </a:txBody>
                  <a:tcPr>
                    <a:solidFill>
                      <a:schemeClr val="bg1"/>
                    </a:solidFill>
                  </a:tcPr>
                </a:tc>
                <a:extLst>
                  <a:ext uri="{0D108BD9-81ED-4DB2-BD59-A6C34878D82A}">
                    <a16:rowId xmlns:a16="http://schemas.microsoft.com/office/drawing/2014/main" xmlns="" val="10010"/>
                  </a:ext>
                </a:extLst>
              </a:tr>
            </a:tbl>
          </a:graphicData>
        </a:graphic>
      </p:graphicFrame>
      <p:sp>
        <p:nvSpPr>
          <p:cNvPr id="6" name="Rectangle 5"/>
          <p:cNvSpPr/>
          <p:nvPr/>
        </p:nvSpPr>
        <p:spPr>
          <a:xfrm>
            <a:off x="100360" y="204028"/>
            <a:ext cx="8860361" cy="584775"/>
          </a:xfrm>
          <a:prstGeom prst="rect">
            <a:avLst/>
          </a:prstGeom>
        </p:spPr>
        <p:txBody>
          <a:bodyPr wrap="square">
            <a:spAutoFit/>
          </a:bodyPr>
          <a:lstStyle/>
          <a:p>
            <a:r>
              <a:rPr lang="en-US" sz="1600" b="1" dirty="0">
                <a:solidFill>
                  <a:schemeClr val="bg1"/>
                </a:solidFill>
                <a:latin typeface="Playfair Display" panose="020B0604020202020204" charset="0"/>
              </a:rPr>
              <a:t>Table 1. </a:t>
            </a:r>
            <a:r>
              <a:rPr lang="en-US" sz="1600" b="1" i="1" dirty="0">
                <a:solidFill>
                  <a:schemeClr val="bg1"/>
                </a:solidFill>
                <a:latin typeface="Playfair Display" panose="020B0604020202020204" charset="0"/>
              </a:rPr>
              <a:t>Students’ Self-Reported Satisfaction and Impacts of Crossing Borders Program by Large and Small Group Activities</a:t>
            </a:r>
          </a:p>
        </p:txBody>
      </p:sp>
      <p:sp>
        <p:nvSpPr>
          <p:cNvPr id="7" name="Rectangle 6"/>
          <p:cNvSpPr/>
          <p:nvPr/>
        </p:nvSpPr>
        <p:spPr>
          <a:xfrm>
            <a:off x="100360" y="4174886"/>
            <a:ext cx="7748240" cy="830997"/>
          </a:xfrm>
          <a:prstGeom prst="rect">
            <a:avLst/>
          </a:prstGeom>
        </p:spPr>
        <p:txBody>
          <a:bodyPr wrap="square">
            <a:spAutoFit/>
          </a:bodyPr>
          <a:lstStyle/>
          <a:p>
            <a:r>
              <a:rPr lang="en-US" sz="1200" i="1" dirty="0">
                <a:solidFill>
                  <a:schemeClr val="bg1"/>
                </a:solidFill>
                <a:latin typeface="Lato" panose="020B0604020202020204" charset="0"/>
              </a:rPr>
              <a:t>Note</a:t>
            </a:r>
            <a:r>
              <a:rPr lang="en-US" sz="1200" dirty="0">
                <a:solidFill>
                  <a:srgbClr val="FFFF99"/>
                </a:solidFill>
                <a:latin typeface="Lato" panose="020B0604020202020204" charset="0"/>
              </a:rPr>
              <a:t>. </a:t>
            </a:r>
            <a:r>
              <a:rPr lang="en-US" sz="1200" b="1" dirty="0">
                <a:solidFill>
                  <a:srgbClr val="FFFF99"/>
                </a:solidFill>
                <a:latin typeface="Lato" panose="020B0604020202020204" charset="0"/>
              </a:rPr>
              <a:t>*</a:t>
            </a:r>
            <a:r>
              <a:rPr lang="en-US" sz="1200" b="1" i="1" dirty="0">
                <a:solidFill>
                  <a:srgbClr val="FFFF99"/>
                </a:solidFill>
                <a:latin typeface="Lato" panose="020B0604020202020204" charset="0"/>
              </a:rPr>
              <a:t>p</a:t>
            </a:r>
            <a:r>
              <a:rPr lang="en-US" sz="1200" b="1" dirty="0">
                <a:solidFill>
                  <a:srgbClr val="FFFF99"/>
                </a:solidFill>
                <a:latin typeface="Lato" panose="020B0604020202020204" charset="0"/>
              </a:rPr>
              <a:t> &lt; .05. **</a:t>
            </a:r>
            <a:r>
              <a:rPr lang="en-US" sz="1200" b="1" i="1" dirty="0">
                <a:solidFill>
                  <a:srgbClr val="FFFF99"/>
                </a:solidFill>
                <a:latin typeface="Lato" panose="020B0604020202020204" charset="0"/>
              </a:rPr>
              <a:t>p</a:t>
            </a:r>
            <a:r>
              <a:rPr lang="en-US" sz="1200" b="1" dirty="0">
                <a:solidFill>
                  <a:srgbClr val="FFFF99"/>
                </a:solidFill>
                <a:latin typeface="Lato" panose="020B0604020202020204" charset="0"/>
              </a:rPr>
              <a:t> &lt; .01. </a:t>
            </a:r>
            <a:r>
              <a:rPr lang="en-US" sz="1200" dirty="0" smtClean="0">
                <a:solidFill>
                  <a:schemeClr val="bg1"/>
                </a:solidFill>
                <a:latin typeface="Lato" panose="020B0604020202020204" charset="0"/>
              </a:rPr>
              <a:t>Preliminary analyses. Ordinal </a:t>
            </a:r>
            <a:r>
              <a:rPr lang="en-US" sz="1200" dirty="0">
                <a:solidFill>
                  <a:schemeClr val="bg1"/>
                </a:solidFill>
                <a:latin typeface="Lato" panose="020B0604020202020204" charset="0"/>
              </a:rPr>
              <a:t>items. Follow-up tests will review non-parametric statistics and 2 (international vs. domestic) x 2 (large vs. small group) comparisons. While ratings are extremely positive in both conditions, students reported significantly more impacts in large (as opposed to small) group activities.</a:t>
            </a:r>
          </a:p>
        </p:txBody>
      </p:sp>
    </p:spTree>
    <p:extLst>
      <p:ext uri="{BB962C8B-B14F-4D97-AF65-F5344CB8AC3E}">
        <p14:creationId xmlns:p14="http://schemas.microsoft.com/office/powerpoint/2010/main" val="1237433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650" y="0"/>
            <a:ext cx="9166830" cy="3409950"/>
          </a:xfrm>
          <a:prstGeom prst="rect">
            <a:avLst/>
          </a:prstGeom>
        </p:spPr>
      </p:pic>
      <p:sp>
        <p:nvSpPr>
          <p:cNvPr id="6" name="Rectangle 5"/>
          <p:cNvSpPr/>
          <p:nvPr/>
        </p:nvSpPr>
        <p:spPr>
          <a:xfrm>
            <a:off x="245060" y="3440490"/>
            <a:ext cx="8653880" cy="1569660"/>
          </a:xfrm>
          <a:prstGeom prst="rect">
            <a:avLst/>
          </a:prstGeom>
        </p:spPr>
        <p:txBody>
          <a:bodyPr wrap="square">
            <a:spAutoFit/>
          </a:bodyPr>
          <a:lstStyle/>
          <a:p>
            <a:r>
              <a:rPr lang="en-US" sz="1200" b="1" i="1" dirty="0" smtClean="0">
                <a:solidFill>
                  <a:schemeClr val="bg1"/>
                </a:solidFill>
                <a:latin typeface="Lato" panose="020B0604020202020204" charset="0"/>
              </a:rPr>
              <a:t>Figure 2. </a:t>
            </a:r>
            <a:r>
              <a:rPr lang="en-US" sz="1200" b="1" i="1" dirty="0" smtClean="0">
                <a:solidFill>
                  <a:srgbClr val="FFFF99"/>
                </a:solidFill>
                <a:latin typeface="Lato" panose="020B0604020202020204" charset="0"/>
              </a:rPr>
              <a:t>**p </a:t>
            </a:r>
            <a:r>
              <a:rPr lang="en-US" sz="1200" b="1" u="sng" dirty="0" smtClean="0">
                <a:solidFill>
                  <a:srgbClr val="FFFF99"/>
                </a:solidFill>
                <a:latin typeface="Lato" panose="020B0604020202020204" charset="0"/>
              </a:rPr>
              <a:t>&lt;</a:t>
            </a:r>
            <a:r>
              <a:rPr lang="en-US" sz="1200" b="1" dirty="0" smtClean="0">
                <a:solidFill>
                  <a:srgbClr val="FFFF99"/>
                </a:solidFill>
                <a:latin typeface="Lato" panose="020B0604020202020204" charset="0"/>
              </a:rPr>
              <a:t> .01</a:t>
            </a:r>
            <a:r>
              <a:rPr lang="en-US" sz="1200" b="1" i="1" dirty="0" smtClean="0">
                <a:solidFill>
                  <a:srgbClr val="FFFF99"/>
                </a:solidFill>
                <a:latin typeface="Lato" panose="020B0604020202020204" charset="0"/>
              </a:rPr>
              <a:t>. </a:t>
            </a:r>
            <a:r>
              <a:rPr lang="en-US" sz="1200" dirty="0" smtClean="0">
                <a:solidFill>
                  <a:schemeClr val="bg1"/>
                </a:solidFill>
                <a:latin typeface="Lato" panose="020B0604020202020204" charset="0"/>
              </a:rPr>
              <a:t>Factors consisting of satisfaction overall and impact on additional variables. </a:t>
            </a:r>
            <a:r>
              <a:rPr lang="en-US" sz="1200" dirty="0">
                <a:solidFill>
                  <a:schemeClr val="bg1"/>
                </a:solidFill>
                <a:latin typeface="Lato" panose="020B0604020202020204" charset="0"/>
              </a:rPr>
              <a:t>Except for overall satisfaction, domestic students reported more positive impact from the Crossing Borders program than the international students. However, mean scores show that both international and domestic students reported positive impact from Crossing </a:t>
            </a:r>
            <a:r>
              <a:rPr lang="en-US" sz="1200" dirty="0" smtClean="0">
                <a:solidFill>
                  <a:schemeClr val="bg1"/>
                </a:solidFill>
                <a:latin typeface="Lato" panose="020B0604020202020204" charset="0"/>
              </a:rPr>
              <a:t>Borders.</a:t>
            </a:r>
            <a:r>
              <a:rPr lang="en-US" sz="1200" b="1" dirty="0" smtClean="0">
                <a:solidFill>
                  <a:schemeClr val="bg1"/>
                </a:solidFill>
                <a:latin typeface="Lato" panose="020B0604020202020204" charset="0"/>
              </a:rPr>
              <a:t> </a:t>
            </a:r>
            <a:r>
              <a:rPr lang="en-US" sz="1200" b="1" dirty="0" smtClean="0">
                <a:solidFill>
                  <a:srgbClr val="FFFF99"/>
                </a:solidFill>
                <a:latin typeface="Lato" panose="020B0604020202020204" charset="0"/>
              </a:rPr>
              <a:t>Satisfaction overall</a:t>
            </a:r>
            <a:r>
              <a:rPr lang="en-US" sz="1200" dirty="0" smtClean="0">
                <a:solidFill>
                  <a:srgbClr val="FFFF99"/>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(210.51) = -.78</a:t>
            </a:r>
            <a:r>
              <a:rPr lang="en-US" sz="1200" i="1" dirty="0" smtClean="0">
                <a:solidFill>
                  <a:schemeClr val="bg1"/>
                </a:solidFill>
                <a:latin typeface="Lato" panose="020B0604020202020204" charset="0"/>
              </a:rPr>
              <a:t>, p </a:t>
            </a:r>
            <a:r>
              <a:rPr lang="en-US" sz="1200" dirty="0" smtClean="0">
                <a:solidFill>
                  <a:schemeClr val="bg1"/>
                </a:solidFill>
                <a:latin typeface="Lato" panose="020B0604020202020204" charset="0"/>
              </a:rPr>
              <a:t>= .44.</a:t>
            </a:r>
            <a:r>
              <a:rPr lang="en-US" sz="1200" i="1" dirty="0" smtClean="0">
                <a:solidFill>
                  <a:schemeClr val="bg1"/>
                </a:solidFill>
                <a:latin typeface="Lato" panose="020B0604020202020204" charset="0"/>
              </a:rPr>
              <a:t> </a:t>
            </a:r>
            <a:r>
              <a:rPr lang="en-US" sz="1200" b="1" dirty="0" smtClean="0">
                <a:solidFill>
                  <a:srgbClr val="FFFF99"/>
                </a:solidFill>
                <a:latin typeface="Lato" panose="020B0604020202020204" charset="0"/>
              </a:rPr>
              <a:t>Awareness of cultural adjustment,</a:t>
            </a:r>
            <a:r>
              <a:rPr lang="en-US" sz="1200" b="1"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(216) = 2.73,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Ability to interact with others,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(203.60) = 6.14,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Comfort when interacting with others</a:t>
            </a:r>
            <a:r>
              <a:rPr lang="en-US" sz="1200" dirty="0" smtClean="0">
                <a:solidFill>
                  <a:srgbClr val="FFFF99"/>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(219.94) = 4.28,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Being aware of others’ culture,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(218.85) = 3.72,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Being aware of one’s own culture</a:t>
            </a:r>
            <a:r>
              <a:rPr lang="en-US" sz="1200" dirty="0" smtClean="0">
                <a:solidFill>
                  <a:srgbClr val="FFFF99"/>
                </a:solidFill>
                <a:latin typeface="Lato" panose="020B0604020202020204" charset="0"/>
              </a:rPr>
              <a:t>,</a:t>
            </a:r>
            <a:r>
              <a:rPr lang="en-US" sz="1200"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(215.08) = 4.03,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Feelings about others from other cultures</a:t>
            </a:r>
            <a:r>
              <a:rPr lang="en-US" sz="1200"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(218.83) = 4.29,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Personal development</a:t>
            </a:r>
            <a:r>
              <a:rPr lang="en-US" sz="1200"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(219) = 2.95,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Professional development</a:t>
            </a:r>
            <a:r>
              <a:rPr lang="en-US" sz="1200"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(219) = 2.98,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.01. </a:t>
            </a:r>
            <a:r>
              <a:rPr lang="en-US" sz="1200" b="1" dirty="0" smtClean="0">
                <a:solidFill>
                  <a:srgbClr val="FFFF99"/>
                </a:solidFill>
                <a:latin typeface="Lato" panose="020B0604020202020204" charset="0"/>
              </a:rPr>
              <a:t>Critical thinking skills</a:t>
            </a:r>
            <a:r>
              <a:rPr lang="en-US" sz="1200" dirty="0" smtClean="0">
                <a:solidFill>
                  <a:schemeClr val="bg1"/>
                </a:solidFill>
                <a:latin typeface="Lato" panose="020B0604020202020204" charset="0"/>
              </a:rPr>
              <a:t>, </a:t>
            </a:r>
            <a:r>
              <a:rPr lang="en-US" sz="1200" i="1" dirty="0" smtClean="0">
                <a:solidFill>
                  <a:schemeClr val="bg1"/>
                </a:solidFill>
                <a:latin typeface="Lato" panose="020B0604020202020204" charset="0"/>
              </a:rPr>
              <a:t>t</a:t>
            </a:r>
            <a:r>
              <a:rPr lang="en-US" sz="1200" dirty="0" smtClean="0">
                <a:solidFill>
                  <a:schemeClr val="bg1"/>
                </a:solidFill>
                <a:latin typeface="Lato" panose="020B0604020202020204" charset="0"/>
              </a:rPr>
              <a:t>(217) = 2.56, </a:t>
            </a:r>
            <a:r>
              <a:rPr lang="en-US" sz="1200" i="1" dirty="0" smtClean="0">
                <a:solidFill>
                  <a:schemeClr val="bg1"/>
                </a:solidFill>
                <a:latin typeface="Lato" panose="020B0604020202020204" charset="0"/>
              </a:rPr>
              <a:t>p</a:t>
            </a:r>
            <a:r>
              <a:rPr lang="en-US" sz="1200" dirty="0" smtClean="0">
                <a:solidFill>
                  <a:schemeClr val="bg1"/>
                </a:solidFill>
                <a:latin typeface="Lato" panose="020B0604020202020204" charset="0"/>
              </a:rPr>
              <a:t> &lt; .05.</a:t>
            </a:r>
            <a:endParaRPr lang="en-US" sz="1200" b="1" dirty="0">
              <a:solidFill>
                <a:schemeClr val="bg1"/>
              </a:solidFill>
              <a:latin typeface="Lato" panose="020B0604020202020204" charset="0"/>
            </a:endParaRPr>
          </a:p>
        </p:txBody>
      </p:sp>
    </p:spTree>
    <p:extLst>
      <p:ext uri="{BB962C8B-B14F-4D97-AF65-F5344CB8AC3E}">
        <p14:creationId xmlns:p14="http://schemas.microsoft.com/office/powerpoint/2010/main" val="123743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57150"/>
            <a:ext cx="8520600" cy="626100"/>
          </a:xfrm>
        </p:spPr>
        <p:txBody>
          <a:bodyPr>
            <a:normAutofit fontScale="90000"/>
          </a:bodyPr>
          <a:lstStyle/>
          <a:p>
            <a:r>
              <a:rPr lang="en-US" dirty="0" smtClean="0"/>
              <a:t>Qualitative Themes: Positive</a:t>
            </a:r>
            <a:endParaRPr lang="en-US" dirty="0"/>
          </a:p>
        </p:txBody>
      </p:sp>
      <p:sp>
        <p:nvSpPr>
          <p:cNvPr id="6" name="Text Placeholder 2"/>
          <p:cNvSpPr>
            <a:spLocks noGrp="1"/>
          </p:cNvSpPr>
          <p:nvPr>
            <p:ph type="body" idx="1"/>
          </p:nvPr>
        </p:nvSpPr>
        <p:spPr>
          <a:xfrm>
            <a:off x="311700" y="819150"/>
            <a:ext cx="8451300" cy="4191000"/>
          </a:xfrm>
        </p:spPr>
        <p:txBody>
          <a:bodyPr>
            <a:noAutofit/>
          </a:bodyPr>
          <a:lstStyle/>
          <a:p>
            <a:pPr>
              <a:spcBef>
                <a:spcPts val="0"/>
              </a:spcBef>
            </a:pPr>
            <a:r>
              <a:rPr lang="en-US" sz="2400" b="1" dirty="0">
                <a:ln w="50800"/>
                <a:solidFill>
                  <a:srgbClr val="FFFF99"/>
                </a:solidFill>
                <a:latin typeface="Lato" panose="020B0604020202020204" charset="0"/>
              </a:rPr>
              <a:t>Openness and Pushing Comfort Zone: </a:t>
            </a:r>
            <a:r>
              <a:rPr lang="en-US" sz="1800" b="1" dirty="0">
                <a:ln w="50800"/>
                <a:solidFill>
                  <a:schemeClr val="bg1"/>
                </a:solidFill>
                <a:latin typeface="Lato" panose="020B0604020202020204" charset="0"/>
              </a:rPr>
              <a:t>Apprehension is a </a:t>
            </a:r>
            <a:r>
              <a:rPr lang="en-US" sz="1800" b="1" dirty="0" smtClean="0">
                <a:ln w="50800"/>
                <a:solidFill>
                  <a:schemeClr val="bg1"/>
                </a:solidFill>
                <a:latin typeface="Lato" panose="020B0604020202020204" charset="0"/>
              </a:rPr>
              <a:t>normal </a:t>
            </a:r>
            <a:r>
              <a:rPr lang="en-US" sz="1800" b="1" dirty="0">
                <a:ln w="50800"/>
                <a:solidFill>
                  <a:schemeClr val="bg1"/>
                </a:solidFill>
                <a:latin typeface="Lato" panose="020B0604020202020204" charset="0"/>
              </a:rPr>
              <a:t>part of the beginning of this project but generally faded by the third meeting. Some students felt they have a hard time relating and opening up to someone new, especially someone of a different culture. Students expressed accomplishment at the end of the semester, having pushed to “put themselves out there” and really get to know people different than themselves. The experience helped students to feel more open to learning about other cultures in the future</a:t>
            </a:r>
            <a:r>
              <a:rPr lang="en-US" sz="1800" b="1" dirty="0" smtClean="0">
                <a:ln w="50800"/>
                <a:solidFill>
                  <a:schemeClr val="bg1"/>
                </a:solidFill>
                <a:latin typeface="Lato" panose="020B0604020202020204" charset="0"/>
              </a:rPr>
              <a:t>.</a:t>
            </a:r>
          </a:p>
          <a:p>
            <a:pPr>
              <a:spcBef>
                <a:spcPts val="0"/>
              </a:spcBef>
            </a:pPr>
            <a:endParaRPr lang="en-US" sz="1800" b="1" dirty="0" smtClean="0">
              <a:ln w="50800"/>
              <a:solidFill>
                <a:schemeClr val="bg2"/>
              </a:solidFill>
              <a:latin typeface="Lato" panose="020B0604020202020204" charset="0"/>
            </a:endParaRPr>
          </a:p>
          <a:p>
            <a:pPr>
              <a:spcBef>
                <a:spcPts val="0"/>
              </a:spcBef>
            </a:pPr>
            <a:r>
              <a:rPr lang="en-US" sz="2400" b="1" dirty="0">
                <a:ln w="50800"/>
                <a:solidFill>
                  <a:srgbClr val="FFFF99"/>
                </a:solidFill>
                <a:latin typeface="Lato" panose="020B0604020202020204" charset="0"/>
              </a:rPr>
              <a:t>Changing Attitudes Through Interaction: </a:t>
            </a:r>
            <a:r>
              <a:rPr lang="en-US" sz="1800" b="1" dirty="0">
                <a:ln w="50800"/>
                <a:solidFill>
                  <a:schemeClr val="bg1"/>
                </a:solidFill>
                <a:latin typeface="Lato" panose="020B0604020202020204" charset="0"/>
              </a:rPr>
              <a:t>Along with bringing two (or more) different cultures together, many domestic students </a:t>
            </a:r>
            <a:endParaRPr lang="en-US" sz="1800" b="1" dirty="0" smtClean="0">
              <a:ln w="50800"/>
              <a:solidFill>
                <a:schemeClr val="bg1"/>
              </a:solidFill>
              <a:latin typeface="Lato" panose="020B0604020202020204" charset="0"/>
            </a:endParaRPr>
          </a:p>
          <a:p>
            <a:pPr>
              <a:spcBef>
                <a:spcPts val="0"/>
              </a:spcBef>
            </a:pPr>
            <a:r>
              <a:rPr lang="en-US" sz="1800" b="1" dirty="0" smtClean="0">
                <a:ln w="50800"/>
                <a:solidFill>
                  <a:schemeClr val="bg1"/>
                </a:solidFill>
                <a:latin typeface="Lato" panose="020B0604020202020204" charset="0"/>
              </a:rPr>
              <a:t>reported </a:t>
            </a:r>
            <a:r>
              <a:rPr lang="en-US" sz="1800" b="1" dirty="0">
                <a:ln w="50800"/>
                <a:solidFill>
                  <a:schemeClr val="bg1"/>
                </a:solidFill>
                <a:latin typeface="Lato" panose="020B0604020202020204" charset="0"/>
              </a:rPr>
              <a:t>that getting to know the international students allowed </a:t>
            </a:r>
            <a:endParaRPr lang="en-US" sz="1800" b="1" dirty="0" smtClean="0">
              <a:ln w="50800"/>
              <a:solidFill>
                <a:schemeClr val="bg1"/>
              </a:solidFill>
              <a:latin typeface="Lato" panose="020B0604020202020204" charset="0"/>
            </a:endParaRPr>
          </a:p>
          <a:p>
            <a:pPr>
              <a:spcBef>
                <a:spcPts val="0"/>
              </a:spcBef>
            </a:pPr>
            <a:r>
              <a:rPr lang="en-US" sz="1800" b="1" dirty="0" smtClean="0">
                <a:ln w="50800"/>
                <a:solidFill>
                  <a:schemeClr val="bg1"/>
                </a:solidFill>
                <a:latin typeface="Lato" panose="020B0604020202020204" charset="0"/>
              </a:rPr>
              <a:t>them </a:t>
            </a:r>
            <a:r>
              <a:rPr lang="en-US" sz="1800" b="1" dirty="0">
                <a:ln w="50800"/>
                <a:solidFill>
                  <a:schemeClr val="bg1"/>
                </a:solidFill>
                <a:latin typeface="Lato" panose="020B0604020202020204" charset="0"/>
              </a:rPr>
              <a:t>to realized that their stereotypes </a:t>
            </a:r>
            <a:r>
              <a:rPr lang="en-US" sz="1800" b="1" dirty="0" smtClean="0">
                <a:ln w="50800"/>
                <a:solidFill>
                  <a:schemeClr val="bg1"/>
                </a:solidFill>
                <a:latin typeface="Lato" panose="020B0604020202020204" charset="0"/>
              </a:rPr>
              <a:t>were </a:t>
            </a:r>
            <a:r>
              <a:rPr lang="en-US" sz="1800" b="1" dirty="0" smtClean="0">
                <a:ln w="50800"/>
                <a:solidFill>
                  <a:schemeClr val="bg1"/>
                </a:solidFill>
                <a:latin typeface="Lato" panose="020B0604020202020204" charset="0"/>
              </a:rPr>
              <a:t>incorrect.</a:t>
            </a:r>
            <a:r>
              <a:rPr lang="en-US" sz="1800" b="1" dirty="0" smtClean="0">
                <a:solidFill>
                  <a:schemeClr val="bg1"/>
                </a:solidFill>
                <a:latin typeface="Lato" panose="020B0604020202020204" charset="0"/>
              </a:rPr>
              <a:t> </a:t>
            </a:r>
            <a:r>
              <a:rPr lang="en-US" sz="1800" b="1" dirty="0" smtClean="0">
                <a:ln w="50800"/>
                <a:solidFill>
                  <a:schemeClr val="bg1"/>
                </a:solidFill>
                <a:latin typeface="Lato" panose="020B0604020202020204" charset="0"/>
              </a:rPr>
              <a:t>Many </a:t>
            </a:r>
            <a:endParaRPr lang="en-US" sz="1800" b="1" dirty="0" smtClean="0">
              <a:ln w="50800"/>
              <a:solidFill>
                <a:schemeClr val="bg1"/>
              </a:solidFill>
              <a:latin typeface="Lato" panose="020B0604020202020204" charset="0"/>
            </a:endParaRPr>
          </a:p>
          <a:p>
            <a:pPr>
              <a:spcBef>
                <a:spcPts val="0"/>
              </a:spcBef>
            </a:pPr>
            <a:r>
              <a:rPr lang="en-US" sz="1800" b="1" dirty="0" smtClean="0">
                <a:ln w="50800"/>
                <a:solidFill>
                  <a:schemeClr val="bg1"/>
                </a:solidFill>
                <a:latin typeface="Lato" panose="020B0604020202020204" charset="0"/>
              </a:rPr>
              <a:t>students </a:t>
            </a:r>
            <a:r>
              <a:rPr lang="en-US" sz="1800" b="1" dirty="0">
                <a:ln w="50800"/>
                <a:solidFill>
                  <a:schemeClr val="bg1"/>
                </a:solidFill>
                <a:latin typeface="Lato" panose="020B0604020202020204" charset="0"/>
              </a:rPr>
              <a:t>said the best way to learn about </a:t>
            </a:r>
            <a:r>
              <a:rPr lang="en-US" sz="1800" b="1" dirty="0" smtClean="0">
                <a:ln w="50800"/>
                <a:solidFill>
                  <a:schemeClr val="bg1"/>
                </a:solidFill>
                <a:latin typeface="Lato" panose="020B0604020202020204" charset="0"/>
              </a:rPr>
              <a:t>another </a:t>
            </a:r>
            <a:r>
              <a:rPr lang="en-US" sz="1800" b="1" dirty="0">
                <a:ln w="50800"/>
                <a:solidFill>
                  <a:schemeClr val="bg1"/>
                </a:solidFill>
                <a:latin typeface="Lato" panose="020B0604020202020204" charset="0"/>
              </a:rPr>
              <a:t>culture is </a:t>
            </a:r>
            <a:endParaRPr lang="en-US" sz="1800" b="1" dirty="0" smtClean="0">
              <a:ln w="50800"/>
              <a:solidFill>
                <a:schemeClr val="bg1"/>
              </a:solidFill>
              <a:latin typeface="Lato" panose="020B0604020202020204" charset="0"/>
            </a:endParaRPr>
          </a:p>
          <a:p>
            <a:pPr>
              <a:spcBef>
                <a:spcPts val="0"/>
              </a:spcBef>
            </a:pPr>
            <a:r>
              <a:rPr lang="en-US" sz="1800" b="1" dirty="0" smtClean="0">
                <a:ln w="50800"/>
                <a:solidFill>
                  <a:schemeClr val="bg1"/>
                </a:solidFill>
                <a:latin typeface="Lato" panose="020B0604020202020204" charset="0"/>
              </a:rPr>
              <a:t>learning </a:t>
            </a:r>
            <a:r>
              <a:rPr lang="en-US" sz="1800" b="1" dirty="0">
                <a:ln w="50800"/>
                <a:solidFill>
                  <a:schemeClr val="bg1"/>
                </a:solidFill>
                <a:latin typeface="Lato" panose="020B0604020202020204" charset="0"/>
              </a:rPr>
              <a:t>from a person. </a:t>
            </a:r>
            <a:endParaRPr lang="en-US" sz="1800" b="1" dirty="0">
              <a:solidFill>
                <a:schemeClr val="bg1"/>
              </a:solidFill>
              <a:latin typeface="Lato" panose="020B0604020202020204" charset="0"/>
            </a:endParaRPr>
          </a:p>
        </p:txBody>
      </p:sp>
    </p:spTree>
    <p:extLst>
      <p:ext uri="{BB962C8B-B14F-4D97-AF65-F5344CB8AC3E}">
        <p14:creationId xmlns:p14="http://schemas.microsoft.com/office/powerpoint/2010/main" val="3516002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133350"/>
            <a:ext cx="8520600" cy="626100"/>
          </a:xfrm>
        </p:spPr>
        <p:txBody>
          <a:bodyPr>
            <a:normAutofit fontScale="90000"/>
          </a:bodyPr>
          <a:lstStyle/>
          <a:p>
            <a:r>
              <a:rPr lang="en-US" dirty="0" smtClean="0"/>
              <a:t>Qualitative Themes: Positive</a:t>
            </a:r>
            <a:endParaRPr lang="en-US" dirty="0"/>
          </a:p>
        </p:txBody>
      </p:sp>
      <p:sp>
        <p:nvSpPr>
          <p:cNvPr id="6" name="Text Placeholder 2"/>
          <p:cNvSpPr>
            <a:spLocks noGrp="1"/>
          </p:cNvSpPr>
          <p:nvPr>
            <p:ph type="body" idx="1"/>
          </p:nvPr>
        </p:nvSpPr>
        <p:spPr>
          <a:xfrm>
            <a:off x="311700" y="1152475"/>
            <a:ext cx="8520600" cy="3416400"/>
          </a:xfrm>
        </p:spPr>
        <p:txBody>
          <a:bodyPr anchor="t"/>
          <a:lstStyle/>
          <a:p>
            <a:r>
              <a:rPr lang="en-US" sz="2400" b="1" dirty="0">
                <a:ln w="50800"/>
                <a:solidFill>
                  <a:srgbClr val="FFFF99"/>
                </a:solidFill>
                <a:latin typeface="Lato" panose="020B0604020202020204" charset="0"/>
              </a:rPr>
              <a:t>Gaining Knowledge and Developing Skills:</a:t>
            </a:r>
            <a:r>
              <a:rPr lang="en-US" sz="2400" b="1" dirty="0">
                <a:ln w="50800"/>
                <a:solidFill>
                  <a:srgbClr val="FFFF99"/>
                </a:solidFill>
                <a:effectLst>
                  <a:outerShdw blurRad="38100" dist="38100" dir="2700000" algn="tl">
                    <a:srgbClr val="000000">
                      <a:alpha val="43137"/>
                    </a:srgbClr>
                  </a:outerShdw>
                </a:effectLst>
                <a:latin typeface="Lato" panose="020B0604020202020204" charset="0"/>
              </a:rPr>
              <a:t> </a:t>
            </a:r>
            <a:r>
              <a:rPr lang="en-US" b="1" dirty="0">
                <a:ln w="50800"/>
                <a:solidFill>
                  <a:schemeClr val="bg1"/>
                </a:solidFill>
                <a:latin typeface="Lato" panose="020B0604020202020204" charset="0"/>
              </a:rPr>
              <a:t>Some students described how this experience was very helpful because it took learning out of the classroom and into a real-world setting. </a:t>
            </a:r>
            <a:r>
              <a:rPr lang="en-US" b="1" dirty="0" smtClean="0">
                <a:ln w="50800"/>
                <a:solidFill>
                  <a:schemeClr val="bg1"/>
                </a:solidFill>
                <a:latin typeface="Lato" panose="020B0604020202020204" charset="0"/>
              </a:rPr>
              <a:t>Students </a:t>
            </a:r>
            <a:r>
              <a:rPr lang="en-US" b="1" dirty="0">
                <a:ln w="50800"/>
                <a:solidFill>
                  <a:schemeClr val="bg1"/>
                </a:solidFill>
                <a:latin typeface="Lato" panose="020B0604020202020204" charset="0"/>
              </a:rPr>
              <a:t>developed professional skills they could take and apply in future careers (e.g., translating ideas, initiating conversations, handling staring or comments from community members, using chopsticks, advocacy for international students, language skills). Students indicated that they mutually learned from each other and truly understood their own cultures and other cultures better, </a:t>
            </a:r>
            <a:r>
              <a:rPr lang="en-US" b="1" dirty="0" smtClean="0">
                <a:ln w="50800"/>
                <a:solidFill>
                  <a:schemeClr val="bg1"/>
                </a:solidFill>
                <a:latin typeface="Lato" panose="020B0604020202020204" charset="0"/>
              </a:rPr>
              <a:t>      including </a:t>
            </a:r>
            <a:r>
              <a:rPr lang="en-US" b="1" dirty="0">
                <a:ln w="50800"/>
                <a:solidFill>
                  <a:schemeClr val="bg1"/>
                </a:solidFill>
                <a:latin typeface="Lato" panose="020B0604020202020204" charset="0"/>
              </a:rPr>
              <a:t>similarities and differences.</a:t>
            </a:r>
            <a:endParaRPr lang="en-US" b="1" dirty="0">
              <a:solidFill>
                <a:schemeClr val="bg1"/>
              </a:solidFill>
              <a:latin typeface="Lato" panose="020B0604020202020204" charset="0"/>
            </a:endParaRPr>
          </a:p>
        </p:txBody>
      </p:sp>
    </p:spTree>
    <p:extLst>
      <p:ext uri="{BB962C8B-B14F-4D97-AF65-F5344CB8AC3E}">
        <p14:creationId xmlns:p14="http://schemas.microsoft.com/office/powerpoint/2010/main" val="2727298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57150"/>
            <a:ext cx="8520600" cy="626100"/>
          </a:xfrm>
        </p:spPr>
        <p:txBody>
          <a:bodyPr>
            <a:normAutofit fontScale="90000"/>
          </a:bodyPr>
          <a:lstStyle/>
          <a:p>
            <a:r>
              <a:rPr lang="en-US" dirty="0" smtClean="0"/>
              <a:t>Qualitative Themes: Negative</a:t>
            </a:r>
            <a:endParaRPr lang="en-US" dirty="0"/>
          </a:p>
        </p:txBody>
      </p:sp>
      <p:sp>
        <p:nvSpPr>
          <p:cNvPr id="6" name="Text Placeholder 2"/>
          <p:cNvSpPr>
            <a:spLocks noGrp="1"/>
          </p:cNvSpPr>
          <p:nvPr>
            <p:ph type="body" idx="1"/>
          </p:nvPr>
        </p:nvSpPr>
        <p:spPr>
          <a:xfrm>
            <a:off x="311700" y="590550"/>
            <a:ext cx="8603700" cy="4343400"/>
          </a:xfrm>
        </p:spPr>
        <p:txBody>
          <a:bodyPr>
            <a:normAutofit fontScale="92500" lnSpcReduction="10000"/>
          </a:bodyPr>
          <a:lstStyle/>
          <a:p>
            <a:pPr>
              <a:lnSpc>
                <a:spcPct val="120000"/>
              </a:lnSpc>
              <a:spcBef>
                <a:spcPts val="0"/>
              </a:spcBef>
              <a:defRPr/>
            </a:pPr>
            <a:r>
              <a:rPr lang="en-US" sz="2800" b="1" dirty="0">
                <a:ln w="50800"/>
                <a:solidFill>
                  <a:srgbClr val="FFFF99"/>
                </a:solidFill>
                <a:latin typeface="Lato" panose="020B0604020202020204" charset="0"/>
              </a:rPr>
              <a:t>Logistic Limitations: </a:t>
            </a:r>
            <a:r>
              <a:rPr lang="en-US" sz="1900" b="1" dirty="0">
                <a:ln w="50800"/>
                <a:solidFill>
                  <a:schemeClr val="bg1"/>
                </a:solidFill>
                <a:latin typeface="Lato" panose="020B0604020202020204" charset="0"/>
              </a:rPr>
              <a:t>The meetings being almost always outside of class time made for some scheduling challenges, apprehension, decreased willingness to work hard to make connections, and frustration regarding the “extra time” out of their week. </a:t>
            </a:r>
            <a:r>
              <a:rPr lang="en-US" sz="1900" b="1" dirty="0" smtClean="0">
                <a:ln w="50800"/>
                <a:solidFill>
                  <a:schemeClr val="bg1"/>
                </a:solidFill>
                <a:latin typeface="Lato" panose="020B0604020202020204" charset="0"/>
              </a:rPr>
              <a:t>Some </a:t>
            </a:r>
            <a:r>
              <a:rPr lang="en-US" sz="1900" b="1" dirty="0">
                <a:ln w="50800"/>
                <a:solidFill>
                  <a:schemeClr val="bg1"/>
                </a:solidFill>
                <a:latin typeface="Lato" panose="020B0604020202020204" charset="0"/>
              </a:rPr>
              <a:t>students indicated they wanted more meetings. The limited number of meetings through the semester (4) made it hard for them to make real and deep connections. </a:t>
            </a:r>
            <a:r>
              <a:rPr lang="en-US" b="1" dirty="0" smtClean="0">
                <a:ln w="50800"/>
                <a:solidFill>
                  <a:schemeClr val="bg1"/>
                </a:solidFill>
                <a:latin typeface="Lato" panose="020B0604020202020204" charset="0"/>
              </a:rPr>
              <a:t/>
            </a:r>
            <a:br>
              <a:rPr lang="en-US" b="1" dirty="0" smtClean="0">
                <a:ln w="50800"/>
                <a:solidFill>
                  <a:schemeClr val="bg1"/>
                </a:solidFill>
                <a:latin typeface="Lato" panose="020B0604020202020204" charset="0"/>
              </a:rPr>
            </a:br>
            <a:endParaRPr lang="en-US" b="1" dirty="0" smtClean="0">
              <a:ln w="50800"/>
              <a:solidFill>
                <a:schemeClr val="bg1"/>
              </a:solidFill>
              <a:latin typeface="Lato" panose="020B0604020202020204" charset="0"/>
            </a:endParaRPr>
          </a:p>
          <a:p>
            <a:pPr>
              <a:lnSpc>
                <a:spcPct val="120000"/>
              </a:lnSpc>
              <a:spcBef>
                <a:spcPts val="0"/>
              </a:spcBef>
              <a:defRPr/>
            </a:pPr>
            <a:r>
              <a:rPr lang="en-US" sz="2600" b="1" dirty="0" smtClean="0">
                <a:ln w="50800"/>
                <a:solidFill>
                  <a:srgbClr val="FFFF99"/>
                </a:solidFill>
                <a:latin typeface="Lato" panose="020B0604020202020204" charset="0"/>
              </a:rPr>
              <a:t>Cultural </a:t>
            </a:r>
            <a:r>
              <a:rPr lang="en-US" sz="2600" b="1" dirty="0">
                <a:ln w="50800"/>
                <a:solidFill>
                  <a:srgbClr val="FFFF99"/>
                </a:solidFill>
                <a:latin typeface="Lato" panose="020B0604020202020204" charset="0"/>
              </a:rPr>
              <a:t>and Personal Frustrations: </a:t>
            </a:r>
            <a:r>
              <a:rPr lang="en-US" sz="1900" b="1" dirty="0">
                <a:ln w="50800"/>
                <a:solidFill>
                  <a:schemeClr val="bg1"/>
                </a:solidFill>
                <a:latin typeface="Lato" panose="020B0604020202020204" charset="0"/>
              </a:rPr>
              <a:t>Awkward first </a:t>
            </a:r>
            <a:r>
              <a:rPr lang="en-US" sz="1900" b="1" dirty="0" smtClean="0">
                <a:ln w="50800"/>
                <a:solidFill>
                  <a:schemeClr val="bg1"/>
                </a:solidFill>
                <a:latin typeface="Lato" panose="020B0604020202020204" charset="0"/>
              </a:rPr>
              <a:t>meetings or pauses </a:t>
            </a:r>
            <a:r>
              <a:rPr lang="en-US" sz="1900" b="1" dirty="0">
                <a:ln w="50800"/>
                <a:solidFill>
                  <a:schemeClr val="bg1"/>
                </a:solidFill>
                <a:latin typeface="Lato" panose="020B0604020202020204" charset="0"/>
              </a:rPr>
              <a:t>and language </a:t>
            </a:r>
            <a:r>
              <a:rPr lang="en-US" sz="1900" b="1" dirty="0" smtClean="0">
                <a:ln w="50800"/>
                <a:solidFill>
                  <a:schemeClr val="bg1"/>
                </a:solidFill>
                <a:latin typeface="Lato" panose="020B0604020202020204" charset="0"/>
              </a:rPr>
              <a:t>barriers were challenges </a:t>
            </a:r>
            <a:r>
              <a:rPr lang="en-US" sz="1900" b="1" dirty="0">
                <a:ln w="50800"/>
                <a:solidFill>
                  <a:schemeClr val="bg1"/>
                </a:solidFill>
                <a:latin typeface="Lato" panose="020B0604020202020204" charset="0"/>
              </a:rPr>
              <a:t>stated by some </a:t>
            </a:r>
            <a:r>
              <a:rPr lang="en-US" sz="1900" b="1" dirty="0" smtClean="0">
                <a:ln w="50800"/>
                <a:solidFill>
                  <a:schemeClr val="bg1"/>
                </a:solidFill>
                <a:latin typeface="Lato" panose="020B0604020202020204" charset="0"/>
              </a:rPr>
              <a:t>students. Not </a:t>
            </a:r>
            <a:r>
              <a:rPr lang="en-US" sz="1900" b="1" dirty="0">
                <a:ln w="50800"/>
                <a:solidFill>
                  <a:schemeClr val="bg1"/>
                </a:solidFill>
                <a:latin typeface="Lato" panose="020B0604020202020204" charset="0"/>
              </a:rPr>
              <a:t>everyone was engaged in the process (e.g., students on their cell </a:t>
            </a:r>
            <a:endParaRPr lang="en-US" sz="1900" b="1" dirty="0" smtClean="0">
              <a:ln w="50800"/>
              <a:solidFill>
                <a:schemeClr val="bg1"/>
              </a:solidFill>
              <a:latin typeface="Lato" panose="020B0604020202020204" charset="0"/>
            </a:endParaRPr>
          </a:p>
          <a:p>
            <a:pPr>
              <a:lnSpc>
                <a:spcPct val="120000"/>
              </a:lnSpc>
              <a:spcBef>
                <a:spcPts val="0"/>
              </a:spcBef>
              <a:defRPr/>
            </a:pPr>
            <a:r>
              <a:rPr lang="en-US" sz="1900" b="1" dirty="0" smtClean="0">
                <a:ln w="50800"/>
                <a:solidFill>
                  <a:schemeClr val="bg1"/>
                </a:solidFill>
                <a:latin typeface="Lato" panose="020B0604020202020204" charset="0"/>
              </a:rPr>
              <a:t>phones</a:t>
            </a:r>
            <a:r>
              <a:rPr lang="en-US" sz="1900" b="1" dirty="0">
                <a:ln w="50800"/>
                <a:solidFill>
                  <a:schemeClr val="bg1"/>
                </a:solidFill>
                <a:latin typeface="Lato" panose="020B0604020202020204" charset="0"/>
              </a:rPr>
              <a:t>, not attending </a:t>
            </a:r>
            <a:r>
              <a:rPr lang="en-US" sz="1900" b="1" dirty="0" smtClean="0">
                <a:ln w="50800"/>
                <a:solidFill>
                  <a:schemeClr val="bg1"/>
                </a:solidFill>
                <a:latin typeface="Lato" panose="020B0604020202020204" charset="0"/>
              </a:rPr>
              <a:t>all </a:t>
            </a:r>
            <a:r>
              <a:rPr lang="en-US" sz="1900" b="1" dirty="0">
                <a:ln w="50800"/>
                <a:solidFill>
                  <a:schemeClr val="bg1"/>
                </a:solidFill>
                <a:latin typeface="Lato" panose="020B0604020202020204" charset="0"/>
              </a:rPr>
              <a:t>of the events, </a:t>
            </a:r>
            <a:r>
              <a:rPr lang="en-US" sz="1900" b="1" dirty="0" smtClean="0">
                <a:ln w="50800"/>
                <a:solidFill>
                  <a:schemeClr val="bg1"/>
                </a:solidFill>
                <a:latin typeface="Lato" panose="020B0604020202020204" charset="0"/>
              </a:rPr>
              <a:t>treating </a:t>
            </a:r>
            <a:r>
              <a:rPr lang="en-US" sz="1900" b="1" dirty="0">
                <a:ln w="50800"/>
                <a:solidFill>
                  <a:schemeClr val="bg1"/>
                </a:solidFill>
                <a:latin typeface="Lato" panose="020B0604020202020204" charset="0"/>
              </a:rPr>
              <a:t>other students </a:t>
            </a:r>
            <a:endParaRPr lang="en-US" sz="1900" b="1" dirty="0" smtClean="0">
              <a:ln w="50800"/>
              <a:solidFill>
                <a:schemeClr val="bg1"/>
              </a:solidFill>
              <a:latin typeface="Lato" panose="020B0604020202020204" charset="0"/>
            </a:endParaRPr>
          </a:p>
          <a:p>
            <a:pPr>
              <a:lnSpc>
                <a:spcPct val="120000"/>
              </a:lnSpc>
              <a:spcBef>
                <a:spcPts val="0"/>
              </a:spcBef>
              <a:defRPr/>
            </a:pPr>
            <a:r>
              <a:rPr lang="en-US" sz="1900" b="1" dirty="0" smtClean="0">
                <a:ln w="50800"/>
                <a:solidFill>
                  <a:schemeClr val="bg1"/>
                </a:solidFill>
                <a:latin typeface="Lato" panose="020B0604020202020204" charset="0"/>
              </a:rPr>
              <a:t>with </a:t>
            </a:r>
            <a:r>
              <a:rPr lang="en-US" sz="1900" b="1" dirty="0">
                <a:ln w="50800"/>
                <a:solidFill>
                  <a:schemeClr val="bg1"/>
                </a:solidFill>
                <a:latin typeface="Lato" panose="020B0604020202020204" charset="0"/>
              </a:rPr>
              <a:t>a lack of respect, or </a:t>
            </a:r>
            <a:r>
              <a:rPr lang="en-US" sz="1900" b="1" dirty="0" smtClean="0">
                <a:ln w="50800"/>
                <a:solidFill>
                  <a:schemeClr val="bg1"/>
                </a:solidFill>
                <a:latin typeface="Lato" panose="020B0604020202020204" charset="0"/>
              </a:rPr>
              <a:t>infantilizing the </a:t>
            </a:r>
            <a:r>
              <a:rPr lang="en-US" sz="1900" b="1" dirty="0">
                <a:ln w="50800"/>
                <a:solidFill>
                  <a:schemeClr val="bg1"/>
                </a:solidFill>
                <a:latin typeface="Lato" panose="020B0604020202020204" charset="0"/>
              </a:rPr>
              <a:t>international </a:t>
            </a:r>
            <a:endParaRPr lang="en-US" sz="1900" b="1" dirty="0" smtClean="0">
              <a:ln w="50800"/>
              <a:solidFill>
                <a:schemeClr val="bg1"/>
              </a:solidFill>
              <a:latin typeface="Lato" panose="020B0604020202020204" charset="0"/>
            </a:endParaRPr>
          </a:p>
          <a:p>
            <a:pPr>
              <a:lnSpc>
                <a:spcPct val="120000"/>
              </a:lnSpc>
              <a:spcBef>
                <a:spcPts val="0"/>
              </a:spcBef>
              <a:defRPr/>
            </a:pPr>
            <a:r>
              <a:rPr lang="en-US" sz="1900" b="1" dirty="0" smtClean="0">
                <a:ln w="50800"/>
                <a:solidFill>
                  <a:schemeClr val="bg1"/>
                </a:solidFill>
                <a:latin typeface="Lato" panose="020B0604020202020204" charset="0"/>
              </a:rPr>
              <a:t>students </a:t>
            </a:r>
            <a:r>
              <a:rPr lang="en-US" sz="1900" b="1" dirty="0">
                <a:ln w="50800"/>
                <a:solidFill>
                  <a:schemeClr val="bg1"/>
                </a:solidFill>
                <a:latin typeface="Lato" panose="020B0604020202020204" charset="0"/>
              </a:rPr>
              <a:t>with their tone of voice). </a:t>
            </a:r>
            <a:endParaRPr lang="en-US" sz="1900" b="1" dirty="0">
              <a:solidFill>
                <a:schemeClr val="bg1"/>
              </a:solidFill>
              <a:latin typeface="Lato" panose="020B0604020202020204" charset="0"/>
            </a:endParaRPr>
          </a:p>
        </p:txBody>
      </p:sp>
    </p:spTree>
    <p:extLst>
      <p:ext uri="{BB962C8B-B14F-4D97-AF65-F5344CB8AC3E}">
        <p14:creationId xmlns:p14="http://schemas.microsoft.com/office/powerpoint/2010/main" val="3516002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Shape 118"/>
          <p:cNvSpPr txBox="1">
            <a:spLocks noGrp="1"/>
          </p:cNvSpPr>
          <p:nvPr>
            <p:ph type="title"/>
          </p:nvPr>
        </p:nvSpPr>
        <p:spPr>
          <a:xfrm>
            <a:off x="311700" y="57150"/>
            <a:ext cx="8756100" cy="626100"/>
          </a:xfrm>
          <a:prstGeom prst="rect">
            <a:avLst/>
          </a:prstGeom>
        </p:spPr>
        <p:txBody>
          <a:bodyPr spcFirstLastPara="1" wrap="square" lIns="91425" tIns="91425" rIns="91425" bIns="91425" anchor="t" anchorCtr="0">
            <a:noAutofit/>
          </a:bodyPr>
          <a:lstStyle/>
          <a:p>
            <a:pPr lvl="0"/>
            <a:r>
              <a:rPr lang="en" sz="3600" dirty="0"/>
              <a:t>Facilitators’ Perceived Benefits for </a:t>
            </a:r>
            <a:r>
              <a:rPr lang="en" sz="3600" dirty="0" smtClean="0"/>
              <a:t>all Students</a:t>
            </a:r>
            <a:endParaRPr sz="3600" dirty="0"/>
          </a:p>
        </p:txBody>
      </p:sp>
      <p:sp>
        <p:nvSpPr>
          <p:cNvPr id="6" name="Shape 119"/>
          <p:cNvSpPr txBox="1">
            <a:spLocks noGrp="1"/>
          </p:cNvSpPr>
          <p:nvPr>
            <p:ph type="body" idx="1"/>
          </p:nvPr>
        </p:nvSpPr>
        <p:spPr>
          <a:xfrm>
            <a:off x="199161" y="1380421"/>
            <a:ext cx="8716239"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b="1" dirty="0">
                <a:solidFill>
                  <a:schemeClr val="bg1"/>
                </a:solidFill>
                <a:latin typeface="Lato" panose="020B0604020202020204" charset="0"/>
              </a:rPr>
              <a:t>Expansion of comfort zones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Reduction of intercultural apprehension (nervousness)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Awareness of self and others as cultural beings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Increasing curiosity about self and other</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Lowering barriers that inhibit cross-cultural interactions (fears, biases, stereotypes)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Cognitive flexibility (see similarities AND differences)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Empathetic advocacy for people changing cultures</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Sustainable friendships/social media contact</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Cultural context and perspective of course content </a:t>
            </a:r>
            <a:endParaRPr b="1" dirty="0">
              <a:solidFill>
                <a:schemeClr val="bg1"/>
              </a:solidFill>
              <a:latin typeface="Lato" panose="020B0604020202020204" charset="0"/>
            </a:endParaRPr>
          </a:p>
        </p:txBody>
      </p:sp>
    </p:spTree>
    <p:extLst>
      <p:ext uri="{BB962C8B-B14F-4D97-AF65-F5344CB8AC3E}">
        <p14:creationId xmlns:p14="http://schemas.microsoft.com/office/powerpoint/2010/main" val="238419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3901350"/>
            <a:ext cx="1661338" cy="1143000"/>
          </a:xfrm>
          <a:prstGeom prst="rect">
            <a:avLst/>
          </a:prstGeom>
        </p:spPr>
      </p:pic>
      <p:sp>
        <p:nvSpPr>
          <p:cNvPr id="5" name="Shape 130"/>
          <p:cNvSpPr txBox="1">
            <a:spLocks noGrp="1"/>
          </p:cNvSpPr>
          <p:nvPr>
            <p:ph type="title"/>
          </p:nvPr>
        </p:nvSpPr>
        <p:spPr>
          <a:xfrm>
            <a:off x="311700" y="-952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Challenges &amp; Barriers</a:t>
            </a:r>
            <a:endParaRPr dirty="0"/>
          </a:p>
        </p:txBody>
      </p:sp>
      <p:sp>
        <p:nvSpPr>
          <p:cNvPr id="6" name="Shape 131"/>
          <p:cNvSpPr txBox="1">
            <a:spLocks noGrp="1"/>
          </p:cNvSpPr>
          <p:nvPr>
            <p:ph type="body" idx="1"/>
          </p:nvPr>
        </p:nvSpPr>
        <p:spPr>
          <a:xfrm>
            <a:off x="304800" y="514350"/>
            <a:ext cx="8991600" cy="3958500"/>
          </a:xfrm>
          <a:prstGeom prst="rect">
            <a:avLst/>
          </a:prstGeom>
        </p:spPr>
        <p:txBody>
          <a:bodyPr spcFirstLastPara="1" wrap="square" lIns="91425" tIns="91425" rIns="91425" bIns="91425" anchor="t" anchorCtr="0">
            <a:noAutofit/>
          </a:bodyPr>
          <a:lstStyle/>
          <a:p>
            <a:pPr marL="230188" indent="-230188">
              <a:buFontTx/>
              <a:buChar char="❖"/>
            </a:pPr>
            <a:r>
              <a:rPr lang="en-US" b="1" dirty="0">
                <a:solidFill>
                  <a:srgbClr val="FFFFFF"/>
                </a:solidFill>
                <a:latin typeface="Lato" panose="020B0604020202020204" charset="0"/>
              </a:rPr>
              <a:t>Reflection assignments: Address learning &amp; increase accountability for all students</a:t>
            </a:r>
          </a:p>
          <a:p>
            <a:pPr marL="230188" lvl="0" indent="-230188">
              <a:buChar char="❖"/>
            </a:pPr>
            <a:r>
              <a:rPr lang="en-US" b="1" dirty="0" smtClean="0">
                <a:solidFill>
                  <a:srgbClr val="FFFFFF"/>
                </a:solidFill>
                <a:latin typeface="Lato" panose="020B0604020202020204" charset="0"/>
              </a:rPr>
              <a:t>Cost </a:t>
            </a:r>
            <a:r>
              <a:rPr lang="en-US" b="1" dirty="0">
                <a:solidFill>
                  <a:srgbClr val="FFFFFF"/>
                </a:solidFill>
                <a:latin typeface="Lato" panose="020B0604020202020204" charset="0"/>
              </a:rPr>
              <a:t>to departments and/or students</a:t>
            </a:r>
          </a:p>
          <a:p>
            <a:pPr marL="230188" indent="-230188">
              <a:buFont typeface="Lato"/>
              <a:buChar char="❖"/>
            </a:pPr>
            <a:r>
              <a:rPr lang="en-US" b="1" dirty="0">
                <a:solidFill>
                  <a:srgbClr val="FFFFFF"/>
                </a:solidFill>
                <a:latin typeface="Lato" panose="020B0604020202020204" charset="0"/>
              </a:rPr>
              <a:t>Effective collaboration between course instructors</a:t>
            </a:r>
          </a:p>
          <a:p>
            <a:pPr marL="230188" indent="-230188">
              <a:buFont typeface="Lato"/>
              <a:buChar char="❖"/>
            </a:pPr>
            <a:r>
              <a:rPr lang="en-US" b="1" dirty="0" smtClean="0">
                <a:solidFill>
                  <a:srgbClr val="FFFFFF"/>
                </a:solidFill>
                <a:latin typeface="Lato" panose="020B0604020202020204" charset="0"/>
              </a:rPr>
              <a:t>Time </a:t>
            </a:r>
            <a:r>
              <a:rPr lang="en-US" b="1" dirty="0">
                <a:solidFill>
                  <a:srgbClr val="FFFFFF"/>
                </a:solidFill>
                <a:latin typeface="Lato" panose="020B0604020202020204" charset="0"/>
              </a:rPr>
              <a:t>investment to </a:t>
            </a:r>
            <a:r>
              <a:rPr lang="en-US" b="1" dirty="0" smtClean="0">
                <a:solidFill>
                  <a:srgbClr val="FFFFFF"/>
                </a:solidFill>
                <a:latin typeface="Lato" panose="020B0604020202020204" charset="0"/>
              </a:rPr>
              <a:t>organize/execute </a:t>
            </a:r>
            <a:r>
              <a:rPr lang="en-US" b="1" dirty="0">
                <a:solidFill>
                  <a:srgbClr val="FFFFFF"/>
                </a:solidFill>
                <a:latin typeface="Lato" panose="020B0604020202020204" charset="0"/>
              </a:rPr>
              <a:t>events and related assignments</a:t>
            </a:r>
          </a:p>
          <a:p>
            <a:pPr marL="230188" lvl="0" indent="-230188">
              <a:buChar char="❖"/>
            </a:pPr>
            <a:r>
              <a:rPr lang="en-US" b="1" dirty="0" smtClean="0">
                <a:solidFill>
                  <a:srgbClr val="FFFFFF"/>
                </a:solidFill>
                <a:latin typeface="Lato" panose="020B0604020202020204" charset="0"/>
              </a:rPr>
              <a:t>Logistical </a:t>
            </a:r>
            <a:r>
              <a:rPr lang="en-US" b="1" dirty="0">
                <a:solidFill>
                  <a:srgbClr val="FFFFFF"/>
                </a:solidFill>
                <a:latin typeface="Lato" panose="020B0604020202020204" charset="0"/>
              </a:rPr>
              <a:t>arrangements</a:t>
            </a:r>
          </a:p>
          <a:p>
            <a:pPr lvl="1">
              <a:spcBef>
                <a:spcPts val="0"/>
              </a:spcBef>
              <a:buFontTx/>
              <a:buChar char="➢"/>
            </a:pPr>
            <a:r>
              <a:rPr lang="en-US" b="1" dirty="0">
                <a:solidFill>
                  <a:srgbClr val="FFFFFF"/>
                </a:solidFill>
                <a:latin typeface="Lato" panose="020B0604020202020204" charset="0"/>
              </a:rPr>
              <a:t>Can minors in your class go off-campus? Do they need permission slips?</a:t>
            </a:r>
          </a:p>
          <a:p>
            <a:pPr lvl="1">
              <a:spcBef>
                <a:spcPts val="0"/>
              </a:spcBef>
              <a:buFontTx/>
              <a:buChar char="➢"/>
            </a:pPr>
            <a:r>
              <a:rPr lang="en-US" b="1" dirty="0">
                <a:solidFill>
                  <a:srgbClr val="FFFFFF"/>
                </a:solidFill>
                <a:latin typeface="Lato" panose="020B0604020202020204" charset="0"/>
              </a:rPr>
              <a:t>Can students transport each other? (Legal counsel says no)</a:t>
            </a:r>
          </a:p>
          <a:p>
            <a:pPr lvl="1">
              <a:spcBef>
                <a:spcPts val="0"/>
              </a:spcBef>
              <a:buChar char="➢"/>
            </a:pPr>
            <a:r>
              <a:rPr lang="en-US" b="1" dirty="0" smtClean="0">
                <a:solidFill>
                  <a:srgbClr val="FFFFFF"/>
                </a:solidFill>
                <a:latin typeface="Lato" panose="020B0604020202020204" charset="0"/>
              </a:rPr>
              <a:t>Will </a:t>
            </a:r>
            <a:r>
              <a:rPr lang="en-US" b="1" dirty="0">
                <a:solidFill>
                  <a:srgbClr val="FFFFFF"/>
                </a:solidFill>
                <a:latin typeface="Lato" panose="020B0604020202020204" charset="0"/>
              </a:rPr>
              <a:t>students follow through on meetings?</a:t>
            </a:r>
          </a:p>
          <a:p>
            <a:pPr lvl="1">
              <a:spcBef>
                <a:spcPts val="0"/>
              </a:spcBef>
              <a:buChar char="➢"/>
            </a:pPr>
            <a:r>
              <a:rPr lang="en-US" b="1" dirty="0">
                <a:solidFill>
                  <a:srgbClr val="FFFFFF"/>
                </a:solidFill>
                <a:latin typeface="Lato" panose="020B0604020202020204" charset="0"/>
              </a:rPr>
              <a:t>What do you do if students do not show up as assigned?</a:t>
            </a:r>
          </a:p>
          <a:p>
            <a:pPr>
              <a:buFont typeface="Lato"/>
              <a:buChar char="❖"/>
            </a:pPr>
            <a:r>
              <a:rPr lang="en-US" b="1" dirty="0" smtClean="0">
                <a:solidFill>
                  <a:srgbClr val="FFFFFF"/>
                </a:solidFill>
                <a:latin typeface="Lato" panose="020B0604020202020204" charset="0"/>
              </a:rPr>
              <a:t>It takes t</a:t>
            </a:r>
            <a:r>
              <a:rPr lang="en-US" b="1" dirty="0" smtClean="0">
                <a:solidFill>
                  <a:srgbClr val="FFFFFF"/>
                </a:solidFill>
                <a:latin typeface="Lato" panose="020B0604020202020204" charset="0"/>
              </a:rPr>
              <a:t>ime to </a:t>
            </a:r>
            <a:r>
              <a:rPr lang="en-US" b="1" dirty="0">
                <a:solidFill>
                  <a:srgbClr val="FFFFFF"/>
                </a:solidFill>
                <a:latin typeface="Lato" panose="020B0604020202020204" charset="0"/>
              </a:rPr>
              <a:t>establish and maintain relationships </a:t>
            </a:r>
            <a:r>
              <a:rPr lang="en-US" b="1" dirty="0" smtClean="0">
                <a:solidFill>
                  <a:srgbClr val="FFFFFF"/>
                </a:solidFill>
                <a:latin typeface="Lato" panose="020B0604020202020204" charset="0"/>
              </a:rPr>
              <a:t>well</a:t>
            </a:r>
            <a:endParaRPr lang="en-US" b="1" dirty="0">
              <a:solidFill>
                <a:srgbClr val="FFFFFF"/>
              </a:solidFill>
              <a:latin typeface="Lato" panose="020B0604020202020204" charset="0"/>
            </a:endParaRPr>
          </a:p>
          <a:p>
            <a:pPr marL="457200" lvl="0" indent="-342900" rtl="0">
              <a:spcBef>
                <a:spcPts val="0"/>
              </a:spcBef>
              <a:spcAft>
                <a:spcPts val="0"/>
              </a:spcAft>
              <a:buSzPts val="1800"/>
              <a:buFont typeface="Wingdings" panose="05000000000000000000" pitchFamily="2" charset="2"/>
              <a:buChar char="Ø"/>
            </a:pPr>
            <a:r>
              <a:rPr lang="en" b="1" dirty="0" smtClean="0">
                <a:solidFill>
                  <a:srgbClr val="FFFFFF"/>
                </a:solidFill>
                <a:latin typeface="Lato" panose="020B0604020202020204" charset="0"/>
              </a:rPr>
              <a:t>Disengaged </a:t>
            </a:r>
            <a:r>
              <a:rPr lang="en" b="1" dirty="0">
                <a:solidFill>
                  <a:srgbClr val="FFFFFF"/>
                </a:solidFill>
                <a:latin typeface="Lato" panose="020B0604020202020204" charset="0"/>
              </a:rPr>
              <a:t>students </a:t>
            </a:r>
            <a:endParaRPr b="1" dirty="0">
              <a:solidFill>
                <a:srgbClr val="FFFFFF"/>
              </a:solidFill>
              <a:latin typeface="Lato" panose="020B0604020202020204" charset="0"/>
            </a:endParaRPr>
          </a:p>
          <a:p>
            <a:pPr marL="457200" lvl="0" indent="-342900" rtl="0">
              <a:spcBef>
                <a:spcPts val="0"/>
              </a:spcBef>
              <a:spcAft>
                <a:spcPts val="0"/>
              </a:spcAft>
              <a:buSzPts val="1800"/>
              <a:buFont typeface="Wingdings" panose="05000000000000000000" pitchFamily="2" charset="2"/>
              <a:buChar char="Ø"/>
            </a:pPr>
            <a:r>
              <a:rPr lang="en" b="1" dirty="0" smtClean="0">
                <a:solidFill>
                  <a:srgbClr val="FFFFFF"/>
                </a:solidFill>
                <a:latin typeface="Lato" panose="020B0604020202020204" charset="0"/>
              </a:rPr>
              <a:t>Language barriers</a:t>
            </a:r>
            <a:endParaRPr b="1" dirty="0">
              <a:solidFill>
                <a:srgbClr val="FFFFFF"/>
              </a:solidFill>
              <a:latin typeface="Lato" panose="020B0604020202020204" charset="0"/>
            </a:endParaRPr>
          </a:p>
        </p:txBody>
      </p:sp>
    </p:spTree>
    <p:extLst>
      <p:ext uri="{BB962C8B-B14F-4D97-AF65-F5344CB8AC3E}">
        <p14:creationId xmlns:p14="http://schemas.microsoft.com/office/powerpoint/2010/main" val="351600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57150"/>
            <a:ext cx="8520600" cy="626100"/>
          </a:xfrm>
        </p:spPr>
        <p:txBody>
          <a:bodyPr>
            <a:normAutofit fontScale="90000"/>
          </a:bodyPr>
          <a:lstStyle/>
          <a:p>
            <a:r>
              <a:rPr lang="en-US" dirty="0" smtClean="0"/>
              <a:t>Lessons Learned: Do…</a:t>
            </a:r>
            <a:endParaRPr lang="en-US" dirty="0"/>
          </a:p>
        </p:txBody>
      </p:sp>
      <p:sp>
        <p:nvSpPr>
          <p:cNvPr id="6" name="Text Placeholder 2"/>
          <p:cNvSpPr>
            <a:spLocks noGrp="1"/>
          </p:cNvSpPr>
          <p:nvPr>
            <p:ph type="body" idx="1"/>
          </p:nvPr>
        </p:nvSpPr>
        <p:spPr>
          <a:xfrm>
            <a:off x="311700" y="742950"/>
            <a:ext cx="8520600" cy="3933692"/>
          </a:xfrm>
        </p:spPr>
        <p:txBody>
          <a:bodyPr/>
          <a:lstStyle/>
          <a:p>
            <a:pPr marL="342900" indent="-342900">
              <a:buFont typeface="Wingdings" panose="05000000000000000000" pitchFamily="2" charset="2"/>
              <a:buChar char="v"/>
            </a:pPr>
            <a:r>
              <a:rPr lang="en-US" b="1" dirty="0" smtClean="0">
                <a:solidFill>
                  <a:srgbClr val="FFFFFF"/>
                </a:solidFill>
                <a:latin typeface="Lato" panose="020B0604020202020204" charset="0"/>
              </a:rPr>
              <a:t>Frame partnership as mutually beneficial</a:t>
            </a:r>
          </a:p>
          <a:p>
            <a:pPr marL="742950" lvl="1" indent="-285750">
              <a:spcBef>
                <a:spcPts val="0"/>
              </a:spcBef>
              <a:buFont typeface="Wingdings" panose="05000000000000000000" pitchFamily="2" charset="2"/>
              <a:buChar char="Ø"/>
            </a:pPr>
            <a:r>
              <a:rPr lang="en-US" sz="1600" b="1" dirty="0" smtClean="0">
                <a:solidFill>
                  <a:srgbClr val="FFFFFF"/>
                </a:solidFill>
                <a:latin typeface="Lato" panose="020B0604020202020204" charset="0"/>
              </a:rPr>
              <a:t>Not just a buddy/mentoring program for helping internationals</a:t>
            </a:r>
          </a:p>
          <a:p>
            <a:pPr marL="342900" indent="-342900">
              <a:buFont typeface="Wingdings" panose="05000000000000000000" pitchFamily="2" charset="2"/>
              <a:buChar char="v"/>
            </a:pPr>
            <a:r>
              <a:rPr lang="en-US" b="1" dirty="0">
                <a:solidFill>
                  <a:srgbClr val="FFFFFF"/>
                </a:solidFill>
                <a:latin typeface="Lato" panose="020B0604020202020204" charset="0"/>
              </a:rPr>
              <a:t>Develop shared cultural activities</a:t>
            </a:r>
          </a:p>
          <a:p>
            <a:pPr marL="742950" lvl="1" indent="-285750">
              <a:spcBef>
                <a:spcPts val="0"/>
              </a:spcBef>
              <a:buFont typeface="Wingdings" panose="05000000000000000000" pitchFamily="2" charset="2"/>
              <a:buChar char="Ø"/>
            </a:pPr>
            <a:r>
              <a:rPr lang="en-US" sz="1600" b="1" dirty="0">
                <a:solidFill>
                  <a:srgbClr val="FFFFFF"/>
                </a:solidFill>
                <a:latin typeface="Lato" panose="020B0604020202020204" charset="0"/>
              </a:rPr>
              <a:t>Festivals, bowling, new foods &amp; activities</a:t>
            </a:r>
          </a:p>
          <a:p>
            <a:pPr marL="342900" indent="-342900">
              <a:buFont typeface="Wingdings" panose="05000000000000000000" pitchFamily="2" charset="2"/>
              <a:buChar char="v"/>
            </a:pPr>
            <a:r>
              <a:rPr lang="en-US" b="1" dirty="0">
                <a:solidFill>
                  <a:srgbClr val="FFFFFF"/>
                </a:solidFill>
                <a:latin typeface="Lato" panose="020B0604020202020204" charset="0"/>
              </a:rPr>
              <a:t>Require multiple meetings</a:t>
            </a:r>
          </a:p>
          <a:p>
            <a:pPr marL="742950" lvl="1" indent="-285750">
              <a:spcBef>
                <a:spcPts val="0"/>
              </a:spcBef>
              <a:buFont typeface="Wingdings" panose="05000000000000000000" pitchFamily="2" charset="2"/>
              <a:buChar char="Ø"/>
            </a:pPr>
            <a:r>
              <a:rPr lang="en-US" sz="1600" b="1" dirty="0">
                <a:solidFill>
                  <a:srgbClr val="FFFFFF"/>
                </a:solidFill>
                <a:latin typeface="Lato" panose="020B0604020202020204" charset="0"/>
              </a:rPr>
              <a:t>Third time’s a charm!</a:t>
            </a:r>
          </a:p>
          <a:p>
            <a:pPr marL="342900" indent="-342900">
              <a:buFont typeface="Wingdings" panose="05000000000000000000" pitchFamily="2" charset="2"/>
              <a:buChar char="v"/>
            </a:pPr>
            <a:r>
              <a:rPr lang="en-US" b="1" dirty="0">
                <a:solidFill>
                  <a:srgbClr val="FFFFFF"/>
                </a:solidFill>
                <a:latin typeface="Lato" panose="020B0604020202020204" charset="0"/>
              </a:rPr>
              <a:t>Model appropriate behavior</a:t>
            </a:r>
          </a:p>
          <a:p>
            <a:pPr marL="742950" lvl="1" indent="-285750">
              <a:spcBef>
                <a:spcPts val="0"/>
              </a:spcBef>
              <a:buFont typeface="Wingdings" panose="05000000000000000000" pitchFamily="2" charset="2"/>
              <a:buChar char="Ø"/>
            </a:pPr>
            <a:r>
              <a:rPr lang="en-US" sz="1600" b="1" dirty="0">
                <a:solidFill>
                  <a:srgbClr val="FFFFFF"/>
                </a:solidFill>
                <a:latin typeface="Lato" panose="020B0604020202020204" charset="0"/>
              </a:rPr>
              <a:t>Nervous is the new normal!</a:t>
            </a:r>
          </a:p>
          <a:p>
            <a:pPr marL="342900" indent="-342900">
              <a:buFont typeface="Wingdings" panose="05000000000000000000" pitchFamily="2" charset="2"/>
              <a:buChar char="v"/>
            </a:pPr>
            <a:r>
              <a:rPr lang="en-US" b="1" dirty="0" smtClean="0">
                <a:solidFill>
                  <a:srgbClr val="FFFFFF"/>
                </a:solidFill>
                <a:latin typeface="Lato" panose="020B0604020202020204" charset="0"/>
              </a:rPr>
              <a:t>Require </a:t>
            </a:r>
            <a:r>
              <a:rPr lang="en-US" b="1" dirty="0" smtClean="0">
                <a:solidFill>
                  <a:srgbClr val="FFFFFF"/>
                </a:solidFill>
                <a:latin typeface="Lato" panose="020B0604020202020204" charset="0"/>
              </a:rPr>
              <a:t>accountability</a:t>
            </a:r>
          </a:p>
          <a:p>
            <a:pPr marL="742950" lvl="1" indent="-285750">
              <a:spcBef>
                <a:spcPts val="0"/>
              </a:spcBef>
              <a:buFont typeface="Wingdings" panose="05000000000000000000" pitchFamily="2" charset="2"/>
              <a:buChar char="Ø"/>
            </a:pPr>
            <a:r>
              <a:rPr lang="en-US" sz="1600" b="1" dirty="0" smtClean="0">
                <a:solidFill>
                  <a:srgbClr val="FFFFFF"/>
                </a:solidFill>
                <a:latin typeface="Lato" panose="020B0604020202020204" charset="0"/>
              </a:rPr>
              <a:t>Graded assignments help a lot</a:t>
            </a:r>
          </a:p>
          <a:p>
            <a:pPr marL="342900" indent="-342900">
              <a:buFont typeface="Wingdings" panose="05000000000000000000" pitchFamily="2" charset="2"/>
              <a:buChar char="v"/>
            </a:pPr>
            <a:r>
              <a:rPr lang="en-US" b="1" dirty="0" smtClean="0">
                <a:solidFill>
                  <a:srgbClr val="FFFFFF"/>
                </a:solidFill>
                <a:latin typeface="Lato" panose="020B0604020202020204" charset="0"/>
              </a:rPr>
              <a:t>Consider </a:t>
            </a:r>
            <a:r>
              <a:rPr lang="en-US" b="1" dirty="0" smtClean="0">
                <a:solidFill>
                  <a:srgbClr val="FFFFFF"/>
                </a:solidFill>
                <a:latin typeface="Lato" panose="020B0604020202020204" charset="0"/>
              </a:rPr>
              <a:t>creative funding alternatives</a:t>
            </a:r>
          </a:p>
          <a:p>
            <a:pPr marL="742950" lvl="1" indent="-285750">
              <a:spcBef>
                <a:spcPts val="0"/>
              </a:spcBef>
              <a:buFont typeface="Wingdings" panose="05000000000000000000" pitchFamily="2" charset="2"/>
              <a:buChar char="Ø"/>
            </a:pPr>
            <a:r>
              <a:rPr lang="en-US" sz="1600" b="1" dirty="0" smtClean="0">
                <a:solidFill>
                  <a:srgbClr val="FFFFFF"/>
                </a:solidFill>
                <a:latin typeface="Lato" panose="020B0604020202020204" charset="0"/>
              </a:rPr>
              <a:t>International </a:t>
            </a:r>
            <a:r>
              <a:rPr lang="en-US" sz="1600" b="1" dirty="0">
                <a:solidFill>
                  <a:srgbClr val="FFFFFF"/>
                </a:solidFill>
                <a:latin typeface="Lato" panose="020B0604020202020204" charset="0"/>
              </a:rPr>
              <a:t>or </a:t>
            </a:r>
            <a:r>
              <a:rPr lang="en-US" sz="1600" b="1" dirty="0" smtClean="0">
                <a:solidFill>
                  <a:srgbClr val="FFFFFF"/>
                </a:solidFill>
                <a:latin typeface="Lato" panose="020B0604020202020204" charset="0"/>
              </a:rPr>
              <a:t>Diversity office, </a:t>
            </a:r>
            <a:r>
              <a:rPr lang="en-US" sz="1600" b="1" dirty="0">
                <a:solidFill>
                  <a:srgbClr val="FFFFFF"/>
                </a:solidFill>
                <a:latin typeface="Lato" panose="020B0604020202020204" charset="0"/>
              </a:rPr>
              <a:t>Center for Teaching &amp; </a:t>
            </a:r>
            <a:r>
              <a:rPr lang="en-US" sz="1600" b="1" dirty="0" smtClean="0">
                <a:solidFill>
                  <a:srgbClr val="FFFFFF"/>
                </a:solidFill>
                <a:latin typeface="Lato" panose="020B0604020202020204" charset="0"/>
              </a:rPr>
              <a:t>Learning, </a:t>
            </a:r>
            <a:br>
              <a:rPr lang="en-US" sz="1600" b="1" dirty="0" smtClean="0">
                <a:solidFill>
                  <a:srgbClr val="FFFFFF"/>
                </a:solidFill>
                <a:latin typeface="Lato" panose="020B0604020202020204" charset="0"/>
              </a:rPr>
            </a:br>
            <a:r>
              <a:rPr lang="en-US" sz="1600" b="1" dirty="0" smtClean="0">
                <a:solidFill>
                  <a:srgbClr val="FFFFFF"/>
                </a:solidFill>
                <a:latin typeface="Lato" panose="020B0604020202020204" charset="0"/>
              </a:rPr>
              <a:t>Dean’s Office, student organizations, departmental grants</a:t>
            </a:r>
            <a:endParaRPr lang="en-US" sz="1600" b="1" dirty="0">
              <a:solidFill>
                <a:srgbClr val="FFFFFF"/>
              </a:solidFill>
              <a:latin typeface="Lato" panose="020B0604020202020204" charset="0"/>
            </a:endParaRPr>
          </a:p>
        </p:txBody>
      </p:sp>
      <p:pic>
        <p:nvPicPr>
          <p:cNvPr id="7" name="Shape 61"/>
          <p:cNvPicPr preferRelativeResize="0"/>
          <p:nvPr/>
        </p:nvPicPr>
        <p:blipFill>
          <a:blip r:embed="rId3">
            <a:alphaModFix/>
          </a:blip>
          <a:stretch>
            <a:fillRect/>
          </a:stretch>
        </p:blipFill>
        <p:spPr>
          <a:xfrm>
            <a:off x="5486400" y="1504950"/>
            <a:ext cx="2119125" cy="2532349"/>
          </a:xfrm>
          <a:prstGeom prst="rect">
            <a:avLst/>
          </a:prstGeom>
          <a:noFill/>
          <a:ln>
            <a:noFill/>
          </a:ln>
        </p:spPr>
      </p:pic>
    </p:spTree>
    <p:extLst>
      <p:ext uri="{BB962C8B-B14F-4D97-AF65-F5344CB8AC3E}">
        <p14:creationId xmlns:p14="http://schemas.microsoft.com/office/powerpoint/2010/main" val="238419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133350"/>
            <a:ext cx="8520600" cy="626100"/>
          </a:xfrm>
        </p:spPr>
        <p:txBody>
          <a:bodyPr>
            <a:normAutofit fontScale="90000"/>
          </a:bodyPr>
          <a:lstStyle/>
          <a:p>
            <a:r>
              <a:rPr lang="en-US" dirty="0" smtClean="0"/>
              <a:t>Lessons Learned: Do Not…</a:t>
            </a:r>
            <a:endParaRPr lang="en-US" dirty="0"/>
          </a:p>
        </p:txBody>
      </p:sp>
      <p:sp>
        <p:nvSpPr>
          <p:cNvPr id="6" name="Text Placeholder 2"/>
          <p:cNvSpPr>
            <a:spLocks noGrp="1"/>
          </p:cNvSpPr>
          <p:nvPr>
            <p:ph type="body" idx="1"/>
          </p:nvPr>
        </p:nvSpPr>
        <p:spPr>
          <a:xfrm>
            <a:off x="311700" y="1017450"/>
            <a:ext cx="8520600" cy="3840300"/>
          </a:xfrm>
        </p:spPr>
        <p:txBody>
          <a:bodyPr anchor="t">
            <a:normAutofit lnSpcReduction="10000"/>
          </a:bodyPr>
          <a:lstStyle/>
          <a:p>
            <a:pPr marL="342900" indent="-342900">
              <a:lnSpc>
                <a:spcPct val="110000"/>
              </a:lnSpc>
              <a:spcBef>
                <a:spcPts val="0"/>
              </a:spcBef>
              <a:buFont typeface="Wingdings" panose="05000000000000000000" pitchFamily="2" charset="2"/>
              <a:buChar char="v"/>
            </a:pPr>
            <a:r>
              <a:rPr lang="en-US" sz="2400" b="1" dirty="0">
                <a:solidFill>
                  <a:srgbClr val="FFFFFF"/>
                </a:solidFill>
              </a:rPr>
              <a:t>Allow gratuitous cell phone use</a:t>
            </a:r>
          </a:p>
          <a:p>
            <a:pPr marL="342900" indent="-342900">
              <a:lnSpc>
                <a:spcPct val="110000"/>
              </a:lnSpc>
              <a:spcBef>
                <a:spcPts val="0"/>
              </a:spcBef>
              <a:buFont typeface="Wingdings" panose="05000000000000000000" pitchFamily="2" charset="2"/>
              <a:buChar char="v"/>
            </a:pPr>
            <a:r>
              <a:rPr lang="en-US" sz="2400" b="1" dirty="0" smtClean="0">
                <a:solidFill>
                  <a:srgbClr val="FFFFFF"/>
                </a:solidFill>
              </a:rPr>
              <a:t>Expect cultural experts in a few hours</a:t>
            </a: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Baby steps to bigger comfort zones and smaller bubbles</a:t>
            </a:r>
          </a:p>
          <a:p>
            <a:pPr marL="342900" indent="-342900">
              <a:lnSpc>
                <a:spcPct val="110000"/>
              </a:lnSpc>
              <a:spcBef>
                <a:spcPts val="0"/>
              </a:spcBef>
              <a:buFont typeface="Wingdings" panose="05000000000000000000" pitchFamily="2" charset="2"/>
              <a:buChar char="v"/>
            </a:pPr>
            <a:r>
              <a:rPr lang="en-US" sz="2400" b="1" dirty="0" smtClean="0">
                <a:solidFill>
                  <a:srgbClr val="FFFFFF"/>
                </a:solidFill>
              </a:rPr>
              <a:t>Fail to consider risk management: Safety, worse-case </a:t>
            </a:r>
            <a:r>
              <a:rPr lang="en-US" sz="2400" b="1" dirty="0" smtClean="0">
                <a:solidFill>
                  <a:srgbClr val="FFFFFF"/>
                </a:solidFill>
              </a:rPr>
              <a:t> scenarios</a:t>
            </a:r>
            <a:r>
              <a:rPr lang="en-US" sz="2400" b="1" dirty="0" smtClean="0">
                <a:solidFill>
                  <a:srgbClr val="FFFFFF"/>
                </a:solidFill>
              </a:rPr>
              <a:t>, and liability</a:t>
            </a: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Public places</a:t>
            </a:r>
          </a:p>
          <a:p>
            <a:pPr marL="742950" lvl="1" indent="-285750">
              <a:lnSpc>
                <a:spcPct val="110000"/>
              </a:lnSpc>
              <a:spcBef>
                <a:spcPts val="0"/>
              </a:spcBef>
              <a:buFont typeface="Wingdings" panose="05000000000000000000" pitchFamily="2" charset="2"/>
              <a:buChar char="Ø"/>
            </a:pPr>
            <a:r>
              <a:rPr lang="en-US" b="1" dirty="0">
                <a:solidFill>
                  <a:srgbClr val="FFFFFF"/>
                </a:solidFill>
              </a:rPr>
              <a:t>Small groups </a:t>
            </a:r>
            <a:endParaRPr lang="en-US" b="1" dirty="0" smtClean="0">
              <a:solidFill>
                <a:srgbClr val="FFFFFF"/>
              </a:solidFill>
            </a:endParaRP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Minimal risk activities</a:t>
            </a: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Marginalized groups</a:t>
            </a: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Cultural gender norms</a:t>
            </a: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Underage students </a:t>
            </a:r>
            <a:r>
              <a:rPr lang="en-US" b="1" dirty="0" smtClean="0">
                <a:solidFill>
                  <a:srgbClr val="FFFFFF"/>
                </a:solidFill>
              </a:rPr>
              <a:t>(legal minors, high school students)</a:t>
            </a:r>
            <a:endParaRPr lang="en-US" b="1" dirty="0" smtClean="0">
              <a:solidFill>
                <a:srgbClr val="FFFFFF"/>
              </a:solidFill>
            </a:endParaRPr>
          </a:p>
          <a:p>
            <a:pPr marL="742950" lvl="1" indent="-285750">
              <a:lnSpc>
                <a:spcPct val="110000"/>
              </a:lnSpc>
              <a:spcBef>
                <a:spcPts val="0"/>
              </a:spcBef>
              <a:buFont typeface="Wingdings" panose="05000000000000000000" pitchFamily="2" charset="2"/>
              <a:buChar char="Ø"/>
            </a:pPr>
            <a:r>
              <a:rPr lang="en-US" b="1" dirty="0" smtClean="0">
                <a:solidFill>
                  <a:srgbClr val="FFFFFF"/>
                </a:solidFill>
              </a:rPr>
              <a:t>Carpooling</a:t>
            </a:r>
          </a:p>
          <a:p>
            <a:endParaRPr lang="en-US" b="1" dirty="0">
              <a:solidFill>
                <a:srgbClr val="FFFFFF"/>
              </a:solidFill>
            </a:endParaRPr>
          </a:p>
        </p:txBody>
      </p:sp>
    </p:spTree>
    <p:extLst>
      <p:ext uri="{BB962C8B-B14F-4D97-AF65-F5344CB8AC3E}">
        <p14:creationId xmlns:p14="http://schemas.microsoft.com/office/powerpoint/2010/main" val="238419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pic>
        <p:nvPicPr>
          <p:cNvPr id="89" name="Picture 88" descr="businessman_door_brick_wall_1600_clr_216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00" y="133350"/>
            <a:ext cx="5143500" cy="5143500"/>
          </a:xfrm>
          <a:prstGeom prst="rect">
            <a:avLst/>
          </a:prstGeom>
        </p:spPr>
      </p:pic>
      <p:sp>
        <p:nvSpPr>
          <p:cNvPr id="2" name="Title 1"/>
          <p:cNvSpPr>
            <a:spLocks noGrp="1"/>
          </p:cNvSpPr>
          <p:nvPr>
            <p:ph type="title"/>
          </p:nvPr>
        </p:nvSpPr>
        <p:spPr>
          <a:xfrm>
            <a:off x="1295400" y="102394"/>
            <a:ext cx="7086600" cy="1021556"/>
          </a:xfrm>
        </p:spPr>
        <p:txBody>
          <a:bodyPr/>
          <a:lstStyle/>
          <a:p>
            <a:r>
              <a:rPr lang="en-US" dirty="0" smtClean="0">
                <a:solidFill>
                  <a:srgbClr val="FFFFFF"/>
                </a:solidFill>
              </a:rPr>
              <a:t>Building Community</a:t>
            </a:r>
            <a:endParaRPr lang="en-US" dirty="0">
              <a:solidFill>
                <a:srgbClr val="FFFFFF"/>
              </a:solidFill>
            </a:endParaRPr>
          </a:p>
        </p:txBody>
      </p:sp>
      <p:pic>
        <p:nvPicPr>
          <p:cNvPr id="36" name="Picture 35" descr="regionals-logo-bl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pic>
        <p:nvPicPr>
          <p:cNvPr id="41" name="Picture 40"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720" y="971550"/>
            <a:ext cx="685800" cy="685800"/>
          </a:xfrm>
          <a:prstGeom prst="rect">
            <a:avLst/>
          </a:prstGeom>
        </p:spPr>
      </p:pic>
      <p:pic>
        <p:nvPicPr>
          <p:cNvPr id="43" name="Picture 42"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720" y="2495550"/>
            <a:ext cx="685800" cy="685800"/>
          </a:xfrm>
          <a:prstGeom prst="rect">
            <a:avLst/>
          </a:prstGeom>
        </p:spPr>
      </p:pic>
      <p:pic>
        <p:nvPicPr>
          <p:cNvPr id="45" name="Picture 44"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720" y="4019550"/>
            <a:ext cx="685800" cy="685800"/>
          </a:xfrm>
          <a:prstGeom prst="rect">
            <a:avLst/>
          </a:prstGeom>
        </p:spPr>
      </p:pic>
      <p:pic>
        <p:nvPicPr>
          <p:cNvPr id="51" name="Picture 50"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971550"/>
            <a:ext cx="685800" cy="685800"/>
          </a:xfrm>
          <a:prstGeom prst="rect">
            <a:avLst/>
          </a:prstGeom>
        </p:spPr>
      </p:pic>
      <p:pic>
        <p:nvPicPr>
          <p:cNvPr id="53" name="Picture 52"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2495550"/>
            <a:ext cx="685800" cy="685800"/>
          </a:xfrm>
          <a:prstGeom prst="rect">
            <a:avLst/>
          </a:prstGeom>
        </p:spPr>
      </p:pic>
      <p:pic>
        <p:nvPicPr>
          <p:cNvPr id="55" name="Picture 54"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4019550"/>
            <a:ext cx="685800" cy="685800"/>
          </a:xfrm>
          <a:prstGeom prst="rect">
            <a:avLst/>
          </a:prstGeom>
        </p:spPr>
      </p:pic>
      <p:pic>
        <p:nvPicPr>
          <p:cNvPr id="11" name="Picture 10"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71550"/>
            <a:ext cx="762000" cy="762000"/>
          </a:xfrm>
          <a:prstGeom prst="rect">
            <a:avLst/>
          </a:prstGeom>
        </p:spPr>
      </p:pic>
      <p:pic>
        <p:nvPicPr>
          <p:cNvPr id="57" name="Picture 56"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450194"/>
            <a:ext cx="762000" cy="762000"/>
          </a:xfrm>
          <a:prstGeom prst="rect">
            <a:avLst/>
          </a:prstGeom>
        </p:spPr>
      </p:pic>
      <p:pic>
        <p:nvPicPr>
          <p:cNvPr id="59" name="Picture 58"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943350"/>
            <a:ext cx="762000" cy="762000"/>
          </a:xfrm>
          <a:prstGeom prst="rect">
            <a:avLst/>
          </a:prstGeom>
        </p:spPr>
      </p:pic>
      <p:pic>
        <p:nvPicPr>
          <p:cNvPr id="61" name="Picture 60"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971550"/>
            <a:ext cx="762000" cy="762000"/>
          </a:xfrm>
          <a:prstGeom prst="rect">
            <a:avLst/>
          </a:prstGeom>
        </p:spPr>
      </p:pic>
      <p:pic>
        <p:nvPicPr>
          <p:cNvPr id="63" name="Picture 62"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2450194"/>
            <a:ext cx="762000" cy="762000"/>
          </a:xfrm>
          <a:prstGeom prst="rect">
            <a:avLst/>
          </a:prstGeom>
        </p:spPr>
      </p:pic>
      <p:grpSp>
        <p:nvGrpSpPr>
          <p:cNvPr id="15" name="Group 14"/>
          <p:cNvGrpSpPr/>
          <p:nvPr/>
        </p:nvGrpSpPr>
        <p:grpSpPr>
          <a:xfrm>
            <a:off x="457200" y="1722211"/>
            <a:ext cx="3048000" cy="2221139"/>
            <a:chOff x="457200" y="1722211"/>
            <a:chExt cx="3048000" cy="2221139"/>
          </a:xfrm>
        </p:grpSpPr>
        <p:grpSp>
          <p:nvGrpSpPr>
            <p:cNvPr id="13" name="Group 12"/>
            <p:cNvGrpSpPr/>
            <p:nvPr/>
          </p:nvGrpSpPr>
          <p:grpSpPr>
            <a:xfrm>
              <a:off x="457200" y="1722211"/>
              <a:ext cx="3048000" cy="762000"/>
              <a:chOff x="457200" y="1722211"/>
              <a:chExt cx="3048000" cy="762000"/>
            </a:xfrm>
          </p:grpSpPr>
          <p:pic>
            <p:nvPicPr>
              <p:cNvPr id="42" name="Picture 41"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720" y="1733550"/>
                <a:ext cx="685800" cy="685800"/>
              </a:xfrm>
              <a:prstGeom prst="rect">
                <a:avLst/>
              </a:prstGeom>
            </p:spPr>
          </p:pic>
          <p:pic>
            <p:nvPicPr>
              <p:cNvPr id="52" name="Picture 51"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733550"/>
                <a:ext cx="685800" cy="685800"/>
              </a:xfrm>
              <a:prstGeom prst="rect">
                <a:avLst/>
              </a:prstGeom>
            </p:spPr>
          </p:pic>
          <p:pic>
            <p:nvPicPr>
              <p:cNvPr id="56" name="Picture 55"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722211"/>
                <a:ext cx="762000" cy="762000"/>
              </a:xfrm>
              <a:prstGeom prst="rect">
                <a:avLst/>
              </a:prstGeom>
            </p:spPr>
          </p:pic>
          <p:pic>
            <p:nvPicPr>
              <p:cNvPr id="62" name="Picture 61"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1722211"/>
                <a:ext cx="762000" cy="762000"/>
              </a:xfrm>
              <a:prstGeom prst="rect">
                <a:avLst/>
              </a:prstGeom>
            </p:spPr>
          </p:pic>
        </p:grpSp>
        <p:grpSp>
          <p:nvGrpSpPr>
            <p:cNvPr id="14" name="Group 13"/>
            <p:cNvGrpSpPr/>
            <p:nvPr/>
          </p:nvGrpSpPr>
          <p:grpSpPr>
            <a:xfrm>
              <a:off x="457200" y="3181350"/>
              <a:ext cx="3048000" cy="762000"/>
              <a:chOff x="457200" y="3181350"/>
              <a:chExt cx="3048000" cy="762000"/>
            </a:xfrm>
          </p:grpSpPr>
          <p:pic>
            <p:nvPicPr>
              <p:cNvPr id="44" name="Picture 43"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720" y="3257550"/>
                <a:ext cx="685800" cy="685800"/>
              </a:xfrm>
              <a:prstGeom prst="rect">
                <a:avLst/>
              </a:prstGeom>
            </p:spPr>
          </p:pic>
          <p:pic>
            <p:nvPicPr>
              <p:cNvPr id="54" name="Picture 53" descr="badge_button_united_states_1600_clr_19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257550"/>
                <a:ext cx="685800" cy="685800"/>
              </a:xfrm>
              <a:prstGeom prst="rect">
                <a:avLst/>
              </a:prstGeom>
            </p:spPr>
          </p:pic>
          <p:pic>
            <p:nvPicPr>
              <p:cNvPr id="58" name="Picture 57"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181350"/>
                <a:ext cx="762000" cy="762000"/>
              </a:xfrm>
              <a:prstGeom prst="rect">
                <a:avLst/>
              </a:prstGeom>
            </p:spPr>
          </p:pic>
          <p:pic>
            <p:nvPicPr>
              <p:cNvPr id="64" name="Picture 63"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3181350"/>
                <a:ext cx="762000" cy="762000"/>
              </a:xfrm>
              <a:prstGeom prst="rect">
                <a:avLst/>
              </a:prstGeom>
            </p:spPr>
          </p:pic>
        </p:grpSp>
      </p:grpSp>
      <p:pic>
        <p:nvPicPr>
          <p:cNvPr id="65" name="Picture 64" descr="ohio_1600_clr_828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3943350"/>
            <a:ext cx="762000" cy="762000"/>
          </a:xfrm>
          <a:prstGeom prst="rect">
            <a:avLst/>
          </a:prstGeom>
        </p:spPr>
      </p:pic>
      <p:pic>
        <p:nvPicPr>
          <p:cNvPr id="16" name="Picture 15" descr="flag_drcongo_button_1600_clr_2003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572000" y="971550"/>
            <a:ext cx="685800" cy="685800"/>
          </a:xfrm>
          <a:prstGeom prst="rect">
            <a:avLst/>
          </a:prstGeom>
        </p:spPr>
      </p:pic>
      <p:pic>
        <p:nvPicPr>
          <p:cNvPr id="17" name="Picture 16" descr="flag_djibouti_button_1600_clr_20074.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5960" y="971550"/>
            <a:ext cx="685800" cy="685800"/>
          </a:xfrm>
          <a:prstGeom prst="rect">
            <a:avLst/>
          </a:prstGeom>
        </p:spPr>
      </p:pic>
      <p:pic>
        <p:nvPicPr>
          <p:cNvPr id="18" name="Picture 17" descr="flag_drcongo_button_1600_clr_2003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971550"/>
            <a:ext cx="685800" cy="685800"/>
          </a:xfrm>
          <a:prstGeom prst="rect">
            <a:avLst/>
          </a:prstGeom>
        </p:spPr>
      </p:pic>
      <p:pic>
        <p:nvPicPr>
          <p:cNvPr id="19" name="Picture 18" descr="badge_button_china_flag_1600_clr_204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060" y="982889"/>
            <a:ext cx="685800" cy="685800"/>
          </a:xfrm>
          <a:prstGeom prst="rect">
            <a:avLst/>
          </a:prstGeom>
        </p:spPr>
      </p:pic>
      <p:pic>
        <p:nvPicPr>
          <p:cNvPr id="74" name="Picture 73" descr="ghana_1600_clr_13443.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5180" y="2453367"/>
            <a:ext cx="685800" cy="685800"/>
          </a:xfrm>
          <a:prstGeom prst="rect">
            <a:avLst/>
          </a:prstGeom>
        </p:spPr>
      </p:pic>
      <p:pic>
        <p:nvPicPr>
          <p:cNvPr id="75" name="Picture 74" descr="honduras_button_1600_clr_1454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1820" y="2461533"/>
            <a:ext cx="685800" cy="685800"/>
          </a:xfrm>
          <a:prstGeom prst="rect">
            <a:avLst/>
          </a:prstGeom>
        </p:spPr>
      </p:pic>
      <p:pic>
        <p:nvPicPr>
          <p:cNvPr id="76" name="Picture 75" descr="uganda_badge_1600_clr_14965.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4440" y="2430689"/>
            <a:ext cx="685800" cy="685800"/>
          </a:xfrm>
          <a:prstGeom prst="rect">
            <a:avLst/>
          </a:prstGeom>
        </p:spPr>
      </p:pic>
      <p:pic>
        <p:nvPicPr>
          <p:cNvPr id="77" name="Picture 76" descr="uruguay_1600_clr_14093.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2080" y="2419350"/>
            <a:ext cx="685800" cy="685800"/>
          </a:xfrm>
          <a:prstGeom prst="rect">
            <a:avLst/>
          </a:prstGeom>
        </p:spPr>
      </p:pic>
      <p:grpSp>
        <p:nvGrpSpPr>
          <p:cNvPr id="88" name="Group 87"/>
          <p:cNvGrpSpPr/>
          <p:nvPr/>
        </p:nvGrpSpPr>
        <p:grpSpPr>
          <a:xfrm>
            <a:off x="4572000" y="1668689"/>
            <a:ext cx="2796720" cy="2243817"/>
            <a:chOff x="4191000" y="1668689"/>
            <a:chExt cx="2796720" cy="2243817"/>
          </a:xfrm>
        </p:grpSpPr>
        <p:grpSp>
          <p:nvGrpSpPr>
            <p:cNvPr id="87" name="Group 86"/>
            <p:cNvGrpSpPr/>
            <p:nvPr/>
          </p:nvGrpSpPr>
          <p:grpSpPr>
            <a:xfrm>
              <a:off x="4191000" y="1668689"/>
              <a:ext cx="2743200" cy="705305"/>
              <a:chOff x="4191000" y="1668689"/>
              <a:chExt cx="2743200" cy="705305"/>
            </a:xfrm>
          </p:grpSpPr>
          <p:pic>
            <p:nvPicPr>
              <p:cNvPr id="20" name="Picture 19" descr="flag_guatemala_button_1600_clr_20087.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1000" y="1688194"/>
                <a:ext cx="685800" cy="685800"/>
              </a:xfrm>
              <a:prstGeom prst="rect">
                <a:avLst/>
              </a:prstGeom>
            </p:spPr>
          </p:pic>
          <p:pic>
            <p:nvPicPr>
              <p:cNvPr id="70" name="Picture 69" descr="flag_kyrgyzstan_button_1600_clr_20207.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6800" y="1680028"/>
                <a:ext cx="685800" cy="685800"/>
              </a:xfrm>
              <a:prstGeom prst="rect">
                <a:avLst/>
              </a:prstGeom>
            </p:spPr>
          </p:pic>
          <p:pic>
            <p:nvPicPr>
              <p:cNvPr id="71" name="Picture 70" descr="flag_saint_kitts_and_nevis_button_1600_clr_20300.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1260" y="1688194"/>
                <a:ext cx="685800" cy="685800"/>
              </a:xfrm>
              <a:prstGeom prst="rect">
                <a:avLst/>
              </a:prstGeom>
            </p:spPr>
          </p:pic>
          <p:pic>
            <p:nvPicPr>
              <p:cNvPr id="72" name="Picture 71" descr="flag_senegal_button_1600_clr_20309.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48400" y="1668689"/>
                <a:ext cx="685800" cy="685800"/>
              </a:xfrm>
              <a:prstGeom prst="rect">
                <a:avLst/>
              </a:prstGeom>
            </p:spPr>
          </p:pic>
        </p:grpSp>
        <p:grpSp>
          <p:nvGrpSpPr>
            <p:cNvPr id="86" name="Group 85"/>
            <p:cNvGrpSpPr/>
            <p:nvPr/>
          </p:nvGrpSpPr>
          <p:grpSpPr>
            <a:xfrm>
              <a:off x="4191000" y="3204028"/>
              <a:ext cx="2796720" cy="708478"/>
              <a:chOff x="4191000" y="3204028"/>
              <a:chExt cx="2796720" cy="708478"/>
            </a:xfrm>
          </p:grpSpPr>
          <p:pic>
            <p:nvPicPr>
              <p:cNvPr id="78" name="Picture 77" descr="venezuela_1600_clr_11436.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1000" y="3226706"/>
                <a:ext cx="685800" cy="685800"/>
              </a:xfrm>
              <a:prstGeom prst="rect">
                <a:avLst/>
              </a:prstGeom>
            </p:spPr>
          </p:pic>
          <p:pic>
            <p:nvPicPr>
              <p:cNvPr id="79" name="Picture 78" descr="cameroon_button_1600_clr_1453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99480" y="3215367"/>
                <a:ext cx="685800" cy="685800"/>
              </a:xfrm>
              <a:prstGeom prst="rect">
                <a:avLst/>
              </a:prstGeom>
            </p:spPr>
          </p:pic>
          <p:pic>
            <p:nvPicPr>
              <p:cNvPr id="80" name="Picture 79" descr="cote_divoire_button_1600_clr_14534.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16120" y="3204028"/>
                <a:ext cx="685800" cy="685800"/>
              </a:xfrm>
              <a:prstGeom prst="rect">
                <a:avLst/>
              </a:prstGeom>
            </p:spPr>
          </p:pic>
          <p:pic>
            <p:nvPicPr>
              <p:cNvPr id="81" name="Picture 80" descr="flag_cambodia_button_1600_clr_20019.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1920" y="3204028"/>
                <a:ext cx="685800" cy="685800"/>
              </a:xfrm>
              <a:prstGeom prst="rect">
                <a:avLst/>
              </a:prstGeom>
            </p:spPr>
          </p:pic>
        </p:grpSp>
      </p:grpSp>
      <p:pic>
        <p:nvPicPr>
          <p:cNvPr id="82" name="Picture 81" descr="ecuador_1600_clr_11430.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72000" y="4008211"/>
            <a:ext cx="685800" cy="685800"/>
          </a:xfrm>
          <a:prstGeom prst="rect">
            <a:avLst/>
          </a:prstGeom>
        </p:spPr>
      </p:pic>
      <p:pic>
        <p:nvPicPr>
          <p:cNvPr id="83" name="Picture 82" descr="cuba_1600_clr_11429.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99980" y="3996872"/>
            <a:ext cx="685800" cy="685800"/>
          </a:xfrm>
          <a:prstGeom prst="rect">
            <a:avLst/>
          </a:prstGeom>
        </p:spPr>
      </p:pic>
      <p:pic>
        <p:nvPicPr>
          <p:cNvPr id="84" name="Picture 83" descr="vietnam_1600_clr_9106.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19800" y="4008211"/>
            <a:ext cx="685800" cy="685800"/>
          </a:xfrm>
          <a:prstGeom prst="rect">
            <a:avLst/>
          </a:prstGeom>
        </p:spPr>
      </p:pic>
      <p:pic>
        <p:nvPicPr>
          <p:cNvPr id="85" name="Picture 84" descr="button_spain_flag_1600_clr_3633.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05600" y="4008211"/>
            <a:ext cx="685800" cy="685800"/>
          </a:xfrm>
          <a:prstGeom prst="rect">
            <a:avLst/>
          </a:prstGeom>
        </p:spPr>
      </p:pic>
    </p:spTree>
    <p:extLst>
      <p:ext uri="{BB962C8B-B14F-4D97-AF65-F5344CB8AC3E}">
        <p14:creationId xmlns:p14="http://schemas.microsoft.com/office/powerpoint/2010/main" val="37108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5003 -0.00617 L 0.4419 -0.00617 " pathEditMode="relative" rAng="0" ptsTypes="AA">
                                      <p:cBhvr>
                                        <p:cTn id="11" dur="2000" fill="hold"/>
                                        <p:tgtEl>
                                          <p:spTgt spid="15"/>
                                        </p:tgtEl>
                                        <p:attrNameLst>
                                          <p:attrName>ppt_x</p:attrName>
                                          <p:attrName>ppt_y</p:attrName>
                                        </p:attrNameLst>
                                      </p:cBhvr>
                                      <p:rCtr x="19594" y="0"/>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10301 0.00802 L -0.43651 0.00802 " pathEditMode="relative" rAng="0" ptsTypes="AA">
                                      <p:cBhvr>
                                        <p:cTn id="15" dur="2000" fill="hold"/>
                                        <p:tgtEl>
                                          <p:spTgt spid="88"/>
                                        </p:tgtEl>
                                        <p:attrNameLst>
                                          <p:attrName>ppt_x</p:attrName>
                                          <p:attrName>ppt_y</p:attrName>
                                        </p:attrNameLst>
                                      </p:cBhvr>
                                      <p:rCtr x="-166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Shape 12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Questions?</a:t>
            </a:r>
            <a:endParaRPr/>
          </a:p>
          <a:p>
            <a:pPr marL="0" lvl="0" indent="0">
              <a:spcBef>
                <a:spcPts val="0"/>
              </a:spcBef>
              <a:spcAft>
                <a:spcPts val="0"/>
              </a:spcAft>
              <a:buNone/>
            </a:pPr>
            <a:endParaRPr/>
          </a:p>
        </p:txBody>
      </p:sp>
      <p:sp>
        <p:nvSpPr>
          <p:cNvPr id="6" name="Shape 1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indent="-285750">
              <a:spcAft>
                <a:spcPts val="1600"/>
              </a:spcAft>
              <a:buFont typeface="Wingdings" panose="05000000000000000000" pitchFamily="2" charset="2"/>
              <a:buChar char="v"/>
            </a:pPr>
            <a:r>
              <a:rPr lang="en-US" b="1" dirty="0" smtClean="0">
                <a:solidFill>
                  <a:srgbClr val="FFFFFF"/>
                </a:solidFill>
                <a:hlinkClick r:id="rId3"/>
              </a:rPr>
              <a:t>wicklivb@miamioh.edu</a:t>
            </a:r>
            <a:endParaRPr lang="en-US" b="1" dirty="0" smtClean="0">
              <a:solidFill>
                <a:srgbClr val="FFFFFF"/>
              </a:solidFill>
            </a:endParaRPr>
          </a:p>
          <a:p>
            <a:pPr marL="285750" indent="-285750">
              <a:spcAft>
                <a:spcPts val="1600"/>
              </a:spcAft>
              <a:buFont typeface="Wingdings" panose="05000000000000000000" pitchFamily="2" charset="2"/>
              <a:buChar char="v"/>
            </a:pPr>
            <a:r>
              <a:rPr lang="en-US" b="1" dirty="0" smtClean="0">
                <a:solidFill>
                  <a:srgbClr val="FFFFFF"/>
                </a:solidFill>
                <a:hlinkClick r:id="rId4"/>
              </a:rPr>
              <a:t>marti246@miamioh.edu</a:t>
            </a:r>
            <a:endParaRPr lang="en-US" b="1" dirty="0" smtClean="0">
              <a:solidFill>
                <a:srgbClr val="FFFFFF"/>
              </a:solidFill>
            </a:endParaRPr>
          </a:p>
          <a:p>
            <a:pPr marL="285750" indent="-285750">
              <a:spcAft>
                <a:spcPts val="1600"/>
              </a:spcAft>
              <a:buFont typeface="Wingdings" panose="05000000000000000000" pitchFamily="2" charset="2"/>
              <a:buChar char="v"/>
            </a:pPr>
            <a:r>
              <a:rPr lang="en-US" b="1" dirty="0" smtClean="0">
                <a:solidFill>
                  <a:srgbClr val="FFFFFF"/>
                </a:solidFill>
                <a:hlinkClick r:id="rId5"/>
              </a:rPr>
              <a:t>vogelka3@miamioh.edu</a:t>
            </a:r>
            <a:r>
              <a:rPr lang="en-US" b="1" dirty="0" smtClean="0">
                <a:solidFill>
                  <a:srgbClr val="FFFFFF"/>
                </a:solidFill>
              </a:rPr>
              <a:t> </a:t>
            </a:r>
            <a:endParaRPr b="1" dirty="0">
              <a:solidFill>
                <a:srgbClr val="FFFFFF"/>
              </a:solidFill>
            </a:endParaRPr>
          </a:p>
        </p:txBody>
      </p:sp>
      <p:pic>
        <p:nvPicPr>
          <p:cNvPr id="7" name="Shape 101"/>
          <p:cNvPicPr preferRelativeResize="0"/>
          <p:nvPr/>
        </p:nvPicPr>
        <p:blipFill>
          <a:blip r:embed="rId6">
            <a:clrChange>
              <a:clrFrom>
                <a:srgbClr val="FFFFFF"/>
              </a:clrFrom>
              <a:clrTo>
                <a:srgbClr val="FFFFFF">
                  <a:alpha val="0"/>
                </a:srgbClr>
              </a:clrTo>
            </a:clrChange>
            <a:alphaModFix/>
          </a:blip>
          <a:stretch>
            <a:fillRect/>
          </a:stretch>
        </p:blipFill>
        <p:spPr>
          <a:xfrm>
            <a:off x="3580528" y="285750"/>
            <a:ext cx="5321072" cy="3664459"/>
          </a:xfrm>
          <a:prstGeom prst="rect">
            <a:avLst/>
          </a:prstGeom>
          <a:noFill/>
          <a:ln>
            <a:no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2952750"/>
            <a:ext cx="2913570" cy="2330856"/>
          </a:xfrm>
          <a:prstGeom prst="rect">
            <a:avLst/>
          </a:prstGeom>
        </p:spPr>
      </p:pic>
    </p:spTree>
    <p:extLst>
      <p:ext uri="{BB962C8B-B14F-4D97-AF65-F5344CB8AC3E}">
        <p14:creationId xmlns:p14="http://schemas.microsoft.com/office/powerpoint/2010/main" val="238419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829" y="226050"/>
            <a:ext cx="1637355" cy="1126500"/>
          </a:xfrm>
          <a:prstGeom prst="rect">
            <a:avLst/>
          </a:prstGeom>
        </p:spPr>
      </p:pic>
      <p:sp>
        <p:nvSpPr>
          <p:cNvPr id="5" name="Shape 155"/>
          <p:cNvSpPr txBox="1">
            <a:spLocks noGrp="1"/>
          </p:cNvSpPr>
          <p:nvPr>
            <p:ph type="title"/>
          </p:nvPr>
        </p:nvSpPr>
        <p:spPr>
          <a:xfrm>
            <a:off x="311700" y="571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References &amp; Resources</a:t>
            </a:r>
            <a:endParaRPr dirty="0"/>
          </a:p>
        </p:txBody>
      </p:sp>
      <p:sp>
        <p:nvSpPr>
          <p:cNvPr id="6" name="Shape 156"/>
          <p:cNvSpPr txBox="1">
            <a:spLocks noGrp="1"/>
          </p:cNvSpPr>
          <p:nvPr>
            <p:ph type="body" idx="1"/>
          </p:nvPr>
        </p:nvSpPr>
        <p:spPr>
          <a:xfrm>
            <a:off x="413715" y="1352550"/>
            <a:ext cx="8698485" cy="3340200"/>
          </a:xfrm>
          <a:prstGeom prst="rect">
            <a:avLst/>
          </a:prstGeom>
        </p:spPr>
        <p:txBody>
          <a:bodyPr spcFirstLastPara="1" wrap="square" lIns="91425" tIns="91425" rIns="91425" bIns="91425" anchor="t" anchorCtr="0">
            <a:noAutofit/>
          </a:bodyPr>
          <a:lstStyle/>
          <a:p>
            <a:pPr marL="230188" lvl="0" indent="-230188" rtl="0">
              <a:spcBef>
                <a:spcPts val="0"/>
              </a:spcBef>
              <a:spcAft>
                <a:spcPts val="0"/>
              </a:spcAft>
              <a:buClr>
                <a:srgbClr val="000000"/>
              </a:buClr>
              <a:buSzPts val="1400"/>
            </a:pPr>
            <a:r>
              <a:rPr lang="en" sz="1400" b="1" dirty="0">
                <a:solidFill>
                  <a:srgbClr val="FFFFFF"/>
                </a:solidFill>
                <a:ea typeface="Arial"/>
                <a:cs typeface="Calibri" panose="020F0502020204030204" pitchFamily="34" charset="0"/>
                <a:sym typeface="Arial"/>
              </a:rPr>
              <a:t>AAC&amp;U: American Association of Colleges &amp; Universities (n.d.). </a:t>
            </a:r>
            <a:r>
              <a:rPr lang="en" sz="1400" b="1" i="1" dirty="0">
                <a:solidFill>
                  <a:srgbClr val="FFFFFF"/>
                </a:solidFill>
                <a:ea typeface="Arial"/>
                <a:cs typeface="Calibri" panose="020F0502020204030204" pitchFamily="34" charset="0"/>
                <a:sym typeface="Arial"/>
              </a:rPr>
              <a:t>Intercultural knowledge and competence </a:t>
            </a:r>
            <a:r>
              <a:rPr lang="en" sz="1400" b="1" i="1" dirty="0" smtClean="0">
                <a:solidFill>
                  <a:srgbClr val="FFFFFF"/>
                </a:solidFill>
                <a:ea typeface="Arial"/>
                <a:cs typeface="Calibri" panose="020F0502020204030204" pitchFamily="34" charset="0"/>
                <a:sym typeface="Arial"/>
              </a:rPr>
              <a:t>VALUE </a:t>
            </a:r>
            <a:r>
              <a:rPr lang="en" sz="1400" b="1" i="1" dirty="0">
                <a:solidFill>
                  <a:srgbClr val="FFFFFF"/>
                </a:solidFill>
                <a:ea typeface="Arial"/>
                <a:cs typeface="Calibri" panose="020F0502020204030204" pitchFamily="34" charset="0"/>
                <a:sym typeface="Arial"/>
              </a:rPr>
              <a:t>Rubric. </a:t>
            </a:r>
            <a:r>
              <a:rPr lang="en" sz="1400" b="1" dirty="0">
                <a:solidFill>
                  <a:srgbClr val="FFFFFF"/>
                </a:solidFill>
                <a:ea typeface="Arial"/>
                <a:cs typeface="Calibri" panose="020F0502020204030204" pitchFamily="34" charset="0"/>
                <a:sym typeface="Arial"/>
              </a:rPr>
              <a:t>Retrieved September 29, 2016 </a:t>
            </a:r>
            <a:r>
              <a:rPr lang="en" sz="1400" b="1" dirty="0" smtClean="0">
                <a:solidFill>
                  <a:srgbClr val="FFFFFF"/>
                </a:solidFill>
                <a:ea typeface="Arial"/>
                <a:cs typeface="Calibri" panose="020F0502020204030204" pitchFamily="34" charset="0"/>
                <a:sym typeface="Arial"/>
              </a:rPr>
              <a:t>from</a:t>
            </a:r>
            <a:r>
              <a:rPr lang="en-US" sz="1400" b="1" dirty="0" smtClean="0">
                <a:solidFill>
                  <a:srgbClr val="FFFFFF"/>
                </a:solidFill>
                <a:ea typeface="Arial"/>
                <a:cs typeface="Calibri" panose="020F0502020204030204" pitchFamily="34" charset="0"/>
                <a:sym typeface="Arial"/>
              </a:rPr>
              <a:t> </a:t>
            </a:r>
            <a:r>
              <a:rPr lang="en" sz="1400" b="1" u="sng" dirty="0" smtClean="0">
                <a:solidFill>
                  <a:srgbClr val="FFFFFF"/>
                </a:solidFill>
                <a:ea typeface="Arial"/>
                <a:cs typeface="Calibri" panose="020F0502020204030204" pitchFamily="34" charset="0"/>
                <a:sym typeface="Arial"/>
                <a:hlinkClick r:id="rId3"/>
              </a:rPr>
              <a:t>https</a:t>
            </a:r>
            <a:r>
              <a:rPr lang="en" sz="1400" b="1" u="sng" dirty="0">
                <a:solidFill>
                  <a:srgbClr val="FFFFFF"/>
                </a:solidFill>
                <a:ea typeface="Arial"/>
                <a:cs typeface="Calibri" panose="020F0502020204030204" pitchFamily="34" charset="0"/>
                <a:sym typeface="Arial"/>
                <a:hlinkClick r:id="rId3"/>
              </a:rPr>
              <a:t>://</a:t>
            </a:r>
            <a:r>
              <a:rPr lang="en" sz="1400" b="1" u="sng" dirty="0" smtClean="0">
                <a:solidFill>
                  <a:srgbClr val="FFFFFF"/>
                </a:solidFill>
                <a:ea typeface="Arial"/>
                <a:cs typeface="Calibri" panose="020F0502020204030204" pitchFamily="34" charset="0"/>
                <a:sym typeface="Arial"/>
                <a:hlinkClick r:id="rId3"/>
              </a:rPr>
              <a:t>www.aacu.org/value/rubrics/intercultural-knowledge</a:t>
            </a:r>
            <a:endParaRPr lang="en" sz="1400" b="1" dirty="0">
              <a:solidFill>
                <a:srgbClr val="FFFFFF"/>
              </a:solidFill>
              <a:ea typeface="Arial"/>
              <a:cs typeface="Calibri" panose="020F0502020204030204" pitchFamily="34" charset="0"/>
              <a:sym typeface="Arial"/>
            </a:endParaRPr>
          </a:p>
          <a:p>
            <a:pPr marL="230188" lvl="0" indent="-230188" rtl="0">
              <a:spcBef>
                <a:spcPts val="0"/>
              </a:spcBef>
              <a:spcAft>
                <a:spcPts val="0"/>
              </a:spcAft>
              <a:buClr>
                <a:srgbClr val="000000"/>
              </a:buClr>
              <a:buSzPts val="1400"/>
            </a:pPr>
            <a:r>
              <a:rPr lang="en-US" sz="1400" b="1" dirty="0" err="1" smtClean="0">
                <a:solidFill>
                  <a:srgbClr val="FFFFFF"/>
                </a:solidFill>
                <a:cs typeface="Calibri" panose="020F0502020204030204" pitchFamily="34" charset="0"/>
              </a:rPr>
              <a:t>Allport</a:t>
            </a:r>
            <a:r>
              <a:rPr lang="en-US" sz="1400" b="1" dirty="0">
                <a:solidFill>
                  <a:srgbClr val="FFFFFF"/>
                </a:solidFill>
                <a:cs typeface="Calibri" panose="020F0502020204030204" pitchFamily="34" charset="0"/>
              </a:rPr>
              <a:t>, G. W. (1954). </a:t>
            </a:r>
            <a:r>
              <a:rPr lang="en-US" sz="1400" b="1" i="1" dirty="0">
                <a:solidFill>
                  <a:srgbClr val="FFFFFF"/>
                </a:solidFill>
                <a:cs typeface="Calibri" panose="020F0502020204030204" pitchFamily="34" charset="0"/>
              </a:rPr>
              <a:t>The nature of prejudice</a:t>
            </a:r>
            <a:r>
              <a:rPr lang="en-US" sz="1400" b="1" dirty="0">
                <a:solidFill>
                  <a:srgbClr val="FFFFFF"/>
                </a:solidFill>
                <a:cs typeface="Calibri" panose="020F0502020204030204" pitchFamily="34" charset="0"/>
              </a:rPr>
              <a:t>. Cambridge: Addison-Wesley Publishing Company, </a:t>
            </a:r>
            <a:r>
              <a:rPr lang="en-US" sz="1400" b="1" dirty="0" smtClean="0">
                <a:solidFill>
                  <a:srgbClr val="FFFFFF"/>
                </a:solidFill>
                <a:cs typeface="Calibri" panose="020F0502020204030204" pitchFamily="34" charset="0"/>
              </a:rPr>
              <a:t>Inc.</a:t>
            </a:r>
          </a:p>
          <a:p>
            <a:pPr marL="230188" lvl="0" indent="-230188" rtl="0">
              <a:spcBef>
                <a:spcPts val="0"/>
              </a:spcBef>
              <a:spcAft>
                <a:spcPts val="0"/>
              </a:spcAft>
              <a:buClr>
                <a:srgbClr val="000000"/>
              </a:buClr>
              <a:buSzPts val="1400"/>
            </a:pPr>
            <a:r>
              <a:rPr lang="en-US" sz="1400" b="1" dirty="0" smtClean="0">
                <a:solidFill>
                  <a:srgbClr val="FFFFFF"/>
                </a:solidFill>
                <a:cs typeface="Calibri" panose="020F0502020204030204" pitchFamily="34" charset="0"/>
              </a:rPr>
              <a:t>Deardorff, D. K. (2006). Identification and assessment of Intercultural competence as a student outcome of internationalization. </a:t>
            </a:r>
            <a:r>
              <a:rPr lang="en-US" sz="1400" b="1" i="1" dirty="0" smtClean="0">
                <a:solidFill>
                  <a:srgbClr val="FFFFFF"/>
                </a:solidFill>
                <a:cs typeface="Calibri" panose="020F0502020204030204" pitchFamily="34" charset="0"/>
              </a:rPr>
              <a:t>Journal of Studies in International Education</a:t>
            </a:r>
            <a:r>
              <a:rPr lang="en-US" sz="1400" b="1" dirty="0" smtClean="0">
                <a:solidFill>
                  <a:srgbClr val="FFFFFF"/>
                </a:solidFill>
                <a:cs typeface="Calibri" panose="020F0502020204030204" pitchFamily="34" charset="0"/>
              </a:rPr>
              <a:t>, </a:t>
            </a:r>
            <a:r>
              <a:rPr lang="en-US" sz="1400" b="1" i="1" dirty="0" smtClean="0">
                <a:solidFill>
                  <a:srgbClr val="FFFFFF"/>
                </a:solidFill>
                <a:cs typeface="Calibri" panose="020F0502020204030204" pitchFamily="34" charset="0"/>
              </a:rPr>
              <a:t>10</a:t>
            </a:r>
            <a:r>
              <a:rPr lang="en-US" sz="1400" b="1" dirty="0" smtClean="0">
                <a:solidFill>
                  <a:srgbClr val="FFFFFF"/>
                </a:solidFill>
                <a:cs typeface="Calibri" panose="020F0502020204030204" pitchFamily="34" charset="0"/>
              </a:rPr>
              <a:t>(3), 241-266.</a:t>
            </a:r>
          </a:p>
          <a:p>
            <a:pPr marL="230188" lvl="0" indent="-230188" rtl="0">
              <a:spcBef>
                <a:spcPts val="0"/>
              </a:spcBef>
              <a:spcAft>
                <a:spcPts val="0"/>
              </a:spcAft>
              <a:buClr>
                <a:srgbClr val="000000"/>
              </a:buClr>
              <a:buSzPts val="1400"/>
            </a:pPr>
            <a:r>
              <a:rPr lang="en" sz="1400" b="1" dirty="0" smtClean="0">
                <a:solidFill>
                  <a:srgbClr val="FFFFFF"/>
                </a:solidFill>
                <a:ea typeface="Arial"/>
                <a:cs typeface="Calibri" panose="020F0502020204030204" pitchFamily="34" charset="0"/>
                <a:sym typeface="Arial"/>
              </a:rPr>
              <a:t>Gloria</a:t>
            </a:r>
            <a:r>
              <a:rPr lang="en" sz="1400" b="1" dirty="0">
                <a:solidFill>
                  <a:srgbClr val="FFFFFF"/>
                </a:solidFill>
                <a:ea typeface="Arial"/>
                <a:cs typeface="Calibri" panose="020F0502020204030204" pitchFamily="34" charset="0"/>
                <a:sym typeface="Arial"/>
              </a:rPr>
              <a:t>, A. M., Rieckmann, T. R;., &amp; Rush, J. D. (2000). Issues and recommendations for teaching an </a:t>
            </a:r>
            <a:r>
              <a:rPr lang="en" sz="1400" b="1" dirty="0" smtClean="0">
                <a:solidFill>
                  <a:srgbClr val="FFFFFF"/>
                </a:solidFill>
                <a:ea typeface="Arial"/>
                <a:cs typeface="Calibri" panose="020F0502020204030204" pitchFamily="34" charset="0"/>
                <a:sym typeface="Arial"/>
              </a:rPr>
              <a:t>ethnic/culture based </a:t>
            </a:r>
            <a:r>
              <a:rPr lang="en" sz="1400" b="1" dirty="0">
                <a:solidFill>
                  <a:srgbClr val="FFFFFF"/>
                </a:solidFill>
                <a:ea typeface="Arial"/>
                <a:cs typeface="Calibri" panose="020F0502020204030204" pitchFamily="34" charset="0"/>
                <a:sym typeface="Arial"/>
              </a:rPr>
              <a:t>course. </a:t>
            </a:r>
            <a:r>
              <a:rPr lang="en" sz="1400" b="1" i="1" dirty="0">
                <a:solidFill>
                  <a:srgbClr val="FFFFFF"/>
                </a:solidFill>
                <a:ea typeface="Arial"/>
                <a:cs typeface="Calibri" panose="020F0502020204030204" pitchFamily="34" charset="0"/>
                <a:sym typeface="Arial"/>
              </a:rPr>
              <a:t>Teaching of Psychology, 27,</a:t>
            </a:r>
            <a:r>
              <a:rPr lang="en" sz="1400" b="1" dirty="0">
                <a:solidFill>
                  <a:srgbClr val="FFFFFF"/>
                </a:solidFill>
                <a:ea typeface="Arial"/>
                <a:cs typeface="Calibri" panose="020F0502020204030204" pitchFamily="34" charset="0"/>
                <a:sym typeface="Arial"/>
              </a:rPr>
              <a:t> </a:t>
            </a:r>
            <a:r>
              <a:rPr lang="en" sz="1400" b="1" dirty="0" smtClean="0">
                <a:solidFill>
                  <a:srgbClr val="FFFFFF"/>
                </a:solidFill>
                <a:ea typeface="Arial"/>
                <a:cs typeface="Calibri" panose="020F0502020204030204" pitchFamily="34" charset="0"/>
                <a:sym typeface="Arial"/>
              </a:rPr>
              <a:t>102-107.</a:t>
            </a:r>
            <a:endParaRPr lang="en" sz="1400" b="1" dirty="0">
              <a:solidFill>
                <a:srgbClr val="FFFFFF"/>
              </a:solidFill>
              <a:ea typeface="Arial"/>
              <a:cs typeface="Calibri" panose="020F0502020204030204" pitchFamily="34" charset="0"/>
              <a:sym typeface="Arial"/>
            </a:endParaRPr>
          </a:p>
          <a:p>
            <a:pPr marL="230188" lvl="0" indent="-230188" rtl="0">
              <a:spcBef>
                <a:spcPts val="0"/>
              </a:spcBef>
              <a:spcAft>
                <a:spcPts val="0"/>
              </a:spcAft>
              <a:buClr>
                <a:srgbClr val="000000"/>
              </a:buClr>
              <a:buSzPts val="1400"/>
            </a:pPr>
            <a:r>
              <a:rPr lang="en-US" altLang="en-US" sz="1400" b="1" dirty="0" smtClean="0">
                <a:solidFill>
                  <a:srgbClr val="FFFFFF"/>
                </a:solidFill>
                <a:cs typeface="Calibri" panose="020F0502020204030204" pitchFamily="34" charset="0"/>
              </a:rPr>
              <a:t>Kolb</a:t>
            </a:r>
            <a:r>
              <a:rPr lang="en-US" altLang="en-US" sz="1400" b="1" dirty="0">
                <a:solidFill>
                  <a:srgbClr val="FFFFFF"/>
                </a:solidFill>
                <a:cs typeface="Calibri" panose="020F0502020204030204" pitchFamily="34" charset="0"/>
              </a:rPr>
              <a:t>, D.A. (1984). </a:t>
            </a:r>
            <a:r>
              <a:rPr lang="en-US" altLang="en-US" sz="1400" b="1" i="1" dirty="0">
                <a:solidFill>
                  <a:srgbClr val="FFFFFF"/>
                </a:solidFill>
                <a:cs typeface="Calibri" panose="020F0502020204030204" pitchFamily="34" charset="0"/>
              </a:rPr>
              <a:t>Experiential learning: Experience as the source of learning and development. </a:t>
            </a:r>
            <a:r>
              <a:rPr lang="en-US" altLang="en-US" sz="1400" b="1" dirty="0">
                <a:solidFill>
                  <a:srgbClr val="FFFFFF"/>
                </a:solidFill>
                <a:cs typeface="Calibri" panose="020F0502020204030204" pitchFamily="34" charset="0"/>
              </a:rPr>
              <a:t>Upper Saddle </a:t>
            </a:r>
            <a:r>
              <a:rPr lang="en-US" altLang="en-US" sz="1400" b="1" dirty="0" smtClean="0">
                <a:solidFill>
                  <a:srgbClr val="FFFFFF"/>
                </a:solidFill>
                <a:cs typeface="Calibri" panose="020F0502020204030204" pitchFamily="34" charset="0"/>
              </a:rPr>
              <a:t>River</a:t>
            </a:r>
            <a:r>
              <a:rPr lang="en-US" altLang="en-US" sz="1400" b="1" dirty="0">
                <a:solidFill>
                  <a:srgbClr val="FFFFFF"/>
                </a:solidFill>
                <a:cs typeface="Calibri" panose="020F0502020204030204" pitchFamily="34" charset="0"/>
              </a:rPr>
              <a:t>, NJ: </a:t>
            </a:r>
            <a:r>
              <a:rPr lang="en-US" altLang="en-US" sz="1400" b="1" dirty="0" smtClean="0">
                <a:solidFill>
                  <a:srgbClr val="FFFFFF"/>
                </a:solidFill>
                <a:cs typeface="Calibri" panose="020F0502020204030204" pitchFamily="34" charset="0"/>
              </a:rPr>
              <a:t>Prentice-Hall.</a:t>
            </a:r>
            <a:endParaRPr lang="en" altLang="en-US" sz="1400" b="1" dirty="0">
              <a:solidFill>
                <a:srgbClr val="FFFFFF"/>
              </a:solidFill>
              <a:cs typeface="Calibri" panose="020F0502020204030204" pitchFamily="34" charset="0"/>
              <a:sym typeface="Arial"/>
            </a:endParaRPr>
          </a:p>
          <a:p>
            <a:pPr marL="230188" lvl="0" indent="-230188" rtl="0">
              <a:spcBef>
                <a:spcPts val="0"/>
              </a:spcBef>
              <a:spcAft>
                <a:spcPts val="0"/>
              </a:spcAft>
              <a:buClr>
                <a:srgbClr val="000000"/>
              </a:buClr>
              <a:buSzPts val="1400"/>
            </a:pPr>
            <a:r>
              <a:rPr lang="en" sz="1400" b="1" dirty="0" smtClean="0">
                <a:solidFill>
                  <a:srgbClr val="FFFFFF"/>
                </a:solidFill>
                <a:ea typeface="Arial"/>
                <a:cs typeface="Calibri" panose="020F0502020204030204" pitchFamily="34" charset="0"/>
                <a:sym typeface="Arial"/>
              </a:rPr>
              <a:t>Ramiah</a:t>
            </a:r>
            <a:r>
              <a:rPr lang="en" sz="1400" b="1" dirty="0">
                <a:solidFill>
                  <a:srgbClr val="FFFFFF"/>
                </a:solidFill>
                <a:ea typeface="Arial"/>
                <a:cs typeface="Calibri" panose="020F0502020204030204" pitchFamily="34" charset="0"/>
                <a:sym typeface="Arial"/>
              </a:rPr>
              <a:t>, A. A., &amp; Hewstone, M. (2013). Intergroup contact as a tool for reducing, resolving, and </a:t>
            </a:r>
            <a:r>
              <a:rPr lang="en" sz="1400" b="1" dirty="0" smtClean="0">
                <a:solidFill>
                  <a:srgbClr val="FFFFFF"/>
                </a:solidFill>
                <a:ea typeface="Arial"/>
                <a:cs typeface="Calibri" panose="020F0502020204030204" pitchFamily="34" charset="0"/>
                <a:sym typeface="Arial"/>
              </a:rPr>
              <a:t>preventing intergroup </a:t>
            </a:r>
            <a:r>
              <a:rPr lang="en" sz="1400" b="1" dirty="0">
                <a:solidFill>
                  <a:srgbClr val="FFFFFF"/>
                </a:solidFill>
                <a:ea typeface="Arial"/>
                <a:cs typeface="Calibri" panose="020F0502020204030204" pitchFamily="34" charset="0"/>
                <a:sym typeface="Arial"/>
              </a:rPr>
              <a:t>conflict. </a:t>
            </a:r>
            <a:r>
              <a:rPr lang="en" sz="1400" b="1" i="1" dirty="0">
                <a:solidFill>
                  <a:srgbClr val="FFFFFF"/>
                </a:solidFill>
                <a:ea typeface="Arial"/>
                <a:cs typeface="Calibri" panose="020F0502020204030204" pitchFamily="34" charset="0"/>
                <a:sym typeface="Arial"/>
              </a:rPr>
              <a:t>American Psychologist, 68</a:t>
            </a:r>
            <a:r>
              <a:rPr lang="en" sz="1400" b="1" dirty="0">
                <a:solidFill>
                  <a:srgbClr val="FFFFFF"/>
                </a:solidFill>
                <a:ea typeface="Arial"/>
                <a:cs typeface="Calibri" panose="020F0502020204030204" pitchFamily="34" charset="0"/>
                <a:sym typeface="Arial"/>
              </a:rPr>
              <a:t>(7), </a:t>
            </a:r>
            <a:r>
              <a:rPr lang="en" sz="1400" b="1" dirty="0" smtClean="0">
                <a:solidFill>
                  <a:srgbClr val="FFFFFF"/>
                </a:solidFill>
                <a:ea typeface="Arial"/>
                <a:cs typeface="Calibri" panose="020F0502020204030204" pitchFamily="34" charset="0"/>
                <a:sym typeface="Arial"/>
              </a:rPr>
              <a:t>527-542.</a:t>
            </a:r>
            <a:endParaRPr lang="en" sz="1400" b="1" dirty="0">
              <a:solidFill>
                <a:srgbClr val="FFFFFF"/>
              </a:solidFill>
              <a:ea typeface="Arial"/>
              <a:cs typeface="Calibri" panose="020F0502020204030204" pitchFamily="34" charset="0"/>
              <a:sym typeface="Arial"/>
            </a:endParaRPr>
          </a:p>
          <a:p>
            <a:pPr marL="230188" lvl="0" indent="-230188" rtl="0">
              <a:spcBef>
                <a:spcPts val="0"/>
              </a:spcBef>
              <a:spcAft>
                <a:spcPts val="0"/>
              </a:spcAft>
              <a:buClr>
                <a:srgbClr val="000000"/>
              </a:buClr>
              <a:buSzPts val="1400"/>
            </a:pPr>
            <a:r>
              <a:rPr lang="en" sz="1400" b="1" dirty="0" smtClean="0">
                <a:solidFill>
                  <a:srgbClr val="FFFFFF"/>
                </a:solidFill>
                <a:ea typeface="Arial"/>
                <a:cs typeface="Calibri" panose="020F0502020204030204" pitchFamily="34" charset="0"/>
                <a:sym typeface="Arial"/>
              </a:rPr>
              <a:t>Wickline</a:t>
            </a:r>
            <a:r>
              <a:rPr lang="en" sz="1400" b="1" dirty="0">
                <a:solidFill>
                  <a:srgbClr val="FFFFFF"/>
                </a:solidFill>
                <a:ea typeface="Arial"/>
                <a:cs typeface="Calibri" panose="020F0502020204030204" pitchFamily="34" charset="0"/>
                <a:sym typeface="Arial"/>
              </a:rPr>
              <a:t>, V. B. (2012). The Crossing Borders Program: Increasing intercultural competency via structured </a:t>
            </a:r>
            <a:r>
              <a:rPr lang="en" sz="1400" b="1" dirty="0" smtClean="0">
                <a:solidFill>
                  <a:srgbClr val="FFFFFF"/>
                </a:solidFill>
                <a:ea typeface="Arial"/>
                <a:cs typeface="Calibri" panose="020F0502020204030204" pitchFamily="34" charset="0"/>
                <a:sym typeface="Arial"/>
              </a:rPr>
              <a:t>social </a:t>
            </a:r>
            <a:r>
              <a:rPr lang="en" sz="1400" b="1" dirty="0">
                <a:solidFill>
                  <a:srgbClr val="FFFFFF"/>
                </a:solidFill>
                <a:ea typeface="Arial"/>
                <a:cs typeface="Calibri" panose="020F0502020204030204" pitchFamily="34" charset="0"/>
                <a:sym typeface="Arial"/>
              </a:rPr>
              <a:t>interactions. </a:t>
            </a:r>
            <a:r>
              <a:rPr lang="en" sz="1400" b="1" i="1" dirty="0">
                <a:solidFill>
                  <a:srgbClr val="FFFFFF"/>
                </a:solidFill>
                <a:ea typeface="Arial"/>
                <a:cs typeface="Calibri" panose="020F0502020204030204" pitchFamily="34" charset="0"/>
                <a:sym typeface="Arial"/>
              </a:rPr>
              <a:t>Psychology Learning and Teaching, 11</a:t>
            </a:r>
            <a:r>
              <a:rPr lang="en" sz="1400" b="1" dirty="0">
                <a:solidFill>
                  <a:srgbClr val="FFFFFF"/>
                </a:solidFill>
                <a:ea typeface="Arial"/>
                <a:cs typeface="Calibri" panose="020F0502020204030204" pitchFamily="34" charset="0"/>
                <a:sym typeface="Arial"/>
              </a:rPr>
              <a:t>(3), </a:t>
            </a:r>
            <a:r>
              <a:rPr lang="en" sz="1400" b="1" dirty="0" smtClean="0">
                <a:solidFill>
                  <a:srgbClr val="FFFFFF"/>
                </a:solidFill>
                <a:ea typeface="Arial"/>
                <a:cs typeface="Calibri" panose="020F0502020204030204" pitchFamily="34" charset="0"/>
                <a:sym typeface="Arial"/>
              </a:rPr>
              <a:t>374-381.</a:t>
            </a:r>
            <a:endParaRPr lang="en" sz="1400" b="1" dirty="0">
              <a:solidFill>
                <a:srgbClr val="FFFFFF"/>
              </a:solidFill>
              <a:ea typeface="Arial"/>
              <a:cs typeface="Calibri" panose="020F0502020204030204" pitchFamily="34" charset="0"/>
              <a:sym typeface="Arial"/>
            </a:endParaRPr>
          </a:p>
          <a:p>
            <a:pPr marL="230188" lvl="0" indent="-230188" rtl="0">
              <a:spcBef>
                <a:spcPts val="0"/>
              </a:spcBef>
              <a:spcAft>
                <a:spcPts val="0"/>
              </a:spcAft>
              <a:buClr>
                <a:srgbClr val="000000"/>
              </a:buClr>
              <a:buSzPts val="1400"/>
            </a:pPr>
            <a:r>
              <a:rPr lang="en" sz="1400" b="1" dirty="0" smtClean="0">
                <a:solidFill>
                  <a:srgbClr val="FFFFFF"/>
                </a:solidFill>
                <a:ea typeface="Arial"/>
                <a:cs typeface="Calibri" panose="020F0502020204030204" pitchFamily="34" charset="0"/>
                <a:sym typeface="Arial"/>
              </a:rPr>
              <a:t>Wickline</a:t>
            </a:r>
            <a:r>
              <a:rPr lang="en" sz="1400" b="1" dirty="0">
                <a:solidFill>
                  <a:srgbClr val="FFFFFF"/>
                </a:solidFill>
                <a:ea typeface="Arial"/>
                <a:cs typeface="Calibri" panose="020F0502020204030204" pitchFamily="34" charset="0"/>
                <a:sym typeface="Arial"/>
              </a:rPr>
              <a:t>, V.B., Klinefelter, C. House, K., Shackson, C., Carrion, M. &amp; Vogel, K. (2016, October 21). </a:t>
            </a:r>
            <a:r>
              <a:rPr lang="en" sz="1400" b="1" i="1" dirty="0">
                <a:solidFill>
                  <a:srgbClr val="FFFFFF"/>
                </a:solidFill>
                <a:ea typeface="Arial"/>
                <a:cs typeface="Calibri" panose="020F0502020204030204" pitchFamily="34" charset="0"/>
                <a:sym typeface="Arial"/>
              </a:rPr>
              <a:t>The “Crossing </a:t>
            </a:r>
            <a:r>
              <a:rPr lang="en-US" sz="1400" b="1" i="1" dirty="0" smtClean="0">
                <a:solidFill>
                  <a:srgbClr val="FFFFFF"/>
                </a:solidFill>
                <a:ea typeface="Arial"/>
                <a:cs typeface="Calibri" panose="020F0502020204030204" pitchFamily="34" charset="0"/>
                <a:sym typeface="Arial"/>
              </a:rPr>
              <a:t>             </a:t>
            </a:r>
            <a:r>
              <a:rPr lang="en" sz="1400" b="1" i="1" dirty="0" smtClean="0">
                <a:solidFill>
                  <a:srgbClr val="FFFFFF"/>
                </a:solidFill>
                <a:ea typeface="Arial"/>
                <a:cs typeface="Calibri" panose="020F0502020204030204" pitchFamily="34" charset="0"/>
                <a:sym typeface="Arial"/>
              </a:rPr>
              <a:t>Borders</a:t>
            </a:r>
            <a:r>
              <a:rPr lang="en" sz="1400" b="1" i="1" dirty="0">
                <a:solidFill>
                  <a:srgbClr val="FFFFFF"/>
                </a:solidFill>
                <a:ea typeface="Arial"/>
                <a:cs typeface="Calibri" panose="020F0502020204030204" pitchFamily="34" charset="0"/>
                <a:sym typeface="Arial"/>
              </a:rPr>
              <a:t>” program: Developing intercultural competence for both domestic and international students. </a:t>
            </a:r>
            <a:r>
              <a:rPr lang="en" sz="1400" b="1" dirty="0" smtClean="0">
                <a:solidFill>
                  <a:srgbClr val="FFFFFF"/>
                </a:solidFill>
                <a:ea typeface="Arial"/>
                <a:cs typeface="Calibri" panose="020F0502020204030204" pitchFamily="34" charset="0"/>
                <a:sym typeface="Arial"/>
              </a:rPr>
              <a:t>Poster </a:t>
            </a:r>
            <a:r>
              <a:rPr lang="en" sz="1400" b="1" dirty="0">
                <a:solidFill>
                  <a:srgbClr val="FFFFFF"/>
                </a:solidFill>
                <a:ea typeface="Arial"/>
                <a:cs typeface="Calibri" panose="020F0502020204030204" pitchFamily="34" charset="0"/>
                <a:sym typeface="Arial"/>
              </a:rPr>
              <a:t>presented for the Society for Teaching of Psychology’s Annual Conference on Teaching (STP-ACT), </a:t>
            </a:r>
            <a:r>
              <a:rPr lang="en" sz="1400" b="1" dirty="0" smtClean="0">
                <a:solidFill>
                  <a:srgbClr val="FFFFFF"/>
                </a:solidFill>
                <a:ea typeface="Arial"/>
                <a:cs typeface="Calibri" panose="020F0502020204030204" pitchFamily="34" charset="0"/>
                <a:sym typeface="Arial"/>
              </a:rPr>
              <a:t>Decatur</a:t>
            </a:r>
            <a:r>
              <a:rPr lang="en" sz="1400" b="1" dirty="0">
                <a:solidFill>
                  <a:srgbClr val="FFFFFF"/>
                </a:solidFill>
                <a:ea typeface="Arial"/>
                <a:cs typeface="Calibri" panose="020F0502020204030204" pitchFamily="34" charset="0"/>
                <a:sym typeface="Arial"/>
              </a:rPr>
              <a:t>, GA.</a:t>
            </a:r>
            <a:endParaRPr sz="1400" b="1" dirty="0">
              <a:solidFill>
                <a:srgbClr val="FFFFFF"/>
              </a:solidFill>
              <a:ea typeface="Arial"/>
              <a:cs typeface="Calibri" panose="020F0502020204030204" pitchFamily="34" charset="0"/>
              <a:sym typeface="Arial"/>
            </a:endParaRPr>
          </a:p>
        </p:txBody>
      </p:sp>
    </p:spTree>
    <p:extLst>
      <p:ext uri="{BB962C8B-B14F-4D97-AF65-F5344CB8AC3E}">
        <p14:creationId xmlns:p14="http://schemas.microsoft.com/office/powerpoint/2010/main" val="1015508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4324350"/>
            <a:ext cx="1066800" cy="733958"/>
          </a:xfrm>
          <a:prstGeom prst="rect">
            <a:avLst/>
          </a:prstGeom>
        </p:spPr>
      </p:pic>
      <p:sp>
        <p:nvSpPr>
          <p:cNvPr id="5" name="Shape 143"/>
          <p:cNvSpPr txBox="1">
            <a:spLocks noGrp="1"/>
          </p:cNvSpPr>
          <p:nvPr>
            <p:ph type="title"/>
          </p:nvPr>
        </p:nvSpPr>
        <p:spPr>
          <a:xfrm>
            <a:off x="76200" y="133350"/>
            <a:ext cx="8991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200" dirty="0" smtClean="0"/>
              <a:t>Sample Reflections </a:t>
            </a:r>
            <a:r>
              <a:rPr lang="en-US" sz="3200" dirty="0" smtClean="0"/>
              <a:t>from</a:t>
            </a:r>
            <a:r>
              <a:rPr lang="en" sz="3200" dirty="0" smtClean="0"/>
              <a:t> </a:t>
            </a:r>
            <a:r>
              <a:rPr lang="en" sz="3200" dirty="0"/>
              <a:t>Students</a:t>
            </a:r>
            <a:endParaRPr sz="3200" dirty="0"/>
          </a:p>
        </p:txBody>
      </p:sp>
      <p:sp>
        <p:nvSpPr>
          <p:cNvPr id="6" name="Shape 144"/>
          <p:cNvSpPr txBox="1">
            <a:spLocks noGrp="1"/>
          </p:cNvSpPr>
          <p:nvPr>
            <p:ph type="body" idx="1"/>
          </p:nvPr>
        </p:nvSpPr>
        <p:spPr>
          <a:xfrm>
            <a:off x="152400" y="75555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600" b="1" dirty="0">
                <a:solidFill>
                  <a:schemeClr val="tx1"/>
                </a:solidFill>
                <a:highlight>
                  <a:srgbClr val="FFFFFF"/>
                </a:highlight>
                <a:ea typeface="Arial"/>
                <a:cs typeface="Arial"/>
                <a:sym typeface="Arial"/>
              </a:rPr>
              <a:t>“Meeting with the international students was an experience I have never had. It was like nothing I have ever experienced, considering I have never been out of the country. It gave me a different perspective on the world, and made me want to learn more about different cultures.” </a:t>
            </a:r>
            <a:endParaRPr sz="1600" b="1" dirty="0">
              <a:solidFill>
                <a:schemeClr val="tx1"/>
              </a:solidFill>
              <a:highlight>
                <a:srgbClr val="FFFFFF"/>
              </a:highlight>
              <a:ea typeface="Arial"/>
              <a:cs typeface="Arial"/>
              <a:sym typeface="Arial"/>
            </a:endParaRPr>
          </a:p>
          <a:p>
            <a:pPr marL="0" lvl="0" indent="0">
              <a:buNone/>
            </a:pPr>
            <a:endParaRPr lang="en-US" sz="1600" b="1" dirty="0">
              <a:solidFill>
                <a:schemeClr val="tx1"/>
              </a:solidFill>
              <a:highlight>
                <a:srgbClr val="FFFFFF"/>
              </a:highlight>
              <a:ea typeface="Arial"/>
              <a:cs typeface="Arial"/>
              <a:sym typeface="Arial"/>
            </a:endParaRPr>
          </a:p>
          <a:p>
            <a:pPr marL="0" lvl="0" indent="0">
              <a:buNone/>
            </a:pPr>
            <a:r>
              <a:rPr lang="en-US" sz="1600" b="1" dirty="0">
                <a:solidFill>
                  <a:schemeClr val="tx1"/>
                </a:solidFill>
                <a:highlight>
                  <a:srgbClr val="FFFFFF"/>
                </a:highlight>
                <a:ea typeface="Arial"/>
                <a:cs typeface="Arial"/>
                <a:sym typeface="Arial"/>
              </a:rPr>
              <a:t>“I really liked talking with the international students. It was interesting learning their perspectives on things we don't necessarily think about.”</a:t>
            </a:r>
          </a:p>
          <a:p>
            <a:pPr marL="0" lvl="0" indent="0" rtl="0">
              <a:spcBef>
                <a:spcPts val="0"/>
              </a:spcBef>
              <a:spcAft>
                <a:spcPts val="0"/>
              </a:spcAft>
              <a:buNone/>
            </a:pPr>
            <a:endParaRPr sz="1600" b="1" dirty="0">
              <a:solidFill>
                <a:schemeClr val="tx1"/>
              </a:solidFill>
              <a:highlight>
                <a:srgbClr val="FFFFFF"/>
              </a:highlight>
              <a:ea typeface="Arial"/>
              <a:cs typeface="Arial"/>
              <a:sym typeface="Arial"/>
            </a:endParaRPr>
          </a:p>
          <a:p>
            <a:pPr marL="0" lvl="0" indent="0" rtl="0">
              <a:spcBef>
                <a:spcPts val="0"/>
              </a:spcBef>
              <a:spcAft>
                <a:spcPts val="0"/>
              </a:spcAft>
              <a:buNone/>
            </a:pPr>
            <a:r>
              <a:rPr lang="en" sz="1600" b="1" dirty="0">
                <a:solidFill>
                  <a:schemeClr val="tx1"/>
                </a:solidFill>
                <a:highlight>
                  <a:srgbClr val="FFFFFF"/>
                </a:highlight>
                <a:ea typeface="Arial"/>
                <a:cs typeface="Arial"/>
                <a:sym typeface="Arial"/>
              </a:rPr>
              <a:t>“Overall... I found the experience to be a fairly positive one that might make me more inclined to speak to more international students around campus</a:t>
            </a:r>
            <a:r>
              <a:rPr lang="en" sz="1600" b="1" dirty="0" smtClean="0">
                <a:solidFill>
                  <a:schemeClr val="tx1"/>
                </a:solidFill>
                <a:highlight>
                  <a:srgbClr val="FFFFFF"/>
                </a:highlight>
                <a:ea typeface="Arial"/>
                <a:cs typeface="Arial"/>
                <a:sym typeface="Arial"/>
              </a:rPr>
              <a:t>.”</a:t>
            </a:r>
          </a:p>
          <a:p>
            <a:pPr marL="0" indent="0">
              <a:buNone/>
            </a:pPr>
            <a:endParaRPr lang="en-US" sz="1600" b="1" dirty="0" smtClean="0">
              <a:solidFill>
                <a:schemeClr val="tx1"/>
              </a:solidFill>
              <a:highlight>
                <a:srgbClr val="FFFFFF"/>
              </a:highlight>
              <a:ea typeface="Arial"/>
              <a:cs typeface="Arial"/>
              <a:sym typeface="Arial"/>
            </a:endParaRPr>
          </a:p>
          <a:p>
            <a:pPr marL="0" indent="0">
              <a:buNone/>
            </a:pPr>
            <a:r>
              <a:rPr lang="en-US" sz="1600" b="1" dirty="0" smtClean="0">
                <a:solidFill>
                  <a:schemeClr val="tx1"/>
                </a:solidFill>
                <a:highlight>
                  <a:srgbClr val="FFFFFF"/>
                </a:highlight>
                <a:ea typeface="Arial"/>
                <a:cs typeface="Arial"/>
                <a:sym typeface="Arial"/>
              </a:rPr>
              <a:t>“</a:t>
            </a:r>
            <a:r>
              <a:rPr lang="en-US" sz="1600" b="1" dirty="0">
                <a:solidFill>
                  <a:schemeClr val="tx1"/>
                </a:solidFill>
                <a:highlight>
                  <a:srgbClr val="FFFFFF"/>
                </a:highlight>
                <a:ea typeface="Arial"/>
                <a:cs typeface="Arial"/>
                <a:sym typeface="Arial"/>
              </a:rPr>
              <a:t>Overall, this experience was very enriching for me. Being at Miami for two years now, I have never really had an opportunity to engage with the  international students on campus. After this activity I feel a lot more comfortable interacting with them when I am on campus and am more likely to stop and have a conversation with them.”</a:t>
            </a:r>
          </a:p>
          <a:p>
            <a:pPr marL="0" lvl="0" indent="0" rtl="0">
              <a:spcBef>
                <a:spcPts val="0"/>
              </a:spcBef>
              <a:spcAft>
                <a:spcPts val="0"/>
              </a:spcAft>
              <a:buNone/>
            </a:pPr>
            <a:endParaRPr sz="1600" b="1" dirty="0" smtClean="0">
              <a:solidFill>
                <a:srgbClr val="FFFFFF"/>
              </a:solidFill>
              <a:highlight>
                <a:srgbClr val="FFFFFF"/>
              </a:highlight>
              <a:ea typeface="Arial"/>
              <a:cs typeface="Arial"/>
              <a:sym typeface="Arial"/>
            </a:endParaRPr>
          </a:p>
          <a:p>
            <a:pPr marL="0" lvl="0" indent="0" rtl="0">
              <a:spcBef>
                <a:spcPts val="0"/>
              </a:spcBef>
              <a:spcAft>
                <a:spcPts val="0"/>
              </a:spcAft>
              <a:buNone/>
            </a:pPr>
            <a:endParaRPr sz="1600" b="1" dirty="0">
              <a:solidFill>
                <a:srgbClr val="FFFFFF"/>
              </a:solidFill>
              <a:highlight>
                <a:srgbClr val="FFFFFF"/>
              </a:highlight>
              <a:ea typeface="Arial"/>
              <a:cs typeface="Arial"/>
              <a:sym typeface="Arial"/>
            </a:endParaRPr>
          </a:p>
        </p:txBody>
      </p:sp>
    </p:spTree>
    <p:extLst>
      <p:ext uri="{BB962C8B-B14F-4D97-AF65-F5344CB8AC3E}">
        <p14:creationId xmlns:p14="http://schemas.microsoft.com/office/powerpoint/2010/main" val="3516002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Shape 149"/>
          <p:cNvSpPr txBox="1">
            <a:spLocks noGrp="1"/>
          </p:cNvSpPr>
          <p:nvPr>
            <p:ph type="title"/>
          </p:nvPr>
        </p:nvSpPr>
        <p:spPr>
          <a:xfrm>
            <a:off x="311700" y="1333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200" dirty="0" smtClean="0"/>
              <a:t>Sample Reflections </a:t>
            </a:r>
            <a:r>
              <a:rPr lang="en" sz="3200" dirty="0"/>
              <a:t>From Students</a:t>
            </a:r>
            <a:endParaRPr sz="3200" dirty="0"/>
          </a:p>
        </p:txBody>
      </p:sp>
      <p:sp>
        <p:nvSpPr>
          <p:cNvPr id="6" name="Shape 150"/>
          <p:cNvSpPr txBox="1">
            <a:spLocks noGrp="1"/>
          </p:cNvSpPr>
          <p:nvPr>
            <p:ph type="body" idx="1"/>
          </p:nvPr>
        </p:nvSpPr>
        <p:spPr>
          <a:xfrm>
            <a:off x="311700" y="1017450"/>
            <a:ext cx="8520600" cy="38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600" b="1" dirty="0">
                <a:solidFill>
                  <a:schemeClr val="tx1"/>
                </a:solidFill>
                <a:highlight>
                  <a:srgbClr val="FFFFFF"/>
                </a:highlight>
                <a:ea typeface="Arial"/>
                <a:cs typeface="Arial"/>
                <a:sym typeface="Arial"/>
              </a:rPr>
              <a:t>“...this activity helped me to better understand why it is important to understand a person’s values when attempting to understand their behaviors. By the end, it seemed like we shared core values, even if we expressed them differently.”</a:t>
            </a:r>
            <a:endParaRPr sz="1600" b="1" dirty="0">
              <a:solidFill>
                <a:schemeClr val="tx1"/>
              </a:solidFill>
              <a:highlight>
                <a:srgbClr val="FFFFFF"/>
              </a:highlight>
              <a:ea typeface="Arial"/>
              <a:cs typeface="Arial"/>
              <a:sym typeface="Arial"/>
            </a:endParaRPr>
          </a:p>
          <a:p>
            <a:pPr marL="0" lvl="0" indent="0" rtl="0">
              <a:spcBef>
                <a:spcPts val="0"/>
              </a:spcBef>
              <a:spcAft>
                <a:spcPts val="0"/>
              </a:spcAft>
              <a:buNone/>
            </a:pPr>
            <a:endParaRPr sz="1600" b="1" dirty="0">
              <a:solidFill>
                <a:schemeClr val="tx1"/>
              </a:solidFill>
              <a:highlight>
                <a:srgbClr val="FFFFFF"/>
              </a:highlight>
              <a:ea typeface="Arial"/>
              <a:cs typeface="Arial"/>
              <a:sym typeface="Arial"/>
            </a:endParaRPr>
          </a:p>
          <a:p>
            <a:pPr marL="0" lvl="0" indent="0" rtl="0">
              <a:spcBef>
                <a:spcPts val="0"/>
              </a:spcBef>
              <a:spcAft>
                <a:spcPts val="0"/>
              </a:spcAft>
              <a:buNone/>
            </a:pPr>
            <a:r>
              <a:rPr lang="en" sz="1600" b="1" dirty="0">
                <a:solidFill>
                  <a:schemeClr val="tx1"/>
                </a:solidFill>
                <a:highlight>
                  <a:srgbClr val="FFFFFF"/>
                </a:highlight>
                <a:ea typeface="Arial"/>
                <a:cs typeface="Arial"/>
                <a:sym typeface="Arial"/>
              </a:rPr>
              <a:t>“Before our experiential learning, I will admit I had expectations for it to be uncomfortable and weird.  However, I was pleasantly surprised, and can honestly say that I have a new view of the international students on campus.”</a:t>
            </a:r>
            <a:endParaRPr sz="1600" b="1" dirty="0">
              <a:solidFill>
                <a:schemeClr val="tx1"/>
              </a:solidFill>
              <a:highlight>
                <a:srgbClr val="FFFFFF"/>
              </a:highlight>
              <a:ea typeface="Arial"/>
              <a:cs typeface="Arial"/>
              <a:sym typeface="Arial"/>
            </a:endParaRPr>
          </a:p>
          <a:p>
            <a:pPr marL="0" lvl="0" indent="0" rtl="0">
              <a:spcBef>
                <a:spcPts val="0"/>
              </a:spcBef>
              <a:spcAft>
                <a:spcPts val="0"/>
              </a:spcAft>
              <a:buNone/>
            </a:pPr>
            <a:endParaRPr sz="1600" b="1" dirty="0">
              <a:solidFill>
                <a:schemeClr val="tx1"/>
              </a:solidFill>
              <a:highlight>
                <a:srgbClr val="FFFFFF"/>
              </a:highlight>
              <a:ea typeface="Arial"/>
              <a:cs typeface="Arial"/>
              <a:sym typeface="Arial"/>
            </a:endParaRPr>
          </a:p>
          <a:p>
            <a:pPr marL="0" indent="0">
              <a:buNone/>
            </a:pPr>
            <a:r>
              <a:rPr lang="en-US" sz="1600" b="1" dirty="0">
                <a:solidFill>
                  <a:schemeClr val="tx1"/>
                </a:solidFill>
                <a:highlight>
                  <a:srgbClr val="FFFFFF"/>
                </a:highlight>
                <a:ea typeface="Arial"/>
                <a:cs typeface="Arial"/>
                <a:sym typeface="Arial"/>
              </a:rPr>
              <a:t>“...this experience with the international students was very new for me. It really opened my eyes and inspired a deeper desire to study the culture of other regions. I’d be lying if I said that I wasn’t intimidated at first, and at times somewhat difficult because of the language barriers between our cultures, but my anxieties quickly dissipated as I found it fascinating to find the similarities and differences in our cultures and lifestyles.”</a:t>
            </a:r>
          </a:p>
          <a:p>
            <a:pPr marL="0" lvl="0" indent="0">
              <a:spcBef>
                <a:spcPts val="0"/>
              </a:spcBef>
              <a:spcAft>
                <a:spcPts val="1600"/>
              </a:spcAft>
              <a:buNone/>
            </a:pPr>
            <a:endParaRPr b="1" dirty="0">
              <a:solidFill>
                <a:schemeClr val="tx1"/>
              </a:solidFill>
            </a:endParaRPr>
          </a:p>
        </p:txBody>
      </p:sp>
      <p:pic>
        <p:nvPicPr>
          <p:cNvPr id="7" name="Picture 6"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4324350"/>
            <a:ext cx="1066800" cy="733958"/>
          </a:xfrm>
          <a:prstGeom prst="rect">
            <a:avLst/>
          </a:prstGeom>
        </p:spPr>
      </p:pic>
    </p:spTree>
    <p:extLst>
      <p:ext uri="{BB962C8B-B14F-4D97-AF65-F5344CB8AC3E}">
        <p14:creationId xmlns:p14="http://schemas.microsoft.com/office/powerpoint/2010/main" val="151474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Shape 78"/>
          <p:cNvSpPr txBox="1">
            <a:spLocks noGrp="1"/>
          </p:cNvSpPr>
          <p:nvPr>
            <p:ph type="title"/>
          </p:nvPr>
        </p:nvSpPr>
        <p:spPr>
          <a:xfrm>
            <a:off x="304800" y="2095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smtClean="0"/>
              <a:t>Session Learning Outcomes</a:t>
            </a:r>
            <a:endParaRPr dirty="0"/>
          </a:p>
        </p:txBody>
      </p:sp>
      <p:sp>
        <p:nvSpPr>
          <p:cNvPr id="6" name="Shape 79"/>
          <p:cNvSpPr txBox="1">
            <a:spLocks noGrp="1"/>
          </p:cNvSpPr>
          <p:nvPr>
            <p:ph type="body" idx="1"/>
          </p:nvPr>
        </p:nvSpPr>
        <p:spPr>
          <a:xfrm>
            <a:off x="311700" y="971550"/>
            <a:ext cx="8520600" cy="3015600"/>
          </a:xfrm>
          <a:prstGeom prst="rect">
            <a:avLst/>
          </a:prstGeom>
        </p:spPr>
        <p:txBody>
          <a:bodyPr spcFirstLastPara="1" wrap="square" lIns="91425" tIns="91425" rIns="91425" bIns="91425" anchor="t" anchorCtr="0">
            <a:noAutofit/>
          </a:bodyPr>
          <a:lstStyle/>
          <a:p>
            <a:pPr lvl="0">
              <a:spcBef>
                <a:spcPts val="0"/>
              </a:spcBef>
              <a:buChar char="❖"/>
            </a:pPr>
            <a:r>
              <a:rPr lang="en" sz="2400" b="1" dirty="0">
                <a:solidFill>
                  <a:schemeClr val="bg1"/>
                </a:solidFill>
                <a:latin typeface="Lato" panose="020B0604020202020204" charset="0"/>
              </a:rPr>
              <a:t>By the end of this session, participants will be able to</a:t>
            </a:r>
            <a:r>
              <a:rPr lang="en" sz="2400" b="1" dirty="0" smtClean="0">
                <a:solidFill>
                  <a:schemeClr val="bg1"/>
                </a:solidFill>
                <a:latin typeface="Lato" panose="020B0604020202020204" charset="0"/>
              </a:rPr>
              <a:t>:</a:t>
            </a:r>
          </a:p>
          <a:p>
            <a:pPr marL="742950" lvl="1" indent="-285750">
              <a:spcBef>
                <a:spcPts val="0"/>
              </a:spcBef>
              <a:buFont typeface="Wingdings" panose="05000000000000000000" pitchFamily="2" charset="2"/>
              <a:buChar char="Ø"/>
            </a:pPr>
            <a:r>
              <a:rPr lang="en" sz="1800" b="1" dirty="0" smtClean="0">
                <a:solidFill>
                  <a:schemeClr val="bg1"/>
                </a:solidFill>
                <a:latin typeface="Lato" panose="020B0604020202020204" charset="0"/>
              </a:rPr>
              <a:t>Define intercultural competence and the Contact Hypothesis </a:t>
            </a:r>
            <a:endParaRPr lang="en-US" sz="1800" b="1" dirty="0" smtClean="0">
              <a:solidFill>
                <a:schemeClr val="bg1"/>
              </a:solidFill>
              <a:latin typeface="Lato" panose="020B0604020202020204" charset="0"/>
            </a:endParaRPr>
          </a:p>
          <a:p>
            <a:pPr marL="742950" lvl="1" indent="-285750">
              <a:spcBef>
                <a:spcPts val="0"/>
              </a:spcBef>
              <a:buFont typeface="Wingdings" panose="05000000000000000000" pitchFamily="2" charset="2"/>
              <a:buChar char="Ø"/>
            </a:pPr>
            <a:r>
              <a:rPr lang="en" sz="1800" b="1" dirty="0" smtClean="0">
                <a:solidFill>
                  <a:schemeClr val="bg1"/>
                </a:solidFill>
                <a:latin typeface="Lato" panose="020B0604020202020204" charset="0"/>
              </a:rPr>
              <a:t>Describe a model of </a:t>
            </a:r>
            <a:r>
              <a:rPr lang="en" sz="1800" b="1" dirty="0">
                <a:solidFill>
                  <a:schemeClr val="bg1"/>
                </a:solidFill>
                <a:latin typeface="Lato" panose="020B0604020202020204" charset="0"/>
              </a:rPr>
              <a:t>effective interdisciplinary partnerships between domestic and international students that </a:t>
            </a:r>
            <a:r>
              <a:rPr lang="en" sz="1800" b="1" dirty="0" smtClean="0">
                <a:solidFill>
                  <a:schemeClr val="bg1"/>
                </a:solidFill>
                <a:latin typeface="Lato" panose="020B0604020202020204" charset="0"/>
              </a:rPr>
              <a:t>take</a:t>
            </a:r>
            <a:r>
              <a:rPr lang="en-US" sz="1800" b="1" dirty="0" smtClean="0">
                <a:solidFill>
                  <a:schemeClr val="bg1"/>
                </a:solidFill>
                <a:latin typeface="Lato" panose="020B0604020202020204" charset="0"/>
              </a:rPr>
              <a:t>s</a:t>
            </a:r>
            <a:r>
              <a:rPr lang="en" sz="1800" b="1" dirty="0" smtClean="0">
                <a:solidFill>
                  <a:schemeClr val="bg1"/>
                </a:solidFill>
                <a:latin typeface="Lato" panose="020B0604020202020204" charset="0"/>
              </a:rPr>
              <a:t> </a:t>
            </a:r>
            <a:r>
              <a:rPr lang="en" sz="1800" b="1" dirty="0">
                <a:solidFill>
                  <a:schemeClr val="bg1"/>
                </a:solidFill>
                <a:latin typeface="Lato" panose="020B0604020202020204" charset="0"/>
              </a:rPr>
              <a:t>place at Miami </a:t>
            </a:r>
            <a:r>
              <a:rPr lang="en" sz="1800" b="1" dirty="0" smtClean="0">
                <a:solidFill>
                  <a:schemeClr val="bg1"/>
                </a:solidFill>
                <a:latin typeface="Lato" panose="020B0604020202020204" charset="0"/>
              </a:rPr>
              <a:t>University called “Crossing Borders”</a:t>
            </a:r>
            <a:endParaRPr lang="en-US" b="1" dirty="0">
              <a:solidFill>
                <a:schemeClr val="bg1"/>
              </a:solidFill>
              <a:latin typeface="Lato" panose="020B0604020202020204" charset="0"/>
            </a:endParaRPr>
          </a:p>
          <a:p>
            <a:pPr marL="742950" lvl="1" indent="-285750">
              <a:spcBef>
                <a:spcPts val="0"/>
              </a:spcBef>
              <a:buFont typeface="Wingdings" panose="05000000000000000000" pitchFamily="2" charset="2"/>
              <a:buChar char="Ø"/>
            </a:pPr>
            <a:r>
              <a:rPr lang="en" sz="1800" b="1" dirty="0" smtClean="0">
                <a:solidFill>
                  <a:schemeClr val="bg1"/>
                </a:solidFill>
                <a:latin typeface="Lato" panose="020B0604020202020204" charset="0"/>
              </a:rPr>
              <a:t>Articulate </a:t>
            </a:r>
            <a:r>
              <a:rPr lang="en" sz="1800" b="1" dirty="0">
                <a:solidFill>
                  <a:schemeClr val="bg1"/>
                </a:solidFill>
                <a:latin typeface="Lato" panose="020B0604020202020204" charset="0"/>
              </a:rPr>
              <a:t>the benefits (and challenges) of interdisciplinary partnerships for domestic and international </a:t>
            </a:r>
            <a:r>
              <a:rPr lang="en" sz="1800" b="1" dirty="0" smtClean="0">
                <a:solidFill>
                  <a:schemeClr val="bg1"/>
                </a:solidFill>
                <a:latin typeface="Lato" panose="020B0604020202020204" charset="0"/>
              </a:rPr>
              <a:t>students</a:t>
            </a:r>
            <a:endParaRPr lang="en-US" b="1" dirty="0">
              <a:solidFill>
                <a:schemeClr val="bg1"/>
              </a:solidFill>
              <a:latin typeface="Lato" panose="020B0604020202020204" charset="0"/>
            </a:endParaRPr>
          </a:p>
          <a:p>
            <a:pPr marL="742950" lvl="1" indent="-285750">
              <a:spcBef>
                <a:spcPts val="0"/>
              </a:spcBef>
              <a:buFont typeface="Wingdings" panose="05000000000000000000" pitchFamily="2" charset="2"/>
              <a:buChar char="Ø"/>
            </a:pPr>
            <a:r>
              <a:rPr lang="en" sz="1800" b="1" dirty="0" smtClean="0">
                <a:solidFill>
                  <a:schemeClr val="bg1"/>
                </a:solidFill>
                <a:latin typeface="Lato" panose="020B0604020202020204" charset="0"/>
              </a:rPr>
              <a:t>Apply </a:t>
            </a:r>
            <a:r>
              <a:rPr lang="en" sz="1800" b="1" dirty="0">
                <a:solidFill>
                  <a:schemeClr val="bg1"/>
                </a:solidFill>
                <a:latin typeface="Lato" panose="020B0604020202020204" charset="0"/>
              </a:rPr>
              <a:t>“lessons learned” from the presenters in order to create more meaningful and effective interdisciplinary, co-curricular or </a:t>
            </a:r>
            <a:endParaRPr lang="en" sz="1800" b="1" dirty="0" smtClean="0">
              <a:solidFill>
                <a:schemeClr val="bg1"/>
              </a:solidFill>
              <a:latin typeface="Lato" panose="020B0604020202020204" charset="0"/>
            </a:endParaRPr>
          </a:p>
          <a:p>
            <a:pPr lvl="1">
              <a:spcBef>
                <a:spcPts val="0"/>
              </a:spcBef>
            </a:pPr>
            <a:r>
              <a:rPr lang="en" b="1" dirty="0">
                <a:solidFill>
                  <a:schemeClr val="bg1"/>
                </a:solidFill>
                <a:latin typeface="Lato" panose="020B0604020202020204" charset="0"/>
              </a:rPr>
              <a:t> </a:t>
            </a:r>
            <a:r>
              <a:rPr lang="en" b="1" dirty="0" smtClean="0">
                <a:solidFill>
                  <a:schemeClr val="bg1"/>
                </a:solidFill>
                <a:latin typeface="Lato" panose="020B0604020202020204" charset="0"/>
              </a:rPr>
              <a:t>   </a:t>
            </a:r>
            <a:r>
              <a:rPr lang="en" sz="1800" b="1" dirty="0" smtClean="0">
                <a:solidFill>
                  <a:schemeClr val="bg1"/>
                </a:solidFill>
                <a:latin typeface="Lato" panose="020B0604020202020204" charset="0"/>
              </a:rPr>
              <a:t>extra-curricular</a:t>
            </a:r>
            <a:r>
              <a:rPr lang="en" b="1" dirty="0" smtClean="0">
                <a:solidFill>
                  <a:schemeClr val="bg1"/>
                </a:solidFill>
                <a:latin typeface="Lato" panose="020B0604020202020204" charset="0"/>
              </a:rPr>
              <a:t> </a:t>
            </a:r>
            <a:r>
              <a:rPr lang="en" sz="1800" b="1" dirty="0" smtClean="0">
                <a:solidFill>
                  <a:schemeClr val="bg1"/>
                </a:solidFill>
                <a:latin typeface="Lato" panose="020B0604020202020204" charset="0"/>
              </a:rPr>
              <a:t>partnerships </a:t>
            </a:r>
            <a:r>
              <a:rPr lang="en" sz="1800" b="1" dirty="0">
                <a:solidFill>
                  <a:schemeClr val="bg1"/>
                </a:solidFill>
                <a:latin typeface="Lato" panose="020B0604020202020204" charset="0"/>
              </a:rPr>
              <a:t>between domestic and </a:t>
            </a:r>
            <a:endParaRPr lang="en" sz="1800" b="1" dirty="0" smtClean="0">
              <a:solidFill>
                <a:schemeClr val="bg1"/>
              </a:solidFill>
              <a:latin typeface="Lato" panose="020B0604020202020204" charset="0"/>
            </a:endParaRPr>
          </a:p>
          <a:p>
            <a:pPr lvl="1">
              <a:spcBef>
                <a:spcPts val="0"/>
              </a:spcBef>
            </a:pPr>
            <a:r>
              <a:rPr lang="en" b="1" dirty="0">
                <a:solidFill>
                  <a:schemeClr val="bg1"/>
                </a:solidFill>
                <a:latin typeface="Lato" panose="020B0604020202020204" charset="0"/>
              </a:rPr>
              <a:t> </a:t>
            </a:r>
            <a:r>
              <a:rPr lang="en" b="1" dirty="0" smtClean="0">
                <a:solidFill>
                  <a:schemeClr val="bg1"/>
                </a:solidFill>
                <a:latin typeface="Lato" panose="020B0604020202020204" charset="0"/>
              </a:rPr>
              <a:t>   </a:t>
            </a:r>
            <a:r>
              <a:rPr lang="en" sz="1800" b="1" dirty="0" smtClean="0">
                <a:solidFill>
                  <a:schemeClr val="bg1"/>
                </a:solidFill>
                <a:latin typeface="Lato" panose="020B0604020202020204" charset="0"/>
              </a:rPr>
              <a:t>international </a:t>
            </a:r>
            <a:r>
              <a:rPr lang="en" sz="1800" b="1" dirty="0" smtClean="0">
                <a:solidFill>
                  <a:schemeClr val="bg1"/>
                </a:solidFill>
                <a:latin typeface="Lato" panose="020B0604020202020204" charset="0"/>
              </a:rPr>
              <a:t>students</a:t>
            </a:r>
            <a:endParaRPr sz="1800" b="1" dirty="0">
              <a:solidFill>
                <a:schemeClr val="bg1"/>
              </a:solidFill>
              <a:latin typeface="Lato" panose="020B0604020202020204" charset="0"/>
            </a:endParaRPr>
          </a:p>
          <a:p>
            <a:pPr marL="0" lvl="0" indent="0">
              <a:spcBef>
                <a:spcPts val="1600"/>
              </a:spcBef>
              <a:spcAft>
                <a:spcPts val="1600"/>
              </a:spcAft>
              <a:buNone/>
            </a:pPr>
            <a:endParaRPr dirty="0"/>
          </a:p>
        </p:txBody>
      </p:sp>
    </p:spTree>
    <p:extLst>
      <p:ext uri="{BB962C8B-B14F-4D97-AF65-F5344CB8AC3E}">
        <p14:creationId xmlns:p14="http://schemas.microsoft.com/office/powerpoint/2010/main" val="2006758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Shape 78"/>
          <p:cNvSpPr txBox="1">
            <a:spLocks noGrp="1"/>
          </p:cNvSpPr>
          <p:nvPr>
            <p:ph type="title"/>
          </p:nvPr>
        </p:nvSpPr>
        <p:spPr>
          <a:xfrm>
            <a:off x="311700" y="193050"/>
            <a:ext cx="85206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dirty="0" smtClean="0"/>
              <a:t>The Contact Hypothesis (Allport, 1954)</a:t>
            </a:r>
            <a:endParaRPr sz="2800" dirty="0"/>
          </a:p>
        </p:txBody>
      </p:sp>
      <p:sp>
        <p:nvSpPr>
          <p:cNvPr id="6" name="Shape 79"/>
          <p:cNvSpPr txBox="1">
            <a:spLocks noGrp="1"/>
          </p:cNvSpPr>
          <p:nvPr>
            <p:ph type="body" idx="1"/>
          </p:nvPr>
        </p:nvSpPr>
        <p:spPr>
          <a:xfrm>
            <a:off x="311700" y="971550"/>
            <a:ext cx="8520600" cy="3015600"/>
          </a:xfrm>
          <a:prstGeom prst="rect">
            <a:avLst/>
          </a:prstGeom>
        </p:spPr>
        <p:txBody>
          <a:bodyPr spcFirstLastPara="1" wrap="square" lIns="91425" tIns="91425" rIns="91425" bIns="91425" anchor="t" anchorCtr="0">
            <a:noAutofit/>
          </a:bodyPr>
          <a:lstStyle/>
          <a:p>
            <a:pPr>
              <a:buFont typeface="Lato"/>
              <a:buChar char="❖"/>
            </a:pPr>
            <a:r>
              <a:rPr lang="en-US" dirty="0" smtClean="0">
                <a:solidFill>
                  <a:srgbClr val="FFFFFF"/>
                </a:solidFill>
                <a:latin typeface="Lato" panose="020B0604020202020204" charset="0"/>
                <a:cs typeface="Calibri" panose="020F0502020204030204" pitchFamily="34" charset="0"/>
              </a:rPr>
              <a:t>Stereotypes and prejudice reduce with equal status contact by an in-group with an out-group (</a:t>
            </a:r>
            <a:r>
              <a:rPr lang="it-IT" dirty="0">
                <a:solidFill>
                  <a:srgbClr val="FFFFFF"/>
                </a:solidFill>
                <a:latin typeface="Lato" panose="020B0604020202020204" charset="0"/>
                <a:cs typeface="Calibri" panose="020F0502020204030204" pitchFamily="34" charset="0"/>
              </a:rPr>
              <a:t>Corrigan, 2005; Pettigrew &amp; Tropp, 2006, </a:t>
            </a:r>
            <a:r>
              <a:rPr lang="it-IT" dirty="0" smtClean="0">
                <a:solidFill>
                  <a:srgbClr val="FFFFFF"/>
                </a:solidFill>
                <a:latin typeface="Lato" panose="020B0604020202020204" charset="0"/>
                <a:cs typeface="Calibri" panose="020F0502020204030204" pitchFamily="34" charset="0"/>
              </a:rPr>
              <a:t>2008)</a:t>
            </a:r>
            <a:br>
              <a:rPr lang="it-IT" dirty="0" smtClean="0">
                <a:solidFill>
                  <a:srgbClr val="FFFFFF"/>
                </a:solidFill>
                <a:latin typeface="Lato" panose="020B0604020202020204" charset="0"/>
                <a:cs typeface="Calibri" panose="020F0502020204030204" pitchFamily="34" charset="0"/>
              </a:rPr>
            </a:br>
            <a:endParaRPr lang="en-US" dirty="0" smtClean="0">
              <a:solidFill>
                <a:srgbClr val="FFFFFF"/>
              </a:solidFill>
              <a:latin typeface="Lato" panose="020B0604020202020204" charset="0"/>
              <a:cs typeface="Calibri" panose="020F0502020204030204" pitchFamily="34" charset="0"/>
            </a:endParaRPr>
          </a:p>
          <a:p>
            <a:pPr lvl="1" indent="-342900">
              <a:spcBef>
                <a:spcPts val="0"/>
              </a:spcBef>
              <a:buSzPts val="1800"/>
              <a:buFont typeface="Courier New" panose="02070309020205020404" pitchFamily="49" charset="0"/>
              <a:buChar char="o"/>
            </a:pPr>
            <a:r>
              <a:rPr lang="en-US" sz="2000" dirty="0">
                <a:solidFill>
                  <a:srgbClr val="FFFFFF"/>
                </a:solidFill>
                <a:latin typeface="Lato" panose="020B0604020202020204" charset="0"/>
                <a:cs typeface="Calibri" panose="020F0502020204030204" pitchFamily="34" charset="0"/>
              </a:rPr>
              <a:t>P</a:t>
            </a:r>
            <a:r>
              <a:rPr lang="en-US" sz="2000" dirty="0" smtClean="0">
                <a:solidFill>
                  <a:srgbClr val="FFFFFF"/>
                </a:solidFill>
                <a:latin typeface="Lato" panose="020B0604020202020204" charset="0"/>
                <a:cs typeface="Calibri" panose="020F0502020204030204" pitchFamily="34" charset="0"/>
              </a:rPr>
              <a:t>ositive feelings (</a:t>
            </a:r>
            <a:r>
              <a:rPr lang="en-US" sz="2000" b="1" dirty="0" smtClean="0">
                <a:solidFill>
                  <a:srgbClr val="FFFFFF"/>
                </a:solidFill>
                <a:latin typeface="Lato" panose="020B0604020202020204" charset="0"/>
                <a:cs typeface="Calibri" panose="020F0502020204030204" pitchFamily="34" charset="0"/>
              </a:rPr>
              <a:t>affect</a:t>
            </a:r>
            <a:r>
              <a:rPr lang="en-US" sz="2000" dirty="0" smtClean="0">
                <a:solidFill>
                  <a:srgbClr val="FFFFFF"/>
                </a:solidFill>
                <a:latin typeface="Lato" panose="020B0604020202020204" charset="0"/>
                <a:cs typeface="Calibri" panose="020F0502020204030204" pitchFamily="34" charset="0"/>
              </a:rPr>
              <a:t>)</a:t>
            </a:r>
          </a:p>
          <a:p>
            <a:pPr lvl="1" indent="-342900">
              <a:spcBef>
                <a:spcPts val="0"/>
              </a:spcBef>
              <a:buSzPts val="1800"/>
              <a:buFont typeface="Courier New" panose="02070309020205020404" pitchFamily="49" charset="0"/>
              <a:buChar char="o"/>
            </a:pPr>
            <a:r>
              <a:rPr lang="en-US" sz="2000" dirty="0" smtClean="0">
                <a:solidFill>
                  <a:srgbClr val="FFFFFF"/>
                </a:solidFill>
                <a:latin typeface="Lato" panose="020B0604020202020204" charset="0"/>
                <a:cs typeface="Calibri" panose="020F0502020204030204" pitchFamily="34" charset="0"/>
              </a:rPr>
              <a:t>Improving interactions (</a:t>
            </a:r>
            <a:r>
              <a:rPr lang="en-US" sz="2000" b="1" dirty="0" smtClean="0">
                <a:solidFill>
                  <a:srgbClr val="FFFFFF"/>
                </a:solidFill>
                <a:latin typeface="Lato" panose="020B0604020202020204" charset="0"/>
                <a:cs typeface="Calibri" panose="020F0502020204030204" pitchFamily="34" charset="0"/>
              </a:rPr>
              <a:t>behavior</a:t>
            </a:r>
            <a:r>
              <a:rPr lang="en-US" sz="2000" dirty="0" smtClean="0">
                <a:solidFill>
                  <a:srgbClr val="FFFFFF"/>
                </a:solidFill>
                <a:latin typeface="Lato" panose="020B0604020202020204" charset="0"/>
                <a:cs typeface="Calibri" panose="020F0502020204030204" pitchFamily="34" charset="0"/>
              </a:rPr>
              <a:t>)</a:t>
            </a:r>
          </a:p>
          <a:p>
            <a:pPr lvl="1" indent="-342900">
              <a:spcBef>
                <a:spcPts val="0"/>
              </a:spcBef>
              <a:buSzPts val="1800"/>
              <a:buFont typeface="Courier New" panose="02070309020205020404" pitchFamily="49" charset="0"/>
              <a:buChar char="o"/>
            </a:pPr>
            <a:r>
              <a:rPr lang="en-US" sz="2000" dirty="0">
                <a:solidFill>
                  <a:srgbClr val="FFFFFF"/>
                </a:solidFill>
                <a:latin typeface="Lato" panose="020B0604020202020204" charset="0"/>
                <a:cs typeface="Calibri" panose="020F0502020204030204" pitchFamily="34" charset="0"/>
              </a:rPr>
              <a:t>E</a:t>
            </a:r>
            <a:r>
              <a:rPr lang="en-US" sz="2000" dirty="0" smtClean="0">
                <a:solidFill>
                  <a:srgbClr val="FFFFFF"/>
                </a:solidFill>
                <a:latin typeface="Lato" panose="020B0604020202020204" charset="0"/>
                <a:cs typeface="Calibri" panose="020F0502020204030204" pitchFamily="34" charset="0"/>
              </a:rPr>
              <a:t>nhanced knowledge (</a:t>
            </a:r>
            <a:r>
              <a:rPr lang="en-US" sz="2000" b="1" dirty="0" smtClean="0">
                <a:solidFill>
                  <a:srgbClr val="FFFFFF"/>
                </a:solidFill>
                <a:latin typeface="Lato" panose="020B0604020202020204" charset="0"/>
                <a:cs typeface="Calibri" panose="020F0502020204030204" pitchFamily="34" charset="0"/>
              </a:rPr>
              <a:t>cognition</a:t>
            </a:r>
            <a:r>
              <a:rPr lang="en-US" sz="2000" dirty="0" smtClean="0">
                <a:solidFill>
                  <a:srgbClr val="FFFFFF"/>
                </a:solidFill>
                <a:latin typeface="Lato" panose="020B0604020202020204" charset="0"/>
                <a:cs typeface="Calibri" panose="020F0502020204030204" pitchFamily="34" charset="0"/>
              </a:rPr>
              <a:t>) </a:t>
            </a:r>
            <a:br>
              <a:rPr lang="en-US" sz="2000" dirty="0" smtClean="0">
                <a:solidFill>
                  <a:srgbClr val="FFFFFF"/>
                </a:solidFill>
                <a:latin typeface="Lato" panose="020B0604020202020204" charset="0"/>
                <a:cs typeface="Calibri" panose="020F0502020204030204" pitchFamily="34" charset="0"/>
              </a:rPr>
            </a:br>
            <a:endParaRPr lang="en-US" sz="1000" dirty="0" smtClean="0">
              <a:solidFill>
                <a:srgbClr val="FFFFFF"/>
              </a:solidFill>
              <a:latin typeface="Lato" panose="020B0604020202020204" charset="0"/>
              <a:cs typeface="Calibri" panose="020F0502020204030204" pitchFamily="34" charset="0"/>
            </a:endParaRPr>
          </a:p>
          <a:p>
            <a:pPr>
              <a:buFont typeface="Lato"/>
              <a:buChar char="❖"/>
            </a:pPr>
            <a:r>
              <a:rPr lang="en-US" dirty="0" smtClean="0">
                <a:solidFill>
                  <a:srgbClr val="FFFFFF"/>
                </a:solidFill>
                <a:latin typeface="Lato" panose="020B0604020202020204" charset="0"/>
                <a:cs typeface="Calibri" panose="020F0502020204030204" pitchFamily="34" charset="0"/>
              </a:rPr>
              <a:t>The Contact </a:t>
            </a:r>
            <a:r>
              <a:rPr lang="en-US" dirty="0">
                <a:solidFill>
                  <a:srgbClr val="FFFFFF"/>
                </a:solidFill>
                <a:latin typeface="Lato" panose="020B0604020202020204" charset="0"/>
                <a:cs typeface="Calibri" panose="020F0502020204030204" pitchFamily="34" charset="0"/>
              </a:rPr>
              <a:t>Hypothesis </a:t>
            </a:r>
            <a:r>
              <a:rPr lang="en-US" dirty="0" smtClean="0">
                <a:solidFill>
                  <a:srgbClr val="FFFFFF"/>
                </a:solidFill>
                <a:latin typeface="Lato" panose="020B0604020202020204" charset="0"/>
                <a:cs typeface="Calibri" panose="020F0502020204030204" pitchFamily="34" charset="0"/>
              </a:rPr>
              <a:t>can take </a:t>
            </a:r>
            <a:r>
              <a:rPr lang="en-US" dirty="0">
                <a:solidFill>
                  <a:srgbClr val="FFFFFF"/>
                </a:solidFill>
                <a:latin typeface="Lato" panose="020B0604020202020204" charset="0"/>
                <a:cs typeface="Calibri" panose="020F0502020204030204" pitchFamily="34" charset="0"/>
              </a:rPr>
              <a:t>students out of the classroom, away from textbooks, and into a “real-world” situation - learning by doing </a:t>
            </a:r>
            <a:r>
              <a:rPr lang="en-US" dirty="0" smtClean="0">
                <a:solidFill>
                  <a:srgbClr val="FFFFFF"/>
                </a:solidFill>
                <a:latin typeface="Lato" panose="020B0604020202020204" charset="0"/>
                <a:cs typeface="Calibri" panose="020F0502020204030204" pitchFamily="34" charset="0"/>
              </a:rPr>
              <a:t>– via experiential learning (Kolb</a:t>
            </a:r>
            <a:r>
              <a:rPr lang="en-US" dirty="0">
                <a:solidFill>
                  <a:srgbClr val="FFFFFF"/>
                </a:solidFill>
                <a:latin typeface="Lato" panose="020B0604020202020204" charset="0"/>
                <a:cs typeface="Calibri" panose="020F0502020204030204" pitchFamily="34" charset="0"/>
              </a:rPr>
              <a:t>, 1984</a:t>
            </a:r>
            <a:r>
              <a:rPr lang="en-US" dirty="0" smtClean="0">
                <a:solidFill>
                  <a:srgbClr val="FFFFFF"/>
                </a:solidFill>
                <a:latin typeface="Lato" panose="020B0604020202020204" charset="0"/>
                <a:cs typeface="Calibri" panose="020F0502020204030204" pitchFamily="34" charset="0"/>
              </a:rPr>
              <a:t>), </a:t>
            </a:r>
            <a:r>
              <a:rPr lang="en-US" dirty="0">
                <a:solidFill>
                  <a:srgbClr val="FFFFFF"/>
                </a:solidFill>
                <a:latin typeface="Lato" panose="020B0604020202020204" charset="0"/>
                <a:cs typeface="Calibri" panose="020F0502020204030204" pitchFamily="34" charset="0"/>
              </a:rPr>
              <a:t>including service-learning </a:t>
            </a:r>
            <a:endParaRPr lang="en-US" dirty="0" smtClean="0">
              <a:solidFill>
                <a:srgbClr val="FFFFFF"/>
              </a:solidFill>
              <a:latin typeface="Lato" panose="020B0604020202020204" charset="0"/>
              <a:cs typeface="Calibri" panose="020F0502020204030204" pitchFamily="34" charset="0"/>
            </a:endParaRPr>
          </a:p>
          <a:p>
            <a:pPr marL="0" lvl="0" indent="0">
              <a:spcBef>
                <a:spcPts val="1600"/>
              </a:spcBef>
              <a:spcAft>
                <a:spcPts val="1600"/>
              </a:spcAft>
              <a:buNone/>
            </a:pPr>
            <a:endParaRPr dirty="0">
              <a:solidFill>
                <a:srgbClr val="FFFFFF"/>
              </a:solidFill>
            </a:endParaRPr>
          </a:p>
        </p:txBody>
      </p:sp>
      <p:pic>
        <p:nvPicPr>
          <p:cNvPr id="4" name="Picture 3" descr="CB4.jpg"/>
          <p:cNvPicPr>
            <a:picLocks noChangeAspect="1"/>
          </p:cNvPicPr>
          <p:nvPr/>
        </p:nvPicPr>
        <p:blipFill rotWithShape="1">
          <a:blip r:embed="rId3" cstate="print">
            <a:extLst>
              <a:ext uri="{28A0092B-C50C-407E-A947-70E740481C1C}">
                <a14:useLocalDpi xmlns:a14="http://schemas.microsoft.com/office/drawing/2010/main" val="0"/>
              </a:ext>
            </a:extLst>
          </a:blip>
          <a:srcRect b="25867"/>
          <a:stretch/>
        </p:blipFill>
        <p:spPr>
          <a:xfrm>
            <a:off x="-228600" y="-152400"/>
            <a:ext cx="9525000" cy="5295900"/>
          </a:xfrm>
          <a:prstGeom prst="rect">
            <a:avLst/>
          </a:prstGeom>
        </p:spPr>
      </p:pic>
      <p:pic>
        <p:nvPicPr>
          <p:cNvPr id="7" name="Picture 6" descr="CB1.jpg"/>
          <p:cNvPicPr>
            <a:picLocks noChangeAspect="1"/>
          </p:cNvPicPr>
          <p:nvPr/>
        </p:nvPicPr>
        <p:blipFill rotWithShape="1">
          <a:blip r:embed="rId4" cstate="print">
            <a:extLst>
              <a:ext uri="{28A0092B-C50C-407E-A947-70E740481C1C}">
                <a14:useLocalDpi xmlns:a14="http://schemas.microsoft.com/office/drawing/2010/main" val="0"/>
              </a:ext>
            </a:extLst>
          </a:blip>
          <a:srcRect b="22677"/>
          <a:stretch/>
        </p:blipFill>
        <p:spPr>
          <a:xfrm>
            <a:off x="-228600" y="-228600"/>
            <a:ext cx="9525000" cy="5523755"/>
          </a:xfrm>
          <a:prstGeom prst="rect">
            <a:avLst/>
          </a:prstGeom>
        </p:spPr>
      </p:pic>
      <p:pic>
        <p:nvPicPr>
          <p:cNvPr id="8" name="Picture 7" descr="CB3.jpg"/>
          <p:cNvPicPr>
            <a:picLocks noChangeAspect="1"/>
          </p:cNvPicPr>
          <p:nvPr/>
        </p:nvPicPr>
        <p:blipFill rotWithShape="1">
          <a:blip r:embed="rId5" cstate="print">
            <a:extLst>
              <a:ext uri="{28A0092B-C50C-407E-A947-70E740481C1C}">
                <a14:useLocalDpi xmlns:a14="http://schemas.microsoft.com/office/drawing/2010/main" val="0"/>
              </a:ext>
            </a:extLst>
          </a:blip>
          <a:srcRect t="2178" b="16339"/>
          <a:stretch/>
        </p:blipFill>
        <p:spPr>
          <a:xfrm>
            <a:off x="-203200" y="-247650"/>
            <a:ext cx="9499600" cy="5805395"/>
          </a:xfrm>
          <a:prstGeom prst="rect">
            <a:avLst/>
          </a:prstGeom>
        </p:spPr>
      </p:pic>
      <p:pic>
        <p:nvPicPr>
          <p:cNvPr id="9" name="Picture 8" descr="CB5.JPG"/>
          <p:cNvPicPr>
            <a:picLocks noChangeAspect="1"/>
          </p:cNvPicPr>
          <p:nvPr/>
        </p:nvPicPr>
        <p:blipFill rotWithShape="1">
          <a:blip r:embed="rId6" cstate="print">
            <a:extLst>
              <a:ext uri="{28A0092B-C50C-407E-A947-70E740481C1C}">
                <a14:useLocalDpi xmlns:a14="http://schemas.microsoft.com/office/drawing/2010/main" val="0"/>
              </a:ext>
            </a:extLst>
          </a:blip>
          <a:srcRect t="11517" b="8365"/>
          <a:stretch/>
        </p:blipFill>
        <p:spPr>
          <a:xfrm>
            <a:off x="-304800" y="-247649"/>
            <a:ext cx="9677400" cy="5814932"/>
          </a:xfrm>
          <a:prstGeom prst="rect">
            <a:avLst/>
          </a:prstGeom>
        </p:spPr>
      </p:pic>
    </p:spTree>
    <p:extLst>
      <p:ext uri="{BB962C8B-B14F-4D97-AF65-F5344CB8AC3E}">
        <p14:creationId xmlns:p14="http://schemas.microsoft.com/office/powerpoint/2010/main" val="27272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3350"/>
            <a:ext cx="1852281" cy="1274369"/>
          </a:xfrm>
          <a:prstGeom prst="rect">
            <a:avLst/>
          </a:prstGeom>
        </p:spPr>
      </p:pic>
      <p:grpSp>
        <p:nvGrpSpPr>
          <p:cNvPr id="5" name="Group 4"/>
          <p:cNvGrpSpPr/>
          <p:nvPr/>
        </p:nvGrpSpPr>
        <p:grpSpPr>
          <a:xfrm>
            <a:off x="661640" y="57150"/>
            <a:ext cx="8025160" cy="4491892"/>
            <a:chOff x="-3338153" y="-1626751"/>
            <a:chExt cx="13686833" cy="9383049"/>
          </a:xfrm>
        </p:grpSpPr>
        <p:sp>
          <p:nvSpPr>
            <p:cNvPr id="6" name="Oval 5"/>
            <p:cNvSpPr/>
            <p:nvPr/>
          </p:nvSpPr>
          <p:spPr>
            <a:xfrm>
              <a:off x="-333517" y="-1626751"/>
              <a:ext cx="7407951" cy="5596214"/>
            </a:xfrm>
            <a:prstGeom prst="ellipse">
              <a:avLst/>
            </a:prstGeom>
            <a:solidFill>
              <a:srgbClr val="92D050">
                <a:alpha val="82000"/>
              </a:srgbClr>
            </a:solidFill>
            <a:ln>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3894" fontAlgn="auto">
                <a:spcBef>
                  <a:spcPts val="0"/>
                </a:spcBef>
                <a:spcAft>
                  <a:spcPts val="0"/>
                </a:spcAft>
                <a:buClrTx/>
                <a:buNone/>
              </a:pPr>
              <a:endParaRPr lang="en-US" sz="1791">
                <a:solidFill>
                  <a:prstClr val="white"/>
                </a:solidFill>
                <a:latin typeface="Century Gothic"/>
              </a:endParaRPr>
            </a:p>
          </p:txBody>
        </p:sp>
        <p:sp>
          <p:nvSpPr>
            <p:cNvPr id="7" name="Oval 6"/>
            <p:cNvSpPr/>
            <p:nvPr/>
          </p:nvSpPr>
          <p:spPr>
            <a:xfrm>
              <a:off x="-3338153" y="2325581"/>
              <a:ext cx="7201480" cy="5430717"/>
            </a:xfrm>
            <a:prstGeom prst="ellipse">
              <a:avLst/>
            </a:prstGeom>
            <a:solidFill>
              <a:srgbClr val="00B0F0">
                <a:alpha val="50000"/>
              </a:srgbClr>
            </a:soli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3894" fontAlgn="auto">
                <a:spcBef>
                  <a:spcPts val="0"/>
                </a:spcBef>
                <a:spcAft>
                  <a:spcPts val="0"/>
                </a:spcAft>
                <a:buClrTx/>
                <a:buNone/>
              </a:pPr>
              <a:endParaRPr lang="en-US" sz="1791">
                <a:solidFill>
                  <a:prstClr val="white"/>
                </a:solidFill>
                <a:latin typeface="Century Gothic"/>
              </a:endParaRPr>
            </a:p>
          </p:txBody>
        </p:sp>
        <p:sp>
          <p:nvSpPr>
            <p:cNvPr id="8" name="Oval 7"/>
            <p:cNvSpPr/>
            <p:nvPr/>
          </p:nvSpPr>
          <p:spPr>
            <a:xfrm>
              <a:off x="2628612" y="2181155"/>
              <a:ext cx="7450461" cy="5575143"/>
            </a:xfrm>
            <a:prstGeom prst="ellipse">
              <a:avLst/>
            </a:prstGeom>
            <a:solidFill>
              <a:srgbClr val="FFC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algn="ctr" defTabSz="913894" fontAlgn="auto">
                <a:lnSpc>
                  <a:spcPct val="107000"/>
                </a:lnSpc>
                <a:spcBef>
                  <a:spcPts val="0"/>
                </a:spcBef>
                <a:spcAft>
                  <a:spcPts val="167"/>
                </a:spcAft>
                <a:buClrTx/>
                <a:buNone/>
              </a:pPr>
              <a:r>
                <a:rPr lang="en-US" sz="229">
                  <a:solidFill>
                    <a:prstClr val="white"/>
                  </a:solidFill>
                  <a:latin typeface="Century Gothic"/>
                  <a:ea typeface="Calibri" panose="020F0502020204030204" pitchFamily="34" charset="0"/>
                  <a:cs typeface="Times New Roman" panose="02020603050405020304" pitchFamily="18" charset="0"/>
                </a:rPr>
                <a:t> </a:t>
              </a:r>
            </a:p>
          </p:txBody>
        </p:sp>
        <p:sp>
          <p:nvSpPr>
            <p:cNvPr id="9" name="Text Box 2"/>
            <p:cNvSpPr txBox="1">
              <a:spLocks noChangeArrowheads="1"/>
            </p:cNvSpPr>
            <p:nvPr/>
          </p:nvSpPr>
          <p:spPr bwMode="auto">
            <a:xfrm>
              <a:off x="1072044" y="-1290363"/>
              <a:ext cx="4796267" cy="874468"/>
            </a:xfrm>
            <a:prstGeom prst="rect">
              <a:avLst/>
            </a:prstGeom>
            <a:noFill/>
            <a:ln w="9525">
              <a:noFill/>
              <a:miter lim="800000"/>
              <a:headEnd/>
              <a:tailEnd/>
            </a:ln>
          </p:spPr>
          <p:txBody>
            <a:bodyPr rot="0" vert="horz" wrap="square" lIns="19050" tIns="9525" rIns="19050" bIns="9525" anchor="t" anchorCtr="0">
              <a:noAutofit/>
            </a:bodyPr>
            <a:lstStyle/>
            <a:p>
              <a:pPr algn="ctr" defTabSz="913894" fontAlgn="auto">
                <a:lnSpc>
                  <a:spcPct val="107000"/>
                </a:lnSpc>
                <a:spcBef>
                  <a:spcPts val="0"/>
                </a:spcBef>
                <a:spcAft>
                  <a:spcPts val="167"/>
                </a:spcAft>
                <a:buClrTx/>
                <a:buNone/>
              </a:pPr>
              <a:r>
                <a:rPr lang="en-US" sz="1800" b="1" u="sng" dirty="0">
                  <a:solidFill>
                    <a:prstClr val="white"/>
                  </a:solidFill>
                  <a:latin typeface="Calibri" panose="020F0502020204030204" pitchFamily="34" charset="0"/>
                  <a:ea typeface="Calibri" panose="020F0502020204030204" pitchFamily="34" charset="0"/>
                </a:rPr>
                <a:t>KNOWLEDGE  (Know What)</a:t>
              </a:r>
              <a:endParaRPr lang="en-US" sz="1800" dirty="0">
                <a:solidFill>
                  <a:prstClr val="white"/>
                </a:solidFill>
                <a:latin typeface="Calibri" panose="020F0502020204030204" pitchFamily="34" charset="0"/>
                <a:ea typeface="Calibri" panose="020F0502020204030204" pitchFamily="34" charset="0"/>
              </a:endParaRPr>
            </a:p>
          </p:txBody>
        </p:sp>
        <p:sp>
          <p:nvSpPr>
            <p:cNvPr id="10" name="Text Box 2"/>
            <p:cNvSpPr txBox="1">
              <a:spLocks noChangeArrowheads="1"/>
            </p:cNvSpPr>
            <p:nvPr/>
          </p:nvSpPr>
          <p:spPr bwMode="auto">
            <a:xfrm>
              <a:off x="-1826372" y="2670922"/>
              <a:ext cx="4084977" cy="448954"/>
            </a:xfrm>
            <a:prstGeom prst="rect">
              <a:avLst/>
            </a:prstGeom>
            <a:noFill/>
            <a:ln w="9525">
              <a:noFill/>
              <a:miter lim="800000"/>
              <a:headEnd/>
              <a:tailEnd/>
            </a:ln>
          </p:spPr>
          <p:txBody>
            <a:bodyPr rot="0" vert="horz" wrap="square" lIns="19050" tIns="9525" rIns="19050" bIns="9525" anchor="t" anchorCtr="0">
              <a:noAutofit/>
            </a:bodyPr>
            <a:lstStyle/>
            <a:p>
              <a:pPr defTabSz="913894" fontAlgn="auto">
                <a:lnSpc>
                  <a:spcPct val="107000"/>
                </a:lnSpc>
                <a:spcBef>
                  <a:spcPts val="0"/>
                </a:spcBef>
                <a:spcAft>
                  <a:spcPts val="167"/>
                </a:spcAft>
                <a:buClrTx/>
                <a:buNone/>
              </a:pPr>
              <a:r>
                <a:rPr lang="en-US" sz="1800" b="1" u="sng" dirty="0">
                  <a:solidFill>
                    <a:prstClr val="white"/>
                  </a:solidFill>
                  <a:latin typeface="Calibri" panose="020F0502020204030204" pitchFamily="34" charset="0"/>
                  <a:ea typeface="Calibri" panose="020F0502020204030204" pitchFamily="34" charset="0"/>
                </a:rPr>
                <a:t>SKILLS (Know How)</a:t>
              </a:r>
              <a:endParaRPr lang="en-US" sz="1800" dirty="0">
                <a:solidFill>
                  <a:prstClr val="white"/>
                </a:solidFill>
                <a:latin typeface="Calibri" panose="020F0502020204030204" pitchFamily="34" charset="0"/>
                <a:ea typeface="Calibri" panose="020F0502020204030204" pitchFamily="34" charset="0"/>
              </a:endParaRPr>
            </a:p>
          </p:txBody>
        </p:sp>
        <p:sp>
          <p:nvSpPr>
            <p:cNvPr id="11" name="Text Box 2"/>
            <p:cNvSpPr txBox="1">
              <a:spLocks noChangeArrowheads="1"/>
            </p:cNvSpPr>
            <p:nvPr/>
          </p:nvSpPr>
          <p:spPr bwMode="auto">
            <a:xfrm>
              <a:off x="4753824" y="2670922"/>
              <a:ext cx="4511459" cy="707595"/>
            </a:xfrm>
            <a:prstGeom prst="rect">
              <a:avLst/>
            </a:prstGeom>
            <a:noFill/>
            <a:ln w="9525">
              <a:noFill/>
              <a:miter lim="800000"/>
              <a:headEnd/>
              <a:tailEnd/>
            </a:ln>
          </p:spPr>
          <p:txBody>
            <a:bodyPr rot="0" vert="horz" wrap="square" lIns="19050" tIns="9525" rIns="19050" bIns="9525" anchor="t" anchorCtr="0">
              <a:noAutofit/>
            </a:bodyPr>
            <a:lstStyle/>
            <a:p>
              <a:pPr defTabSz="913894" fontAlgn="auto">
                <a:lnSpc>
                  <a:spcPct val="107000"/>
                </a:lnSpc>
                <a:spcBef>
                  <a:spcPts val="0"/>
                </a:spcBef>
                <a:spcAft>
                  <a:spcPts val="167"/>
                </a:spcAft>
                <a:buClrTx/>
                <a:buNone/>
              </a:pPr>
              <a:r>
                <a:rPr lang="en-US" sz="1800" b="1" u="sng" dirty="0">
                  <a:solidFill>
                    <a:prstClr val="white"/>
                  </a:solidFill>
                  <a:latin typeface="Calibri" panose="020F0502020204030204" pitchFamily="34" charset="0"/>
                  <a:ea typeface="Calibri" panose="020F0502020204030204" pitchFamily="34" charset="0"/>
                </a:rPr>
                <a:t>ATTITUDES (Care About)</a:t>
              </a:r>
              <a:endParaRPr lang="en-US" sz="1800" b="1" dirty="0">
                <a:solidFill>
                  <a:prstClr val="white"/>
                </a:solidFill>
                <a:latin typeface="Calibri" panose="020F0502020204030204" pitchFamily="34" charset="0"/>
                <a:ea typeface="Calibri" panose="020F0502020204030204" pitchFamily="34" charset="0"/>
              </a:endParaRPr>
            </a:p>
          </p:txBody>
        </p:sp>
        <p:sp>
          <p:nvSpPr>
            <p:cNvPr id="12" name="Text Box 2"/>
            <p:cNvSpPr txBox="1">
              <a:spLocks noChangeArrowheads="1"/>
            </p:cNvSpPr>
            <p:nvPr/>
          </p:nvSpPr>
          <p:spPr bwMode="auto">
            <a:xfrm>
              <a:off x="2551178" y="2830096"/>
              <a:ext cx="1623789" cy="1327107"/>
            </a:xfrm>
            <a:prstGeom prst="rect">
              <a:avLst/>
            </a:prstGeom>
            <a:solidFill>
              <a:srgbClr val="FF0000">
                <a:alpha val="59000"/>
              </a:srgbClr>
            </a:solidFill>
            <a:ln w="9525">
              <a:noFill/>
              <a:miter lim="800000"/>
              <a:headEnd/>
              <a:tailEnd/>
            </a:ln>
          </p:spPr>
          <p:txBody>
            <a:bodyPr rot="0" vert="horz" wrap="square" lIns="19050" tIns="9525" rIns="19050" bIns="9525" anchor="b" anchorCtr="0">
              <a:noAutofit/>
            </a:bodyPr>
            <a:lstStyle/>
            <a:p>
              <a:pPr algn="ctr" defTabSz="913894" fontAlgn="auto">
                <a:lnSpc>
                  <a:spcPct val="107000"/>
                </a:lnSpc>
                <a:spcBef>
                  <a:spcPts val="0"/>
                </a:spcBef>
                <a:spcAft>
                  <a:spcPts val="167"/>
                </a:spcAft>
                <a:buClrTx/>
                <a:buNone/>
              </a:pPr>
              <a:r>
                <a:rPr lang="en-US" sz="4400" b="1" dirty="0" smtClean="0">
                  <a:solidFill>
                    <a:schemeClr val="bg1"/>
                  </a:solidFill>
                  <a:latin typeface="Calibri" panose="020F0502020204030204" pitchFamily="34" charset="0"/>
                  <a:ea typeface="Calibri" panose="020F0502020204030204" pitchFamily="34" charset="0"/>
                </a:rPr>
                <a:t>ICC</a:t>
              </a:r>
              <a:endParaRPr lang="en-US" sz="4400" dirty="0">
                <a:solidFill>
                  <a:schemeClr val="bg1"/>
                </a:solidFill>
                <a:latin typeface="Calibri" panose="020F0502020204030204" pitchFamily="34" charset="0"/>
                <a:ea typeface="Calibri" panose="020F0502020204030204" pitchFamily="34" charset="0"/>
              </a:endParaRPr>
            </a:p>
          </p:txBody>
        </p:sp>
        <p:sp>
          <p:nvSpPr>
            <p:cNvPr id="13" name="Text Box 5"/>
            <p:cNvSpPr txBox="1"/>
            <p:nvPr/>
          </p:nvSpPr>
          <p:spPr>
            <a:xfrm>
              <a:off x="-2517198" y="3307615"/>
              <a:ext cx="5848126" cy="3652713"/>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19050" tIns="9525" rIns="19050" bIns="9525" numCol="1" spcCol="0" rtlCol="0" fromWordArt="0" anchor="t" anchorCtr="0" forceAA="0" compatLnSpc="1">
              <a:prstTxWarp prst="textNoShape">
                <a:avLst/>
              </a:prstTxWarp>
              <a:noAutofit/>
            </a:bodyPr>
            <a:lstStyle/>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Language ability </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Behavioral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flexibility </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Initiative: Stepping out of comfort</a:t>
              </a:r>
              <a:b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 zone</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Interaction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management </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Verbal &amp; non-verbal communication</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Culturally appropriate behaviors</a:t>
              </a:r>
            </a:p>
            <a:p>
              <a:pPr marL="71426" indent="-71426" defTabSz="913894" fontAlgn="auto">
                <a:lnSpc>
                  <a:spcPct val="9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Self-confidence </a:t>
              </a:r>
              <a:endPar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8"/>
            <p:cNvSpPr txBox="1"/>
            <p:nvPr/>
          </p:nvSpPr>
          <p:spPr>
            <a:xfrm>
              <a:off x="4468785" y="3621476"/>
              <a:ext cx="5879895" cy="3669268"/>
            </a:xfrm>
            <a:prstGeom prst="rect">
              <a:avLst/>
            </a:prstGeom>
            <a:noFill/>
            <a:ln w="6350">
              <a:noFill/>
            </a:ln>
          </p:spPr>
          <p:txBody>
            <a:bodyPr rot="0" spcFirstLastPara="0" vert="horz" wrap="square" lIns="19050" tIns="9525" rIns="19050" bIns="9525" numCol="1" spcCol="0" rtlCol="0" fromWordArt="0" anchor="t" anchorCtr="0" forceAA="0" compatLnSpc="1">
              <a:prstTxWarp prst="textNoShape">
                <a:avLst/>
              </a:prstTxWarp>
              <a:noAutofit/>
            </a:bodyPr>
            <a:lstStyle/>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Open-mindedness </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Comfort: Lack of apprehension</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Tolerating ambiguity &amp; anxiety</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Emotional stability </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Emotional flexibility </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Non-judgmental </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Other focused, not self-conscious</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Empathy</a:t>
              </a:r>
            </a:p>
            <a:p>
              <a:pPr marL="71426" indent="-71426" defTabSz="913894" fontAlgn="auto">
                <a:lnSpc>
                  <a:spcPct val="107000"/>
                </a:lnSpc>
                <a:spcBef>
                  <a:spcPts val="0"/>
                </a:spcBef>
                <a:spcAft>
                  <a:spcPts val="0"/>
                </a:spcAft>
                <a:buClrTx/>
                <a:buFont typeface="Symbol" panose="05050102010706020507" pitchFamily="18" charset="2"/>
                <a:buChar char=""/>
              </a:pPr>
              <a:endParaRPr lang="en-US" sz="1600" dirty="0">
                <a:solidFill>
                  <a:prstClr val="white"/>
                </a:solidFill>
                <a:latin typeface="Calibri" panose="020F0502020204030204" pitchFamily="34" charset="0"/>
                <a:ea typeface="Calibri" panose="020F0502020204030204" pitchFamily="34" charset="0"/>
              </a:endParaRPr>
            </a:p>
          </p:txBody>
        </p:sp>
        <p:sp>
          <p:nvSpPr>
            <p:cNvPr id="15" name="Text Box 9"/>
            <p:cNvSpPr txBox="1"/>
            <p:nvPr/>
          </p:nvSpPr>
          <p:spPr>
            <a:xfrm>
              <a:off x="948157" y="-353579"/>
              <a:ext cx="6281522" cy="3024502"/>
            </a:xfrm>
            <a:prstGeom prst="rect">
              <a:avLst/>
            </a:prstGeom>
            <a:noFill/>
            <a:ln w="6350">
              <a:noFill/>
            </a:ln>
          </p:spPr>
          <p:txBody>
            <a:bodyPr rot="0" spcFirstLastPara="0" vert="horz" wrap="square" lIns="19050" tIns="9525" rIns="19050" bIns="9525" numCol="1" spcCol="0" rtlCol="0" fromWordArt="0" anchor="t" anchorCtr="0" forceAA="0" compatLnSpc="1">
              <a:prstTxWarp prst="textNoShape">
                <a:avLst/>
              </a:prstTxWarp>
              <a:noAutofit/>
            </a:bodyPr>
            <a:lstStyle/>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smtClean="0">
                  <a:solidFill>
                    <a:prstClr val="white"/>
                  </a:solidFill>
                  <a:latin typeface="Calibri" panose="020F0502020204030204" pitchFamily="34" charset="0"/>
                  <a:ea typeface="Calibri" panose="020F0502020204030204" pitchFamily="34" charset="0"/>
                </a:rPr>
                <a:t>Social behavioral patterns </a:t>
              </a:r>
              <a:endParaRPr lang="en-US" sz="1600" b="1" dirty="0">
                <a:solidFill>
                  <a:prstClr val="white"/>
                </a:solidFill>
                <a:latin typeface="Calibri" panose="020F0502020204030204" pitchFamily="34" charset="0"/>
                <a:ea typeface="Calibri" panose="020F0502020204030204" pitchFamily="34" charset="0"/>
              </a:endParaRP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Cultural specifics (e.g., etiquette) </a:t>
              </a:r>
            </a:p>
            <a:p>
              <a:pPr marL="71426" indent="-71426" defTabSz="913894" fontAlgn="auto">
                <a:lnSpc>
                  <a:spcPct val="80000"/>
                </a:lnSpc>
                <a:spcBef>
                  <a:spcPts val="0"/>
                </a:spcBef>
                <a:spcAft>
                  <a:spcPts val="0"/>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General cultural dimensions, for example: </a:t>
              </a:r>
            </a:p>
            <a:p>
              <a:pPr marL="154756" lvl="1" indent="-59522" defTabSz="913894" fontAlgn="auto">
                <a:lnSpc>
                  <a:spcPct val="80000"/>
                </a:lnSpc>
                <a:spcBef>
                  <a:spcPts val="0"/>
                </a:spcBef>
                <a:spcAft>
                  <a:spcPts val="0"/>
                </a:spcAft>
                <a:buClrTx/>
                <a:buFont typeface="Courier New" panose="02070309020205020404" pitchFamily="49" charset="0"/>
                <a:buChar char="o"/>
              </a:pPr>
              <a:r>
                <a:rPr lang="en-US" sz="1600" b="1" dirty="0">
                  <a:solidFill>
                    <a:prstClr val="white"/>
                  </a:solidFill>
                  <a:latin typeface="Calibri" panose="020F0502020204030204" pitchFamily="34" charset="0"/>
                  <a:ea typeface="Calibri" panose="020F0502020204030204" pitchFamily="34" charset="0"/>
                </a:rPr>
                <a:t>Individualism vs. collectivism </a:t>
              </a:r>
            </a:p>
            <a:p>
              <a:pPr marL="154756" lvl="1" indent="-59522" defTabSz="913894" fontAlgn="auto">
                <a:lnSpc>
                  <a:spcPct val="80000"/>
                </a:lnSpc>
                <a:spcBef>
                  <a:spcPts val="0"/>
                </a:spcBef>
                <a:spcAft>
                  <a:spcPts val="0"/>
                </a:spcAft>
                <a:buClrTx/>
                <a:buFont typeface="Courier New" panose="02070309020205020404" pitchFamily="49" charset="0"/>
                <a:buChar char="o"/>
              </a:pPr>
              <a:r>
                <a:rPr lang="en-US" sz="1600" b="1" dirty="0" smtClean="0">
                  <a:solidFill>
                    <a:prstClr val="white"/>
                  </a:solidFill>
                  <a:latin typeface="Calibri" panose="020F0502020204030204" pitchFamily="34" charset="0"/>
                  <a:ea typeface="Calibri" panose="020F0502020204030204" pitchFamily="34" charset="0"/>
                </a:rPr>
                <a:t>High-context vs. Low-context</a:t>
              </a:r>
              <a:endParaRPr lang="en-US" sz="1600" b="1" dirty="0">
                <a:solidFill>
                  <a:prstClr val="white"/>
                </a:solidFill>
                <a:latin typeface="Calibri" panose="020F0502020204030204" pitchFamily="34" charset="0"/>
                <a:ea typeface="Calibri" panose="020F0502020204030204" pitchFamily="34" charset="0"/>
              </a:endParaRPr>
            </a:p>
            <a:p>
              <a:pPr marL="154756" lvl="1" indent="-59522" defTabSz="913894" fontAlgn="auto">
                <a:lnSpc>
                  <a:spcPct val="80000"/>
                </a:lnSpc>
                <a:spcBef>
                  <a:spcPts val="0"/>
                </a:spcBef>
                <a:spcAft>
                  <a:spcPts val="0"/>
                </a:spcAft>
                <a:buClrTx/>
                <a:buFont typeface="Courier New" panose="02070309020205020404" pitchFamily="49" charset="0"/>
                <a:buChar char="o"/>
              </a:pPr>
              <a:r>
                <a:rPr lang="en-US" sz="1600" b="1" dirty="0">
                  <a:solidFill>
                    <a:prstClr val="white"/>
                  </a:solidFill>
                  <a:latin typeface="Calibri" panose="020F0502020204030204" pitchFamily="34" charset="0"/>
                  <a:ea typeface="Calibri" panose="020F0502020204030204" pitchFamily="34" charset="0"/>
                </a:rPr>
                <a:t>Masculinity vs. </a:t>
              </a:r>
              <a:r>
                <a:rPr lang="en-US" sz="1600" b="1" dirty="0" smtClean="0">
                  <a:solidFill>
                    <a:prstClr val="white"/>
                  </a:solidFill>
                  <a:latin typeface="Calibri" panose="020F0502020204030204" pitchFamily="34" charset="0"/>
                  <a:ea typeface="Calibri" panose="020F0502020204030204" pitchFamily="34" charset="0"/>
                </a:rPr>
                <a:t>femininity</a:t>
              </a:r>
              <a:endParaRPr lang="en-US" sz="1600" b="1" dirty="0">
                <a:solidFill>
                  <a:prstClr val="white"/>
                </a:solidFill>
                <a:latin typeface="Calibri" panose="020F0502020204030204" pitchFamily="34" charset="0"/>
                <a:ea typeface="Calibri" panose="020F0502020204030204" pitchFamily="34" charset="0"/>
              </a:endParaRPr>
            </a:p>
            <a:p>
              <a:pPr marL="71426" indent="-71426" defTabSz="913894" fontAlgn="auto">
                <a:lnSpc>
                  <a:spcPct val="80000"/>
                </a:lnSpc>
                <a:spcBef>
                  <a:spcPts val="0"/>
                </a:spcBef>
                <a:spcAft>
                  <a:spcPts val="167"/>
                </a:spcAft>
                <a:buClrTx/>
                <a:buFont typeface="Symbol" panose="05050102010706020507" pitchFamily="18" charset="2"/>
                <a:buChar char=""/>
              </a:pPr>
              <a:r>
                <a:rPr lang="en-US" sz="1600" b="1" dirty="0">
                  <a:solidFill>
                    <a:prstClr val="white"/>
                  </a:solidFill>
                  <a:latin typeface="Calibri" panose="020F0502020204030204" pitchFamily="34" charset="0"/>
                  <a:ea typeface="Calibri" panose="020F0502020204030204" pitchFamily="34" charset="0"/>
                </a:rPr>
                <a:t>Cultural self-awareness </a:t>
              </a:r>
            </a:p>
          </p:txBody>
        </p:sp>
      </p:grpSp>
      <p:sp>
        <p:nvSpPr>
          <p:cNvPr id="16" name="Rectangle 15"/>
          <p:cNvSpPr/>
          <p:nvPr/>
        </p:nvSpPr>
        <p:spPr>
          <a:xfrm>
            <a:off x="4195326" y="4629945"/>
            <a:ext cx="5024874" cy="461665"/>
          </a:xfrm>
          <a:prstGeom prst="rect">
            <a:avLst/>
          </a:prstGeom>
        </p:spPr>
        <p:txBody>
          <a:bodyPr wrap="square">
            <a:spAutoFit/>
          </a:bodyPr>
          <a:lstStyle/>
          <a:p>
            <a:r>
              <a:rPr lang="en-US" sz="1200" b="1" i="1" dirty="0" smtClean="0">
                <a:solidFill>
                  <a:schemeClr val="bg1"/>
                </a:solidFill>
              </a:rPr>
              <a:t>Figure 1. </a:t>
            </a:r>
            <a:r>
              <a:rPr lang="en-US" sz="1200" dirty="0" smtClean="0">
                <a:solidFill>
                  <a:schemeClr val="bg1"/>
                </a:solidFill>
              </a:rPr>
              <a:t>Tripartite model of intercultural competence (ICC; AAC&amp;U, </a:t>
            </a:r>
            <a:r>
              <a:rPr lang="en-US" sz="1200" dirty="0" err="1" smtClean="0">
                <a:solidFill>
                  <a:schemeClr val="bg1"/>
                </a:solidFill>
              </a:rPr>
              <a:t>n.d.</a:t>
            </a:r>
            <a:r>
              <a:rPr lang="en-US" sz="1200" dirty="0" smtClean="0">
                <a:solidFill>
                  <a:schemeClr val="bg1"/>
                </a:solidFill>
              </a:rPr>
              <a:t>) – </a:t>
            </a:r>
          </a:p>
          <a:p>
            <a:r>
              <a:rPr lang="en-US" sz="1200" dirty="0" smtClean="0">
                <a:solidFill>
                  <a:schemeClr val="bg1"/>
                </a:solidFill>
              </a:rPr>
              <a:t>important for effective and appropriate communication (Deardorff, 2006)</a:t>
            </a:r>
            <a:endParaRPr lang="en-US" sz="1200" dirty="0">
              <a:solidFill>
                <a:schemeClr val="bg1"/>
              </a:solidFill>
            </a:endParaRPr>
          </a:p>
        </p:txBody>
      </p:sp>
    </p:spTree>
    <p:extLst>
      <p:ext uri="{BB962C8B-B14F-4D97-AF65-F5344CB8AC3E}">
        <p14:creationId xmlns:p14="http://schemas.microsoft.com/office/powerpoint/2010/main" val="2727298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790950"/>
            <a:ext cx="1852281" cy="1274369"/>
          </a:xfrm>
          <a:prstGeom prst="rect">
            <a:avLst/>
          </a:prstGeom>
        </p:spPr>
      </p:pic>
      <p:sp>
        <p:nvSpPr>
          <p:cNvPr id="5" name="Shape 84"/>
          <p:cNvSpPr txBox="1">
            <a:spLocks noGrp="1"/>
          </p:cNvSpPr>
          <p:nvPr>
            <p:ph type="title"/>
          </p:nvPr>
        </p:nvSpPr>
        <p:spPr>
          <a:xfrm>
            <a:off x="311700" y="133350"/>
            <a:ext cx="8908500" cy="6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Crossing Borders: A History</a:t>
            </a:r>
            <a:endParaRPr dirty="0"/>
          </a:p>
        </p:txBody>
      </p:sp>
      <p:sp>
        <p:nvSpPr>
          <p:cNvPr id="6" name="Shape 85"/>
          <p:cNvSpPr txBox="1">
            <a:spLocks noGrp="1"/>
          </p:cNvSpPr>
          <p:nvPr>
            <p:ph type="body" idx="1"/>
          </p:nvPr>
        </p:nvSpPr>
        <p:spPr>
          <a:xfrm>
            <a:off x="311700" y="1017450"/>
            <a:ext cx="71559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chemeClr val="bg1"/>
              </a:buClr>
              <a:buSzPts val="1800"/>
              <a:buFont typeface="Wingdings" charset="2"/>
              <a:buChar char="v"/>
            </a:pPr>
            <a:r>
              <a:rPr lang="en" b="1" dirty="0">
                <a:solidFill>
                  <a:srgbClr val="FFFFFF"/>
                </a:solidFill>
              </a:rPr>
              <a:t>Began at Miami in 2007 as a partnership between Felice Marcus (ACE program) &amp; Ginger Wickline (Psychology/Social and Behavioral Sciences)</a:t>
            </a:r>
            <a:endParaRPr b="1" dirty="0">
              <a:solidFill>
                <a:srgbClr val="FFFFFF"/>
              </a:solidFill>
            </a:endParaRPr>
          </a:p>
          <a:p>
            <a:pPr marL="457200" lvl="0" indent="-342900" rtl="0">
              <a:spcBef>
                <a:spcPts val="0"/>
              </a:spcBef>
              <a:spcAft>
                <a:spcPts val="0"/>
              </a:spcAft>
              <a:buClr>
                <a:schemeClr val="bg1"/>
              </a:buClr>
              <a:buSzPts val="1800"/>
              <a:buFont typeface="Wingdings" charset="2"/>
              <a:buChar char="v"/>
            </a:pPr>
            <a:r>
              <a:rPr lang="en" b="1" dirty="0" smtClean="0">
                <a:solidFill>
                  <a:srgbClr val="FFFFFF"/>
                </a:solidFill>
              </a:rPr>
              <a:t>Miami’s growing international student population</a:t>
            </a:r>
            <a:endParaRPr b="1" dirty="0" smtClean="0">
              <a:solidFill>
                <a:srgbClr val="FFFFFF"/>
              </a:solidFill>
            </a:endParaRPr>
          </a:p>
          <a:p>
            <a:pPr marL="914400" lvl="1" indent="-317500" rtl="0">
              <a:spcBef>
                <a:spcPts val="0"/>
              </a:spcBef>
              <a:spcAft>
                <a:spcPts val="0"/>
              </a:spcAft>
              <a:buClr>
                <a:schemeClr val="bg1"/>
              </a:buClr>
              <a:buSzPts val="1400"/>
              <a:buFont typeface="Wingdings" charset="2"/>
              <a:buChar char="v"/>
            </a:pPr>
            <a:r>
              <a:rPr lang="en" b="1" dirty="0" smtClean="0">
                <a:solidFill>
                  <a:srgbClr val="FFFFFF"/>
                </a:solidFill>
              </a:rPr>
              <a:t>8.4% of 2017-2018 incoming class</a:t>
            </a:r>
            <a:endParaRPr b="1" dirty="0" smtClean="0">
              <a:solidFill>
                <a:srgbClr val="FFFFFF"/>
              </a:solidFill>
            </a:endParaRPr>
          </a:p>
          <a:p>
            <a:pPr marL="914400" lvl="1" indent="-317500" rtl="0">
              <a:spcBef>
                <a:spcPts val="0"/>
              </a:spcBef>
              <a:spcAft>
                <a:spcPts val="0"/>
              </a:spcAft>
              <a:buClr>
                <a:schemeClr val="bg1"/>
              </a:buClr>
              <a:buSzPts val="1400"/>
              <a:buFont typeface="Wingdings" charset="2"/>
              <a:buChar char="v"/>
            </a:pPr>
            <a:r>
              <a:rPr lang="en" b="1" dirty="0" smtClean="0">
                <a:solidFill>
                  <a:srgbClr val="FFFFFF"/>
                </a:solidFill>
              </a:rPr>
              <a:t>Oxford </a:t>
            </a:r>
            <a:r>
              <a:rPr lang="en" b="1" dirty="0">
                <a:solidFill>
                  <a:srgbClr val="FFFFFF"/>
                </a:solidFill>
              </a:rPr>
              <a:t>ACE program </a:t>
            </a:r>
            <a:r>
              <a:rPr lang="en" b="1" dirty="0" smtClean="0">
                <a:solidFill>
                  <a:srgbClr val="FFFFFF"/>
                </a:solidFill>
              </a:rPr>
              <a:t>began </a:t>
            </a:r>
            <a:r>
              <a:rPr lang="en" b="1" dirty="0">
                <a:solidFill>
                  <a:srgbClr val="FFFFFF"/>
                </a:solidFill>
              </a:rPr>
              <a:t>2011 - now at 237</a:t>
            </a:r>
            <a:endParaRPr b="1" dirty="0">
              <a:solidFill>
                <a:srgbClr val="FFFFFF"/>
              </a:solidFill>
            </a:endParaRPr>
          </a:p>
          <a:p>
            <a:pPr marL="914400" lvl="1" indent="-317500" rtl="0">
              <a:spcBef>
                <a:spcPts val="0"/>
              </a:spcBef>
              <a:spcAft>
                <a:spcPts val="0"/>
              </a:spcAft>
              <a:buClr>
                <a:schemeClr val="bg1"/>
              </a:buClr>
              <a:buSzPts val="1400"/>
              <a:buFont typeface="Wingdings" charset="2"/>
              <a:buChar char="v"/>
            </a:pPr>
            <a:r>
              <a:rPr lang="en" b="1" dirty="0">
                <a:solidFill>
                  <a:srgbClr val="FFFFFF"/>
                </a:solidFill>
              </a:rPr>
              <a:t>Regional ELC </a:t>
            </a:r>
            <a:r>
              <a:rPr lang="en" b="1" dirty="0" smtClean="0">
                <a:solidFill>
                  <a:srgbClr val="FFFFFF"/>
                </a:solidFill>
              </a:rPr>
              <a:t>began </a:t>
            </a:r>
            <a:r>
              <a:rPr lang="en" b="1" dirty="0">
                <a:solidFill>
                  <a:srgbClr val="FFFFFF"/>
                </a:solidFill>
              </a:rPr>
              <a:t>in 2014 (30 students) - now at </a:t>
            </a:r>
            <a:r>
              <a:rPr lang="en" b="1" dirty="0" smtClean="0">
                <a:solidFill>
                  <a:srgbClr val="FFFFFF"/>
                </a:solidFill>
              </a:rPr>
              <a:t>440</a:t>
            </a:r>
            <a:endParaRPr b="1" dirty="0" smtClean="0">
              <a:solidFill>
                <a:srgbClr val="FFFFFF"/>
              </a:solidFill>
            </a:endParaRPr>
          </a:p>
          <a:p>
            <a:pPr marL="482600" marR="0" lvl="0" indent="-342900" algn="l" rtl="0">
              <a:lnSpc>
                <a:spcPct val="115000"/>
              </a:lnSpc>
              <a:spcBef>
                <a:spcPts val="0"/>
              </a:spcBef>
              <a:spcAft>
                <a:spcPts val="0"/>
              </a:spcAft>
              <a:buClr>
                <a:schemeClr val="bg1"/>
              </a:buClr>
              <a:buSzPts val="1400"/>
              <a:buFont typeface="Wingdings" charset="2"/>
              <a:buChar char="v"/>
            </a:pPr>
            <a:r>
              <a:rPr lang="en" b="1" dirty="0">
                <a:solidFill>
                  <a:srgbClr val="FFFFFF"/>
                </a:solidFill>
              </a:rPr>
              <a:t>Over 800 students and 10 professors involved in Crossing Borders since program inception</a:t>
            </a:r>
            <a:endParaRPr b="1" dirty="0">
              <a:solidFill>
                <a:srgbClr val="FFFFFF"/>
              </a:solidFill>
            </a:endParaRPr>
          </a:p>
          <a:p>
            <a:pPr marL="457200" lvl="0" indent="-342900" rtl="0">
              <a:spcBef>
                <a:spcPts val="0"/>
              </a:spcBef>
              <a:spcAft>
                <a:spcPts val="0"/>
              </a:spcAft>
              <a:buClr>
                <a:schemeClr val="bg1"/>
              </a:buClr>
              <a:buSzPts val="1800"/>
              <a:buFont typeface="Wingdings" charset="2"/>
              <a:buChar char="v"/>
            </a:pPr>
            <a:r>
              <a:rPr lang="en" b="1" dirty="0" smtClean="0">
                <a:solidFill>
                  <a:srgbClr val="FFFFFF"/>
                </a:solidFill>
              </a:rPr>
              <a:t>Synchrony </a:t>
            </a:r>
            <a:r>
              <a:rPr lang="en" b="1" dirty="0">
                <a:solidFill>
                  <a:srgbClr val="FFFFFF"/>
                </a:solidFill>
              </a:rPr>
              <a:t>with </a:t>
            </a:r>
            <a:r>
              <a:rPr lang="en" b="1" u="sng" dirty="0">
                <a:solidFill>
                  <a:schemeClr val="bg1"/>
                </a:solidFill>
                <a:hlinkClick r:id="rId3"/>
              </a:rPr>
              <a:t>Miami 2020 Foundation Goal #2</a:t>
            </a:r>
            <a:r>
              <a:rPr lang="en" b="1" dirty="0">
                <a:solidFill>
                  <a:schemeClr val="bg1"/>
                </a:solidFill>
              </a:rPr>
              <a:t> and Global Miami Plan </a:t>
            </a:r>
            <a:r>
              <a:rPr lang="en" b="1" u="sng" dirty="0">
                <a:solidFill>
                  <a:schemeClr val="tx1"/>
                </a:solidFill>
                <a:hlinkClick r:id="rId4"/>
              </a:rPr>
              <a:t>Experiential Learning</a:t>
            </a:r>
            <a:r>
              <a:rPr lang="en" b="1" dirty="0">
                <a:solidFill>
                  <a:schemeClr val="tx1"/>
                </a:solidFill>
              </a:rPr>
              <a:t> </a:t>
            </a:r>
            <a:r>
              <a:rPr lang="en" b="1" dirty="0">
                <a:solidFill>
                  <a:srgbClr val="FFFFFF"/>
                </a:solidFill>
              </a:rPr>
              <a:t>requirement</a:t>
            </a:r>
            <a:endParaRPr b="1" dirty="0">
              <a:solidFill>
                <a:srgbClr val="FFFFFF"/>
              </a:solidFill>
            </a:endParaRPr>
          </a:p>
        </p:txBody>
      </p:sp>
      <p:grpSp>
        <p:nvGrpSpPr>
          <p:cNvPr id="12" name="Group 11"/>
          <p:cNvGrpSpPr/>
          <p:nvPr/>
        </p:nvGrpSpPr>
        <p:grpSpPr>
          <a:xfrm>
            <a:off x="-304800" y="988396"/>
            <a:ext cx="9889364" cy="4555154"/>
            <a:chOff x="-304800" y="619858"/>
            <a:chExt cx="9889364" cy="4555154"/>
          </a:xfrm>
        </p:grpSpPr>
        <p:pic>
          <p:nvPicPr>
            <p:cNvPr id="4" name="Picture 3" descr="CB10.jpg"/>
            <p:cNvPicPr>
              <a:picLocks noChangeAspect="1"/>
            </p:cNvPicPr>
            <p:nvPr/>
          </p:nvPicPr>
          <p:blipFill rotWithShape="1">
            <a:blip r:embed="rId5" cstate="print">
              <a:extLst>
                <a:ext uri="{28A0092B-C50C-407E-A947-70E740481C1C}">
                  <a14:useLocalDpi xmlns:a14="http://schemas.microsoft.com/office/drawing/2010/main" val="0"/>
                </a:ext>
              </a:extLst>
            </a:blip>
            <a:srcRect t="13211" b="22782"/>
            <a:stretch/>
          </p:blipFill>
          <p:spPr>
            <a:xfrm>
              <a:off x="-304800" y="619858"/>
              <a:ext cx="9889364" cy="4218842"/>
            </a:xfrm>
            <a:prstGeom prst="rect">
              <a:avLst/>
            </a:prstGeom>
          </p:spPr>
        </p:pic>
        <p:pic>
          <p:nvPicPr>
            <p:cNvPr id="8" name="Picture 7" descr="CB1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 y="819150"/>
              <a:ext cx="3658494" cy="2438400"/>
            </a:xfrm>
            <a:prstGeom prst="ellipse">
              <a:avLst/>
            </a:prstGeom>
            <a:ln>
              <a:noFill/>
            </a:ln>
            <a:effectLst>
              <a:softEdge rad="112500"/>
            </a:effectLst>
          </p:spPr>
        </p:pic>
        <p:pic>
          <p:nvPicPr>
            <p:cNvPr id="9" name="Picture 8" descr="CB1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870012"/>
              <a:ext cx="3098577" cy="2065214"/>
            </a:xfrm>
            <a:prstGeom prst="ellipse">
              <a:avLst/>
            </a:prstGeom>
            <a:ln>
              <a:noFill/>
            </a:ln>
            <a:effectLst>
              <a:softEdge rad="112500"/>
            </a:effectLst>
          </p:spPr>
        </p:pic>
        <p:pic>
          <p:nvPicPr>
            <p:cNvPr id="10" name="Picture 9" descr="CB9.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2876550"/>
              <a:ext cx="3058272" cy="2038350"/>
            </a:xfrm>
            <a:prstGeom prst="ellipse">
              <a:avLst/>
            </a:prstGeom>
            <a:ln>
              <a:noFill/>
            </a:ln>
            <a:effectLst>
              <a:softEdge rad="112500"/>
            </a:effectLst>
          </p:spPr>
        </p:pic>
        <p:pic>
          <p:nvPicPr>
            <p:cNvPr id="11" name="Picture 10" descr="CB14.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800" y="2948776"/>
              <a:ext cx="3340169" cy="2226236"/>
            </a:xfrm>
            <a:prstGeom prst="ellipse">
              <a:avLst/>
            </a:prstGeom>
            <a:ln>
              <a:noFill/>
            </a:ln>
            <a:effectLst>
              <a:softEdge rad="112500"/>
            </a:effectLst>
          </p:spPr>
        </p:pic>
      </p:grpSp>
    </p:spTree>
    <p:extLst>
      <p:ext uri="{BB962C8B-B14F-4D97-AF65-F5344CB8AC3E}">
        <p14:creationId xmlns:p14="http://schemas.microsoft.com/office/powerpoint/2010/main" val="1237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4" name="Shape 91"/>
          <p:cNvSpPr txBox="1">
            <a:spLocks/>
          </p:cNvSpPr>
          <p:nvPr/>
        </p:nvSpPr>
        <p:spPr>
          <a:xfrm>
            <a:off x="311700" y="-19050"/>
            <a:ext cx="8984700" cy="626100"/>
          </a:xfrm>
          <a:prstGeom prst="rect">
            <a:avLst/>
          </a:prstGeom>
        </p:spPr>
        <p:txBody>
          <a:bodyPr spcFirstLastPara="1" vert="horz" wrap="square" lIns="91425" tIns="91425" rIns="91425" bIns="91425" rtlCol="0" anchor="t" anchorCtr="0">
            <a:noAutofit/>
          </a:bodyPr>
          <a:lstStyle>
            <a:lvl1pPr algn="l" defTabSz="914400" rtl="0" eaLnBrk="1" latinLnBrk="0" hangingPunct="1">
              <a:spcBef>
                <a:spcPct val="0"/>
              </a:spcBef>
              <a:buNone/>
              <a:defRPr sz="4000" b="1" kern="1200" cap="all">
                <a:solidFill>
                  <a:schemeClr val="bg1"/>
                </a:solidFill>
                <a:latin typeface="+mj-lt"/>
                <a:ea typeface="+mj-ea"/>
                <a:cs typeface="+mj-cs"/>
              </a:defRPr>
            </a:lvl1pPr>
          </a:lstStyle>
          <a:p>
            <a:pPr>
              <a:spcBef>
                <a:spcPts val="0"/>
              </a:spcBef>
            </a:pPr>
            <a:r>
              <a:rPr lang="en" dirty="0" smtClean="0"/>
              <a:t>Crossing Borders: A History</a:t>
            </a:r>
            <a:endParaRPr lang="en" dirty="0"/>
          </a:p>
        </p:txBody>
      </p:sp>
      <p:sp>
        <p:nvSpPr>
          <p:cNvPr id="5" name="Shape 92"/>
          <p:cNvSpPr txBox="1">
            <a:spLocks noGrp="1"/>
          </p:cNvSpPr>
          <p:nvPr>
            <p:ph type="body" idx="1"/>
          </p:nvPr>
        </p:nvSpPr>
        <p:spPr>
          <a:xfrm>
            <a:off x="311700" y="1017450"/>
            <a:ext cx="6774900" cy="3551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b="1" dirty="0">
                <a:solidFill>
                  <a:schemeClr val="bg1"/>
                </a:solidFill>
                <a:latin typeface="Lato" panose="020B0604020202020204" charset="0"/>
              </a:rPr>
              <a:t>Mutually beneficial partnerships</a:t>
            </a:r>
            <a:endParaRPr b="1" dirty="0">
              <a:solidFill>
                <a:schemeClr val="bg1"/>
              </a:solidFill>
              <a:latin typeface="Lato" panose="020B0604020202020204" charset="0"/>
            </a:endParaRPr>
          </a:p>
          <a:p>
            <a:pPr marL="914400" lvl="1" indent="-317500" rtl="0">
              <a:spcBef>
                <a:spcPts val="0"/>
              </a:spcBef>
              <a:spcAft>
                <a:spcPts val="0"/>
              </a:spcAft>
              <a:buSzPts val="1400"/>
              <a:buFont typeface="Wingdings" panose="05000000000000000000" pitchFamily="2" charset="2"/>
              <a:buChar char="Ø"/>
            </a:pPr>
            <a:r>
              <a:rPr lang="en" b="1" dirty="0">
                <a:solidFill>
                  <a:schemeClr val="bg1"/>
                </a:solidFill>
                <a:latin typeface="Lato" panose="020B0604020202020204" charset="0"/>
              </a:rPr>
              <a:t>International students practice English and learn about Americans</a:t>
            </a:r>
            <a:endParaRPr b="1" dirty="0">
              <a:solidFill>
                <a:schemeClr val="bg1"/>
              </a:solidFill>
              <a:latin typeface="Lato" panose="020B0604020202020204" charset="0"/>
            </a:endParaRPr>
          </a:p>
          <a:p>
            <a:pPr marL="914400" lvl="1" indent="-317500" rtl="0">
              <a:spcBef>
                <a:spcPts val="0"/>
              </a:spcBef>
              <a:spcAft>
                <a:spcPts val="0"/>
              </a:spcAft>
              <a:buSzPts val="1400"/>
              <a:buFont typeface="Wingdings" panose="05000000000000000000" pitchFamily="2" charset="2"/>
              <a:buChar char="Ø"/>
            </a:pPr>
            <a:r>
              <a:rPr lang="en" b="1" dirty="0">
                <a:solidFill>
                  <a:schemeClr val="bg1"/>
                </a:solidFill>
                <a:latin typeface="Lato" panose="020B0604020202020204" charset="0"/>
              </a:rPr>
              <a:t>Americans learn about their own and other cultures</a:t>
            </a:r>
            <a:endParaRPr b="1" dirty="0">
              <a:solidFill>
                <a:schemeClr val="bg1"/>
              </a:solidFill>
              <a:latin typeface="Lato" panose="020B0604020202020204" charset="0"/>
            </a:endParaRPr>
          </a:p>
          <a:p>
            <a:pPr marL="914400" lvl="1" indent="-317500" rtl="0">
              <a:spcBef>
                <a:spcPts val="0"/>
              </a:spcBef>
              <a:spcAft>
                <a:spcPts val="0"/>
              </a:spcAft>
              <a:buSzPts val="1400"/>
              <a:buFont typeface="Wingdings" panose="05000000000000000000" pitchFamily="2" charset="2"/>
              <a:buChar char="Ø"/>
            </a:pPr>
            <a:r>
              <a:rPr lang="en" b="1" dirty="0">
                <a:solidFill>
                  <a:schemeClr val="bg1"/>
                </a:solidFill>
                <a:latin typeface="Lato" panose="020B0604020202020204" charset="0"/>
              </a:rPr>
              <a:t>Partnerships between ACE or ELC instructors (3) and Psychology instructors (6)</a:t>
            </a:r>
            <a:endParaRPr b="1" dirty="0">
              <a:solidFill>
                <a:schemeClr val="bg1"/>
              </a:solidFill>
              <a:latin typeface="Lato" panose="020B0604020202020204" charset="0"/>
            </a:endParaRPr>
          </a:p>
          <a:p>
            <a:pPr marL="457200" lvl="0" indent="-342900" rtl="0">
              <a:spcBef>
                <a:spcPts val="0"/>
              </a:spcBef>
              <a:spcAft>
                <a:spcPts val="0"/>
              </a:spcAft>
              <a:buSzPts val="1800"/>
              <a:buChar char="❖"/>
            </a:pPr>
            <a:r>
              <a:rPr lang="en" b="1" dirty="0">
                <a:solidFill>
                  <a:schemeClr val="bg1"/>
                </a:solidFill>
                <a:latin typeface="Lato" panose="020B0604020202020204" charset="0"/>
              </a:rPr>
              <a:t>Small group and/or large group </a:t>
            </a:r>
            <a:r>
              <a:rPr lang="en" b="1" dirty="0" smtClean="0">
                <a:solidFill>
                  <a:schemeClr val="bg1"/>
                </a:solidFill>
                <a:latin typeface="Lato" panose="020B0604020202020204" charset="0"/>
              </a:rPr>
              <a:t>events</a:t>
            </a:r>
            <a:endParaRPr lang="en" b="1" dirty="0">
              <a:solidFill>
                <a:schemeClr val="bg1"/>
              </a:solidFill>
              <a:latin typeface="Lato" panose="020B0604020202020204" charset="0"/>
            </a:endParaRPr>
          </a:p>
          <a:p>
            <a:pPr marL="914400" lvl="1" indent="-342900">
              <a:spcBef>
                <a:spcPts val="0"/>
              </a:spcBef>
              <a:buSzPts val="1800"/>
              <a:buFont typeface="Wingdings" panose="05000000000000000000" pitchFamily="2" charset="2"/>
              <a:buChar char="Ø"/>
            </a:pPr>
            <a:r>
              <a:rPr lang="en" b="1" dirty="0" smtClean="0">
                <a:solidFill>
                  <a:schemeClr val="bg1"/>
                </a:solidFill>
                <a:latin typeface="Lato" panose="020B0604020202020204" charset="0"/>
              </a:rPr>
              <a:t>Repeated </a:t>
            </a:r>
            <a:r>
              <a:rPr lang="en" b="1" dirty="0">
                <a:solidFill>
                  <a:schemeClr val="bg1"/>
                </a:solidFill>
                <a:latin typeface="Lato" panose="020B0604020202020204" charset="0"/>
              </a:rPr>
              <a:t>social interactions between students from both classes (at least 4 meetings per semester)</a:t>
            </a:r>
            <a:endParaRPr b="1" dirty="0">
              <a:solidFill>
                <a:schemeClr val="bg1"/>
              </a:solidFill>
              <a:latin typeface="Lato" panose="020B0604020202020204" charset="0"/>
            </a:endParaRPr>
          </a:p>
          <a:p>
            <a:pPr marL="914400" lvl="1" indent="-317500" rtl="0">
              <a:spcBef>
                <a:spcPts val="0"/>
              </a:spcBef>
              <a:spcAft>
                <a:spcPts val="0"/>
              </a:spcAft>
              <a:buSzPts val="1400"/>
              <a:buFont typeface="Wingdings" panose="05000000000000000000" pitchFamily="2" charset="2"/>
              <a:buChar char="Ø"/>
            </a:pPr>
            <a:r>
              <a:rPr lang="en" b="1" dirty="0">
                <a:solidFill>
                  <a:schemeClr val="bg1"/>
                </a:solidFill>
                <a:latin typeface="Lato" panose="020B0604020202020204" charset="0"/>
              </a:rPr>
              <a:t>Oral or written reflection on experiences</a:t>
            </a:r>
            <a:endParaRPr b="1" dirty="0">
              <a:solidFill>
                <a:schemeClr val="bg1"/>
              </a:solidFill>
              <a:latin typeface="Lato" panose="020B0604020202020204" charset="0"/>
            </a:endParaRPr>
          </a:p>
          <a:p>
            <a:pPr marL="914400" lvl="1" indent="-317500" rtl="0">
              <a:spcBef>
                <a:spcPts val="0"/>
              </a:spcBef>
              <a:spcAft>
                <a:spcPts val="0"/>
              </a:spcAft>
              <a:buSzPts val="1400"/>
              <a:buFont typeface="Wingdings" panose="05000000000000000000" pitchFamily="2" charset="2"/>
              <a:buChar char="Ø"/>
            </a:pPr>
            <a:r>
              <a:rPr lang="en" b="1" dirty="0">
                <a:solidFill>
                  <a:schemeClr val="bg1"/>
                </a:solidFill>
                <a:latin typeface="Lato" panose="020B0604020202020204" charset="0"/>
              </a:rPr>
              <a:t>Service-Learning designation for some course sections (e.g., PSY 111, PSY 210)</a:t>
            </a:r>
            <a:endParaRPr b="1" dirty="0">
              <a:solidFill>
                <a:schemeClr val="bg1"/>
              </a:solidFill>
              <a:latin typeface="Lato" panose="020B0604020202020204" charset="0"/>
            </a:endParaRPr>
          </a:p>
          <a:p>
            <a:pPr marL="457200" lvl="0" indent="-342900" rtl="0">
              <a:spcBef>
                <a:spcPts val="0"/>
              </a:spcBef>
              <a:spcAft>
                <a:spcPts val="0"/>
              </a:spcAft>
              <a:buSzPts val="1800"/>
              <a:buFont typeface="Wingdings" panose="05000000000000000000" pitchFamily="2" charset="2"/>
              <a:buChar char="Ø"/>
            </a:pPr>
            <a:r>
              <a:rPr lang="en" b="1" dirty="0">
                <a:solidFill>
                  <a:schemeClr val="bg1"/>
                </a:solidFill>
                <a:latin typeface="Lato" panose="020B0604020202020204" charset="0"/>
              </a:rPr>
              <a:t>Published research regarding effectiveness (see</a:t>
            </a:r>
            <a:r>
              <a:rPr lang="en" b="1" dirty="0">
                <a:solidFill>
                  <a:srgbClr val="800000"/>
                </a:solidFill>
                <a:uFill>
                  <a:solidFill>
                    <a:srgbClr val="800000"/>
                  </a:solidFill>
                </a:uFill>
                <a:latin typeface="Lato" panose="020B0604020202020204" charset="0"/>
              </a:rPr>
              <a:t> </a:t>
            </a:r>
            <a:r>
              <a:rPr lang="en" b="1" u="sng" dirty="0">
                <a:solidFill>
                  <a:srgbClr val="800000"/>
                </a:solidFill>
                <a:uFill>
                  <a:solidFill>
                    <a:srgbClr val="800000"/>
                  </a:solidFill>
                </a:uFill>
                <a:latin typeface="Lato" panose="020B0604020202020204" charset="0"/>
                <a:hlinkClick r:id="rId3"/>
              </a:rPr>
              <a:t>handout</a:t>
            </a:r>
            <a:r>
              <a:rPr lang="en" b="1" dirty="0">
                <a:solidFill>
                  <a:schemeClr val="bg1"/>
                </a:solidFill>
                <a:latin typeface="Lato" panose="020B0604020202020204" charset="0"/>
              </a:rPr>
              <a:t>)</a:t>
            </a:r>
            <a:endParaRPr b="1" dirty="0">
              <a:solidFill>
                <a:schemeClr val="bg1"/>
              </a:solidFill>
              <a:latin typeface="Lato" panose="020B0604020202020204" charset="0"/>
            </a:endParaRPr>
          </a:p>
        </p:txBody>
      </p:sp>
      <p:pic>
        <p:nvPicPr>
          <p:cNvPr id="8" name="Picture 7" descr="CB16.jpg"/>
          <p:cNvPicPr>
            <a:picLocks noChangeAspect="1"/>
          </p:cNvPicPr>
          <p:nvPr/>
        </p:nvPicPr>
        <p:blipFill rotWithShape="1">
          <a:blip r:embed="rId4" cstate="print">
            <a:extLst>
              <a:ext uri="{28A0092B-C50C-407E-A947-70E740481C1C}">
                <a14:useLocalDpi xmlns:a14="http://schemas.microsoft.com/office/drawing/2010/main" val="0"/>
              </a:ext>
            </a:extLst>
          </a:blip>
          <a:srcRect b="15605"/>
          <a:stretch/>
        </p:blipFill>
        <p:spPr>
          <a:xfrm>
            <a:off x="-52719" y="0"/>
            <a:ext cx="9144000" cy="5143500"/>
          </a:xfrm>
          <a:prstGeom prst="rect">
            <a:avLst/>
          </a:prstGeom>
        </p:spPr>
      </p:pic>
      <p:pic>
        <p:nvPicPr>
          <p:cNvPr id="14" name="Shape 94" descr="IMG_20141017_140301_379.jpg"/>
          <p:cNvPicPr preferRelativeResize="0"/>
          <p:nvPr/>
        </p:nvPicPr>
        <p:blipFill>
          <a:blip r:embed="rId5">
            <a:alphaModFix/>
          </a:blip>
          <a:stretch>
            <a:fillRect/>
          </a:stretch>
        </p:blipFill>
        <p:spPr>
          <a:xfrm>
            <a:off x="-52719" y="9150"/>
            <a:ext cx="9670651" cy="5333999"/>
          </a:xfrm>
          <a:prstGeom prst="rect">
            <a:avLst/>
          </a:prstGeom>
          <a:noFill/>
          <a:ln>
            <a:noFill/>
          </a:ln>
        </p:spPr>
      </p:pic>
      <p:pic>
        <p:nvPicPr>
          <p:cNvPr id="9" name="Picture 8" descr="CB20.jpg"/>
          <p:cNvPicPr>
            <a:picLocks noChangeAspect="1"/>
          </p:cNvPicPr>
          <p:nvPr/>
        </p:nvPicPr>
        <p:blipFill rotWithShape="1">
          <a:blip r:embed="rId6" cstate="print">
            <a:extLst>
              <a:ext uri="{28A0092B-C50C-407E-A947-70E740481C1C}">
                <a14:useLocalDpi xmlns:a14="http://schemas.microsoft.com/office/drawing/2010/main" val="0"/>
              </a:ext>
            </a:extLst>
          </a:blip>
          <a:srcRect b="17598"/>
          <a:stretch/>
        </p:blipFill>
        <p:spPr>
          <a:xfrm>
            <a:off x="-68769" y="-19050"/>
            <a:ext cx="9677400" cy="5314950"/>
          </a:xfrm>
          <a:prstGeom prst="rect">
            <a:avLst/>
          </a:prstGeom>
        </p:spPr>
      </p:pic>
    </p:spTree>
    <p:extLst>
      <p:ext uri="{BB962C8B-B14F-4D97-AF65-F5344CB8AC3E}">
        <p14:creationId xmlns:p14="http://schemas.microsoft.com/office/powerpoint/2010/main" val="1237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4" name="Title 1"/>
          <p:cNvSpPr txBox="1">
            <a:spLocks/>
          </p:cNvSpPr>
          <p:nvPr/>
        </p:nvSpPr>
        <p:spPr>
          <a:xfrm>
            <a:off x="311700" y="209550"/>
            <a:ext cx="8520600" cy="626100"/>
          </a:xfrm>
          <a:prstGeom prst="rect">
            <a:avLst/>
          </a:prstGeom>
        </p:spPr>
        <p:txBody>
          <a:bodyPr vert="horz" lIns="91440" tIns="45720" rIns="91440" bIns="45720" rtlCol="0" anchor="t">
            <a:normAutofit fontScale="92500" lnSpcReduction="10000"/>
          </a:bodyPr>
          <a:lstStyle>
            <a:lvl1pPr algn="l" defTabSz="914400" rtl="0" eaLnBrk="1" latinLnBrk="0" hangingPunct="1">
              <a:spcBef>
                <a:spcPct val="0"/>
              </a:spcBef>
              <a:buNone/>
              <a:defRPr sz="4000" b="1" kern="1200" cap="all">
                <a:solidFill>
                  <a:schemeClr val="bg1"/>
                </a:solidFill>
                <a:latin typeface="+mj-lt"/>
                <a:ea typeface="+mj-ea"/>
                <a:cs typeface="+mj-cs"/>
              </a:defRPr>
            </a:lvl1pPr>
          </a:lstStyle>
          <a:p>
            <a:pPr algn="ctr"/>
            <a:r>
              <a:rPr lang="en-US" dirty="0" smtClean="0"/>
              <a:t>Participants</a:t>
            </a:r>
            <a:endParaRPr lang="en-US" dirty="0"/>
          </a:p>
        </p:txBody>
      </p:sp>
      <p:sp>
        <p:nvSpPr>
          <p:cNvPr id="5" name="Text Placeholder 2"/>
          <p:cNvSpPr>
            <a:spLocks noGrp="1"/>
          </p:cNvSpPr>
          <p:nvPr>
            <p:ph type="body" idx="1"/>
          </p:nvPr>
        </p:nvSpPr>
        <p:spPr>
          <a:xfrm>
            <a:off x="304800" y="1047750"/>
            <a:ext cx="8520600" cy="3810000"/>
          </a:xfrm>
        </p:spPr>
        <p:txBody>
          <a:bodyPr anchor="t">
            <a:normAutofit fontScale="92500" lnSpcReduction="10000"/>
          </a:bodyPr>
          <a:lstStyle/>
          <a:p>
            <a:pPr marL="230188" indent="-230188">
              <a:lnSpc>
                <a:spcPct val="120000"/>
              </a:lnSpc>
              <a:spcBef>
                <a:spcPts val="0"/>
              </a:spcBef>
              <a:buFont typeface="Wingdings" panose="05000000000000000000" pitchFamily="2" charset="2"/>
              <a:buChar char="v"/>
            </a:pPr>
            <a:r>
              <a:rPr lang="en-US" sz="2200" b="1" dirty="0">
                <a:ln w="50800"/>
                <a:solidFill>
                  <a:schemeClr val="bg1"/>
                </a:solidFill>
                <a:latin typeface="Lato" panose="020B0604020202020204" charset="0"/>
                <a:cs typeface="Calibri" panose="020F0502020204030204" pitchFamily="34" charset="0"/>
              </a:rPr>
              <a:t>2013-2016: Nine classes </a:t>
            </a:r>
            <a:r>
              <a:rPr lang="en-US" sz="2200" b="1" dirty="0" smtClean="0">
                <a:ln w="50800"/>
                <a:solidFill>
                  <a:schemeClr val="bg1"/>
                </a:solidFill>
                <a:latin typeface="Lato" panose="020B0604020202020204" charset="0"/>
                <a:cs typeface="Calibri" panose="020F0502020204030204" pitchFamily="34" charset="0"/>
              </a:rPr>
              <a:t>(</a:t>
            </a:r>
            <a:r>
              <a:rPr lang="en-US" sz="2200" b="1" i="1" dirty="0" smtClean="0">
                <a:ln w="50800"/>
                <a:solidFill>
                  <a:schemeClr val="bg1"/>
                </a:solidFill>
                <a:latin typeface="Lato" panose="020B0604020202020204" charset="0"/>
                <a:cs typeface="Calibri" panose="020F0502020204030204" pitchFamily="34" charset="0"/>
              </a:rPr>
              <a:t>N</a:t>
            </a:r>
            <a:r>
              <a:rPr lang="en-US" sz="2200" b="1" dirty="0" smtClean="0">
                <a:ln w="50800"/>
                <a:solidFill>
                  <a:schemeClr val="bg1"/>
                </a:solidFill>
                <a:latin typeface="Lato" panose="020B0604020202020204" charset="0"/>
                <a:cs typeface="Calibri" panose="020F0502020204030204" pitchFamily="34" charset="0"/>
              </a:rPr>
              <a:t> = 227) of </a:t>
            </a:r>
            <a:r>
              <a:rPr lang="en-US" sz="2200" b="1" dirty="0">
                <a:ln w="50800"/>
                <a:solidFill>
                  <a:schemeClr val="bg1"/>
                </a:solidFill>
                <a:latin typeface="Lato" panose="020B0604020202020204" charset="0"/>
                <a:cs typeface="Calibri" panose="020F0502020204030204" pitchFamily="34" charset="0"/>
              </a:rPr>
              <a:t>international students &amp; </a:t>
            </a:r>
            <a:r>
              <a:rPr lang="en-US" sz="2200" b="1" dirty="0" smtClean="0">
                <a:ln w="50800"/>
                <a:solidFill>
                  <a:schemeClr val="bg1"/>
                </a:solidFill>
                <a:latin typeface="Lato" panose="020B0604020202020204" charset="0"/>
                <a:cs typeface="Calibri" panose="020F0502020204030204" pitchFamily="34" charset="0"/>
              </a:rPr>
              <a:t>7 classes of </a:t>
            </a:r>
            <a:r>
              <a:rPr lang="en-US" sz="2200" b="1" dirty="0">
                <a:ln w="50800"/>
                <a:solidFill>
                  <a:schemeClr val="bg1"/>
                </a:solidFill>
                <a:latin typeface="Lato" panose="020B0604020202020204" charset="0"/>
                <a:cs typeface="Calibri" panose="020F0502020204030204" pitchFamily="34" charset="0"/>
              </a:rPr>
              <a:t>domestic students enrolled in various </a:t>
            </a:r>
            <a:r>
              <a:rPr lang="en-US" sz="2200" b="1" dirty="0" smtClean="0">
                <a:ln w="50800"/>
                <a:solidFill>
                  <a:schemeClr val="bg1"/>
                </a:solidFill>
                <a:latin typeface="Lato" panose="020B0604020202020204" charset="0"/>
                <a:cs typeface="Calibri" panose="020F0502020204030204" pitchFamily="34" charset="0"/>
              </a:rPr>
              <a:t>classes who </a:t>
            </a:r>
            <a:r>
              <a:rPr lang="en-US" sz="2200" b="1" dirty="0">
                <a:ln w="50800"/>
                <a:solidFill>
                  <a:schemeClr val="bg1"/>
                </a:solidFill>
                <a:latin typeface="Lato" panose="020B0604020202020204" charset="0"/>
                <a:cs typeface="Calibri" panose="020F0502020204030204" pitchFamily="34" charset="0"/>
              </a:rPr>
              <a:t>participated </a:t>
            </a:r>
            <a:r>
              <a:rPr lang="en-US" sz="2200" b="1" dirty="0" smtClean="0">
                <a:ln w="50800"/>
                <a:solidFill>
                  <a:schemeClr val="bg1"/>
                </a:solidFill>
                <a:latin typeface="Lato" panose="020B0604020202020204" charset="0"/>
                <a:cs typeface="Calibri" panose="020F0502020204030204" pitchFamily="34" charset="0"/>
              </a:rPr>
              <a:t>in Crossing </a:t>
            </a:r>
            <a:r>
              <a:rPr lang="en-US" sz="2200" b="1" dirty="0">
                <a:ln w="50800"/>
                <a:solidFill>
                  <a:schemeClr val="bg1"/>
                </a:solidFill>
                <a:latin typeface="Lato" panose="020B0604020202020204" charset="0"/>
                <a:cs typeface="Calibri" panose="020F0502020204030204" pitchFamily="34" charset="0"/>
              </a:rPr>
              <a:t>Borders </a:t>
            </a:r>
            <a:endParaRPr lang="en-US" sz="2200" b="1" dirty="0" smtClean="0">
              <a:ln w="50800"/>
              <a:solidFill>
                <a:schemeClr val="bg1"/>
              </a:solidFill>
              <a:latin typeface="Lato" panose="020B0604020202020204" charset="0"/>
              <a:cs typeface="Calibri" panose="020F0502020204030204" pitchFamily="34" charset="0"/>
            </a:endParaRPr>
          </a:p>
          <a:p>
            <a:pPr marL="684213" lvl="1" indent="-227013">
              <a:lnSpc>
                <a:spcPct val="120000"/>
              </a:lnSpc>
              <a:spcBef>
                <a:spcPts val="0"/>
              </a:spcBef>
              <a:buFont typeface="Wingdings" panose="05000000000000000000" pitchFamily="2" charset="2"/>
              <a:buChar char="v"/>
            </a:pPr>
            <a:r>
              <a:rPr lang="en-US" sz="1900" b="1" dirty="0" smtClean="0">
                <a:ln w="50800"/>
                <a:solidFill>
                  <a:schemeClr val="bg1"/>
                </a:solidFill>
                <a:latin typeface="Lato" panose="020B0604020202020204" charset="0"/>
                <a:cs typeface="Calibri" panose="020F0502020204030204" pitchFamily="34" charset="0"/>
              </a:rPr>
              <a:t>American </a:t>
            </a:r>
            <a:r>
              <a:rPr lang="en-US" sz="1900" b="1" dirty="0">
                <a:ln w="50800"/>
                <a:solidFill>
                  <a:schemeClr val="bg1"/>
                </a:solidFill>
                <a:latin typeface="Lato" panose="020B0604020202020204" charset="0"/>
                <a:cs typeface="Calibri" panose="020F0502020204030204" pitchFamily="34" charset="0"/>
              </a:rPr>
              <a:t>Culture and English, Advanced English, Learning Strategies for College </a:t>
            </a:r>
            <a:r>
              <a:rPr lang="en-US" sz="1900" b="1" dirty="0" smtClean="0">
                <a:ln w="50800"/>
                <a:solidFill>
                  <a:schemeClr val="bg1"/>
                </a:solidFill>
                <a:latin typeface="Lato" panose="020B0604020202020204" charset="0"/>
                <a:cs typeface="Calibri" panose="020F0502020204030204" pitchFamily="34" charset="0"/>
              </a:rPr>
              <a:t>Success</a:t>
            </a:r>
            <a:endParaRPr lang="en-US" sz="1900" b="1" dirty="0" smtClean="0">
              <a:ln w="50800"/>
              <a:solidFill>
                <a:schemeClr val="bg1"/>
              </a:solidFill>
              <a:latin typeface="Lato" panose="020B0604020202020204" charset="0"/>
              <a:cs typeface="Calibri" panose="020F0502020204030204" pitchFamily="34" charset="0"/>
            </a:endParaRPr>
          </a:p>
          <a:p>
            <a:pPr marL="684213" lvl="1" indent="-227013">
              <a:lnSpc>
                <a:spcPct val="120000"/>
              </a:lnSpc>
              <a:spcBef>
                <a:spcPts val="0"/>
              </a:spcBef>
              <a:buFont typeface="Wingdings" panose="05000000000000000000" pitchFamily="2" charset="2"/>
              <a:buChar char="v"/>
            </a:pPr>
            <a:r>
              <a:rPr lang="en-US" sz="1900" b="1" dirty="0" smtClean="0">
                <a:ln w="50800"/>
                <a:solidFill>
                  <a:schemeClr val="bg1"/>
                </a:solidFill>
                <a:latin typeface="Lato" panose="020B0604020202020204" charset="0"/>
                <a:cs typeface="Calibri" panose="020F0502020204030204" pitchFamily="34" charset="0"/>
              </a:rPr>
              <a:t>Psychology </a:t>
            </a:r>
            <a:r>
              <a:rPr lang="en-US" sz="1900" b="1" dirty="0">
                <a:ln w="50800"/>
                <a:solidFill>
                  <a:schemeClr val="bg1"/>
                </a:solidFill>
                <a:latin typeface="Lato" panose="020B0604020202020204" charset="0"/>
                <a:cs typeface="Calibri" panose="020F0502020204030204" pitchFamily="34" charset="0"/>
              </a:rPr>
              <a:t>Across Cultures, Introduction to Psychology, or Adult </a:t>
            </a:r>
            <a:r>
              <a:rPr lang="en-US" sz="1900" b="1" dirty="0" smtClean="0">
                <a:ln w="50800"/>
                <a:solidFill>
                  <a:schemeClr val="bg1"/>
                </a:solidFill>
                <a:latin typeface="Lato" panose="020B0604020202020204" charset="0"/>
                <a:cs typeface="Calibri" panose="020F0502020204030204" pitchFamily="34" charset="0"/>
              </a:rPr>
              <a:t>Psychopathology</a:t>
            </a:r>
            <a:r>
              <a:rPr lang="en-US" sz="2100" b="1" dirty="0" smtClean="0">
                <a:ln w="50800"/>
                <a:solidFill>
                  <a:schemeClr val="bg1"/>
                </a:solidFill>
                <a:latin typeface="Lato" panose="020B0604020202020204" charset="0"/>
                <a:cs typeface="Calibri" panose="020F0502020204030204" pitchFamily="34" charset="0"/>
              </a:rPr>
              <a:t/>
            </a:r>
            <a:br>
              <a:rPr lang="en-US" sz="2100" b="1" dirty="0" smtClean="0">
                <a:ln w="50800"/>
                <a:solidFill>
                  <a:schemeClr val="bg1"/>
                </a:solidFill>
                <a:latin typeface="Lato" panose="020B0604020202020204" charset="0"/>
                <a:cs typeface="Calibri" panose="020F0502020204030204" pitchFamily="34" charset="0"/>
              </a:rPr>
            </a:br>
            <a:endParaRPr lang="en-US" sz="2100" b="1" dirty="0" smtClean="0">
              <a:ln w="50800"/>
              <a:solidFill>
                <a:schemeClr val="bg1"/>
              </a:solidFill>
              <a:latin typeface="Lato" panose="020B0604020202020204" charset="0"/>
              <a:cs typeface="Calibri" panose="020F0502020204030204" pitchFamily="34" charset="0"/>
            </a:endParaRPr>
          </a:p>
          <a:p>
            <a:pPr marL="230188" indent="-230188">
              <a:lnSpc>
                <a:spcPct val="120000"/>
              </a:lnSpc>
              <a:spcBef>
                <a:spcPts val="0"/>
              </a:spcBef>
              <a:buFont typeface="Wingdings" panose="05000000000000000000" pitchFamily="2" charset="2"/>
              <a:buChar char="v"/>
            </a:pPr>
            <a:r>
              <a:rPr lang="en-US" sz="2200" b="1" dirty="0" smtClean="0">
                <a:ln w="50800"/>
                <a:solidFill>
                  <a:schemeClr val="bg1"/>
                </a:solidFill>
                <a:latin typeface="Lato" panose="020B0604020202020204" charset="0"/>
                <a:cs typeface="Calibri" panose="020F0502020204030204" pitchFamily="34" charset="0"/>
              </a:rPr>
              <a:t>Included both international (</a:t>
            </a:r>
            <a:r>
              <a:rPr lang="en-US" sz="2200" b="1" i="1" dirty="0" smtClean="0">
                <a:ln w="50800"/>
                <a:solidFill>
                  <a:schemeClr val="bg1"/>
                </a:solidFill>
                <a:latin typeface="Lato" panose="020B0604020202020204" charset="0"/>
                <a:cs typeface="Calibri" panose="020F0502020204030204" pitchFamily="34" charset="0"/>
              </a:rPr>
              <a:t>n</a:t>
            </a:r>
            <a:r>
              <a:rPr lang="en-US" sz="2200" b="1" dirty="0" smtClean="0">
                <a:ln w="50800"/>
                <a:solidFill>
                  <a:schemeClr val="bg1"/>
                </a:solidFill>
                <a:latin typeface="Lato" panose="020B0604020202020204" charset="0"/>
                <a:cs typeface="Calibri" panose="020F0502020204030204" pitchFamily="34" charset="0"/>
              </a:rPr>
              <a:t> = 130) and domestic (</a:t>
            </a:r>
            <a:r>
              <a:rPr lang="en-US" sz="2200" b="1" i="1" dirty="0" smtClean="0">
                <a:ln w="50800"/>
                <a:solidFill>
                  <a:schemeClr val="bg1"/>
                </a:solidFill>
                <a:latin typeface="Lato" panose="020B0604020202020204" charset="0"/>
                <a:cs typeface="Calibri" panose="020F0502020204030204" pitchFamily="34" charset="0"/>
              </a:rPr>
              <a:t>n</a:t>
            </a:r>
            <a:r>
              <a:rPr lang="en-US" sz="2200" b="1" dirty="0" smtClean="0">
                <a:ln w="50800"/>
                <a:solidFill>
                  <a:schemeClr val="bg1"/>
                </a:solidFill>
                <a:latin typeface="Lato" panose="020B0604020202020204" charset="0"/>
                <a:cs typeface="Calibri" panose="020F0502020204030204" pitchFamily="34" charset="0"/>
              </a:rPr>
              <a:t> = 97) students </a:t>
            </a:r>
            <a:r>
              <a:rPr lang="en-US" sz="2200" b="1" dirty="0" smtClean="0">
                <a:ln w="50800"/>
                <a:solidFill>
                  <a:schemeClr val="bg1"/>
                </a:solidFill>
                <a:latin typeface="Lato" panose="020B0604020202020204" charset="0"/>
                <a:cs typeface="Calibri" panose="020F0502020204030204" pitchFamily="34" charset="0"/>
              </a:rPr>
              <a:t>who </a:t>
            </a:r>
            <a:r>
              <a:rPr lang="en-US" sz="2200" b="1" dirty="0" smtClean="0">
                <a:ln w="50800"/>
                <a:solidFill>
                  <a:schemeClr val="bg1"/>
                </a:solidFill>
                <a:latin typeface="Lato" panose="020B0604020202020204" charset="0"/>
                <a:cs typeface="Calibri" panose="020F0502020204030204" pitchFamily="34" charset="0"/>
              </a:rPr>
              <a:t>chose </a:t>
            </a:r>
            <a:r>
              <a:rPr lang="en-US" sz="2200" b="1" dirty="0">
                <a:ln w="50800"/>
                <a:solidFill>
                  <a:schemeClr val="bg1"/>
                </a:solidFill>
                <a:latin typeface="Lato" panose="020B0604020202020204" charset="0"/>
                <a:cs typeface="Calibri" panose="020F0502020204030204" pitchFamily="34" charset="0"/>
              </a:rPr>
              <a:t>to completed an end of semester </a:t>
            </a:r>
            <a:endParaRPr lang="en-US" sz="2200" b="1" dirty="0" smtClean="0">
              <a:ln w="50800"/>
              <a:solidFill>
                <a:schemeClr val="bg1"/>
              </a:solidFill>
              <a:latin typeface="Lato" panose="020B0604020202020204" charset="0"/>
              <a:cs typeface="Calibri" panose="020F0502020204030204" pitchFamily="34" charset="0"/>
            </a:endParaRPr>
          </a:p>
          <a:p>
            <a:pPr>
              <a:lnSpc>
                <a:spcPct val="120000"/>
              </a:lnSpc>
              <a:spcBef>
                <a:spcPts val="0"/>
              </a:spcBef>
            </a:pPr>
            <a:r>
              <a:rPr lang="en-US" sz="2200" b="1" dirty="0">
                <a:ln w="50800"/>
                <a:solidFill>
                  <a:schemeClr val="bg1"/>
                </a:solidFill>
                <a:latin typeface="Lato" panose="020B0604020202020204" charset="0"/>
                <a:cs typeface="Calibri" panose="020F0502020204030204" pitchFamily="34" charset="0"/>
              </a:rPr>
              <a:t> </a:t>
            </a:r>
            <a:r>
              <a:rPr lang="en-US" sz="2200" b="1" dirty="0" smtClean="0">
                <a:ln w="50800"/>
                <a:solidFill>
                  <a:schemeClr val="bg1"/>
                </a:solidFill>
                <a:latin typeface="Lato" panose="020B0604020202020204" charset="0"/>
                <a:cs typeface="Calibri" panose="020F0502020204030204" pitchFamily="34" charset="0"/>
              </a:rPr>
              <a:t>  </a:t>
            </a:r>
            <a:r>
              <a:rPr lang="en-US" sz="2200" b="1" dirty="0" smtClean="0">
                <a:ln w="50800"/>
                <a:solidFill>
                  <a:schemeClr val="bg1"/>
                </a:solidFill>
                <a:latin typeface="Lato" panose="020B0604020202020204" charset="0"/>
                <a:cs typeface="Calibri" panose="020F0502020204030204" pitchFamily="34" charset="0"/>
              </a:rPr>
              <a:t>satisfaction survey</a:t>
            </a:r>
            <a:endParaRPr lang="en-US" sz="2200" b="1" dirty="0">
              <a:ln w="50800"/>
              <a:solidFill>
                <a:schemeClr val="bg1"/>
              </a:solidFill>
              <a:latin typeface="Lato" panose="020B0604020202020204" charset="0"/>
              <a:cs typeface="Calibri" panose="020F0502020204030204" pitchFamily="34" charset="0"/>
            </a:endParaRPr>
          </a:p>
        </p:txBody>
      </p:sp>
    </p:spTree>
    <p:extLst>
      <p:ext uri="{BB962C8B-B14F-4D97-AF65-F5344CB8AC3E}">
        <p14:creationId xmlns:p14="http://schemas.microsoft.com/office/powerpoint/2010/main" val="1237433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 name="Picture 35" descr="regionals-logo-bl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811981"/>
            <a:ext cx="1852281" cy="1274369"/>
          </a:xfrm>
          <a:prstGeom prst="rect">
            <a:avLst/>
          </a:prstGeom>
        </p:spPr>
      </p:pic>
      <p:sp>
        <p:nvSpPr>
          <p:cNvPr id="5" name="Title 1"/>
          <p:cNvSpPr>
            <a:spLocks noGrp="1"/>
          </p:cNvSpPr>
          <p:nvPr>
            <p:ph type="title"/>
          </p:nvPr>
        </p:nvSpPr>
        <p:spPr>
          <a:xfrm>
            <a:off x="311700" y="57150"/>
            <a:ext cx="8520600" cy="626100"/>
          </a:xfrm>
        </p:spPr>
        <p:txBody>
          <a:bodyPr>
            <a:normAutofit fontScale="90000"/>
          </a:bodyPr>
          <a:lstStyle/>
          <a:p>
            <a:pPr algn="ctr"/>
            <a:r>
              <a:rPr lang="en-US" dirty="0" smtClean="0"/>
              <a:t>Participants</a:t>
            </a:r>
            <a:endParaRPr lang="en-US" dirty="0"/>
          </a:p>
        </p:txBody>
      </p:sp>
      <p:sp>
        <p:nvSpPr>
          <p:cNvPr id="6" name="Text Placeholder 2"/>
          <p:cNvSpPr>
            <a:spLocks noGrp="1"/>
          </p:cNvSpPr>
          <p:nvPr>
            <p:ph type="body" idx="1"/>
          </p:nvPr>
        </p:nvSpPr>
        <p:spPr>
          <a:xfrm>
            <a:off x="311700" y="895350"/>
            <a:ext cx="8520600" cy="4038600"/>
          </a:xfrm>
        </p:spPr>
        <p:txBody>
          <a:bodyPr>
            <a:noAutofit/>
          </a:bodyPr>
          <a:lstStyle/>
          <a:p>
            <a:pPr marL="230188" indent="-230188">
              <a:lnSpc>
                <a:spcPct val="120000"/>
              </a:lnSpc>
              <a:spcBef>
                <a:spcPts val="0"/>
              </a:spcBef>
              <a:buFont typeface="Wingdings" panose="05000000000000000000" pitchFamily="2" charset="2"/>
              <a:buChar char="v"/>
            </a:pPr>
            <a:r>
              <a:rPr lang="en-US" b="1" dirty="0">
                <a:ln w="50800"/>
                <a:solidFill>
                  <a:schemeClr val="bg1"/>
                </a:solidFill>
                <a:latin typeface="Lato" panose="020B0604020202020204" charset="0"/>
                <a:cs typeface="Calibri" panose="020F0502020204030204" pitchFamily="34" charset="0"/>
              </a:rPr>
              <a:t>S</a:t>
            </a:r>
            <a:r>
              <a:rPr lang="en-US" b="1" dirty="0" smtClean="0">
                <a:ln w="50800"/>
                <a:solidFill>
                  <a:schemeClr val="bg1"/>
                </a:solidFill>
                <a:latin typeface="Lato" panose="020B0604020202020204" charset="0"/>
                <a:cs typeface="Calibri" panose="020F0502020204030204" pitchFamily="34" charset="0"/>
              </a:rPr>
              <a:t>urvey responses were </a:t>
            </a:r>
            <a:r>
              <a:rPr lang="en-US" b="1" dirty="0">
                <a:ln w="50800"/>
                <a:solidFill>
                  <a:schemeClr val="bg1"/>
                </a:solidFill>
                <a:latin typeface="Lato" panose="020B0604020202020204" charset="0"/>
                <a:cs typeface="Calibri" panose="020F0502020204030204" pitchFamily="34" charset="0"/>
              </a:rPr>
              <a:t>anonymous – with no demographics collected </a:t>
            </a:r>
            <a:endParaRPr lang="en-US" b="1" dirty="0" smtClean="0">
              <a:ln w="50800"/>
              <a:solidFill>
                <a:schemeClr val="bg1"/>
              </a:solidFill>
              <a:latin typeface="Lato" panose="020B0604020202020204" charset="0"/>
              <a:cs typeface="Calibri" panose="020F0502020204030204" pitchFamily="34" charset="0"/>
            </a:endParaRPr>
          </a:p>
          <a:p>
            <a:pPr>
              <a:lnSpc>
                <a:spcPct val="120000"/>
              </a:lnSpc>
              <a:spcBef>
                <a:spcPts val="0"/>
              </a:spcBef>
              <a:buFont typeface="Wingdings" panose="05000000000000000000" pitchFamily="2" charset="2"/>
              <a:buChar char="v"/>
            </a:pPr>
            <a:r>
              <a:rPr lang="en-US" b="1" dirty="0" smtClean="0">
                <a:ln w="50800"/>
                <a:solidFill>
                  <a:schemeClr val="bg1"/>
                </a:solidFill>
                <a:latin typeface="Lato" panose="020B0604020202020204" charset="0"/>
                <a:cs typeface="Calibri" panose="020F0502020204030204" pitchFamily="34" charset="0"/>
              </a:rPr>
              <a:t>Distribution </a:t>
            </a:r>
            <a:r>
              <a:rPr lang="en-US" b="1" dirty="0">
                <a:ln w="50800"/>
                <a:solidFill>
                  <a:schemeClr val="bg1"/>
                </a:solidFill>
                <a:latin typeface="Lato" panose="020B0604020202020204" charset="0"/>
                <a:cs typeface="Calibri" panose="020F0502020204030204" pitchFamily="34" charset="0"/>
              </a:rPr>
              <a:t>of class </a:t>
            </a:r>
            <a:r>
              <a:rPr lang="en-US" b="1" dirty="0" smtClean="0">
                <a:ln w="50800"/>
                <a:solidFill>
                  <a:schemeClr val="bg1"/>
                </a:solidFill>
                <a:latin typeface="Lato" panose="020B0604020202020204" charset="0"/>
                <a:cs typeface="Calibri" panose="020F0502020204030204" pitchFamily="34" charset="0"/>
              </a:rPr>
              <a:t>sections</a:t>
            </a:r>
          </a:p>
          <a:p>
            <a:pPr marL="742950" lvl="1" indent="-285750">
              <a:lnSpc>
                <a:spcPct val="120000"/>
              </a:lnSpc>
              <a:spcBef>
                <a:spcPts val="0"/>
              </a:spcBef>
              <a:buFont typeface="Wingdings" panose="05000000000000000000" pitchFamily="2" charset="2"/>
              <a:buChar char="Ø"/>
            </a:pPr>
            <a:r>
              <a:rPr lang="en-US" sz="1600" b="1" dirty="0">
                <a:ln w="50800"/>
                <a:solidFill>
                  <a:schemeClr val="bg1"/>
                </a:solidFill>
                <a:latin typeface="Lato" panose="020B0604020202020204" charset="0"/>
                <a:cs typeface="Calibri" panose="020F0502020204030204" pitchFamily="34" charset="0"/>
              </a:rPr>
              <a:t>Gender: Ranged from 23% - 42% female (international) and 52% - 86% female (domestic</a:t>
            </a:r>
            <a:r>
              <a:rPr lang="en-US" sz="1600" b="1" dirty="0" smtClean="0">
                <a:ln w="50800"/>
                <a:solidFill>
                  <a:schemeClr val="bg1"/>
                </a:solidFill>
                <a:latin typeface="Lato" panose="020B0604020202020204" charset="0"/>
                <a:cs typeface="Calibri" panose="020F0502020204030204" pitchFamily="34" charset="0"/>
              </a:rPr>
              <a:t>)</a:t>
            </a:r>
          </a:p>
          <a:p>
            <a:pPr marL="742950" lvl="1" indent="-285750">
              <a:lnSpc>
                <a:spcPct val="120000"/>
              </a:lnSpc>
              <a:spcBef>
                <a:spcPts val="0"/>
              </a:spcBef>
              <a:buFont typeface="Wingdings" panose="05000000000000000000" pitchFamily="2" charset="2"/>
              <a:buChar char="Ø"/>
            </a:pPr>
            <a:r>
              <a:rPr lang="en-US" sz="1600" b="1" dirty="0">
                <a:ln w="50800"/>
                <a:solidFill>
                  <a:schemeClr val="bg1"/>
                </a:solidFill>
                <a:latin typeface="Lato" panose="020B0604020202020204" charset="0"/>
                <a:cs typeface="Calibri" panose="020F0502020204030204" pitchFamily="34" charset="0"/>
              </a:rPr>
              <a:t>Nationality (international): 90% - 100% </a:t>
            </a:r>
            <a:r>
              <a:rPr lang="en-US" sz="1600" b="1" dirty="0" smtClean="0">
                <a:ln w="50800"/>
                <a:solidFill>
                  <a:schemeClr val="bg1"/>
                </a:solidFill>
                <a:latin typeface="Lato" panose="020B0604020202020204" charset="0"/>
                <a:cs typeface="Calibri" panose="020F0502020204030204" pitchFamily="34" charset="0"/>
              </a:rPr>
              <a:t>Chinese</a:t>
            </a:r>
          </a:p>
          <a:p>
            <a:pPr marL="742950" lvl="1" indent="-285750">
              <a:lnSpc>
                <a:spcPct val="120000"/>
              </a:lnSpc>
              <a:spcBef>
                <a:spcPts val="0"/>
              </a:spcBef>
              <a:buFont typeface="Wingdings" panose="05000000000000000000" pitchFamily="2" charset="2"/>
              <a:buChar char="Ø"/>
            </a:pPr>
            <a:r>
              <a:rPr lang="en-US" sz="1600" b="1" dirty="0">
                <a:ln w="50800"/>
                <a:solidFill>
                  <a:schemeClr val="bg1"/>
                </a:solidFill>
                <a:latin typeface="Lato" panose="020B0604020202020204" charset="0"/>
                <a:cs typeface="Calibri" panose="020F0502020204030204" pitchFamily="34" charset="0"/>
              </a:rPr>
              <a:t>Ethnicity (domestic): 53% - 95% Caucasian American (accurately represents campus demographics</a:t>
            </a:r>
            <a:r>
              <a:rPr lang="en-US" sz="1600" b="1" dirty="0" smtClean="0">
                <a:ln w="50800"/>
                <a:solidFill>
                  <a:schemeClr val="bg1"/>
                </a:solidFill>
                <a:latin typeface="Lato" panose="020B0604020202020204" charset="0"/>
                <a:cs typeface="Calibri" panose="020F0502020204030204" pitchFamily="34" charset="0"/>
              </a:rPr>
              <a:t>)</a:t>
            </a:r>
          </a:p>
          <a:p>
            <a:pPr marL="230188" indent="-230188">
              <a:lnSpc>
                <a:spcPct val="120000"/>
              </a:lnSpc>
              <a:spcBef>
                <a:spcPts val="0"/>
              </a:spcBef>
              <a:buFont typeface="Wingdings" panose="05000000000000000000" pitchFamily="2" charset="2"/>
              <a:buChar char="v"/>
            </a:pPr>
            <a:r>
              <a:rPr lang="en-US" b="1" dirty="0" smtClean="0">
                <a:ln w="50800"/>
                <a:solidFill>
                  <a:schemeClr val="bg1"/>
                </a:solidFill>
                <a:latin typeface="Lato" panose="020B0604020202020204" charset="0"/>
                <a:cs typeface="Calibri" panose="020F0502020204030204" pitchFamily="34" charset="0"/>
              </a:rPr>
              <a:t>Current data are from </a:t>
            </a:r>
            <a:r>
              <a:rPr lang="en-US" b="1" dirty="0">
                <a:ln w="50800"/>
                <a:solidFill>
                  <a:schemeClr val="bg1"/>
                </a:solidFill>
                <a:latin typeface="Lato" panose="020B0604020202020204" charset="0"/>
                <a:cs typeface="Calibri" panose="020F0502020204030204" pitchFamily="34" charset="0"/>
              </a:rPr>
              <a:t>a </a:t>
            </a:r>
            <a:r>
              <a:rPr lang="en-US" b="1" dirty="0" smtClean="0">
                <a:ln w="50800"/>
                <a:solidFill>
                  <a:schemeClr val="bg1"/>
                </a:solidFill>
                <a:latin typeface="Lato" panose="020B0604020202020204" charset="0"/>
                <a:cs typeface="Calibri" panose="020F0502020204030204" pitchFamily="34" charset="0"/>
              </a:rPr>
              <a:t>Regional</a:t>
            </a:r>
            <a:r>
              <a:rPr lang="en-US" b="1" dirty="0">
                <a:ln w="50800"/>
                <a:solidFill>
                  <a:schemeClr val="bg1"/>
                </a:solidFill>
                <a:latin typeface="Lato" panose="020B0604020202020204" charset="0"/>
                <a:cs typeface="Calibri" panose="020F0502020204030204" pitchFamily="34" charset="0"/>
              </a:rPr>
              <a:t>, commuter campus in the </a:t>
            </a:r>
            <a:r>
              <a:rPr lang="en-US" b="1" dirty="0" smtClean="0">
                <a:ln w="50800"/>
                <a:solidFill>
                  <a:schemeClr val="bg1"/>
                </a:solidFill>
                <a:latin typeface="Lato" panose="020B0604020202020204" charset="0"/>
                <a:cs typeface="Calibri" panose="020F0502020204030204" pitchFamily="34" charset="0"/>
              </a:rPr>
              <a:t>       Mid-West</a:t>
            </a:r>
            <a:endParaRPr lang="en-US" b="1" dirty="0" smtClean="0">
              <a:ln w="50800"/>
              <a:solidFill>
                <a:schemeClr val="bg1"/>
              </a:solidFill>
              <a:latin typeface="Lato" panose="020B0604020202020204" charset="0"/>
              <a:cs typeface="Calibri" panose="020F0502020204030204" pitchFamily="34" charset="0"/>
            </a:endParaRPr>
          </a:p>
          <a:p>
            <a:pPr marL="742950" lvl="1" indent="-285750">
              <a:lnSpc>
                <a:spcPct val="120000"/>
              </a:lnSpc>
              <a:spcBef>
                <a:spcPts val="0"/>
              </a:spcBef>
              <a:buFont typeface="Wingdings" panose="05000000000000000000" pitchFamily="2" charset="2"/>
              <a:buChar char="Ø"/>
            </a:pPr>
            <a:r>
              <a:rPr lang="en-US" sz="1600" b="1" dirty="0">
                <a:ln w="50800"/>
                <a:solidFill>
                  <a:schemeClr val="bg1"/>
                </a:solidFill>
                <a:latin typeface="Lato" panose="020B0604020202020204" charset="0"/>
                <a:cs typeface="Calibri" panose="020F0502020204030204" pitchFamily="34" charset="0"/>
              </a:rPr>
              <a:t>C</a:t>
            </a:r>
            <a:r>
              <a:rPr lang="en-US" sz="1600" b="1" dirty="0" smtClean="0">
                <a:ln w="50800"/>
                <a:solidFill>
                  <a:schemeClr val="bg1"/>
                </a:solidFill>
                <a:latin typeface="Lato" panose="020B0604020202020204" charset="0"/>
                <a:cs typeface="Calibri" panose="020F0502020204030204" pitchFamily="34" charset="0"/>
              </a:rPr>
              <a:t>ampus </a:t>
            </a:r>
            <a:r>
              <a:rPr lang="en-US" sz="1600" b="1" dirty="0">
                <a:ln w="50800"/>
                <a:solidFill>
                  <a:schemeClr val="bg1"/>
                </a:solidFill>
                <a:latin typeface="Lato" panose="020B0604020202020204" charset="0"/>
                <a:cs typeface="Calibri" panose="020F0502020204030204" pitchFamily="34" charset="0"/>
              </a:rPr>
              <a:t>population of roughly </a:t>
            </a:r>
            <a:r>
              <a:rPr lang="en-US" sz="1600" b="1" dirty="0" smtClean="0">
                <a:ln w="50800"/>
                <a:solidFill>
                  <a:schemeClr val="bg1"/>
                </a:solidFill>
                <a:latin typeface="Lato" panose="020B0604020202020204" charset="0"/>
                <a:cs typeface="Calibri" panose="020F0502020204030204" pitchFamily="34" charset="0"/>
              </a:rPr>
              <a:t>4,700</a:t>
            </a:r>
          </a:p>
          <a:p>
            <a:pPr marL="742950" lvl="1" indent="-285750">
              <a:lnSpc>
                <a:spcPct val="120000"/>
              </a:lnSpc>
              <a:spcBef>
                <a:spcPts val="0"/>
              </a:spcBef>
              <a:buFont typeface="Wingdings" panose="05000000000000000000" pitchFamily="2" charset="2"/>
              <a:buChar char="Ø"/>
            </a:pPr>
            <a:r>
              <a:rPr lang="en-US" sz="1600" b="1" dirty="0">
                <a:ln w="50800"/>
                <a:solidFill>
                  <a:schemeClr val="bg1"/>
                </a:solidFill>
                <a:latin typeface="Lato" panose="020B0604020202020204" charset="0"/>
                <a:cs typeface="Calibri" panose="020F0502020204030204" pitchFamily="34" charset="0"/>
              </a:rPr>
              <a:t>R</a:t>
            </a:r>
            <a:r>
              <a:rPr lang="en-US" sz="1600" b="1" dirty="0" smtClean="0">
                <a:ln w="50800"/>
                <a:solidFill>
                  <a:schemeClr val="bg1"/>
                </a:solidFill>
                <a:latin typeface="Lato" panose="020B0604020202020204" charset="0"/>
                <a:cs typeface="Calibri" panose="020F0502020204030204" pitchFamily="34" charset="0"/>
              </a:rPr>
              <a:t>apidly </a:t>
            </a:r>
            <a:r>
              <a:rPr lang="en-US" sz="1600" b="1" dirty="0">
                <a:ln w="50800"/>
                <a:solidFill>
                  <a:schemeClr val="bg1"/>
                </a:solidFill>
                <a:latin typeface="Lato" panose="020B0604020202020204" charset="0"/>
                <a:cs typeface="Calibri" panose="020F0502020204030204" pitchFamily="34" charset="0"/>
              </a:rPr>
              <a:t>expanding international student population in an </a:t>
            </a:r>
            <a:endParaRPr lang="en-US" sz="1600" b="1" dirty="0" smtClean="0">
              <a:ln w="50800"/>
              <a:solidFill>
                <a:schemeClr val="bg1"/>
              </a:solidFill>
              <a:latin typeface="Lato" panose="020B0604020202020204" charset="0"/>
              <a:cs typeface="Calibri" panose="020F0502020204030204" pitchFamily="34" charset="0"/>
            </a:endParaRPr>
          </a:p>
          <a:p>
            <a:pPr lvl="1">
              <a:lnSpc>
                <a:spcPct val="120000"/>
              </a:lnSpc>
              <a:spcBef>
                <a:spcPts val="0"/>
              </a:spcBef>
            </a:pPr>
            <a:r>
              <a:rPr lang="en-US" sz="1600" b="1" dirty="0" smtClean="0">
                <a:ln w="50800"/>
                <a:solidFill>
                  <a:schemeClr val="bg1"/>
                </a:solidFill>
                <a:latin typeface="Lato" panose="020B0604020202020204" charset="0"/>
                <a:cs typeface="Calibri" panose="020F0502020204030204" pitchFamily="34" charset="0"/>
              </a:rPr>
              <a:t>     Intensive English </a:t>
            </a:r>
            <a:r>
              <a:rPr lang="en-US" sz="1600" b="1" dirty="0">
                <a:ln w="50800"/>
                <a:solidFill>
                  <a:schemeClr val="bg1"/>
                </a:solidFill>
                <a:latin typeface="Lato" panose="020B0604020202020204" charset="0"/>
                <a:cs typeface="Calibri" panose="020F0502020204030204" pitchFamily="34" charset="0"/>
              </a:rPr>
              <a:t>Program (</a:t>
            </a:r>
            <a:r>
              <a:rPr lang="en-US" sz="1600" b="1" dirty="0" smtClean="0">
                <a:ln w="50800"/>
                <a:solidFill>
                  <a:schemeClr val="bg1"/>
                </a:solidFill>
                <a:latin typeface="Lato" panose="020B0604020202020204" charset="0"/>
                <a:cs typeface="Calibri" panose="020F0502020204030204" pitchFamily="34" charset="0"/>
              </a:rPr>
              <a:t>IEP)</a:t>
            </a:r>
            <a:endParaRPr lang="en-US" sz="1600" b="1" dirty="0">
              <a:solidFill>
                <a:schemeClr val="bg1"/>
              </a:solidFill>
              <a:latin typeface="Lato" panose="020B0604020202020204" charset="0"/>
              <a:cs typeface="Calibri" panose="020F0502020204030204" pitchFamily="34" charset="0"/>
            </a:endParaRPr>
          </a:p>
        </p:txBody>
      </p:sp>
    </p:spTree>
    <p:extLst>
      <p:ext uri="{BB962C8B-B14F-4D97-AF65-F5344CB8AC3E}">
        <p14:creationId xmlns:p14="http://schemas.microsoft.com/office/powerpoint/2010/main" val="1237433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Staic Theme">
  <a:themeElements>
    <a:clrScheme name="Custom 4">
      <a:dk1>
        <a:srgbClr val="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FFFF"/>
      </a:hlink>
      <a:folHlink>
        <a:srgbClr val="44B9E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9490</TotalTime>
  <Words>2370</Words>
  <Application>Microsoft Office PowerPoint</Application>
  <PresentationFormat>On-screen Show (16:9)</PresentationFormat>
  <Paragraphs>246</Paragraphs>
  <Slides>23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Century Gothic</vt:lpstr>
      <vt:lpstr>Courier New</vt:lpstr>
      <vt:lpstr>Franklin Gothic Heavy</vt:lpstr>
      <vt:lpstr>Lato</vt:lpstr>
      <vt:lpstr>Playfair Display</vt:lpstr>
      <vt:lpstr>Symbol</vt:lpstr>
      <vt:lpstr>Times New Roman</vt:lpstr>
      <vt:lpstr>Wingdings</vt:lpstr>
      <vt:lpstr>PresenterMedia.com Animated Theme</vt:lpstr>
      <vt:lpstr>1_PresenterMedia.com Staic Theme</vt:lpstr>
      <vt:lpstr>The “Crossing Borders” Service-Learning Program: How Co-Curricular, Cross-Cultural Dialogues  Expand Comfort Zones &amp; Break Barriers  Dr. Virginia Wickline, Dr. Jerry Martin, Ms. Kathryn Vogel </vt:lpstr>
      <vt:lpstr>Building Community</vt:lpstr>
      <vt:lpstr>Session Learning Outcomes</vt:lpstr>
      <vt:lpstr>The Contact Hypothesis (Allport, 1954)</vt:lpstr>
      <vt:lpstr>PowerPoint Presentation</vt:lpstr>
      <vt:lpstr>Crossing Borders: A History</vt:lpstr>
      <vt:lpstr>PowerPoint Presentation</vt:lpstr>
      <vt:lpstr>PowerPoint Presentation</vt:lpstr>
      <vt:lpstr>Participants</vt:lpstr>
      <vt:lpstr>PowerPoint Presentation</vt:lpstr>
      <vt:lpstr>PowerPoint Presentation</vt:lpstr>
      <vt:lpstr>PowerPoint Presentation</vt:lpstr>
      <vt:lpstr>Qualitative Themes: Positive</vt:lpstr>
      <vt:lpstr>Qualitative Themes: Positive</vt:lpstr>
      <vt:lpstr>Qualitative Themes: Negative</vt:lpstr>
      <vt:lpstr>Facilitators’ Perceived Benefits for all Students</vt:lpstr>
      <vt:lpstr>Challenges &amp; Barriers</vt:lpstr>
      <vt:lpstr>Lessons Learned: Do…</vt:lpstr>
      <vt:lpstr>Lessons Learned: Do Not…</vt:lpstr>
      <vt:lpstr>Questions? </vt:lpstr>
      <vt:lpstr>References &amp; Resources</vt:lpstr>
      <vt:lpstr>Sample Reflections from Students</vt:lpstr>
      <vt:lpstr>Sample Reflections From Students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Wickline, Ginger Blythe Dr.</cp:lastModifiedBy>
  <cp:revision>269</cp:revision>
  <dcterms:created xsi:type="dcterms:W3CDTF">2010-11-24T18:19:10Z</dcterms:created>
  <dcterms:modified xsi:type="dcterms:W3CDTF">2018-05-30T14:14:52Z</dcterms:modified>
</cp:coreProperties>
</file>