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8"/>
  </p:notesMasterIdLst>
  <p:sldIdLst>
    <p:sldId id="260" r:id="rId2"/>
    <p:sldId id="332" r:id="rId3"/>
    <p:sldId id="333" r:id="rId4"/>
    <p:sldId id="334" r:id="rId5"/>
    <p:sldId id="335" r:id="rId6"/>
    <p:sldId id="300" r:id="rId7"/>
    <p:sldId id="336" r:id="rId8"/>
    <p:sldId id="301" r:id="rId9"/>
    <p:sldId id="337" r:id="rId10"/>
    <p:sldId id="302" r:id="rId11"/>
    <p:sldId id="338" r:id="rId12"/>
    <p:sldId id="303" r:id="rId13"/>
    <p:sldId id="304" r:id="rId14"/>
    <p:sldId id="264" r:id="rId15"/>
    <p:sldId id="325" r:id="rId16"/>
    <p:sldId id="270" r:id="rId17"/>
    <p:sldId id="266" r:id="rId18"/>
    <p:sldId id="267" r:id="rId19"/>
    <p:sldId id="271" r:id="rId20"/>
    <p:sldId id="272" r:id="rId21"/>
    <p:sldId id="273" r:id="rId22"/>
    <p:sldId id="290" r:id="rId23"/>
    <p:sldId id="305" r:id="rId24"/>
    <p:sldId id="327" r:id="rId25"/>
    <p:sldId id="328" r:id="rId26"/>
    <p:sldId id="329" r:id="rId27"/>
    <p:sldId id="330" r:id="rId28"/>
    <p:sldId id="331" r:id="rId29"/>
    <p:sldId id="306" r:id="rId30"/>
    <p:sldId id="309" r:id="rId31"/>
    <p:sldId id="310" r:id="rId32"/>
    <p:sldId id="311" r:id="rId33"/>
    <p:sldId id="312" r:id="rId34"/>
    <p:sldId id="313" r:id="rId35"/>
    <p:sldId id="314" r:id="rId36"/>
    <p:sldId id="315" r:id="rId37"/>
    <p:sldId id="316" r:id="rId38"/>
    <p:sldId id="317" r:id="rId39"/>
    <p:sldId id="320" r:id="rId40"/>
    <p:sldId id="318" r:id="rId41"/>
    <p:sldId id="319" r:id="rId42"/>
    <p:sldId id="321" r:id="rId43"/>
    <p:sldId id="322" r:id="rId44"/>
    <p:sldId id="323" r:id="rId45"/>
    <p:sldId id="324" r:id="rId46"/>
    <p:sldId id="326" r:id="rId47"/>
  </p:sldIdLst>
  <p:sldSz cx="9144000" cy="6858000" type="screen4x3"/>
  <p:notesSz cx="6858000" cy="9144000"/>
  <p:custDataLst>
    <p:tags r:id="rId4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550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snapToObjects="1">
      <p:cViewPr varScale="1">
        <p:scale>
          <a:sx n="64" d="100"/>
          <a:sy n="64" d="100"/>
        </p:scale>
        <p:origin x="924" y="72"/>
      </p:cViewPr>
      <p:guideLst>
        <p:guide orient="horz" pos="2160"/>
        <p:guide pos="2880"/>
      </p:guideLst>
    </p:cSldViewPr>
  </p:slideViewPr>
  <p:outlineViewPr>
    <p:cViewPr>
      <p:scale>
        <a:sx n="33" d="100"/>
        <a:sy n="33" d="100"/>
      </p:scale>
      <p:origin x="0" y="35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13E838-1DE3-3449-8C11-A110BA1CCEC5}" type="datetimeFigureOut">
              <a:rPr lang="en-US" smtClean="0"/>
              <a:t>2/23/2018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FADA86-1695-C64E-AF60-11980F447DBC}" type="slidenum">
              <a:rPr lang="en-US" smtClean="0"/>
              <a:t>‹#›</a:t>
            </a:fld>
            <a:endParaRPr lang="en-US"/>
          </a:p>
        </p:txBody>
      </p:sp>
    </p:spTree>
    <p:extLst>
      <p:ext uri="{BB962C8B-B14F-4D97-AF65-F5344CB8AC3E}">
        <p14:creationId xmlns:p14="http://schemas.microsoft.com/office/powerpoint/2010/main" val="22649713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D25C3-C25A-064B-B47E-1183F3A8CBC8}" type="slidenum">
              <a:rPr lang="en-US" smtClean="0">
                <a:solidFill>
                  <a:prstClr val="black"/>
                </a:solidFill>
                <a:latin typeface="Calibri"/>
              </a:rPr>
              <a:pPr/>
              <a:t>1</a:t>
            </a:fld>
            <a:endParaRPr lang="en-US">
              <a:solidFill>
                <a:prstClr val="black"/>
              </a:solidFill>
              <a:latin typeface="Calibri"/>
            </a:endParaRPr>
          </a:p>
        </p:txBody>
      </p:sp>
    </p:spTree>
    <p:extLst>
      <p:ext uri="{BB962C8B-B14F-4D97-AF65-F5344CB8AC3E}">
        <p14:creationId xmlns:p14="http://schemas.microsoft.com/office/powerpoint/2010/main" val="4122933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D25C3-C25A-064B-B47E-1183F3A8CBC8}" type="slidenum">
              <a:rPr lang="en-US" smtClean="0">
                <a:solidFill>
                  <a:prstClr val="black"/>
                </a:solidFill>
                <a:latin typeface="Calibri"/>
              </a:rPr>
              <a:pPr/>
              <a:t>13</a:t>
            </a:fld>
            <a:endParaRPr lang="en-US">
              <a:solidFill>
                <a:prstClr val="black"/>
              </a:solidFill>
              <a:latin typeface="Calibri"/>
            </a:endParaRPr>
          </a:p>
        </p:txBody>
      </p:sp>
    </p:spTree>
    <p:extLst>
      <p:ext uri="{BB962C8B-B14F-4D97-AF65-F5344CB8AC3E}">
        <p14:creationId xmlns:p14="http://schemas.microsoft.com/office/powerpoint/2010/main" val="271101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D25C3-C25A-064B-B47E-1183F3A8CBC8}" type="slidenum">
              <a:rPr lang="en-US" smtClean="0">
                <a:solidFill>
                  <a:prstClr val="black"/>
                </a:solidFill>
                <a:latin typeface="Calibri"/>
              </a:rPr>
              <a:pPr/>
              <a:t>23</a:t>
            </a:fld>
            <a:endParaRPr lang="en-US">
              <a:solidFill>
                <a:prstClr val="black"/>
              </a:solidFill>
              <a:latin typeface="Calibri"/>
            </a:endParaRPr>
          </a:p>
        </p:txBody>
      </p:sp>
    </p:spTree>
    <p:extLst>
      <p:ext uri="{BB962C8B-B14F-4D97-AF65-F5344CB8AC3E}">
        <p14:creationId xmlns:p14="http://schemas.microsoft.com/office/powerpoint/2010/main" val="3133908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D25C3-C25A-064B-B47E-1183F3A8CBC8}" type="slidenum">
              <a:rPr lang="en-US" smtClean="0">
                <a:solidFill>
                  <a:prstClr val="black"/>
                </a:solidFill>
                <a:latin typeface="Calibri"/>
              </a:rPr>
              <a:pPr/>
              <a:t>29</a:t>
            </a:fld>
            <a:endParaRPr lang="en-US">
              <a:solidFill>
                <a:prstClr val="black"/>
              </a:solidFill>
              <a:latin typeface="Calibri"/>
            </a:endParaRPr>
          </a:p>
        </p:txBody>
      </p:sp>
    </p:spTree>
    <p:extLst>
      <p:ext uri="{BB962C8B-B14F-4D97-AF65-F5344CB8AC3E}">
        <p14:creationId xmlns:p14="http://schemas.microsoft.com/office/powerpoint/2010/main" val="3389035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FADA86-1695-C64E-AF60-11980F447DBC}" type="slidenum">
              <a:rPr lang="en-US" smtClean="0"/>
              <a:t>33</a:t>
            </a:fld>
            <a:endParaRPr lang="en-US"/>
          </a:p>
        </p:txBody>
      </p:sp>
    </p:spTree>
    <p:extLst>
      <p:ext uri="{BB962C8B-B14F-4D97-AF65-F5344CB8AC3E}">
        <p14:creationId xmlns:p14="http://schemas.microsoft.com/office/powerpoint/2010/main" val="873015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D25C3-C25A-064B-B47E-1183F3A8CBC8}" type="slidenum">
              <a:rPr lang="en-US" smtClean="0">
                <a:solidFill>
                  <a:prstClr val="black"/>
                </a:solidFill>
                <a:latin typeface="Calibri"/>
              </a:rPr>
              <a:pPr/>
              <a:t>34</a:t>
            </a:fld>
            <a:endParaRPr lang="en-US">
              <a:solidFill>
                <a:prstClr val="black"/>
              </a:solidFill>
              <a:latin typeface="Calibri"/>
            </a:endParaRPr>
          </a:p>
        </p:txBody>
      </p:sp>
    </p:spTree>
    <p:extLst>
      <p:ext uri="{BB962C8B-B14F-4D97-AF65-F5344CB8AC3E}">
        <p14:creationId xmlns:p14="http://schemas.microsoft.com/office/powerpoint/2010/main" val="2646178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a:solidFill>
                <a:srgbClr val="FC6A10"/>
              </a:solidFill>
              <a:latin typeface="Gill Sans MT"/>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5FDF77-4473-43BE-9625-F842B046907E}" type="slidenum">
              <a:rPr lang="en-US" smtClean="0">
                <a:solidFill>
                  <a:prstClr val="white"/>
                </a:solidFill>
                <a:latin typeface="Gill Sans MT"/>
              </a:rPr>
              <a:pPr/>
              <a:t>‹#›</a:t>
            </a:fld>
            <a:endParaRPr lang="en-US">
              <a:solidFill>
                <a:prstClr val="white"/>
              </a:solidFill>
              <a:latin typeface="Gill Sans MT"/>
            </a:endParaRPr>
          </a:p>
        </p:txBody>
      </p:sp>
    </p:spTree>
    <p:extLst>
      <p:ext uri="{BB962C8B-B14F-4D97-AF65-F5344CB8AC3E}">
        <p14:creationId xmlns:p14="http://schemas.microsoft.com/office/powerpoint/2010/main" val="404579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5" name="Footer Placeholder 4"/>
          <p:cNvSpPr>
            <a:spLocks noGrp="1"/>
          </p:cNvSpPr>
          <p:nvPr>
            <p:ph type="ftr" sz="quarter" idx="11"/>
          </p:nvPr>
        </p:nvSpPr>
        <p:spPr/>
        <p:txBody>
          <a:bodyPr/>
          <a:lstStyle/>
          <a:p>
            <a:endParaRPr lang="en-US">
              <a:solidFill>
                <a:srgbClr val="FC6A10"/>
              </a:solidFill>
              <a:latin typeface="Gill Sans MT"/>
            </a:endParaRPr>
          </a:p>
        </p:txBody>
      </p:sp>
      <p:sp>
        <p:nvSpPr>
          <p:cNvPr id="6" name="Slide Number Placeholder 5"/>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124029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5" name="Footer Placeholder 4"/>
          <p:cNvSpPr>
            <a:spLocks noGrp="1"/>
          </p:cNvSpPr>
          <p:nvPr>
            <p:ph type="ftr" sz="quarter" idx="11"/>
          </p:nvPr>
        </p:nvSpPr>
        <p:spPr/>
        <p:txBody>
          <a:bodyPr/>
          <a:lstStyle/>
          <a:p>
            <a:endParaRPr lang="en-US">
              <a:solidFill>
                <a:srgbClr val="FC6A10"/>
              </a:solidFill>
              <a:latin typeface="Gill Sans MT"/>
            </a:endParaRPr>
          </a:p>
        </p:txBody>
      </p:sp>
      <p:sp>
        <p:nvSpPr>
          <p:cNvPr id="6" name="Slide Number Placeholder 5"/>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1724315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914400"/>
            <a:fld id="{5B7B04E9-C034-4B56-A7B6-C6376CC0F063}" type="datetimeFigureOut">
              <a:rPr lang="en-US" smtClean="0">
                <a:solidFill>
                  <a:srgbClr val="FC6A10"/>
                </a:solidFill>
                <a:latin typeface="Gill Sans MT"/>
              </a:rPr>
              <a:pPr defTabSz="914400"/>
              <a:t>2/23/2018</a:t>
            </a:fld>
            <a:endParaRPr lang="en-US">
              <a:solidFill>
                <a:srgbClr val="FC6A10"/>
              </a:solidFill>
              <a:latin typeface="Gill Sans MT"/>
            </a:endParaRPr>
          </a:p>
        </p:txBody>
      </p:sp>
      <p:sp>
        <p:nvSpPr>
          <p:cNvPr id="5" name="Footer Placeholder 4"/>
          <p:cNvSpPr>
            <a:spLocks noGrp="1"/>
          </p:cNvSpPr>
          <p:nvPr>
            <p:ph type="ftr" sz="quarter" idx="11"/>
          </p:nvPr>
        </p:nvSpPr>
        <p:spPr/>
        <p:txBody>
          <a:bodyPr/>
          <a:lstStyle/>
          <a:p>
            <a:pPr defTabSz="914400"/>
            <a:endParaRPr lang="en-US">
              <a:solidFill>
                <a:srgbClr val="FC6A10"/>
              </a:solidFill>
              <a:latin typeface="Gill Sans MT"/>
            </a:endParaRPr>
          </a:p>
        </p:txBody>
      </p:sp>
      <p:sp>
        <p:nvSpPr>
          <p:cNvPr id="6" name="Slide Number Placeholder 5"/>
          <p:cNvSpPr>
            <a:spLocks noGrp="1"/>
          </p:cNvSpPr>
          <p:nvPr>
            <p:ph type="sldNum" sz="quarter" idx="12"/>
          </p:nvPr>
        </p:nvSpPr>
        <p:spPr/>
        <p:txBody>
          <a:bodyPr/>
          <a:lstStyle/>
          <a:p>
            <a:pPr defTabSz="914400"/>
            <a:fld id="{0B5FDF77-4473-43BE-9625-F842B046907E}" type="slidenum">
              <a:rPr lang="en-US" smtClean="0">
                <a:latin typeface="Gill Sans MT"/>
              </a:rPr>
              <a:pPr defTabSz="914400"/>
              <a:t>‹#›</a:t>
            </a:fld>
            <a:endParaRPr lang="en-US">
              <a:latin typeface="Gill Sans MT"/>
            </a:endParaRPr>
          </a:p>
        </p:txBody>
      </p:sp>
    </p:spTree>
    <p:extLst>
      <p:ext uri="{BB962C8B-B14F-4D97-AF65-F5344CB8AC3E}">
        <p14:creationId xmlns:p14="http://schemas.microsoft.com/office/powerpoint/2010/main" val="114348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5" name="Footer Placeholder 4"/>
          <p:cNvSpPr>
            <a:spLocks noGrp="1"/>
          </p:cNvSpPr>
          <p:nvPr>
            <p:ph type="ftr" sz="quarter" idx="11"/>
          </p:nvPr>
        </p:nvSpPr>
        <p:spPr/>
        <p:txBody>
          <a:bodyPr/>
          <a:lstStyle/>
          <a:p>
            <a:endParaRPr lang="en-US">
              <a:solidFill>
                <a:srgbClr val="FC6A10"/>
              </a:solidFill>
              <a:latin typeface="Gill Sans MT"/>
            </a:endParaRPr>
          </a:p>
        </p:txBody>
      </p:sp>
      <p:sp>
        <p:nvSpPr>
          <p:cNvPr id="6" name="Slide Number Placeholder 5"/>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279492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5" name="Footer Placeholder 4"/>
          <p:cNvSpPr>
            <a:spLocks noGrp="1"/>
          </p:cNvSpPr>
          <p:nvPr>
            <p:ph type="ftr" sz="quarter" idx="11"/>
          </p:nvPr>
        </p:nvSpPr>
        <p:spPr/>
        <p:txBody>
          <a:bodyPr/>
          <a:lstStyle/>
          <a:p>
            <a:endParaRPr lang="en-US">
              <a:solidFill>
                <a:srgbClr val="FC6A10"/>
              </a:solidFill>
              <a:latin typeface="Gill Sans MT"/>
            </a:endParaRPr>
          </a:p>
        </p:txBody>
      </p:sp>
      <p:sp>
        <p:nvSpPr>
          <p:cNvPr id="6" name="Slide Number Placeholder 5"/>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3423560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6" name="Footer Placeholder 5"/>
          <p:cNvSpPr>
            <a:spLocks noGrp="1"/>
          </p:cNvSpPr>
          <p:nvPr>
            <p:ph type="ftr" sz="quarter" idx="11"/>
          </p:nvPr>
        </p:nvSpPr>
        <p:spPr/>
        <p:txBody>
          <a:bodyPr/>
          <a:lstStyle/>
          <a:p>
            <a:endParaRPr lang="en-US">
              <a:solidFill>
                <a:srgbClr val="FC6A10"/>
              </a:solidFill>
              <a:latin typeface="Gill Sans MT"/>
            </a:endParaRPr>
          </a:p>
        </p:txBody>
      </p:sp>
      <p:sp>
        <p:nvSpPr>
          <p:cNvPr id="7" name="Slide Number Placeholder 6"/>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47170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27" name="Slide Number Placeholder 26"/>
          <p:cNvSpPr>
            <a:spLocks noGrp="1"/>
          </p:cNvSpPr>
          <p:nvPr>
            <p:ph type="sldNum" sz="quarter" idx="11"/>
          </p:nvPr>
        </p:nvSpPr>
        <p:spPr/>
        <p:txBody>
          <a:bodyPr rtlCol="0"/>
          <a:lstStyle/>
          <a:p>
            <a:fld id="{0B5FDF77-4473-43BE-9625-F842B046907E}" type="slidenum">
              <a:rPr lang="en-US" smtClean="0">
                <a:latin typeface="Gill Sans MT"/>
              </a:rPr>
              <a:pPr/>
              <a:t>‹#›</a:t>
            </a:fld>
            <a:endParaRPr lang="en-US">
              <a:latin typeface="Gill Sans MT"/>
            </a:endParaRPr>
          </a:p>
        </p:txBody>
      </p:sp>
      <p:sp>
        <p:nvSpPr>
          <p:cNvPr id="28" name="Footer Placeholder 27"/>
          <p:cNvSpPr>
            <a:spLocks noGrp="1"/>
          </p:cNvSpPr>
          <p:nvPr>
            <p:ph type="ftr" sz="quarter" idx="12"/>
          </p:nvPr>
        </p:nvSpPr>
        <p:spPr/>
        <p:txBody>
          <a:bodyPr rtlCol="0"/>
          <a:lstStyle/>
          <a:p>
            <a:endParaRPr lang="en-US">
              <a:solidFill>
                <a:srgbClr val="FC6A10"/>
              </a:solidFill>
              <a:latin typeface="Gill Sans MT"/>
            </a:endParaRPr>
          </a:p>
        </p:txBody>
      </p:sp>
    </p:spTree>
    <p:extLst>
      <p:ext uri="{BB962C8B-B14F-4D97-AF65-F5344CB8AC3E}">
        <p14:creationId xmlns:p14="http://schemas.microsoft.com/office/powerpoint/2010/main" val="353713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4" name="Footer Placeholder 3"/>
          <p:cNvSpPr>
            <a:spLocks noGrp="1"/>
          </p:cNvSpPr>
          <p:nvPr>
            <p:ph type="ftr" sz="quarter" idx="11"/>
          </p:nvPr>
        </p:nvSpPr>
        <p:spPr>
          <a:xfrm>
            <a:off x="5257800" y="612648"/>
            <a:ext cx="1325880" cy="457200"/>
          </a:xfrm>
        </p:spPr>
        <p:txBody>
          <a:bodyPr/>
          <a:lstStyle/>
          <a:p>
            <a:endParaRPr lang="en-US">
              <a:solidFill>
                <a:srgbClr val="FC6A10"/>
              </a:solidFill>
              <a:latin typeface="Gill Sans MT"/>
            </a:endParaRPr>
          </a:p>
        </p:txBody>
      </p:sp>
      <p:sp>
        <p:nvSpPr>
          <p:cNvPr id="5" name="Slide Number Placeholder 4"/>
          <p:cNvSpPr>
            <a:spLocks noGrp="1"/>
          </p:cNvSpPr>
          <p:nvPr>
            <p:ph type="sldNum" sz="quarter" idx="12"/>
          </p:nvPr>
        </p:nvSpPr>
        <p:spPr>
          <a:xfrm>
            <a:off x="8174736" y="2272"/>
            <a:ext cx="762000" cy="365760"/>
          </a:xfrm>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235873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3" name="Footer Placeholder 2"/>
          <p:cNvSpPr>
            <a:spLocks noGrp="1"/>
          </p:cNvSpPr>
          <p:nvPr>
            <p:ph type="ftr" sz="quarter" idx="11"/>
          </p:nvPr>
        </p:nvSpPr>
        <p:spPr/>
        <p:txBody>
          <a:bodyPr/>
          <a:lstStyle/>
          <a:p>
            <a:endParaRPr lang="en-US">
              <a:solidFill>
                <a:srgbClr val="FC6A10"/>
              </a:solidFill>
              <a:latin typeface="Gill Sans MT"/>
            </a:endParaRPr>
          </a:p>
        </p:txBody>
      </p:sp>
      <p:sp>
        <p:nvSpPr>
          <p:cNvPr id="4" name="Slide Number Placeholder 3"/>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258285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6" name="Footer Placeholder 5"/>
          <p:cNvSpPr>
            <a:spLocks noGrp="1"/>
          </p:cNvSpPr>
          <p:nvPr>
            <p:ph type="ftr" sz="quarter" idx="11"/>
          </p:nvPr>
        </p:nvSpPr>
        <p:spPr/>
        <p:txBody>
          <a:bodyPr/>
          <a:lstStyle/>
          <a:p>
            <a:endParaRPr lang="en-US">
              <a:solidFill>
                <a:srgbClr val="FC6A10"/>
              </a:solidFill>
              <a:latin typeface="Gill Sans MT"/>
            </a:endParaRPr>
          </a:p>
        </p:txBody>
      </p:sp>
      <p:sp>
        <p:nvSpPr>
          <p:cNvPr id="7" name="Slide Number Placeholder 6"/>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1948997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7B04E9-C034-4B56-A7B6-C6376CC0F063}" type="datetimeFigureOut">
              <a:rPr lang="en-US" smtClean="0">
                <a:solidFill>
                  <a:srgbClr val="FC6A10"/>
                </a:solidFill>
                <a:latin typeface="Gill Sans MT"/>
              </a:rPr>
              <a:pPr/>
              <a:t>2/23/2018</a:t>
            </a:fld>
            <a:endParaRPr lang="en-US">
              <a:solidFill>
                <a:srgbClr val="FC6A10"/>
              </a:solidFill>
              <a:latin typeface="Gill Sans MT"/>
            </a:endParaRPr>
          </a:p>
        </p:txBody>
      </p:sp>
      <p:sp>
        <p:nvSpPr>
          <p:cNvPr id="6" name="Footer Placeholder 5"/>
          <p:cNvSpPr>
            <a:spLocks noGrp="1"/>
          </p:cNvSpPr>
          <p:nvPr>
            <p:ph type="ftr" sz="quarter" idx="11"/>
          </p:nvPr>
        </p:nvSpPr>
        <p:spPr/>
        <p:txBody>
          <a:bodyPr/>
          <a:lstStyle/>
          <a:p>
            <a:endParaRPr lang="en-US">
              <a:solidFill>
                <a:srgbClr val="FC6A10"/>
              </a:solidFill>
              <a:latin typeface="Gill Sans MT"/>
            </a:endParaRPr>
          </a:p>
        </p:txBody>
      </p:sp>
      <p:sp>
        <p:nvSpPr>
          <p:cNvPr id="7" name="Slide Number Placeholder 6"/>
          <p:cNvSpPr>
            <a:spLocks noGrp="1"/>
          </p:cNvSpPr>
          <p:nvPr>
            <p:ph type="sldNum" sz="quarter" idx="12"/>
          </p:nvPr>
        </p:nvSpPr>
        <p:spPr/>
        <p:txBody>
          <a:bodyPr/>
          <a:lstStyle/>
          <a:p>
            <a:fld id="{0B5FDF77-4473-43BE-9625-F842B046907E}" type="slidenum">
              <a:rPr lang="en-US" smtClean="0">
                <a:latin typeface="Gill Sans MT"/>
              </a:rPr>
              <a:pPr/>
              <a:t>‹#›</a:t>
            </a:fld>
            <a:endParaRPr lang="en-US">
              <a:latin typeface="Gill Sans MT"/>
            </a:endParaRPr>
          </a:p>
        </p:txBody>
      </p:sp>
    </p:spTree>
    <p:extLst>
      <p:ext uri="{BB962C8B-B14F-4D97-AF65-F5344CB8AC3E}">
        <p14:creationId xmlns:p14="http://schemas.microsoft.com/office/powerpoint/2010/main" val="353437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dirty="0">
              <a:solidFill>
                <a:prstClr val="white"/>
              </a:solidFill>
              <a:latin typeface="Gill Sans MT"/>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dirty="0">
              <a:solidFill>
                <a:prstClr val="white"/>
              </a:solidFill>
              <a:latin typeface="Gill Sans MT"/>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a:solidFill>
                <a:prstClr val="white"/>
              </a:solidFill>
              <a:latin typeface="Gill Sans MT"/>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a:endParaRPr lang="en-US" dirty="0">
              <a:solidFill>
                <a:prstClr val="white"/>
              </a:solidFill>
              <a:latin typeface="Gill Sans MT"/>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defTabSz="914400"/>
            <a:fld id="{5B7B04E9-C034-4B56-A7B6-C6376CC0F063}" type="datetimeFigureOut">
              <a:rPr lang="en-US" smtClean="0">
                <a:solidFill>
                  <a:srgbClr val="FC6A10"/>
                </a:solidFill>
                <a:latin typeface="Gill Sans MT"/>
              </a:rPr>
              <a:pPr defTabSz="914400"/>
              <a:t>2/23/2018</a:t>
            </a:fld>
            <a:endParaRPr lang="en-US">
              <a:solidFill>
                <a:srgbClr val="FC6A10"/>
              </a:solidFill>
              <a:latin typeface="Gill Sans MT"/>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defTabSz="914400"/>
            <a:endParaRPr lang="en-US">
              <a:solidFill>
                <a:srgbClr val="FC6A10"/>
              </a:solidFill>
              <a:latin typeface="Gill Sans MT"/>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defTabSz="914400"/>
            <a:fld id="{0B5FDF77-4473-43BE-9625-F842B046907E}" type="slidenum">
              <a:rPr lang="en-US" smtClean="0">
                <a:latin typeface="Gill Sans MT"/>
              </a:rPr>
              <a:pPr defTabSz="914400"/>
              <a:t>‹#›</a:t>
            </a:fld>
            <a:endParaRPr lang="en-US">
              <a:latin typeface="Gill Sans MT"/>
            </a:endParaRPr>
          </a:p>
        </p:txBody>
      </p:sp>
    </p:spTree>
    <p:extLst>
      <p:ext uri="{BB962C8B-B14F-4D97-AF65-F5344CB8AC3E}">
        <p14:creationId xmlns:p14="http://schemas.microsoft.com/office/powerpoint/2010/main" val="1227370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8.emf"/><Relationship Id="rId2" Type="http://schemas.openxmlformats.org/officeDocument/2006/relationships/tags" Target="../tags/tag20.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slideLayout" Target="../slideLayouts/slideLayout12.xml"/><Relationship Id="rId4" Type="http://schemas.openxmlformats.org/officeDocument/2006/relationships/tags" Target="../tags/tag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e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3.emf"/><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2.xml"/><Relationship Id="rId4" Type="http://schemas.openxmlformats.org/officeDocument/2006/relationships/tags" Target="../tags/tag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hyperlink" Target="http://www.sashaa.org/" TargetMode="Externa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4.emf"/><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5.emf"/><Relationship Id="rId2" Type="http://schemas.openxmlformats.org/officeDocument/2006/relationships/tags" Target="../tags/tag11.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12.xml"/><Relationship Id="rId4" Type="http://schemas.openxmlformats.org/officeDocument/2006/relationships/tags" Target="../tags/tag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6.emf"/><Relationship Id="rId2" Type="http://schemas.openxmlformats.org/officeDocument/2006/relationships/tags" Target="../tags/tag14.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12.xml"/><Relationship Id="rId4" Type="http://schemas.openxmlformats.org/officeDocument/2006/relationships/tags" Target="../tags/tag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7.emf"/><Relationship Id="rId2" Type="http://schemas.openxmlformats.org/officeDocument/2006/relationships/tags" Target="../tags/tag17.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Layout" Target="../slideLayouts/slideLayout12.xml"/><Relationship Id="rId4"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7932" y="957834"/>
            <a:ext cx="8077200" cy="5339271"/>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sz="4400" b="1" dirty="0" smtClean="0">
                <a:solidFill>
                  <a:srgbClr val="2B3F6B"/>
                </a:solidFill>
                <a:cs typeface="Gill Sans MT"/>
              </a:rPr>
              <a:t>CLERYFERPATITLEIX</a:t>
            </a:r>
          </a:p>
          <a:p>
            <a:pPr defTabSz="914400"/>
            <a:r>
              <a:rPr lang="en-US" sz="4400" b="1" dirty="0" smtClean="0">
                <a:solidFill>
                  <a:srgbClr val="2B3F6B"/>
                </a:solidFill>
                <a:cs typeface="Gill Sans MT"/>
              </a:rPr>
              <a:t>The </a:t>
            </a:r>
            <a:r>
              <a:rPr lang="en-US" sz="4400" b="1" dirty="0">
                <a:solidFill>
                  <a:srgbClr val="2B3F6B"/>
                </a:solidFill>
                <a:cs typeface="Gill Sans MT"/>
              </a:rPr>
              <a:t>Compliance Alphabet Soup:  What does it all mean? </a:t>
            </a:r>
            <a:endParaRPr lang="en-US" sz="2800" b="1" dirty="0" smtClean="0">
              <a:solidFill>
                <a:srgbClr val="2B3F6B"/>
              </a:solidFill>
              <a:latin typeface="Gill Sans MT"/>
              <a:cs typeface="Gill Sans MT"/>
            </a:endParaRPr>
          </a:p>
          <a:p>
            <a:pPr algn="r" defTabSz="914400"/>
            <a:endParaRPr lang="en-US" sz="2800" b="1" i="1" dirty="0" smtClean="0">
              <a:solidFill>
                <a:srgbClr val="2B3F6B"/>
              </a:solidFill>
              <a:latin typeface="Gill Sans MT"/>
              <a:cs typeface="Gill Sans MT"/>
            </a:endParaRPr>
          </a:p>
          <a:p>
            <a:pPr algn="r" defTabSz="914400"/>
            <a:r>
              <a:rPr lang="en-US" sz="2800" b="1" i="1" dirty="0" smtClean="0">
                <a:solidFill>
                  <a:srgbClr val="2B3F6B"/>
                </a:solidFill>
                <a:latin typeface="Gill Sans MT"/>
                <a:cs typeface="Gill Sans MT"/>
              </a:rPr>
              <a:t>Laura Ann Forest</a:t>
            </a:r>
          </a:p>
          <a:p>
            <a:pPr algn="r" defTabSz="914400"/>
            <a:r>
              <a:rPr lang="en-US" sz="2800" b="1" i="1" dirty="0" smtClean="0">
                <a:solidFill>
                  <a:srgbClr val="2B3F6B"/>
                </a:solidFill>
                <a:latin typeface="Gill Sans MT"/>
                <a:cs typeface="Gill Sans MT"/>
              </a:rPr>
              <a:t>Kelley Taylor</a:t>
            </a:r>
          </a:p>
          <a:p>
            <a:pPr algn="r" defTabSz="914400"/>
            <a:r>
              <a:rPr lang="en-US" sz="2800" b="1" i="1" dirty="0" smtClean="0">
                <a:solidFill>
                  <a:srgbClr val="2B3F6B"/>
                </a:solidFill>
                <a:latin typeface="Gill Sans MT"/>
                <a:cs typeface="Gill Sans MT"/>
              </a:rPr>
              <a:t>Susan McCallister</a:t>
            </a:r>
          </a:p>
          <a:p>
            <a:pPr algn="r" defTabSz="914400"/>
            <a:r>
              <a:rPr lang="en-US" sz="2000" b="1" i="1" dirty="0" smtClean="0">
                <a:solidFill>
                  <a:srgbClr val="2B3F6B"/>
                </a:solidFill>
                <a:latin typeface="Gill Sans MT"/>
                <a:cs typeface="Gill Sans MT"/>
              </a:rPr>
              <a:t>February 23, 2018</a:t>
            </a:r>
            <a:endParaRPr lang="en-US" sz="2800" b="1" i="1" dirty="0" smtClean="0">
              <a:solidFill>
                <a:srgbClr val="2B3F6B"/>
              </a:solidFill>
              <a:latin typeface="Gill Sans MT"/>
              <a:cs typeface="Gill Sans MT"/>
            </a:endParaRPr>
          </a:p>
        </p:txBody>
      </p:sp>
    </p:spTree>
    <p:extLst>
      <p:ext uri="{BB962C8B-B14F-4D97-AF65-F5344CB8AC3E}">
        <p14:creationId xmlns:p14="http://schemas.microsoft.com/office/powerpoint/2010/main" val="4256427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pPr marL="109728" indent="0">
              <a:buNone/>
            </a:pPr>
            <a:r>
              <a:rPr lang="en-US" sz="2800" b="1" dirty="0" smtClean="0"/>
              <a:t>FALSE:</a:t>
            </a:r>
          </a:p>
          <a:p>
            <a:pPr marL="109728" indent="0">
              <a:buNone/>
            </a:pPr>
            <a:endParaRPr lang="en-US" sz="2800" dirty="0"/>
          </a:p>
          <a:p>
            <a:pPr marL="109728" indent="0">
              <a:buNone/>
            </a:pPr>
            <a:r>
              <a:rPr lang="en-US" sz="2800" dirty="0" smtClean="0"/>
              <a:t>Responsible Employees must report all information they have about an incident, including identities of those involved, to the Title IX Coordinator.  There are limited exceptions, including incidents disclosed in class assignments or research.</a:t>
            </a:r>
            <a:endParaRPr lang="en-US" sz="2300" dirty="0"/>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Audience Question #6 - Answer</a:t>
            </a:r>
          </a:p>
        </p:txBody>
      </p:sp>
    </p:spTree>
    <p:extLst>
      <p:ext uri="{BB962C8B-B14F-4D97-AF65-F5344CB8AC3E}">
        <p14:creationId xmlns:p14="http://schemas.microsoft.com/office/powerpoint/2010/main" val="2704399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32513"/>
            <a:ext cx="8229600" cy="1066800"/>
          </a:xfrm>
        </p:spPr>
        <p:txBody>
          <a:bodyPr>
            <a:normAutofit fontScale="90000"/>
          </a:bodyPr>
          <a:lstStyle/>
          <a:p>
            <a:r>
              <a:rPr lang="en-US" dirty="0" smtClean="0"/>
              <a:t>Student conduct records are considered education records and are protected by FERPA.</a:t>
            </a:r>
            <a:endParaRPr lang="en-US" dirty="0"/>
          </a:p>
        </p:txBody>
      </p:sp>
      <p:sp>
        <p:nvSpPr>
          <p:cNvPr id="3" name="TPAnswers"/>
          <p:cNvSpPr>
            <a:spLocks noGrp="1"/>
          </p:cNvSpPr>
          <p:nvPr>
            <p:ph type="body" idx="1"/>
            <p:custDataLst>
              <p:tags r:id="rId3"/>
            </p:custDataLst>
          </p:nvPr>
        </p:nvSpPr>
        <p:spPr>
          <a:xfrm>
            <a:off x="457200" y="2518348"/>
            <a:ext cx="4114800" cy="3406964"/>
          </a:xfrm>
        </p:spPr>
        <p:txBody>
          <a:bodyPr>
            <a:normAutofit/>
          </a:bodyPr>
          <a:lstStyle/>
          <a:p>
            <a:pPr marL="624078" indent="-514350">
              <a:spcBef>
                <a:spcPct val="20000"/>
              </a:spcBef>
              <a:buFont typeface="Georgia"/>
              <a:buAutoNum type="alphaUcPeriod"/>
            </a:pPr>
            <a:r>
              <a:rPr lang="en-US" sz="3200" dirty="0" smtClean="0"/>
              <a:t>True</a:t>
            </a:r>
          </a:p>
          <a:p>
            <a:pPr marL="624078" indent="-514350">
              <a:spcBef>
                <a:spcPct val="20000"/>
              </a:spcBef>
              <a:buFont typeface="Georgia"/>
              <a:buAutoNum type="alphaUcPeriod"/>
            </a:pPr>
            <a:r>
              <a:rPr lang="en-US" sz="3200" dirty="0" smtClean="0"/>
              <a:t>False</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260992036"/>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7172"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45509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pPr marL="109728" indent="0">
              <a:buNone/>
            </a:pPr>
            <a:r>
              <a:rPr lang="en-US" sz="2800" b="1" dirty="0" smtClean="0"/>
              <a:t>TRUE:</a:t>
            </a:r>
          </a:p>
          <a:p>
            <a:pPr marL="109728" indent="0">
              <a:buNone/>
            </a:pPr>
            <a:endParaRPr lang="en-US" sz="2800" dirty="0"/>
          </a:p>
          <a:p>
            <a:pPr marL="109728" indent="0">
              <a:buNone/>
            </a:pPr>
            <a:r>
              <a:rPr lang="en-US" sz="2300" dirty="0" smtClean="0"/>
              <a:t>Disciplinary records are considered education records and are generally protected from disclosure by FERPA, with limited exceptions. These include, but are not limited to, health and safety emergencies and disclosure in connection with a disciplinary proceeding for a crime of violence or sexual assault.</a:t>
            </a:r>
            <a:endParaRPr lang="en-US" sz="2300" dirty="0"/>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Audience Question #7 - Answer</a:t>
            </a:r>
          </a:p>
        </p:txBody>
      </p:sp>
    </p:spTree>
    <p:extLst>
      <p:ext uri="{BB962C8B-B14F-4D97-AF65-F5344CB8AC3E}">
        <p14:creationId xmlns:p14="http://schemas.microsoft.com/office/powerpoint/2010/main" val="223366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7932" y="957834"/>
            <a:ext cx="8077200" cy="5339271"/>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sz="4400" b="1" dirty="0" smtClean="0">
                <a:solidFill>
                  <a:srgbClr val="2B3F6B"/>
                </a:solidFill>
                <a:latin typeface="Gill Sans MT"/>
                <a:cs typeface="Gill Sans MT"/>
              </a:rPr>
              <a:t>Jeanne </a:t>
            </a:r>
            <a:r>
              <a:rPr lang="en-US" sz="4400" b="1" dirty="0" err="1" smtClean="0">
                <a:solidFill>
                  <a:srgbClr val="2B3F6B"/>
                </a:solidFill>
                <a:latin typeface="Gill Sans MT"/>
                <a:cs typeface="Gill Sans MT"/>
              </a:rPr>
              <a:t>Clery</a:t>
            </a:r>
            <a:r>
              <a:rPr lang="en-US" sz="4400" b="1" dirty="0" smtClean="0">
                <a:solidFill>
                  <a:srgbClr val="2B3F6B"/>
                </a:solidFill>
                <a:latin typeface="Gill Sans MT"/>
                <a:cs typeface="Gill Sans MT"/>
              </a:rPr>
              <a:t> Disclosure of Campus Security Policy and Campus Crime Statistics Act, 1990 (</a:t>
            </a:r>
            <a:r>
              <a:rPr lang="en-US" sz="4400" b="1" dirty="0" err="1" smtClean="0">
                <a:solidFill>
                  <a:srgbClr val="2B3F6B"/>
                </a:solidFill>
                <a:latin typeface="Gill Sans MT"/>
                <a:cs typeface="Gill Sans MT"/>
              </a:rPr>
              <a:t>Clery</a:t>
            </a:r>
            <a:r>
              <a:rPr lang="en-US" sz="4400" b="1" dirty="0" smtClean="0">
                <a:solidFill>
                  <a:srgbClr val="2B3F6B"/>
                </a:solidFill>
                <a:latin typeface="Gill Sans MT"/>
                <a:cs typeface="Gill Sans MT"/>
              </a:rPr>
              <a:t> Act)</a:t>
            </a:r>
            <a:endParaRPr lang="en-US" sz="3600" b="1" i="1" dirty="0" smtClean="0">
              <a:solidFill>
                <a:srgbClr val="2B3F6B"/>
              </a:solidFill>
              <a:latin typeface="Gill Sans MT"/>
              <a:cs typeface="Gill Sans MT"/>
            </a:endParaRPr>
          </a:p>
        </p:txBody>
      </p:sp>
    </p:spTree>
    <p:extLst>
      <p:ext uri="{BB962C8B-B14F-4D97-AF65-F5344CB8AC3E}">
        <p14:creationId xmlns:p14="http://schemas.microsoft.com/office/powerpoint/2010/main" val="31470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smtClean="0"/>
              <a:t>Consumer disclosure law</a:t>
            </a:r>
          </a:p>
          <a:p>
            <a:pPr lvl="1"/>
            <a:r>
              <a:rPr lang="en-US" sz="2700" dirty="0" smtClean="0"/>
              <a:t>Intended to help current and prospective students and employees make informed decisions</a:t>
            </a:r>
          </a:p>
          <a:p>
            <a:r>
              <a:rPr lang="en-US" sz="2800" dirty="0" smtClean="0"/>
              <a:t>Disclosure of:</a:t>
            </a:r>
          </a:p>
          <a:p>
            <a:pPr lvl="1"/>
            <a:r>
              <a:rPr lang="en-US" sz="2700" dirty="0" smtClean="0"/>
              <a:t>Campus safety, security (and fire safety) policies</a:t>
            </a:r>
          </a:p>
          <a:p>
            <a:pPr lvl="1"/>
            <a:r>
              <a:rPr lang="en-US" sz="2700" dirty="0" smtClean="0"/>
              <a:t>Crime (and fire) statistics</a:t>
            </a:r>
          </a:p>
          <a:p>
            <a:pPr lvl="1"/>
            <a:r>
              <a:rPr lang="en-US" sz="2700" dirty="0" smtClean="0"/>
              <a:t>Emergency notification and procedures</a:t>
            </a:r>
          </a:p>
          <a:p>
            <a:pPr lvl="1"/>
            <a:r>
              <a:rPr lang="en-US" sz="2700" dirty="0" smtClean="0"/>
              <a:t>Sexual assault, domestic/dating violence, and stalking programs</a:t>
            </a:r>
          </a:p>
        </p:txBody>
      </p:sp>
      <p:sp>
        <p:nvSpPr>
          <p:cNvPr id="5" name="Title 1"/>
          <p:cNvSpPr txBox="1">
            <a:spLocks noGrp="1"/>
          </p:cNvSpPr>
          <p:nvPr>
            <p:ph type="title"/>
          </p:nvPr>
        </p:nvSpPr>
        <p:spPr>
          <a:xfrm>
            <a:off x="457199" y="951614"/>
            <a:ext cx="8357191"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Basics</a:t>
            </a:r>
          </a:p>
        </p:txBody>
      </p:sp>
    </p:spTree>
    <p:extLst>
      <p:ext uri="{BB962C8B-B14F-4D97-AF65-F5344CB8AC3E}">
        <p14:creationId xmlns:p14="http://schemas.microsoft.com/office/powerpoint/2010/main" val="1734378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smtClean="0"/>
              <a:t>Required of all institutions who receive federal financial aid</a:t>
            </a:r>
          </a:p>
          <a:p>
            <a:r>
              <a:rPr lang="en-US" sz="2800" dirty="0"/>
              <a:t>Must certify compliance with </a:t>
            </a:r>
            <a:r>
              <a:rPr lang="en-US" sz="2800" dirty="0" err="1"/>
              <a:t>Clery</a:t>
            </a:r>
            <a:r>
              <a:rPr lang="en-US" sz="2800" dirty="0"/>
              <a:t> Act and Drug-Free Schools and Communities Act (DFSCA)</a:t>
            </a:r>
          </a:p>
          <a:p>
            <a:r>
              <a:rPr lang="en-US" sz="2800" dirty="0" smtClean="0"/>
              <a:t>Administrative </a:t>
            </a:r>
            <a:r>
              <a:rPr lang="en-US" sz="2800" dirty="0"/>
              <a:t>capability assessed by:</a:t>
            </a:r>
          </a:p>
          <a:p>
            <a:pPr lvl="1"/>
            <a:r>
              <a:rPr lang="en-US" sz="2400" dirty="0"/>
              <a:t>Adequate and appropriately trained staff</a:t>
            </a:r>
          </a:p>
          <a:p>
            <a:pPr lvl="1"/>
            <a:r>
              <a:rPr lang="en-US" sz="2400" dirty="0"/>
              <a:t>Policies and procedures on how you will </a:t>
            </a:r>
            <a:r>
              <a:rPr lang="en-US" sz="2400" dirty="0" smtClean="0"/>
              <a:t>comply</a:t>
            </a:r>
          </a:p>
          <a:p>
            <a:pPr lvl="1"/>
            <a:r>
              <a:rPr lang="en-US" sz="2400" dirty="0" smtClean="0"/>
              <a:t>Responsibilities distributed across institution</a:t>
            </a:r>
            <a:endParaRPr lang="en-US" sz="2400" dirty="0"/>
          </a:p>
          <a:p>
            <a:r>
              <a:rPr lang="en-US" sz="2800" dirty="0" smtClean="0"/>
              <a:t>Signed by president of institution</a:t>
            </a:r>
          </a:p>
        </p:txBody>
      </p:sp>
      <p:sp>
        <p:nvSpPr>
          <p:cNvPr id="5" name="Title 1"/>
          <p:cNvSpPr txBox="1">
            <a:spLocks noGrp="1"/>
          </p:cNvSpPr>
          <p:nvPr>
            <p:ph type="title"/>
          </p:nvPr>
        </p:nvSpPr>
        <p:spPr>
          <a:xfrm>
            <a:off x="457199" y="951614"/>
            <a:ext cx="8357191"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Program Participation Agreement</a:t>
            </a:r>
          </a:p>
        </p:txBody>
      </p:sp>
    </p:spTree>
    <p:extLst>
      <p:ext uri="{BB962C8B-B14F-4D97-AF65-F5344CB8AC3E}">
        <p14:creationId xmlns:p14="http://schemas.microsoft.com/office/powerpoint/2010/main" val="33149417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err="1" smtClean="0"/>
              <a:t>Clery</a:t>
            </a:r>
            <a:r>
              <a:rPr lang="en-US" sz="2800" dirty="0" smtClean="0"/>
              <a:t> Crimes include crimes that are:</a:t>
            </a:r>
          </a:p>
          <a:p>
            <a:pPr lvl="1"/>
            <a:r>
              <a:rPr lang="en-US" sz="2400" dirty="0" smtClean="0"/>
              <a:t>Alleged</a:t>
            </a:r>
          </a:p>
          <a:p>
            <a:pPr lvl="1"/>
            <a:r>
              <a:rPr lang="en-US" sz="2400" dirty="0" smtClean="0"/>
              <a:t>Attempted in any way</a:t>
            </a:r>
          </a:p>
          <a:p>
            <a:pPr lvl="1"/>
            <a:r>
              <a:rPr lang="en-US" sz="2400" dirty="0" smtClean="0"/>
              <a:t>Completed</a:t>
            </a:r>
          </a:p>
          <a:p>
            <a:r>
              <a:rPr lang="en-US" sz="2800" dirty="0" smtClean="0"/>
              <a:t>Crime definitions don’t match state codes</a:t>
            </a:r>
          </a:p>
          <a:p>
            <a:r>
              <a:rPr lang="en-US" sz="2800" dirty="0" smtClean="0"/>
              <a:t>Included in statistics if:</a:t>
            </a:r>
          </a:p>
          <a:p>
            <a:pPr lvl="1"/>
            <a:r>
              <a:rPr lang="en-US" sz="2700" dirty="0" err="1" smtClean="0"/>
              <a:t>Clery</a:t>
            </a:r>
            <a:r>
              <a:rPr lang="en-US" sz="2700" dirty="0" smtClean="0"/>
              <a:t> Crime</a:t>
            </a:r>
          </a:p>
          <a:p>
            <a:pPr lvl="1"/>
            <a:r>
              <a:rPr lang="en-US" sz="2700" dirty="0" smtClean="0"/>
              <a:t>On </a:t>
            </a:r>
            <a:r>
              <a:rPr lang="en-US" sz="2700" dirty="0" err="1" smtClean="0"/>
              <a:t>Clery</a:t>
            </a:r>
            <a:r>
              <a:rPr lang="en-US" sz="2700" dirty="0" smtClean="0"/>
              <a:t> Geography AND</a:t>
            </a:r>
          </a:p>
          <a:p>
            <a:pPr lvl="1"/>
            <a:r>
              <a:rPr lang="en-US" sz="2700" dirty="0" smtClean="0"/>
              <a:t>Reported to Campus Security Authority</a:t>
            </a:r>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Crimes Concepts</a:t>
            </a:r>
          </a:p>
        </p:txBody>
      </p:sp>
    </p:spTree>
    <p:extLst>
      <p:ext uri="{BB962C8B-B14F-4D97-AF65-F5344CB8AC3E}">
        <p14:creationId xmlns:p14="http://schemas.microsoft.com/office/powerpoint/2010/main" val="607199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smtClean="0"/>
              <a:t>Campus security/police</a:t>
            </a:r>
          </a:p>
          <a:p>
            <a:r>
              <a:rPr lang="en-US" sz="2800" dirty="0" smtClean="0"/>
              <a:t>Others responsible for security, including access monitors</a:t>
            </a:r>
          </a:p>
          <a:p>
            <a:r>
              <a:rPr lang="en-US" sz="2800" dirty="0" smtClean="0"/>
              <a:t>Those designated as someone to whom individuals should report crimes</a:t>
            </a:r>
          </a:p>
          <a:p>
            <a:pPr lvl="1"/>
            <a:r>
              <a:rPr lang="en-US" sz="2400" dirty="0" smtClean="0"/>
              <a:t>Title IX Coordinator</a:t>
            </a:r>
          </a:p>
          <a:p>
            <a:r>
              <a:rPr lang="en-US" sz="2800" dirty="0" smtClean="0"/>
              <a:t>Anyone else with significant responsibility for student and campus activities</a:t>
            </a:r>
          </a:p>
        </p:txBody>
      </p:sp>
      <p:sp>
        <p:nvSpPr>
          <p:cNvPr id="5" name="Title 1"/>
          <p:cNvSpPr txBox="1">
            <a:spLocks noGrp="1"/>
          </p:cNvSpPr>
          <p:nvPr>
            <p:ph type="title"/>
          </p:nvPr>
        </p:nvSpPr>
        <p:spPr>
          <a:xfrm>
            <a:off x="435934" y="951614"/>
            <a:ext cx="8378456"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Campus Security Authorities</a:t>
            </a:r>
          </a:p>
        </p:txBody>
      </p:sp>
    </p:spTree>
    <p:extLst>
      <p:ext uri="{BB962C8B-B14F-4D97-AF65-F5344CB8AC3E}">
        <p14:creationId xmlns:p14="http://schemas.microsoft.com/office/powerpoint/2010/main" val="1463126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smtClean="0"/>
              <a:t>Institution-associated entities</a:t>
            </a:r>
          </a:p>
          <a:p>
            <a:pPr lvl="1"/>
            <a:r>
              <a:rPr lang="en-US" sz="2400" dirty="0" smtClean="0"/>
              <a:t>Foundation, holding company, subsidiary, alumni association, booster club, etc.</a:t>
            </a:r>
          </a:p>
          <a:p>
            <a:r>
              <a:rPr lang="en-US" sz="2800" dirty="0" smtClean="0"/>
              <a:t>Reasonably contiguous</a:t>
            </a:r>
          </a:p>
          <a:p>
            <a:pPr lvl="1"/>
            <a:r>
              <a:rPr lang="en-US" sz="2400" dirty="0" smtClean="0"/>
              <a:t>“One mile guidance”</a:t>
            </a:r>
          </a:p>
          <a:p>
            <a:r>
              <a:rPr lang="en-US" sz="2800" dirty="0" smtClean="0"/>
              <a:t>Short stay “away” trips</a:t>
            </a:r>
          </a:p>
          <a:p>
            <a:pPr lvl="1"/>
            <a:r>
              <a:rPr lang="en-US" sz="2400" dirty="0" smtClean="0"/>
              <a:t>More than one night</a:t>
            </a:r>
          </a:p>
          <a:p>
            <a:r>
              <a:rPr lang="en-US" sz="2800" dirty="0" smtClean="0"/>
              <a:t>Repeated use</a:t>
            </a:r>
          </a:p>
          <a:p>
            <a:pPr lvl="1"/>
            <a:r>
              <a:rPr lang="en-US" sz="2400" dirty="0" smtClean="0"/>
              <a:t>Used at least once per year</a:t>
            </a:r>
          </a:p>
          <a:p>
            <a:r>
              <a:rPr lang="en-US" sz="2800" dirty="0" smtClean="0"/>
              <a:t>Mobile classrooms/research</a:t>
            </a:r>
            <a:endParaRPr lang="en-US" sz="2800" dirty="0"/>
          </a:p>
        </p:txBody>
      </p:sp>
      <p:sp>
        <p:nvSpPr>
          <p:cNvPr id="5" name="Title 1"/>
          <p:cNvSpPr txBox="1">
            <a:spLocks noGrp="1"/>
          </p:cNvSpPr>
          <p:nvPr>
            <p:ph type="title"/>
          </p:nvPr>
        </p:nvSpPr>
        <p:spPr>
          <a:xfrm>
            <a:off x="297712" y="951614"/>
            <a:ext cx="8495414"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Geography Recent Guidance</a:t>
            </a:r>
          </a:p>
        </p:txBody>
      </p:sp>
    </p:spTree>
    <p:extLst>
      <p:ext uri="{BB962C8B-B14F-4D97-AF65-F5344CB8AC3E}">
        <p14:creationId xmlns:p14="http://schemas.microsoft.com/office/powerpoint/2010/main" val="1876027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smtClean="0"/>
              <a:t>Crimes</a:t>
            </a:r>
          </a:p>
          <a:p>
            <a:pPr lvl="1"/>
            <a:r>
              <a:rPr lang="en-US" sz="2400" dirty="0" smtClean="0"/>
              <a:t>Over 1,500 crime reports and 400 referrals processed annually</a:t>
            </a:r>
          </a:p>
          <a:p>
            <a:pPr lvl="1"/>
            <a:r>
              <a:rPr lang="en-US" sz="2400" dirty="0" smtClean="0"/>
              <a:t>Must be added to crime log within 2 business days</a:t>
            </a:r>
          </a:p>
          <a:p>
            <a:pPr lvl="1"/>
            <a:r>
              <a:rPr lang="en-US" sz="2400" dirty="0" smtClean="0"/>
              <a:t>Statistics requests to ~700 agencies for 2017</a:t>
            </a:r>
          </a:p>
          <a:p>
            <a:r>
              <a:rPr lang="en-US" sz="2800" dirty="0" smtClean="0"/>
              <a:t>Geography</a:t>
            </a:r>
          </a:p>
          <a:p>
            <a:pPr lvl="1"/>
            <a:r>
              <a:rPr lang="en-US" sz="2400" dirty="0" smtClean="0"/>
              <a:t>Over 600 student organizations with frequent events</a:t>
            </a:r>
          </a:p>
          <a:p>
            <a:pPr lvl="1"/>
            <a:r>
              <a:rPr lang="en-US" sz="2400" dirty="0" smtClean="0"/>
              <a:t>Over 800 study abroad programs</a:t>
            </a:r>
          </a:p>
          <a:p>
            <a:pPr lvl="1"/>
            <a:r>
              <a:rPr lang="en-US" sz="2400" dirty="0" smtClean="0"/>
              <a:t>Athletic team travel</a:t>
            </a:r>
          </a:p>
          <a:p>
            <a:pPr lvl="1"/>
            <a:r>
              <a:rPr lang="en-US" sz="2400" dirty="0" smtClean="0"/>
              <a:t>Academic programs</a:t>
            </a:r>
          </a:p>
          <a:p>
            <a:pPr lvl="1"/>
            <a:endParaRPr lang="en-US" sz="2700" dirty="0" smtClean="0"/>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Act – By the Numbers @ AU</a:t>
            </a:r>
          </a:p>
        </p:txBody>
      </p:sp>
    </p:spTree>
    <p:extLst>
      <p:ext uri="{BB962C8B-B14F-4D97-AF65-F5344CB8AC3E}">
        <p14:creationId xmlns:p14="http://schemas.microsoft.com/office/powerpoint/2010/main" val="2128447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817632"/>
            <a:ext cx="8229600" cy="1066800"/>
          </a:xfrm>
        </p:spPr>
        <p:txBody>
          <a:bodyPr>
            <a:normAutofit fontScale="90000"/>
          </a:bodyPr>
          <a:lstStyle/>
          <a:p>
            <a:r>
              <a:rPr lang="en-US" dirty="0" smtClean="0"/>
              <a:t>How much training have you received on the </a:t>
            </a:r>
            <a:r>
              <a:rPr lang="en-US" dirty="0" err="1" smtClean="0"/>
              <a:t>Clery</a:t>
            </a:r>
            <a:r>
              <a:rPr lang="en-US" dirty="0" smtClean="0"/>
              <a:t> act? </a:t>
            </a:r>
            <a:endParaRPr lang="en-US" dirty="0"/>
          </a:p>
        </p:txBody>
      </p:sp>
      <p:sp>
        <p:nvSpPr>
          <p:cNvPr id="3" name="TPAnswers"/>
          <p:cNvSpPr>
            <a:spLocks noGrp="1"/>
          </p:cNvSpPr>
          <p:nvPr>
            <p:ph type="body" idx="1"/>
            <p:custDataLst>
              <p:tags r:id="rId3"/>
            </p:custDataLst>
          </p:nvPr>
        </p:nvSpPr>
        <p:spPr>
          <a:xfrm>
            <a:off x="457200" y="2168664"/>
            <a:ext cx="4114800" cy="4006571"/>
          </a:xfrm>
        </p:spPr>
        <p:txBody>
          <a:bodyPr>
            <a:normAutofit/>
          </a:bodyPr>
          <a:lstStyle/>
          <a:p>
            <a:pPr marL="624078" indent="-514350">
              <a:spcBef>
                <a:spcPct val="20000"/>
              </a:spcBef>
              <a:buAutoNum type="alphaUcPeriod"/>
            </a:pPr>
            <a:r>
              <a:rPr lang="en-US" sz="3200" dirty="0" smtClean="0"/>
              <a:t>None</a:t>
            </a:r>
          </a:p>
          <a:p>
            <a:pPr marL="624078" indent="-514350">
              <a:spcBef>
                <a:spcPct val="20000"/>
              </a:spcBef>
              <a:buAutoNum type="alphaUcPeriod"/>
            </a:pPr>
            <a:r>
              <a:rPr lang="en-US" sz="3200" dirty="0" smtClean="0"/>
              <a:t>Less than 1 hour</a:t>
            </a:r>
          </a:p>
          <a:p>
            <a:pPr marL="624078" indent="-514350">
              <a:spcBef>
                <a:spcPct val="20000"/>
              </a:spcBef>
              <a:buAutoNum type="alphaUcPeriod"/>
            </a:pPr>
            <a:r>
              <a:rPr lang="en-US" sz="3200" dirty="0" smtClean="0"/>
              <a:t>1-4 hours</a:t>
            </a:r>
          </a:p>
          <a:p>
            <a:pPr marL="624078" indent="-514350">
              <a:spcBef>
                <a:spcPct val="20000"/>
              </a:spcBef>
              <a:buAutoNum type="alphaUcPeriod"/>
            </a:pPr>
            <a:r>
              <a:rPr lang="en-US" sz="3200" dirty="0" smtClean="0"/>
              <a:t>More than 4 hours</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065831960"/>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30"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46984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smtClean="0"/>
              <a:t>CSAs</a:t>
            </a:r>
          </a:p>
          <a:p>
            <a:pPr lvl="1"/>
            <a:r>
              <a:rPr lang="en-US" sz="2400" dirty="0" smtClean="0"/>
              <a:t>Over 1,100 faculty, staff and volunteers</a:t>
            </a:r>
          </a:p>
          <a:p>
            <a:pPr lvl="1"/>
            <a:r>
              <a:rPr lang="en-US" sz="2400" dirty="0" smtClean="0"/>
              <a:t>Contract employees – security, police</a:t>
            </a:r>
          </a:p>
          <a:p>
            <a:r>
              <a:rPr lang="en-US" sz="2800" dirty="0" smtClean="0"/>
              <a:t>Separate Campuses</a:t>
            </a:r>
          </a:p>
          <a:p>
            <a:pPr lvl="1"/>
            <a:r>
              <a:rPr lang="en-US" sz="2400" dirty="0" smtClean="0"/>
              <a:t>11 identified in 2015</a:t>
            </a:r>
          </a:p>
          <a:p>
            <a:pPr lvl="1"/>
            <a:r>
              <a:rPr lang="en-US" sz="2400" dirty="0" smtClean="0"/>
              <a:t>Constantly evaluating for additional</a:t>
            </a:r>
            <a:endParaRPr lang="en-US" sz="2400" dirty="0"/>
          </a:p>
          <a:p>
            <a:pPr lvl="1"/>
            <a:r>
              <a:rPr lang="en-US" sz="2400" dirty="0" smtClean="0"/>
              <a:t>Must independently comply with all </a:t>
            </a:r>
            <a:r>
              <a:rPr lang="en-US" sz="2400" dirty="0" err="1" smtClean="0"/>
              <a:t>Clery</a:t>
            </a:r>
            <a:r>
              <a:rPr lang="en-US" sz="2400" dirty="0" smtClean="0"/>
              <a:t> requirements</a:t>
            </a:r>
          </a:p>
          <a:p>
            <a:pPr lvl="1"/>
            <a:endParaRPr lang="en-US" sz="27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Act – By the Numbers @ AU</a:t>
            </a:r>
          </a:p>
        </p:txBody>
      </p:sp>
    </p:spTree>
    <p:extLst>
      <p:ext uri="{BB962C8B-B14F-4D97-AF65-F5344CB8AC3E}">
        <p14:creationId xmlns:p14="http://schemas.microsoft.com/office/powerpoint/2010/main" val="1142998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smtClean="0"/>
              <a:t>Report and Educate About Campus Hazing (REACH) Act</a:t>
            </a:r>
          </a:p>
          <a:p>
            <a:pPr lvl="1"/>
            <a:r>
              <a:rPr lang="en-US" sz="2400" dirty="0" smtClean="0"/>
              <a:t>Statistics – hazing incidents, arrests, referrals</a:t>
            </a:r>
          </a:p>
          <a:p>
            <a:pPr lvl="1"/>
            <a:r>
              <a:rPr lang="en-US" sz="2400" dirty="0" smtClean="0"/>
              <a:t>Hazing education program</a:t>
            </a:r>
          </a:p>
          <a:p>
            <a:r>
              <a:rPr lang="en-US" sz="2800" dirty="0" smtClean="0"/>
              <a:t>Campus Accountability &amp; Safety Act (CASA)</a:t>
            </a:r>
          </a:p>
          <a:p>
            <a:pPr lvl="1"/>
            <a:r>
              <a:rPr lang="en-US" sz="2400" dirty="0" smtClean="0"/>
              <a:t>Statistics – number of sex offenses reported to TIX Coordinator &amp; dispositions</a:t>
            </a:r>
          </a:p>
          <a:p>
            <a:pPr lvl="1"/>
            <a:r>
              <a:rPr lang="en-US" sz="2400" dirty="0" smtClean="0"/>
              <a:t>Biannual campus climate survey &amp; results</a:t>
            </a:r>
          </a:p>
          <a:p>
            <a:r>
              <a:rPr lang="en-US" sz="2800" dirty="0" smtClean="0"/>
              <a:t>Both or portions of both may be included in HEA Reauthorization</a:t>
            </a:r>
          </a:p>
          <a:p>
            <a:pPr lvl="1"/>
            <a:endParaRPr lang="en-US" sz="27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Act – Possible Changes</a:t>
            </a:r>
          </a:p>
        </p:txBody>
      </p:sp>
    </p:spTree>
    <p:extLst>
      <p:ext uri="{BB962C8B-B14F-4D97-AF65-F5344CB8AC3E}">
        <p14:creationId xmlns:p14="http://schemas.microsoft.com/office/powerpoint/2010/main" val="28419462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half" idx="1"/>
            <p:extLst>
              <p:ext uri="{D42A27DB-BD31-4B8C-83A1-F6EECF244321}">
                <p14:modId xmlns:p14="http://schemas.microsoft.com/office/powerpoint/2010/main" val="514101036"/>
              </p:ext>
            </p:extLst>
          </p:nvPr>
        </p:nvGraphicFramePr>
        <p:xfrm>
          <a:off x="505045" y="2338450"/>
          <a:ext cx="8229599" cy="4153916"/>
        </p:xfrm>
        <a:graphic>
          <a:graphicData uri="http://schemas.openxmlformats.org/drawingml/2006/table">
            <a:tbl>
              <a:tblPr firstRow="1" firstCol="1" bandRow="1">
                <a:tableStyleId>{5C22544A-7EE6-4342-B048-85BDC9FD1C3A}</a:tableStyleId>
              </a:tblPr>
              <a:tblGrid>
                <a:gridCol w="1802220">
                  <a:extLst>
                    <a:ext uri="{9D8B030D-6E8A-4147-A177-3AD203B41FA5}">
                      <a16:colId xmlns:a16="http://schemas.microsoft.com/office/drawing/2014/main" xmlns="" val="20000"/>
                    </a:ext>
                  </a:extLst>
                </a:gridCol>
                <a:gridCol w="3019647">
                  <a:extLst>
                    <a:ext uri="{9D8B030D-6E8A-4147-A177-3AD203B41FA5}">
                      <a16:colId xmlns:a16="http://schemas.microsoft.com/office/drawing/2014/main" xmlns="" val="20001"/>
                    </a:ext>
                  </a:extLst>
                </a:gridCol>
                <a:gridCol w="3407732">
                  <a:extLst>
                    <a:ext uri="{9D8B030D-6E8A-4147-A177-3AD203B41FA5}">
                      <a16:colId xmlns:a16="http://schemas.microsoft.com/office/drawing/2014/main" xmlns="" val="20002"/>
                    </a:ext>
                  </a:extLst>
                </a:gridCol>
              </a:tblGrid>
              <a:tr h="0">
                <a:tc>
                  <a:txBody>
                    <a:bodyPr/>
                    <a:lstStyle/>
                    <a:p>
                      <a:pPr marL="0" marR="0">
                        <a:lnSpc>
                          <a:spcPct val="115000"/>
                        </a:lnSpc>
                        <a:spcBef>
                          <a:spcPts val="0"/>
                        </a:spcBef>
                        <a:spcAft>
                          <a:spcPts val="0"/>
                        </a:spcAft>
                      </a:pPr>
                      <a:r>
                        <a:rPr lang="en-US" sz="1800" dirty="0">
                          <a:effectLst/>
                        </a:rPr>
                        <a:t>Topic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a:effectLst/>
                        </a:rPr>
                        <a:t>Clery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a:effectLst/>
                        </a:rPr>
                        <a:t>Title IX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xmlns="" val="10000"/>
                  </a:ext>
                </a:extLst>
              </a:tr>
              <a:tr h="0">
                <a:tc>
                  <a:txBody>
                    <a:bodyPr/>
                    <a:lstStyle/>
                    <a:p>
                      <a:pPr marL="0" marR="0">
                        <a:lnSpc>
                          <a:spcPct val="115000"/>
                        </a:lnSpc>
                        <a:spcBef>
                          <a:spcPts val="0"/>
                        </a:spcBef>
                        <a:spcAft>
                          <a:spcPts val="0"/>
                        </a:spcAft>
                      </a:pPr>
                      <a:r>
                        <a:rPr lang="en-US" sz="1800" dirty="0">
                          <a:effectLst/>
                        </a:rPr>
                        <a:t>Required Reporting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b="1" dirty="0" smtClean="0">
                          <a:effectLst/>
                        </a:rPr>
                        <a:t>Campus Security</a:t>
                      </a:r>
                      <a:r>
                        <a:rPr lang="en-US" sz="1800" b="1" baseline="0" dirty="0" smtClean="0">
                          <a:effectLst/>
                        </a:rPr>
                        <a:t> </a:t>
                      </a:r>
                      <a:r>
                        <a:rPr lang="en-US" sz="1800" b="1" dirty="0" smtClean="0">
                          <a:effectLst/>
                        </a:rPr>
                        <a:t>Authorities</a:t>
                      </a:r>
                      <a:r>
                        <a:rPr lang="en-US" sz="1800" dirty="0" smtClean="0">
                          <a:effectLst/>
                        </a:rPr>
                        <a:t> must </a:t>
                      </a:r>
                      <a:r>
                        <a:rPr lang="en-US" sz="1800" dirty="0">
                          <a:effectLst/>
                        </a:rPr>
                        <a:t>report </a:t>
                      </a:r>
                      <a:r>
                        <a:rPr lang="en-US" sz="1800" b="1" dirty="0">
                          <a:effectLst/>
                        </a:rPr>
                        <a:t>crimes</a:t>
                      </a:r>
                      <a:r>
                        <a:rPr lang="en-US" sz="1800" dirty="0">
                          <a:effectLst/>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b="1" dirty="0">
                          <a:effectLst/>
                        </a:rPr>
                        <a:t>Responsible employees</a:t>
                      </a:r>
                      <a:r>
                        <a:rPr lang="en-US" sz="1800" dirty="0">
                          <a:effectLst/>
                        </a:rPr>
                        <a:t> </a:t>
                      </a:r>
                      <a:r>
                        <a:rPr lang="en-US" sz="1800" dirty="0" smtClean="0">
                          <a:effectLst/>
                        </a:rPr>
                        <a:t>must </a:t>
                      </a:r>
                      <a:r>
                        <a:rPr lang="en-US" sz="1800" dirty="0">
                          <a:effectLst/>
                        </a:rPr>
                        <a:t>report </a:t>
                      </a:r>
                      <a:r>
                        <a:rPr lang="en-US" sz="1800" b="1" dirty="0">
                          <a:effectLst/>
                        </a:rPr>
                        <a:t>all forms of sexual </a:t>
                      </a:r>
                      <a:r>
                        <a:rPr lang="en-US" sz="1800" b="1" dirty="0" smtClean="0">
                          <a:effectLst/>
                        </a:rPr>
                        <a:t>harassment</a:t>
                      </a:r>
                      <a:r>
                        <a:rPr lang="en-US" sz="1800" b="0" dirty="0" smtClean="0">
                          <a:effectLst/>
                        </a:rPr>
                        <a:t>.</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xmlns="" val="10001"/>
                  </a:ext>
                </a:extLst>
              </a:tr>
              <a:tr h="0">
                <a:tc>
                  <a:txBody>
                    <a:bodyPr/>
                    <a:lstStyle/>
                    <a:p>
                      <a:pPr marL="0" marR="0">
                        <a:lnSpc>
                          <a:spcPct val="115000"/>
                        </a:lnSpc>
                        <a:spcBef>
                          <a:spcPts val="0"/>
                        </a:spcBef>
                        <a:spcAft>
                          <a:spcPts val="0"/>
                        </a:spcAft>
                      </a:pPr>
                      <a:r>
                        <a:rPr lang="en-US" sz="1800">
                          <a:effectLst/>
                        </a:rPr>
                        <a:t>Geography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a:effectLst/>
                        </a:rPr>
                        <a:t>Properties owned or controlled by university or student organizations and used by students.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a:effectLst/>
                        </a:rPr>
                        <a:t>No </a:t>
                      </a:r>
                      <a:r>
                        <a:rPr lang="en-US" sz="1800" dirty="0" smtClean="0">
                          <a:effectLst/>
                        </a:rPr>
                        <a:t>limits.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xmlns="" val="10002"/>
                  </a:ext>
                </a:extLst>
              </a:tr>
              <a:tr h="0">
                <a:tc>
                  <a:txBody>
                    <a:bodyPr/>
                    <a:lstStyle/>
                    <a:p>
                      <a:pPr marL="0" marR="0">
                        <a:lnSpc>
                          <a:spcPct val="115000"/>
                        </a:lnSpc>
                        <a:spcBef>
                          <a:spcPts val="0"/>
                        </a:spcBef>
                        <a:spcAft>
                          <a:spcPts val="0"/>
                        </a:spcAft>
                      </a:pPr>
                      <a:r>
                        <a:rPr lang="en-US" sz="1800" dirty="0">
                          <a:effectLst/>
                        </a:rPr>
                        <a:t>Confidentiality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a:effectLst/>
                        </a:rPr>
                        <a:t>PII must be protected and only shared in very limited circumstances.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a:effectLst/>
                        </a:rPr>
                        <a:t>PII must be shared with Title IX Coordinator if known, in order to conduct an investigation.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xmlns="" val="10003"/>
                  </a:ext>
                </a:extLst>
              </a:tr>
              <a:tr h="0">
                <a:tc>
                  <a:txBody>
                    <a:bodyPr/>
                    <a:lstStyle/>
                    <a:p>
                      <a:pPr marL="0" marR="0">
                        <a:lnSpc>
                          <a:spcPct val="115000"/>
                        </a:lnSpc>
                        <a:spcBef>
                          <a:spcPts val="0"/>
                        </a:spcBef>
                        <a:spcAft>
                          <a:spcPts val="0"/>
                        </a:spcAft>
                      </a:pPr>
                      <a:r>
                        <a:rPr lang="en-US" sz="1800">
                          <a:effectLst/>
                        </a:rPr>
                        <a:t>Report To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smtClean="0">
                          <a:effectLst/>
                          <a:latin typeface="+mn-lt"/>
                          <a:ea typeface="+mn-ea"/>
                          <a:cs typeface="+mn-cs"/>
                        </a:rPr>
                        <a:t>Campus</a:t>
                      </a:r>
                      <a:r>
                        <a:rPr lang="en-US" sz="1800" baseline="0" dirty="0" smtClean="0">
                          <a:effectLst/>
                          <a:latin typeface="+mn-lt"/>
                          <a:ea typeface="+mn-ea"/>
                          <a:cs typeface="+mn-cs"/>
                        </a:rPr>
                        <a:t> police or security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tc>
                  <a:txBody>
                    <a:bodyPr/>
                    <a:lstStyle/>
                    <a:p>
                      <a:pPr marL="0" marR="0">
                        <a:lnSpc>
                          <a:spcPct val="115000"/>
                        </a:lnSpc>
                        <a:spcBef>
                          <a:spcPts val="0"/>
                        </a:spcBef>
                        <a:spcAft>
                          <a:spcPts val="0"/>
                        </a:spcAft>
                      </a:pPr>
                      <a:r>
                        <a:rPr lang="en-US" sz="1800" dirty="0">
                          <a:effectLst/>
                        </a:rPr>
                        <a:t>Title IX Coordinator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tc>
                <a:extLst>
                  <a:ext uri="{0D108BD9-81ED-4DB2-BD59-A6C34878D82A}">
                    <a16:rowId xmlns:a16="http://schemas.microsoft.com/office/drawing/2014/main" xmlns="" val="10004"/>
                  </a:ext>
                </a:extLst>
              </a:tr>
            </a:tbl>
          </a:graphicData>
        </a:graphic>
      </p:graphicFrame>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err="1" smtClean="0">
                <a:solidFill>
                  <a:srgbClr val="2B3F6B"/>
                </a:solidFill>
                <a:latin typeface="Gill Sans MT"/>
                <a:cs typeface="Gill Sans MT"/>
              </a:rPr>
              <a:t>Clery</a:t>
            </a:r>
            <a:r>
              <a:rPr lang="en-US" b="1" dirty="0" smtClean="0">
                <a:solidFill>
                  <a:srgbClr val="2B3F6B"/>
                </a:solidFill>
                <a:latin typeface="Gill Sans MT"/>
                <a:cs typeface="Gill Sans MT"/>
              </a:rPr>
              <a:t> vs. Title IX</a:t>
            </a:r>
          </a:p>
        </p:txBody>
      </p:sp>
    </p:spTree>
    <p:extLst>
      <p:ext uri="{BB962C8B-B14F-4D97-AF65-F5344CB8AC3E}">
        <p14:creationId xmlns:p14="http://schemas.microsoft.com/office/powerpoint/2010/main" val="2218186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7932" y="957834"/>
            <a:ext cx="8077200" cy="5339271"/>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sz="4400" b="1" dirty="0" smtClean="0">
                <a:solidFill>
                  <a:srgbClr val="2B3F6B"/>
                </a:solidFill>
                <a:latin typeface="Gill Sans MT"/>
                <a:cs typeface="Gill Sans MT"/>
              </a:rPr>
              <a:t>Title IX</a:t>
            </a:r>
            <a:endParaRPr lang="en-US" sz="3600" b="1" i="1" dirty="0" smtClean="0">
              <a:solidFill>
                <a:srgbClr val="2B3F6B"/>
              </a:solidFill>
              <a:latin typeface="Gill Sans MT"/>
              <a:cs typeface="Gill Sans MT"/>
            </a:endParaRPr>
          </a:p>
        </p:txBody>
      </p:sp>
    </p:spTree>
    <p:extLst>
      <p:ext uri="{BB962C8B-B14F-4D97-AF65-F5344CB8AC3E}">
        <p14:creationId xmlns:p14="http://schemas.microsoft.com/office/powerpoint/2010/main" val="3574386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fontScale="92500" lnSpcReduction="10000"/>
          </a:bodyPr>
          <a:lstStyle/>
          <a:p>
            <a:pPr lvl="1"/>
            <a:r>
              <a:rPr lang="en-US" sz="2700" dirty="0" smtClean="0"/>
              <a:t>Sex non-discrimination statute passed in 1972 </a:t>
            </a:r>
          </a:p>
          <a:p>
            <a:pPr lvl="2"/>
            <a:r>
              <a:rPr lang="en-US" sz="2400" dirty="0" smtClean="0"/>
              <a:t>Applies to all institutions receiving federal funds</a:t>
            </a:r>
          </a:p>
          <a:p>
            <a:pPr lvl="2"/>
            <a:r>
              <a:rPr lang="en-US" sz="2400" dirty="0" smtClean="0"/>
              <a:t>Originally concerned primarily with access to educational and extracurricular programs where women were historically excluded</a:t>
            </a:r>
          </a:p>
          <a:p>
            <a:pPr lvl="2"/>
            <a:r>
              <a:rPr lang="en-US" sz="2400" dirty="0" smtClean="0"/>
              <a:t>Evolution through Department of Education (ED) guidance documents and court cases</a:t>
            </a:r>
          </a:p>
          <a:p>
            <a:pPr lvl="2"/>
            <a:r>
              <a:rPr lang="en-US" sz="2400" dirty="0" smtClean="0"/>
              <a:t>2001- Defined Responsible Employee - any employee who </a:t>
            </a:r>
            <a:r>
              <a:rPr lang="en-US" sz="2400" dirty="0"/>
              <a:t>has the authority to take action to redress sexual </a:t>
            </a:r>
            <a:r>
              <a:rPr lang="en-US" sz="2400" dirty="0" smtClean="0"/>
              <a:t>harassment; </a:t>
            </a:r>
            <a:r>
              <a:rPr lang="en-US" sz="2400" dirty="0"/>
              <a:t>who has been given the duty of reporting incidents of sexual </a:t>
            </a:r>
            <a:r>
              <a:rPr lang="en-US" sz="2400" dirty="0" smtClean="0"/>
              <a:t>harassment to </a:t>
            </a:r>
            <a:r>
              <a:rPr lang="en-US" sz="2400" dirty="0"/>
              <a:t>the Title IX </a:t>
            </a:r>
            <a:r>
              <a:rPr lang="en-US" sz="2400" dirty="0" smtClean="0"/>
              <a:t>Coordinator </a:t>
            </a:r>
            <a:r>
              <a:rPr lang="en-US" sz="2400" dirty="0"/>
              <a:t>or </a:t>
            </a:r>
            <a:r>
              <a:rPr lang="en-US" sz="2400" dirty="0" smtClean="0"/>
              <a:t>designee</a:t>
            </a:r>
            <a:r>
              <a:rPr lang="en-US" sz="2400" dirty="0"/>
              <a:t>; or whom a student could reasonably believe has </a:t>
            </a:r>
            <a:r>
              <a:rPr lang="en-US" sz="2400" dirty="0" smtClean="0"/>
              <a:t>the </a:t>
            </a:r>
            <a:r>
              <a:rPr lang="en-US" sz="2400" dirty="0"/>
              <a:t>authority or </a:t>
            </a:r>
            <a:r>
              <a:rPr lang="en-US" sz="2400" dirty="0" smtClean="0"/>
              <a:t>duty</a:t>
            </a:r>
            <a:r>
              <a:rPr lang="en-US" sz="2400" dirty="0"/>
              <a:t> </a:t>
            </a:r>
            <a:r>
              <a:rPr lang="en-US" sz="2400" dirty="0" smtClean="0"/>
              <a:t>to take action to redress sexual harassment </a:t>
            </a:r>
            <a:r>
              <a:rPr lang="en-US" sz="2400" dirty="0"/>
              <a:t>	</a:t>
            </a:r>
            <a:endParaRPr lang="en-US" sz="2400" dirty="0" smtClean="0"/>
          </a:p>
          <a:p>
            <a:pPr marL="411480" lvl="1" indent="0">
              <a:buNone/>
            </a:pPr>
            <a:endParaRPr lang="en-US" sz="27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Title IX Basics	</a:t>
            </a:r>
          </a:p>
        </p:txBody>
      </p:sp>
    </p:spTree>
    <p:extLst>
      <p:ext uri="{BB962C8B-B14F-4D97-AF65-F5344CB8AC3E}">
        <p14:creationId xmlns:p14="http://schemas.microsoft.com/office/powerpoint/2010/main" val="2888158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fontScale="92500" lnSpcReduction="10000"/>
          </a:bodyPr>
          <a:lstStyle/>
          <a:p>
            <a:pPr lvl="1"/>
            <a:r>
              <a:rPr lang="en-US" sz="2700" dirty="0" smtClean="0"/>
              <a:t>4/4/11 “Dear Colleague Letter” (DCL) from ED to schools/colleges/universities</a:t>
            </a:r>
          </a:p>
          <a:p>
            <a:pPr lvl="2"/>
            <a:r>
              <a:rPr lang="en-US" sz="2600" dirty="0" smtClean="0"/>
              <a:t>Concerned particularly with student on student sexual violence</a:t>
            </a:r>
          </a:p>
          <a:p>
            <a:pPr lvl="2"/>
            <a:r>
              <a:rPr lang="en-US" sz="2600" dirty="0" smtClean="0"/>
              <a:t>Directive to Educators:  End the Harassment, Address Its Effects, Prevent its Recurrence </a:t>
            </a:r>
          </a:p>
          <a:p>
            <a:pPr lvl="2"/>
            <a:r>
              <a:rPr lang="en-US" sz="2600" dirty="0" smtClean="0"/>
              <a:t>Defined a school’s independent responsibility to investigate and address sexual violence, regardless of status of a criminal investigation</a:t>
            </a:r>
          </a:p>
          <a:p>
            <a:pPr lvl="2"/>
            <a:r>
              <a:rPr lang="en-US" sz="2600" dirty="0" smtClean="0"/>
              <a:t>Required steps be taken to protect the complainant as necessary, including interim steps prior to investigation outcome	 </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Title IX Game Changer	</a:t>
            </a:r>
          </a:p>
        </p:txBody>
      </p:sp>
    </p:spTree>
    <p:extLst>
      <p:ext uri="{BB962C8B-B14F-4D97-AF65-F5344CB8AC3E}">
        <p14:creationId xmlns:p14="http://schemas.microsoft.com/office/powerpoint/2010/main" val="3917533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fontScale="92500" lnSpcReduction="10000"/>
          </a:bodyPr>
          <a:lstStyle/>
          <a:p>
            <a:pPr lvl="1"/>
            <a:r>
              <a:rPr lang="en-US" sz="2700" dirty="0" smtClean="0"/>
              <a:t>4/4/11 “Dear Colleague Letter” from ED to schools</a:t>
            </a:r>
          </a:p>
          <a:p>
            <a:pPr lvl="2"/>
            <a:r>
              <a:rPr lang="en-US" sz="2600" dirty="0" smtClean="0"/>
              <a:t>Required a school to have a designated TIX Coordinator, publish a policy against sex discrimination, and adopt and publish grievance procedures</a:t>
            </a:r>
          </a:p>
          <a:p>
            <a:pPr lvl="2"/>
            <a:r>
              <a:rPr lang="en-US" sz="2600" dirty="0" smtClean="0"/>
              <a:t>Required schools to use the “preponderance of the evidence” standard to resolve complaints of sex discrimination/sexual violence</a:t>
            </a:r>
          </a:p>
          <a:p>
            <a:pPr lvl="2"/>
            <a:r>
              <a:rPr lang="en-US" sz="2600" dirty="0" smtClean="0"/>
              <a:t>Required schools to allow both parties in a sex discrimination/sexual violence case to present evidence/witnesses</a:t>
            </a:r>
          </a:p>
          <a:p>
            <a:pPr lvl="2"/>
            <a:r>
              <a:rPr lang="en-US" sz="2600" dirty="0" smtClean="0"/>
              <a:t>Required schools to notify both parties concurrently of case outcome</a:t>
            </a:r>
          </a:p>
          <a:p>
            <a:pPr marL="704088" lvl="2" indent="0">
              <a:buNone/>
            </a:pPr>
            <a:endParaRPr lang="en-US" sz="26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Title IX Game Changer	</a:t>
            </a:r>
          </a:p>
        </p:txBody>
      </p:sp>
    </p:spTree>
    <p:extLst>
      <p:ext uri="{BB962C8B-B14F-4D97-AF65-F5344CB8AC3E}">
        <p14:creationId xmlns:p14="http://schemas.microsoft.com/office/powerpoint/2010/main" val="4221326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prstGeom prst="rect">
            <a:avLst/>
          </a:prstGeom>
          <a:solidFill>
            <a:schemeClr val="tx2">
              <a:lumMod val="20000"/>
              <a:lumOff val="80000"/>
            </a:schemeClr>
          </a:solidFill>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	Title IX – Post April 2011		</a:t>
            </a:r>
          </a:p>
        </p:txBody>
      </p:sp>
      <p:sp>
        <p:nvSpPr>
          <p:cNvPr id="3" name="Content Placeholder 2"/>
          <p:cNvSpPr>
            <a:spLocks noGrp="1"/>
          </p:cNvSpPr>
          <p:nvPr>
            <p:ph idx="1"/>
          </p:nvPr>
        </p:nvSpPr>
        <p:spPr/>
        <p:txBody>
          <a:bodyPr>
            <a:normAutofit fontScale="92500"/>
          </a:bodyPr>
          <a:lstStyle/>
          <a:p>
            <a:pPr marL="704088" lvl="2" indent="0">
              <a:buNone/>
            </a:pPr>
            <a:endParaRPr lang="en-US" sz="2600" dirty="0" smtClean="0"/>
          </a:p>
          <a:p>
            <a:pPr lvl="1"/>
            <a:r>
              <a:rPr lang="en-US" sz="2700" dirty="0" smtClean="0"/>
              <a:t>Complaints of all forms of sexual violence have risen dramatically at most universities</a:t>
            </a:r>
          </a:p>
          <a:p>
            <a:pPr lvl="2"/>
            <a:r>
              <a:rPr lang="en-US" sz="2700" dirty="0" smtClean="0"/>
              <a:t>At AU, </a:t>
            </a:r>
            <a:r>
              <a:rPr lang="en-US" sz="2600" dirty="0" smtClean="0"/>
              <a:t>approximately 400% increase in five years</a:t>
            </a:r>
          </a:p>
          <a:p>
            <a:pPr lvl="2"/>
            <a:r>
              <a:rPr lang="en-US" sz="2800" dirty="0" smtClean="0"/>
              <a:t>Detailed policies and procedures are the “new normal” at most schools</a:t>
            </a:r>
          </a:p>
          <a:p>
            <a:pPr lvl="2"/>
            <a:r>
              <a:rPr lang="en-US" sz="2800" dirty="0" smtClean="0"/>
              <a:t>Increased staffing/deputies to conduct investigations</a:t>
            </a:r>
          </a:p>
          <a:p>
            <a:pPr lvl="2"/>
            <a:r>
              <a:rPr lang="en-US" sz="2800" dirty="0" smtClean="0"/>
              <a:t>Large numbers of Title IX compliance investigations opened by Department of Education</a:t>
            </a:r>
          </a:p>
          <a:p>
            <a:pPr marL="704088" lvl="2" indent="0">
              <a:buNone/>
            </a:pPr>
            <a:endParaRPr lang="en-US" sz="2800" dirty="0" smtClean="0"/>
          </a:p>
          <a:p>
            <a:pPr lvl="2"/>
            <a:endParaRPr lang="en-US" sz="2800" dirty="0" smtClean="0"/>
          </a:p>
          <a:p>
            <a:pPr marL="704088" lvl="2" indent="0">
              <a:buNone/>
            </a:pPr>
            <a:endParaRPr lang="en-US" sz="2800" dirty="0" smtClean="0"/>
          </a:p>
          <a:p>
            <a:pPr lvl="2"/>
            <a:endParaRPr lang="en-US" sz="2800" dirty="0" smtClean="0"/>
          </a:p>
        </p:txBody>
      </p:sp>
    </p:spTree>
    <p:extLst>
      <p:ext uri="{BB962C8B-B14F-4D97-AF65-F5344CB8AC3E}">
        <p14:creationId xmlns:p14="http://schemas.microsoft.com/office/powerpoint/2010/main" val="3254715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fontScale="92500"/>
          </a:bodyPr>
          <a:lstStyle/>
          <a:p>
            <a:pPr marL="704088" lvl="2" indent="0">
              <a:buNone/>
            </a:pPr>
            <a:endParaRPr lang="en-US" sz="2600" dirty="0" smtClean="0"/>
          </a:p>
          <a:p>
            <a:pPr lvl="1"/>
            <a:r>
              <a:rPr lang="en-US" sz="2800" dirty="0" smtClean="0"/>
              <a:t>9/22/17 - New administration issues new Dear Colleague Letter</a:t>
            </a:r>
          </a:p>
          <a:p>
            <a:pPr lvl="2"/>
            <a:r>
              <a:rPr lang="en-US" sz="2700" dirty="0" smtClean="0"/>
              <a:t>New letter withdraws policy statements and </a:t>
            </a:r>
            <a:r>
              <a:rPr lang="en-US" sz="2700" dirty="0"/>
              <a:t>guidance reflected in OCR’s Dear Colleague Letter on Sexual Violence (April 4, 2011), and Questions and Answers on Title IX and Sexual Violence (April 29, 2014</a:t>
            </a:r>
            <a:r>
              <a:rPr lang="en-US" sz="2700" dirty="0" smtClean="0"/>
              <a:t>) </a:t>
            </a:r>
          </a:p>
          <a:p>
            <a:pPr lvl="2"/>
            <a:r>
              <a:rPr lang="en-US" sz="2700" dirty="0" smtClean="0"/>
              <a:t>Q&amp;A </a:t>
            </a:r>
            <a:r>
              <a:rPr lang="en-US" sz="2700" dirty="0"/>
              <a:t>on Campus Sexual Misconduct provides information about how OCR will assess a school’s compliance with Title IX while it engages in rulemaking on this </a:t>
            </a:r>
            <a:r>
              <a:rPr lang="en-US" sz="2700" dirty="0" smtClean="0"/>
              <a:t>topic</a:t>
            </a:r>
            <a:endParaRPr lang="en-US" sz="26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	Title IX – 2017 Interim Guidance</a:t>
            </a:r>
          </a:p>
        </p:txBody>
      </p:sp>
    </p:spTree>
    <p:extLst>
      <p:ext uri="{BB962C8B-B14F-4D97-AF65-F5344CB8AC3E}">
        <p14:creationId xmlns:p14="http://schemas.microsoft.com/office/powerpoint/2010/main" val="2941230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7932" y="957834"/>
            <a:ext cx="8077200" cy="5339271"/>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sz="4400" b="1" dirty="0" smtClean="0">
                <a:solidFill>
                  <a:srgbClr val="2B3F6B"/>
                </a:solidFill>
                <a:latin typeface="Gill Sans MT"/>
                <a:cs typeface="Gill Sans MT"/>
              </a:rPr>
              <a:t>FERPA</a:t>
            </a:r>
            <a:endParaRPr lang="en-US" sz="3600" b="1" i="1" dirty="0" smtClean="0">
              <a:solidFill>
                <a:srgbClr val="2B3F6B"/>
              </a:solidFill>
              <a:latin typeface="Gill Sans MT"/>
              <a:cs typeface="Gill Sans MT"/>
            </a:endParaRPr>
          </a:p>
        </p:txBody>
      </p:sp>
    </p:spTree>
    <p:extLst>
      <p:ext uri="{BB962C8B-B14F-4D97-AF65-F5344CB8AC3E}">
        <p14:creationId xmlns:p14="http://schemas.microsoft.com/office/powerpoint/2010/main" val="4257039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94362"/>
            <a:ext cx="8229600" cy="1066800"/>
          </a:xfrm>
        </p:spPr>
        <p:txBody>
          <a:bodyPr>
            <a:normAutofit fontScale="90000"/>
          </a:bodyPr>
          <a:lstStyle/>
          <a:p>
            <a:r>
              <a:rPr lang="en-US" dirty="0" smtClean="0"/>
              <a:t>How much training have you received on Title IX?</a:t>
            </a:r>
            <a:endParaRPr lang="en-US" dirty="0"/>
          </a:p>
        </p:txBody>
      </p:sp>
      <p:sp>
        <p:nvSpPr>
          <p:cNvPr id="3" name="TPAnswers"/>
          <p:cNvSpPr>
            <a:spLocks noGrp="1"/>
          </p:cNvSpPr>
          <p:nvPr>
            <p:ph type="body" idx="1"/>
            <p:custDataLst>
              <p:tags r:id="rId3"/>
            </p:custDataLst>
          </p:nvPr>
        </p:nvSpPr>
        <p:spPr>
          <a:xfrm>
            <a:off x="457200" y="2011175"/>
            <a:ext cx="4114800" cy="4325112"/>
          </a:xfrm>
        </p:spPr>
        <p:txBody>
          <a:bodyPr>
            <a:normAutofit/>
          </a:bodyPr>
          <a:lstStyle/>
          <a:p>
            <a:pPr marL="624078" indent="-514350">
              <a:spcBef>
                <a:spcPct val="20000"/>
              </a:spcBef>
              <a:buFont typeface="Georgia"/>
              <a:buAutoNum type="alphaUcPeriod"/>
            </a:pPr>
            <a:r>
              <a:rPr lang="en-US" sz="3200" dirty="0" smtClean="0"/>
              <a:t>None</a:t>
            </a:r>
          </a:p>
          <a:p>
            <a:pPr marL="624078" indent="-514350">
              <a:spcBef>
                <a:spcPct val="20000"/>
              </a:spcBef>
              <a:buFont typeface="Georgia"/>
              <a:buAutoNum type="alphaUcPeriod"/>
            </a:pPr>
            <a:r>
              <a:rPr lang="en-US" sz="3200" dirty="0" smtClean="0"/>
              <a:t>Less than 1 hour</a:t>
            </a:r>
          </a:p>
          <a:p>
            <a:pPr marL="624078" indent="-514350">
              <a:spcBef>
                <a:spcPct val="20000"/>
              </a:spcBef>
              <a:buFont typeface="Georgia"/>
              <a:buAutoNum type="alphaUcPeriod"/>
            </a:pPr>
            <a:r>
              <a:rPr lang="en-US" sz="3200" dirty="0" smtClean="0"/>
              <a:t>1-4 hours</a:t>
            </a:r>
          </a:p>
          <a:p>
            <a:pPr marL="624078" indent="-514350">
              <a:spcBef>
                <a:spcPct val="20000"/>
              </a:spcBef>
              <a:buFont typeface="Georgia"/>
              <a:buAutoNum type="alphaUcPeriod"/>
            </a:pPr>
            <a:r>
              <a:rPr lang="en-US" sz="3200" dirty="0" smtClean="0"/>
              <a:t>More than 4 hours</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156115491"/>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2053"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55746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b="1" dirty="0" smtClean="0"/>
              <a:t>FERPA – Quick &amp; Dirty</a:t>
            </a:r>
            <a:endParaRPr lang="en-US" b="1" dirty="0"/>
          </a:p>
        </p:txBody>
      </p:sp>
      <p:sp>
        <p:nvSpPr>
          <p:cNvPr id="3" name="Content Placeholder 2"/>
          <p:cNvSpPr>
            <a:spLocks noGrp="1"/>
          </p:cNvSpPr>
          <p:nvPr>
            <p:ph sz="half" idx="1"/>
          </p:nvPr>
        </p:nvSpPr>
        <p:spPr>
          <a:xfrm>
            <a:off x="457200" y="2249424"/>
            <a:ext cx="8229600" cy="4525963"/>
          </a:xfrm>
        </p:spPr>
        <p:txBody>
          <a:bodyPr>
            <a:normAutofit/>
          </a:bodyPr>
          <a:lstStyle/>
          <a:p>
            <a:r>
              <a:rPr lang="en-US" sz="2400" dirty="0"/>
              <a:t>FERPA gives students four basic rights with respect to their education record:</a:t>
            </a:r>
            <a:br>
              <a:rPr lang="en-US" sz="2400" dirty="0"/>
            </a:br>
            <a:endParaRPr lang="en-US" sz="2400" dirty="0"/>
          </a:p>
          <a:p>
            <a:pPr lvl="1"/>
            <a:r>
              <a:rPr lang="en-US" sz="2400" dirty="0"/>
              <a:t>The right to control disclosure of their education record</a:t>
            </a:r>
          </a:p>
          <a:p>
            <a:pPr lvl="1"/>
            <a:r>
              <a:rPr lang="en-US" sz="2400" dirty="0"/>
              <a:t>The right to review their education record</a:t>
            </a:r>
          </a:p>
          <a:p>
            <a:pPr lvl="1"/>
            <a:r>
              <a:rPr lang="en-US" sz="2400" dirty="0"/>
              <a:t>The right to request amendment of inaccurate or </a:t>
            </a:r>
            <a:endParaRPr lang="en-US" sz="2400" dirty="0" smtClean="0"/>
          </a:p>
          <a:p>
            <a:pPr marL="411480" lvl="1" indent="0">
              <a:buNone/>
            </a:pPr>
            <a:r>
              <a:rPr lang="en-US" sz="2400" dirty="0"/>
              <a:t> </a:t>
            </a:r>
            <a:r>
              <a:rPr lang="en-US" sz="2400" dirty="0" smtClean="0"/>
              <a:t>   misleading </a:t>
            </a:r>
            <a:r>
              <a:rPr lang="en-US" sz="2400" dirty="0"/>
              <a:t>portions of  </a:t>
            </a:r>
            <a:r>
              <a:rPr lang="en-US" sz="2400" dirty="0" smtClean="0"/>
              <a:t> their </a:t>
            </a:r>
            <a:r>
              <a:rPr lang="en-US" sz="2400" dirty="0"/>
              <a:t>education record</a:t>
            </a:r>
          </a:p>
          <a:p>
            <a:pPr lvl="1"/>
            <a:r>
              <a:rPr lang="en-US" sz="2400" dirty="0"/>
              <a:t>The right to file a complaint regarding non-compliance of </a:t>
            </a:r>
            <a:endParaRPr lang="en-US" sz="2400" dirty="0" smtClean="0"/>
          </a:p>
          <a:p>
            <a:pPr marL="411480" lvl="1" indent="0">
              <a:buNone/>
            </a:pPr>
            <a:r>
              <a:rPr lang="en-US" sz="2400" dirty="0"/>
              <a:t> </a:t>
            </a:r>
            <a:r>
              <a:rPr lang="en-US" sz="2400" dirty="0" smtClean="0"/>
              <a:t>   FERPA </a:t>
            </a:r>
            <a:r>
              <a:rPr lang="en-US" sz="2400" dirty="0"/>
              <a:t>with the </a:t>
            </a:r>
            <a:r>
              <a:rPr lang="en-US" sz="2400" dirty="0" smtClean="0"/>
              <a:t> Family </a:t>
            </a:r>
            <a:r>
              <a:rPr lang="en-US" sz="2400" dirty="0"/>
              <a:t>Policy Compliance Office of </a:t>
            </a:r>
            <a:r>
              <a:rPr lang="en-US" sz="2400" dirty="0" smtClean="0"/>
              <a:t>the</a:t>
            </a:r>
          </a:p>
          <a:p>
            <a:pPr marL="411480" lvl="1" indent="0">
              <a:buNone/>
            </a:pPr>
            <a:r>
              <a:rPr lang="en-US" sz="2400" dirty="0"/>
              <a:t> </a:t>
            </a:r>
            <a:r>
              <a:rPr lang="en-US" sz="2400" dirty="0" smtClean="0"/>
              <a:t>   </a:t>
            </a:r>
            <a:r>
              <a:rPr lang="en-US" sz="2400" dirty="0"/>
              <a:t>U.S. Department of Education</a:t>
            </a:r>
          </a:p>
          <a:p>
            <a:endParaRPr lang="en-US" sz="2400" dirty="0"/>
          </a:p>
        </p:txBody>
      </p:sp>
    </p:spTree>
    <p:extLst>
      <p:ext uri="{BB962C8B-B14F-4D97-AF65-F5344CB8AC3E}">
        <p14:creationId xmlns:p14="http://schemas.microsoft.com/office/powerpoint/2010/main" val="2333489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4775"/>
            <a:ext cx="8229600" cy="1106905"/>
          </a:xfrm>
          <a:solidFill>
            <a:schemeClr val="tx2">
              <a:lumMod val="20000"/>
              <a:lumOff val="80000"/>
            </a:schemeClr>
          </a:solidFill>
        </p:spPr>
        <p:txBody>
          <a:bodyPr/>
          <a:lstStyle/>
          <a:p>
            <a:r>
              <a:rPr lang="en-US" b="1" dirty="0" smtClean="0"/>
              <a:t>FERPA – Directory Information</a:t>
            </a:r>
            <a:endParaRPr lang="en-US" b="1" dirty="0"/>
          </a:p>
        </p:txBody>
      </p:sp>
      <p:sp>
        <p:nvSpPr>
          <p:cNvPr id="3" name="Content Placeholder 2"/>
          <p:cNvSpPr>
            <a:spLocks noGrp="1"/>
          </p:cNvSpPr>
          <p:nvPr>
            <p:ph sz="half" idx="1"/>
          </p:nvPr>
        </p:nvSpPr>
        <p:spPr>
          <a:xfrm>
            <a:off x="572702" y="2107933"/>
            <a:ext cx="8114097" cy="4750067"/>
          </a:xfrm>
        </p:spPr>
        <p:txBody>
          <a:bodyPr>
            <a:normAutofit fontScale="85000" lnSpcReduction="20000"/>
          </a:bodyPr>
          <a:lstStyle/>
          <a:p>
            <a:r>
              <a:rPr lang="en-US" dirty="0"/>
              <a:t>Directory information is information contained in a student's education record that would not generally be considered harmful or an invasion of privacy if disclosed. FERPA requires each institution to define its directory items.</a:t>
            </a:r>
          </a:p>
          <a:p>
            <a:pPr lvl="1"/>
            <a:r>
              <a:rPr lang="en-US" dirty="0" smtClean="0"/>
              <a:t>Name </a:t>
            </a:r>
            <a:endParaRPr lang="en-US" dirty="0"/>
          </a:p>
          <a:p>
            <a:pPr lvl="1"/>
            <a:r>
              <a:rPr lang="en-US" dirty="0"/>
              <a:t>Address (local, permanent, and electronic mail) </a:t>
            </a:r>
          </a:p>
          <a:p>
            <a:pPr lvl="1"/>
            <a:r>
              <a:rPr lang="en-US" dirty="0"/>
              <a:t>Telephone numbers</a:t>
            </a:r>
          </a:p>
          <a:p>
            <a:pPr lvl="1"/>
            <a:r>
              <a:rPr lang="en-US" dirty="0"/>
              <a:t>Class level (semester classification or level: first-year, sophomore, junior, </a:t>
            </a:r>
            <a:r>
              <a:rPr lang="en-US" dirty="0" smtClean="0"/>
              <a:t>etc.)</a:t>
            </a:r>
            <a:endParaRPr lang="en-US" dirty="0"/>
          </a:p>
          <a:p>
            <a:pPr lvl="1"/>
            <a:r>
              <a:rPr lang="en-US" dirty="0"/>
              <a:t>Major</a:t>
            </a:r>
          </a:p>
          <a:p>
            <a:pPr lvl="1"/>
            <a:r>
              <a:rPr lang="en-US" dirty="0"/>
              <a:t>Student activities</a:t>
            </a:r>
          </a:p>
          <a:p>
            <a:pPr lvl="1"/>
            <a:r>
              <a:rPr lang="en-US" dirty="0"/>
              <a:t>Weight/height (athletic teams)</a:t>
            </a:r>
          </a:p>
          <a:p>
            <a:pPr lvl="1"/>
            <a:r>
              <a:rPr lang="en-US" dirty="0"/>
              <a:t>Date(s) of </a:t>
            </a:r>
            <a:r>
              <a:rPr lang="en-US" dirty="0" smtClean="0"/>
              <a:t>attendance</a:t>
            </a:r>
          </a:p>
          <a:p>
            <a:pPr lvl="1"/>
            <a:r>
              <a:rPr lang="en-US" dirty="0" smtClean="0"/>
              <a:t>Enrollment </a:t>
            </a:r>
            <a:r>
              <a:rPr lang="en-US" dirty="0"/>
              <a:t>status (full-time, part-time or not </a:t>
            </a:r>
            <a:r>
              <a:rPr lang="en-US" dirty="0" smtClean="0"/>
              <a:t>enrolled)</a:t>
            </a:r>
          </a:p>
          <a:p>
            <a:pPr lvl="1"/>
            <a:r>
              <a:rPr lang="en-US" dirty="0" smtClean="0"/>
              <a:t>Date </a:t>
            </a:r>
            <a:r>
              <a:rPr lang="en-US" dirty="0"/>
              <a:t>of graduation</a:t>
            </a:r>
          </a:p>
          <a:p>
            <a:pPr lvl="1"/>
            <a:r>
              <a:rPr lang="en-US" dirty="0"/>
              <a:t>Degrees and awards received and where received</a:t>
            </a:r>
          </a:p>
          <a:p>
            <a:pPr lvl="1"/>
            <a:r>
              <a:rPr lang="en-US" dirty="0"/>
              <a:t>Most recent educational institution attended</a:t>
            </a:r>
          </a:p>
          <a:p>
            <a:r>
              <a:rPr lang="en-US" dirty="0"/>
              <a:t>A student's directory information may be released to an inquirer, outside the University, unless the student specifically requests that directory information be withheld. </a:t>
            </a:r>
            <a:r>
              <a:rPr lang="en-US" dirty="0" smtClean="0"/>
              <a:t>FERPA </a:t>
            </a:r>
            <a:r>
              <a:rPr lang="en-US" dirty="0"/>
              <a:t>does </a:t>
            </a:r>
            <a:r>
              <a:rPr lang="en-US" b="1" i="1" u="sng" dirty="0"/>
              <a:t>not</a:t>
            </a:r>
            <a:r>
              <a:rPr lang="en-US" dirty="0"/>
              <a:t> require that directory information be </a:t>
            </a:r>
            <a:r>
              <a:rPr lang="en-US" dirty="0" smtClean="0"/>
              <a:t>released</a:t>
            </a:r>
          </a:p>
          <a:p>
            <a:pPr marL="109728" indent="0">
              <a:buNone/>
            </a:pPr>
            <a:r>
              <a:rPr lang="en-US" b="1" dirty="0" smtClean="0"/>
              <a:t>                                It </a:t>
            </a:r>
            <a:r>
              <a:rPr lang="en-US" b="1" dirty="0"/>
              <a:t>is at the discretion of the </a:t>
            </a:r>
            <a:r>
              <a:rPr lang="en-US" b="1" dirty="0" smtClean="0"/>
              <a:t>institution</a:t>
            </a:r>
            <a:endParaRPr lang="en-US" b="1" dirty="0"/>
          </a:p>
          <a:p>
            <a:endParaRPr lang="en-US" dirty="0"/>
          </a:p>
        </p:txBody>
      </p:sp>
    </p:spTree>
    <p:extLst>
      <p:ext uri="{BB962C8B-B14F-4D97-AF65-F5344CB8AC3E}">
        <p14:creationId xmlns:p14="http://schemas.microsoft.com/office/powerpoint/2010/main" val="3816004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FERPA – What Records are 				 Protected?</a:t>
            </a:r>
          </a:p>
        </p:txBody>
      </p:sp>
      <p:sp>
        <p:nvSpPr>
          <p:cNvPr id="6" name="Content Placeholder 3"/>
          <p:cNvSpPr>
            <a:spLocks noGrp="1"/>
          </p:cNvSpPr>
          <p:nvPr>
            <p:ph sz="half" idx="1"/>
          </p:nvPr>
        </p:nvSpPr>
        <p:spPr>
          <a:xfrm>
            <a:off x="457200" y="2036763"/>
            <a:ext cx="8229600" cy="4525962"/>
          </a:xfrm>
        </p:spPr>
        <p:txBody>
          <a:bodyPr>
            <a:normAutofit/>
          </a:bodyPr>
          <a:lstStyle/>
          <a:p>
            <a:r>
              <a:rPr lang="en-US" dirty="0"/>
              <a:t>Education records are defined as records, files, documents, and other materials that contain information directly related to a student and are maintained by </a:t>
            </a:r>
            <a:r>
              <a:rPr lang="en-US" dirty="0" smtClean="0"/>
              <a:t>the University </a:t>
            </a:r>
            <a:r>
              <a:rPr lang="en-US" dirty="0"/>
              <a:t>or by a person acting for the University. Education records take many forms, including paper and electronic. Education records include:</a:t>
            </a:r>
            <a:br>
              <a:rPr lang="en-US" dirty="0"/>
            </a:br>
            <a:endParaRPr lang="en-US" dirty="0"/>
          </a:p>
          <a:p>
            <a:pPr lvl="1"/>
            <a:r>
              <a:rPr lang="en-US" dirty="0"/>
              <a:t>Grades</a:t>
            </a:r>
          </a:p>
          <a:p>
            <a:pPr lvl="1"/>
            <a:r>
              <a:rPr lang="en-US" dirty="0"/>
              <a:t>Class lists</a:t>
            </a:r>
          </a:p>
          <a:p>
            <a:pPr lvl="1"/>
            <a:r>
              <a:rPr lang="en-US" dirty="0"/>
              <a:t>Student course schedules</a:t>
            </a:r>
          </a:p>
          <a:p>
            <a:pPr lvl="1"/>
            <a:r>
              <a:rPr lang="en-US" dirty="0"/>
              <a:t>Disciplinary records</a:t>
            </a:r>
          </a:p>
          <a:p>
            <a:pPr lvl="1"/>
            <a:r>
              <a:rPr lang="en-US" dirty="0"/>
              <a:t>Student financial records</a:t>
            </a:r>
          </a:p>
          <a:p>
            <a:pPr lvl="1"/>
            <a:r>
              <a:rPr lang="en-US" dirty="0"/>
              <a:t>Payroll records for employees who are employed as a direct result of their status as students (e.g. work study, assistantships, resident assistants)</a:t>
            </a:r>
          </a:p>
          <a:p>
            <a:endParaRPr lang="en-US" dirty="0"/>
          </a:p>
        </p:txBody>
      </p:sp>
    </p:spTree>
    <p:extLst>
      <p:ext uri="{BB962C8B-B14F-4D97-AF65-F5344CB8AC3E}">
        <p14:creationId xmlns:p14="http://schemas.microsoft.com/office/powerpoint/2010/main" val="36132048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b="1" dirty="0"/>
              <a:t>FERPA – What Records are NOT </a:t>
            </a:r>
            <a:r>
              <a:rPr lang="en-US" b="1" dirty="0" smtClean="0"/>
              <a:t>			      Protected</a:t>
            </a:r>
            <a:r>
              <a:rPr lang="en-US" b="1" dirty="0"/>
              <a:t>?</a:t>
            </a:r>
          </a:p>
        </p:txBody>
      </p:sp>
      <p:sp>
        <p:nvSpPr>
          <p:cNvPr id="3" name="Content Placeholder 2"/>
          <p:cNvSpPr>
            <a:spLocks noGrp="1"/>
          </p:cNvSpPr>
          <p:nvPr>
            <p:ph sz="half" idx="1"/>
          </p:nvPr>
        </p:nvSpPr>
        <p:spPr>
          <a:xfrm>
            <a:off x="457199" y="2249424"/>
            <a:ext cx="8157411" cy="4525963"/>
          </a:xfrm>
        </p:spPr>
        <p:txBody>
          <a:bodyPr>
            <a:normAutofit/>
          </a:bodyPr>
          <a:lstStyle/>
          <a:p>
            <a:r>
              <a:rPr lang="en-US" dirty="0"/>
              <a:t>The following records are excluded from the definition of education records:</a:t>
            </a:r>
            <a:br>
              <a:rPr lang="en-US" dirty="0"/>
            </a:br>
            <a:endParaRPr lang="en-US" dirty="0"/>
          </a:p>
          <a:p>
            <a:pPr lvl="1"/>
            <a:r>
              <a:rPr lang="en-US" dirty="0"/>
              <a:t>"Sole possession" records made by faculty and staff for their own use as reference or memory aids and not shared with others</a:t>
            </a:r>
          </a:p>
          <a:p>
            <a:pPr lvl="1"/>
            <a:r>
              <a:rPr lang="en-US" dirty="0"/>
              <a:t>Personal observations</a:t>
            </a:r>
          </a:p>
          <a:p>
            <a:pPr lvl="1"/>
            <a:r>
              <a:rPr lang="en-US" dirty="0"/>
              <a:t>University law enforcement records</a:t>
            </a:r>
          </a:p>
          <a:p>
            <a:pPr lvl="1"/>
            <a:r>
              <a:rPr lang="en-US" dirty="0"/>
              <a:t>Medical and mental health records used only for the treatment of the student</a:t>
            </a:r>
          </a:p>
          <a:p>
            <a:pPr lvl="1"/>
            <a:r>
              <a:rPr lang="en-US" dirty="0"/>
              <a:t>Alumni records</a:t>
            </a:r>
          </a:p>
          <a:p>
            <a:pPr marL="109728" indent="0">
              <a:buNone/>
            </a:pPr>
            <a:endParaRPr lang="en-US" dirty="0"/>
          </a:p>
        </p:txBody>
      </p:sp>
    </p:spTree>
    <p:extLst>
      <p:ext uri="{BB962C8B-B14F-4D97-AF65-F5344CB8AC3E}">
        <p14:creationId xmlns:p14="http://schemas.microsoft.com/office/powerpoint/2010/main" val="1469211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7932" y="957834"/>
            <a:ext cx="8077200" cy="5339271"/>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sz="4400" b="1" dirty="0" smtClean="0">
                <a:solidFill>
                  <a:srgbClr val="2B3F6B"/>
                </a:solidFill>
                <a:latin typeface="Gill Sans MT"/>
                <a:cs typeface="Gill Sans MT"/>
              </a:rPr>
              <a:t>Case Study</a:t>
            </a:r>
            <a:endParaRPr lang="en-US" sz="3600" b="1" i="1" dirty="0" smtClean="0">
              <a:solidFill>
                <a:srgbClr val="2B3F6B"/>
              </a:solidFill>
              <a:latin typeface="Gill Sans MT"/>
              <a:cs typeface="Gill Sans MT"/>
            </a:endParaRPr>
          </a:p>
        </p:txBody>
      </p:sp>
    </p:spTree>
    <p:extLst>
      <p:ext uri="{BB962C8B-B14F-4D97-AF65-F5344CB8AC3E}">
        <p14:creationId xmlns:p14="http://schemas.microsoft.com/office/powerpoint/2010/main" val="2538095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smtClean="0"/>
              <a:t>In small groups, discuss the following:</a:t>
            </a:r>
          </a:p>
          <a:p>
            <a:pPr lvl="1"/>
            <a:r>
              <a:rPr lang="en-US" sz="2700" dirty="0" smtClean="0"/>
              <a:t>Are you able to maintain confidentiality?</a:t>
            </a:r>
          </a:p>
          <a:p>
            <a:pPr lvl="1"/>
            <a:r>
              <a:rPr lang="en-US" sz="2700" dirty="0" smtClean="0"/>
              <a:t>What immediate actions could you take to support the student?</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Immediate Considerations</a:t>
            </a:r>
          </a:p>
        </p:txBody>
      </p:sp>
    </p:spTree>
    <p:extLst>
      <p:ext uri="{BB962C8B-B14F-4D97-AF65-F5344CB8AC3E}">
        <p14:creationId xmlns:p14="http://schemas.microsoft.com/office/powerpoint/2010/main" val="395925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700" dirty="0" smtClean="0"/>
              <a:t>Responsible </a:t>
            </a:r>
            <a:r>
              <a:rPr lang="en-US" sz="2700" dirty="0"/>
              <a:t>Employees must report all information they have about an </a:t>
            </a:r>
            <a:r>
              <a:rPr lang="en-US" sz="2700" dirty="0" smtClean="0"/>
              <a:t>incident to </a:t>
            </a:r>
            <a:r>
              <a:rPr lang="en-US" sz="2700" dirty="0"/>
              <a:t>the Title IX </a:t>
            </a:r>
            <a:r>
              <a:rPr lang="en-US" sz="2700" dirty="0" smtClean="0"/>
              <a:t>Coordinator</a:t>
            </a:r>
            <a:endParaRPr lang="en-US" sz="2700" dirty="0"/>
          </a:p>
          <a:p>
            <a:pPr lvl="1"/>
            <a:r>
              <a:rPr lang="en-US" sz="2600" dirty="0" smtClean="0"/>
              <a:t>Includes identities of those involved</a:t>
            </a:r>
          </a:p>
          <a:p>
            <a:r>
              <a:rPr lang="en-US" sz="2700" dirty="0" smtClean="0"/>
              <a:t>Limited exceptions, including i</a:t>
            </a:r>
            <a:r>
              <a:rPr lang="en-US" sz="2600" dirty="0" smtClean="0"/>
              <a:t>ncidents </a:t>
            </a:r>
            <a:r>
              <a:rPr lang="en-US" sz="2600" dirty="0"/>
              <a:t>disclosed in class assignments or </a:t>
            </a:r>
            <a:r>
              <a:rPr lang="en-US" sz="2600" dirty="0" smtClean="0"/>
              <a:t>research</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Confidentiality – Title IX</a:t>
            </a:r>
          </a:p>
        </p:txBody>
      </p:sp>
    </p:spTree>
    <p:extLst>
      <p:ext uri="{BB962C8B-B14F-4D97-AF65-F5344CB8AC3E}">
        <p14:creationId xmlns:p14="http://schemas.microsoft.com/office/powerpoint/2010/main" val="36017898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700" dirty="0" smtClean="0"/>
              <a:t>Institutions must maintain confidentiality of victims of:</a:t>
            </a:r>
          </a:p>
          <a:p>
            <a:pPr lvl="1"/>
            <a:r>
              <a:rPr lang="en-US" sz="2600" dirty="0" smtClean="0"/>
              <a:t>Sexual assault</a:t>
            </a:r>
          </a:p>
          <a:p>
            <a:pPr lvl="1"/>
            <a:r>
              <a:rPr lang="en-US" sz="2600" dirty="0" smtClean="0"/>
              <a:t>Domestic/dating violence</a:t>
            </a:r>
          </a:p>
          <a:p>
            <a:pPr lvl="1"/>
            <a:r>
              <a:rPr lang="en-US" sz="2600" dirty="0" smtClean="0"/>
              <a:t>Stalking</a:t>
            </a:r>
          </a:p>
          <a:p>
            <a:r>
              <a:rPr lang="en-US" sz="2700" dirty="0" smtClean="0"/>
              <a:t>Victim does not have to request</a:t>
            </a:r>
          </a:p>
          <a:p>
            <a:r>
              <a:rPr lang="en-US" sz="2700" dirty="0" smtClean="0"/>
              <a:t>Only information necessary to provide accommodations or protective measures may be shared</a:t>
            </a:r>
          </a:p>
          <a:p>
            <a:endParaRPr lang="en-US" sz="2700" dirty="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Confidentiality – </a:t>
            </a:r>
            <a:r>
              <a:rPr lang="en-US" b="1" dirty="0" err="1" smtClean="0">
                <a:solidFill>
                  <a:srgbClr val="2B3F6B"/>
                </a:solidFill>
                <a:latin typeface="Gill Sans MT"/>
                <a:cs typeface="Gill Sans MT"/>
              </a:rPr>
              <a:t>Clery</a:t>
            </a:r>
            <a:endParaRPr lang="en-US" b="1" dirty="0" smtClean="0">
              <a:solidFill>
                <a:srgbClr val="2B3F6B"/>
              </a:solidFill>
              <a:latin typeface="Gill Sans MT"/>
              <a:cs typeface="Gill Sans MT"/>
            </a:endParaRPr>
          </a:p>
        </p:txBody>
      </p:sp>
    </p:spTree>
    <p:extLst>
      <p:ext uri="{BB962C8B-B14F-4D97-AF65-F5344CB8AC3E}">
        <p14:creationId xmlns:p14="http://schemas.microsoft.com/office/powerpoint/2010/main" val="31138808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700" dirty="0" smtClean="0"/>
              <a:t>Help the student feel safe and develop a safety plan</a:t>
            </a:r>
          </a:p>
          <a:p>
            <a:r>
              <a:rPr lang="en-US" sz="2700" dirty="0" smtClean="0"/>
              <a:t>Advise the student of resources</a:t>
            </a:r>
          </a:p>
          <a:p>
            <a:pPr lvl="1"/>
            <a:r>
              <a:rPr lang="en-US" sz="2600" dirty="0" smtClean="0"/>
              <a:t>Victim advocacy groups (check with your institution about 24/7 services available)</a:t>
            </a:r>
          </a:p>
          <a:p>
            <a:pPr lvl="1"/>
            <a:r>
              <a:rPr lang="en-US" sz="2600" dirty="0" smtClean="0"/>
              <a:t>Sexual Assault Support &amp; Help for Americans Abroad</a:t>
            </a:r>
          </a:p>
          <a:p>
            <a:pPr marL="109728" indent="0" algn="ctr">
              <a:buNone/>
            </a:pPr>
            <a:r>
              <a:rPr lang="en-US" sz="2700" dirty="0" smtClean="0">
                <a:hlinkClick r:id="rId2"/>
              </a:rPr>
              <a:t>www.sashaa.org</a:t>
            </a:r>
            <a:endParaRPr lang="en-US" sz="2700" dirty="0" smtClean="0"/>
          </a:p>
          <a:p>
            <a:r>
              <a:rPr lang="en-US" sz="2700" dirty="0" smtClean="0"/>
              <a:t>Advise the student of reporting options</a:t>
            </a:r>
          </a:p>
          <a:p>
            <a:pPr lvl="1"/>
            <a:r>
              <a:rPr lang="en-US" sz="2600" dirty="0" smtClean="0"/>
              <a:t>Title IX</a:t>
            </a:r>
          </a:p>
          <a:p>
            <a:pPr lvl="1"/>
            <a:r>
              <a:rPr lang="en-US" sz="2600" dirty="0" smtClean="0"/>
              <a:t>Local law enforcement</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Immediate Actions/Support</a:t>
            </a:r>
          </a:p>
        </p:txBody>
      </p:sp>
    </p:spTree>
    <p:extLst>
      <p:ext uri="{BB962C8B-B14F-4D97-AF65-F5344CB8AC3E}">
        <p14:creationId xmlns:p14="http://schemas.microsoft.com/office/powerpoint/2010/main" val="15143212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a:t>In small groups, discuss the following:</a:t>
            </a:r>
          </a:p>
          <a:p>
            <a:pPr lvl="1"/>
            <a:r>
              <a:rPr lang="en-US" sz="2800" dirty="0" smtClean="0"/>
              <a:t>Who is considered a Campus Security Authority for this program? Who is considered a Responsible Employee?</a:t>
            </a:r>
          </a:p>
          <a:p>
            <a:pPr lvl="1"/>
            <a:r>
              <a:rPr lang="en-US" sz="2800" dirty="0" smtClean="0"/>
              <a:t>To whom do you need to report the incident? Does the location of the assault make a difference?</a:t>
            </a:r>
          </a:p>
          <a:p>
            <a:pPr lvl="1"/>
            <a:r>
              <a:rPr lang="en-US" sz="2800" dirty="0" smtClean="0"/>
              <a:t>What information do you need in order to properly report?</a:t>
            </a:r>
            <a:endParaRPr lang="en-US" sz="2600" dirty="0" smtClean="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Reporting</a:t>
            </a:r>
          </a:p>
        </p:txBody>
      </p:sp>
    </p:spTree>
    <p:extLst>
      <p:ext uri="{BB962C8B-B14F-4D97-AF65-F5344CB8AC3E}">
        <p14:creationId xmlns:p14="http://schemas.microsoft.com/office/powerpoint/2010/main" val="2885970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28272"/>
            <a:ext cx="8229600" cy="1066800"/>
          </a:xfrm>
        </p:spPr>
        <p:txBody>
          <a:bodyPr>
            <a:normAutofit fontScale="90000"/>
          </a:bodyPr>
          <a:lstStyle/>
          <a:p>
            <a:r>
              <a:rPr lang="en-US" dirty="0" smtClean="0"/>
              <a:t>How much training have you received on FERPA?</a:t>
            </a:r>
            <a:endParaRPr lang="en-US" dirty="0"/>
          </a:p>
        </p:txBody>
      </p:sp>
      <p:sp>
        <p:nvSpPr>
          <p:cNvPr id="3" name="TPAnswers"/>
          <p:cNvSpPr>
            <a:spLocks noGrp="1"/>
          </p:cNvSpPr>
          <p:nvPr>
            <p:ph type="body" idx="1"/>
            <p:custDataLst>
              <p:tags r:id="rId3"/>
            </p:custDataLst>
          </p:nvPr>
        </p:nvSpPr>
        <p:spPr>
          <a:xfrm>
            <a:off x="457200" y="1993692"/>
            <a:ext cx="4114800" cy="4126492"/>
          </a:xfrm>
        </p:spPr>
        <p:txBody>
          <a:bodyPr>
            <a:normAutofit/>
          </a:bodyPr>
          <a:lstStyle/>
          <a:p>
            <a:pPr marL="624078" indent="-514350">
              <a:spcBef>
                <a:spcPct val="20000"/>
              </a:spcBef>
              <a:buFont typeface="Georgia"/>
              <a:buAutoNum type="alphaUcPeriod"/>
            </a:pPr>
            <a:r>
              <a:rPr lang="en-US" sz="3200" dirty="0" smtClean="0"/>
              <a:t>None</a:t>
            </a:r>
          </a:p>
          <a:p>
            <a:pPr marL="624078" indent="-514350">
              <a:spcBef>
                <a:spcPct val="20000"/>
              </a:spcBef>
              <a:buFont typeface="Georgia"/>
              <a:buAutoNum type="alphaUcPeriod"/>
            </a:pPr>
            <a:r>
              <a:rPr lang="en-US" sz="3200" dirty="0" smtClean="0"/>
              <a:t>Less than 1 hour</a:t>
            </a:r>
          </a:p>
          <a:p>
            <a:pPr marL="624078" indent="-514350">
              <a:spcBef>
                <a:spcPct val="20000"/>
              </a:spcBef>
              <a:buFont typeface="Georgia"/>
              <a:buAutoNum type="alphaUcPeriod"/>
            </a:pPr>
            <a:r>
              <a:rPr lang="en-US" sz="3200" dirty="0" smtClean="0"/>
              <a:t>1-4 hours</a:t>
            </a:r>
          </a:p>
          <a:p>
            <a:pPr marL="624078" indent="-514350">
              <a:spcBef>
                <a:spcPct val="20000"/>
              </a:spcBef>
              <a:buFont typeface="Georgia"/>
              <a:buAutoNum type="alphaUcPeriod"/>
            </a:pPr>
            <a:r>
              <a:rPr lang="en-US" sz="3200" dirty="0" smtClean="0"/>
              <a:t>More than 4 hours</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858413388"/>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3077"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61831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a:bodyPr>
          <a:lstStyle/>
          <a:p>
            <a:r>
              <a:rPr lang="en-US" sz="2800" dirty="0" smtClean="0"/>
              <a:t>Campus Security Authorities</a:t>
            </a:r>
          </a:p>
          <a:p>
            <a:pPr lvl="1"/>
            <a:r>
              <a:rPr lang="en-US" sz="2700" dirty="0" smtClean="0"/>
              <a:t>Site leader</a:t>
            </a:r>
          </a:p>
          <a:p>
            <a:pPr lvl="1"/>
            <a:r>
              <a:rPr lang="en-US" sz="2700" dirty="0" smtClean="0"/>
              <a:t>Trip advisor</a:t>
            </a:r>
            <a:endParaRPr lang="en-US" sz="2700" dirty="0"/>
          </a:p>
          <a:p>
            <a:r>
              <a:rPr lang="en-US" sz="2800" dirty="0" smtClean="0"/>
              <a:t>Responsible Employees</a:t>
            </a:r>
          </a:p>
          <a:p>
            <a:pPr lvl="1"/>
            <a:r>
              <a:rPr lang="en-US" sz="2700" dirty="0" smtClean="0"/>
              <a:t>Site leader</a:t>
            </a:r>
          </a:p>
          <a:p>
            <a:pPr lvl="1"/>
            <a:r>
              <a:rPr lang="en-US" sz="2700" dirty="0" smtClean="0"/>
              <a:t>Trip advisor</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CSAs/Responsible Employees</a:t>
            </a:r>
          </a:p>
        </p:txBody>
      </p:sp>
    </p:spTree>
    <p:extLst>
      <p:ext uri="{BB962C8B-B14F-4D97-AF65-F5344CB8AC3E}">
        <p14:creationId xmlns:p14="http://schemas.microsoft.com/office/powerpoint/2010/main" val="15290743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fontScale="92500"/>
          </a:bodyPr>
          <a:lstStyle/>
          <a:p>
            <a:r>
              <a:rPr lang="en-US" sz="2800" dirty="0" err="1" smtClean="0"/>
              <a:t>Clery</a:t>
            </a:r>
            <a:endParaRPr lang="en-US" sz="2800" dirty="0" smtClean="0"/>
          </a:p>
          <a:p>
            <a:pPr lvl="1"/>
            <a:r>
              <a:rPr lang="en-US" sz="2600" dirty="0" smtClean="0"/>
              <a:t>Bus is chartered by university, so university is in control of space</a:t>
            </a:r>
          </a:p>
          <a:p>
            <a:pPr lvl="1"/>
            <a:r>
              <a:rPr lang="en-US" sz="2600" dirty="0" smtClean="0"/>
              <a:t>Must report to office designated by your institution to receive crime report information</a:t>
            </a:r>
          </a:p>
          <a:p>
            <a:pPr lvl="2"/>
            <a:r>
              <a:rPr lang="en-US" sz="2500" dirty="0" smtClean="0"/>
              <a:t>For crime log, statistics, and possible timely warning</a:t>
            </a:r>
          </a:p>
          <a:p>
            <a:r>
              <a:rPr lang="en-US" sz="2700" dirty="0" smtClean="0"/>
              <a:t>Title IX</a:t>
            </a:r>
          </a:p>
          <a:p>
            <a:pPr lvl="1"/>
            <a:r>
              <a:rPr lang="en-US" sz="2600" dirty="0" smtClean="0"/>
              <a:t>Sexual violence involving university affiliates</a:t>
            </a:r>
          </a:p>
          <a:p>
            <a:pPr lvl="1"/>
            <a:r>
              <a:rPr lang="en-US" sz="2600" dirty="0" smtClean="0"/>
              <a:t>Must report to Title IX Coordinator regardless of location</a:t>
            </a:r>
          </a:p>
          <a:p>
            <a:pPr lvl="2"/>
            <a:r>
              <a:rPr lang="en-US" sz="2500" dirty="0" smtClean="0"/>
              <a:t>For investigation, accommodations/protective measures, and possible disciplinary action</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Reporting Requirements</a:t>
            </a:r>
          </a:p>
        </p:txBody>
      </p:sp>
    </p:spTree>
    <p:extLst>
      <p:ext uri="{BB962C8B-B14F-4D97-AF65-F5344CB8AC3E}">
        <p14:creationId xmlns:p14="http://schemas.microsoft.com/office/powerpoint/2010/main" val="27290350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err="1" smtClean="0"/>
              <a:t>Clery</a:t>
            </a:r>
            <a:endParaRPr lang="en-US" sz="2800" dirty="0" smtClean="0"/>
          </a:p>
          <a:p>
            <a:pPr lvl="1"/>
            <a:r>
              <a:rPr lang="en-US" sz="2600" dirty="0" smtClean="0"/>
              <a:t>Date, time, location</a:t>
            </a:r>
          </a:p>
          <a:p>
            <a:pPr lvl="1"/>
            <a:r>
              <a:rPr lang="en-US" sz="2600" dirty="0" smtClean="0"/>
              <a:t>Details about nature of incident so it can be properly classified</a:t>
            </a:r>
          </a:p>
          <a:p>
            <a:pPr lvl="1"/>
            <a:r>
              <a:rPr lang="en-US" sz="2600" dirty="0" smtClean="0"/>
              <a:t>Whether there is an ongoing threat</a:t>
            </a:r>
          </a:p>
          <a:p>
            <a:pPr lvl="1"/>
            <a:r>
              <a:rPr lang="en-US" sz="2600" dirty="0" smtClean="0"/>
              <a:t>NAMES NOT NEEDED</a:t>
            </a:r>
            <a:endParaRPr lang="en-US" sz="2500" dirty="0" smtClean="0"/>
          </a:p>
          <a:p>
            <a:r>
              <a:rPr lang="en-US" sz="2700" dirty="0" smtClean="0"/>
              <a:t>Title IX</a:t>
            </a:r>
          </a:p>
          <a:p>
            <a:pPr lvl="1"/>
            <a:r>
              <a:rPr lang="en-US" sz="2600" dirty="0" smtClean="0"/>
              <a:t>All details known about incident</a:t>
            </a:r>
          </a:p>
          <a:p>
            <a:pPr lvl="1"/>
            <a:r>
              <a:rPr lang="en-US" sz="2600" dirty="0" smtClean="0"/>
              <a:t>Include names</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Information Needed</a:t>
            </a:r>
          </a:p>
        </p:txBody>
      </p:sp>
    </p:spTree>
    <p:extLst>
      <p:ext uri="{BB962C8B-B14F-4D97-AF65-F5344CB8AC3E}">
        <p14:creationId xmlns:p14="http://schemas.microsoft.com/office/powerpoint/2010/main" val="1610612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r>
              <a:rPr lang="en-US" sz="2800" dirty="0" smtClean="0"/>
              <a:t>In small groups, discuss the following:</a:t>
            </a:r>
          </a:p>
          <a:p>
            <a:pPr lvl="1"/>
            <a:r>
              <a:rPr lang="en-US" sz="2500" dirty="0" smtClean="0"/>
              <a:t>What information can be shared with the survivor’s parents?</a:t>
            </a:r>
          </a:p>
          <a:p>
            <a:pPr lvl="1"/>
            <a:r>
              <a:rPr lang="en-US" sz="2500" dirty="0" smtClean="0"/>
              <a:t>Does the university have an obligation to send out a timely warning about the crime that was reported?</a:t>
            </a:r>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Information Sharing</a:t>
            </a:r>
          </a:p>
        </p:txBody>
      </p:sp>
    </p:spTree>
    <p:extLst>
      <p:ext uri="{BB962C8B-B14F-4D97-AF65-F5344CB8AC3E}">
        <p14:creationId xmlns:p14="http://schemas.microsoft.com/office/powerpoint/2010/main" val="28965381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lnSpcReduction="10000"/>
          </a:bodyPr>
          <a:lstStyle/>
          <a:p>
            <a:r>
              <a:rPr lang="en-US" sz="2800" dirty="0" err="1" smtClean="0"/>
              <a:t>Clery</a:t>
            </a:r>
            <a:endParaRPr lang="en-US" sz="2800" dirty="0"/>
          </a:p>
          <a:p>
            <a:pPr lvl="1"/>
            <a:r>
              <a:rPr lang="en-US" sz="2700" dirty="0" smtClean="0"/>
              <a:t>Requires institutions to keep PII and accommodations/protective measures confidential</a:t>
            </a:r>
          </a:p>
          <a:p>
            <a:r>
              <a:rPr lang="en-US" sz="2800" dirty="0" smtClean="0"/>
              <a:t>FERPA</a:t>
            </a:r>
          </a:p>
          <a:p>
            <a:pPr lvl="1"/>
            <a:r>
              <a:rPr lang="en-US" sz="2700" dirty="0" smtClean="0"/>
              <a:t>Disciplinary </a:t>
            </a:r>
            <a:r>
              <a:rPr lang="en-US" sz="2700" dirty="0"/>
              <a:t>records are considered education records and are generally protected </a:t>
            </a:r>
            <a:r>
              <a:rPr lang="en-US" sz="2700" dirty="0" smtClean="0"/>
              <a:t>with </a:t>
            </a:r>
            <a:r>
              <a:rPr lang="en-US" sz="2700" dirty="0"/>
              <a:t>limited </a:t>
            </a:r>
            <a:r>
              <a:rPr lang="en-US" sz="2700" dirty="0" smtClean="0"/>
              <a:t>exceptions</a:t>
            </a:r>
          </a:p>
          <a:p>
            <a:pPr lvl="2"/>
            <a:r>
              <a:rPr lang="en-US" sz="2600" dirty="0" smtClean="0"/>
              <a:t>Health </a:t>
            </a:r>
            <a:r>
              <a:rPr lang="en-US" sz="2600" dirty="0"/>
              <a:t>and safety </a:t>
            </a:r>
            <a:r>
              <a:rPr lang="en-US" sz="2600" dirty="0" smtClean="0"/>
              <a:t>emergencies</a:t>
            </a:r>
          </a:p>
          <a:p>
            <a:pPr lvl="2"/>
            <a:r>
              <a:rPr lang="en-US" sz="2600" dirty="0" smtClean="0"/>
              <a:t>Disclosure </a:t>
            </a:r>
            <a:r>
              <a:rPr lang="en-US" sz="2600" dirty="0"/>
              <a:t>in connection with a disciplinary proceeding for a crime of violence or sexual </a:t>
            </a:r>
            <a:r>
              <a:rPr lang="en-US" sz="2600" dirty="0" smtClean="0"/>
              <a:t>assault</a:t>
            </a:r>
          </a:p>
          <a:p>
            <a:pPr lvl="2"/>
            <a:r>
              <a:rPr lang="en-US" sz="2600" dirty="0" smtClean="0"/>
              <a:t>Other</a:t>
            </a:r>
            <a:endParaRPr lang="en-US" sz="2600" dirty="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Sharing Information with Parents</a:t>
            </a:r>
          </a:p>
        </p:txBody>
      </p:sp>
    </p:spTree>
    <p:extLst>
      <p:ext uri="{BB962C8B-B14F-4D97-AF65-F5344CB8AC3E}">
        <p14:creationId xmlns:p14="http://schemas.microsoft.com/office/powerpoint/2010/main" val="22726396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lnSpcReduction="10000"/>
          </a:bodyPr>
          <a:lstStyle/>
          <a:p>
            <a:r>
              <a:rPr lang="en-US" sz="2800" dirty="0" smtClean="0"/>
              <a:t>Office responsible for timely warnings will assess whether ongoing threat</a:t>
            </a:r>
          </a:p>
          <a:p>
            <a:r>
              <a:rPr lang="en-US" sz="2800" dirty="0" smtClean="0"/>
              <a:t>Important considerations:</a:t>
            </a:r>
          </a:p>
          <a:p>
            <a:pPr lvl="1"/>
            <a:r>
              <a:rPr lang="en-US" sz="2700" dirty="0" smtClean="0"/>
              <a:t>Prior arrests or history of violence</a:t>
            </a:r>
          </a:p>
          <a:p>
            <a:pPr lvl="1"/>
            <a:r>
              <a:rPr lang="en-US" sz="2700" dirty="0" smtClean="0"/>
              <a:t>Level of violence involved</a:t>
            </a:r>
          </a:p>
          <a:p>
            <a:pPr lvl="1"/>
            <a:r>
              <a:rPr lang="en-US" sz="2700" dirty="0" smtClean="0"/>
              <a:t>Threats to commit violence</a:t>
            </a:r>
          </a:p>
          <a:p>
            <a:pPr lvl="1"/>
            <a:r>
              <a:rPr lang="en-US" sz="2700" dirty="0" smtClean="0"/>
              <a:t>Use of alcohol or drugs to facilitate act</a:t>
            </a:r>
          </a:p>
          <a:p>
            <a:pPr lvl="1"/>
            <a:r>
              <a:rPr lang="en-US" sz="2700" dirty="0" smtClean="0"/>
              <a:t>Incapacitation of victim</a:t>
            </a:r>
          </a:p>
          <a:p>
            <a:pPr lvl="1"/>
            <a:r>
              <a:rPr lang="en-US" sz="2700" dirty="0" smtClean="0"/>
              <a:t>Indications of a pattern</a:t>
            </a:r>
          </a:p>
          <a:p>
            <a:pPr lvl="1"/>
            <a:r>
              <a:rPr lang="en-US" sz="2700" dirty="0" smtClean="0"/>
              <a:t>Aggravating circumstances or signs of predatory behavior</a:t>
            </a:r>
          </a:p>
          <a:p>
            <a:endParaRPr lang="en-US" sz="2700" dirty="0"/>
          </a:p>
        </p:txBody>
      </p:sp>
      <p:sp>
        <p:nvSpPr>
          <p:cNvPr id="5" name="Title 1"/>
          <p:cNvSpPr txBox="1">
            <a:spLocks noGrp="1"/>
          </p:cNvSpPr>
          <p:nvPr>
            <p:ph type="title"/>
          </p:nvPr>
        </p:nvSpPr>
        <p:spPr>
          <a:xfrm>
            <a:off x="457199" y="951614"/>
            <a:ext cx="8325293"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Timely Warning</a:t>
            </a:r>
          </a:p>
        </p:txBody>
      </p:sp>
    </p:spTree>
    <p:extLst>
      <p:ext uri="{BB962C8B-B14F-4D97-AF65-F5344CB8AC3E}">
        <p14:creationId xmlns:p14="http://schemas.microsoft.com/office/powerpoint/2010/main" val="1110459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761615" y="2036763"/>
            <a:ext cx="3620769" cy="4525962"/>
          </a:xfrm>
        </p:spPr>
      </p:pic>
      <p:sp>
        <p:nvSpPr>
          <p:cNvPr id="5" name="Title 1"/>
          <p:cNvSpPr txBox="1">
            <a:spLocks noGrp="1"/>
          </p:cNvSpPr>
          <p:nvPr>
            <p:ph type="title"/>
          </p:nvPr>
        </p:nvSpPr>
        <p:spPr>
          <a:xfrm>
            <a:off x="308344" y="951614"/>
            <a:ext cx="8623005"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Questions?</a:t>
            </a:r>
          </a:p>
        </p:txBody>
      </p:sp>
    </p:spTree>
    <p:extLst>
      <p:ext uri="{BB962C8B-B14F-4D97-AF65-F5344CB8AC3E}">
        <p14:creationId xmlns:p14="http://schemas.microsoft.com/office/powerpoint/2010/main" val="1244873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438582"/>
          </a:xfrm>
        </p:spPr>
        <p:txBody>
          <a:bodyPr>
            <a:normAutofit/>
          </a:bodyPr>
          <a:lstStyle/>
          <a:p>
            <a:r>
              <a:rPr lang="en-US" dirty="0" smtClean="0"/>
              <a:t>Responsible Employees and Campus Security Authorities (CSAs) are the same thing. </a:t>
            </a:r>
            <a:endParaRPr lang="en-US" dirty="0"/>
          </a:p>
        </p:txBody>
      </p:sp>
      <p:sp>
        <p:nvSpPr>
          <p:cNvPr id="3" name="TPAnswers"/>
          <p:cNvSpPr>
            <a:spLocks noGrp="1"/>
          </p:cNvSpPr>
          <p:nvPr>
            <p:ph type="body" idx="1"/>
            <p:custDataLst>
              <p:tags r:id="rId3"/>
            </p:custDataLst>
          </p:nvPr>
        </p:nvSpPr>
        <p:spPr>
          <a:xfrm>
            <a:off x="457200" y="2713220"/>
            <a:ext cx="4114800" cy="3751738"/>
          </a:xfrm>
        </p:spPr>
        <p:txBody>
          <a:bodyPr>
            <a:normAutofit/>
          </a:bodyPr>
          <a:lstStyle/>
          <a:p>
            <a:pPr marL="624078" indent="-514350">
              <a:spcBef>
                <a:spcPct val="20000"/>
              </a:spcBef>
              <a:buFont typeface="Georgia"/>
              <a:buAutoNum type="alphaUcPeriod"/>
            </a:pPr>
            <a:r>
              <a:rPr lang="en-US" sz="3200" dirty="0" smtClean="0"/>
              <a:t>True</a:t>
            </a:r>
          </a:p>
          <a:p>
            <a:pPr marL="624078" indent="-514350">
              <a:spcBef>
                <a:spcPct val="20000"/>
              </a:spcBef>
              <a:buFont typeface="Georgia"/>
              <a:buAutoNum type="alphaUcPeriod"/>
            </a:pPr>
            <a:r>
              <a:rPr lang="en-US" sz="3200" dirty="0" smtClean="0"/>
              <a:t>False</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801136567"/>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4101"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54488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lstStyle/>
          <a:p>
            <a:pPr marL="109728" indent="0">
              <a:buNone/>
            </a:pPr>
            <a:r>
              <a:rPr lang="en-US" sz="2800" b="1" dirty="0" smtClean="0"/>
              <a:t>FALSE:</a:t>
            </a:r>
          </a:p>
          <a:p>
            <a:pPr marL="109728" indent="0">
              <a:buNone/>
            </a:pPr>
            <a:endParaRPr lang="en-US" sz="2800" b="1" dirty="0" smtClean="0"/>
          </a:p>
          <a:p>
            <a:pPr marL="109728" indent="0">
              <a:buNone/>
            </a:pPr>
            <a:r>
              <a:rPr lang="en-US" sz="2800" b="1" dirty="0" smtClean="0"/>
              <a:t>Responsible Employee </a:t>
            </a:r>
            <a:r>
              <a:rPr lang="en-US" sz="2800" dirty="0" smtClean="0"/>
              <a:t>is a term used by Title IX and refers to employees who have mandatory reporting obligations under the law.</a:t>
            </a:r>
          </a:p>
          <a:p>
            <a:pPr marL="109728" indent="0">
              <a:buNone/>
            </a:pPr>
            <a:endParaRPr lang="en-US" sz="2800" dirty="0"/>
          </a:p>
          <a:p>
            <a:pPr marL="109728" indent="0">
              <a:buNone/>
            </a:pPr>
            <a:r>
              <a:rPr lang="en-US" sz="2800" b="1" dirty="0" smtClean="0"/>
              <a:t>Campus Security Authority </a:t>
            </a:r>
            <a:r>
              <a:rPr lang="en-US" sz="2800" dirty="0" smtClean="0"/>
              <a:t>(CSA) is a term used by the </a:t>
            </a:r>
            <a:r>
              <a:rPr lang="en-US" sz="2800" dirty="0" err="1" smtClean="0"/>
              <a:t>Clery</a:t>
            </a:r>
            <a:r>
              <a:rPr lang="en-US" sz="2800" dirty="0" smtClean="0"/>
              <a:t> Act and refers to individuals who have a responsibility to report crimes to the institution for inclusion in statistics.</a:t>
            </a:r>
            <a:endParaRPr lang="en-US" sz="2300" dirty="0"/>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Audience Question #4 - Answer</a:t>
            </a:r>
          </a:p>
        </p:txBody>
      </p:sp>
    </p:spTree>
    <p:extLst>
      <p:ext uri="{BB962C8B-B14F-4D97-AF65-F5344CB8AC3E}">
        <p14:creationId xmlns:p14="http://schemas.microsoft.com/office/powerpoint/2010/main" val="879914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57004"/>
            <a:ext cx="8229600" cy="1154241"/>
          </a:xfrm>
        </p:spPr>
        <p:txBody>
          <a:bodyPr>
            <a:normAutofit fontScale="90000"/>
          </a:bodyPr>
          <a:lstStyle/>
          <a:p>
            <a:r>
              <a:rPr lang="en-US" dirty="0" smtClean="0"/>
              <a:t>Faculty members who have no responsibilities outside the classroom must report:</a:t>
            </a:r>
            <a:endParaRPr lang="en-US" dirty="0"/>
          </a:p>
        </p:txBody>
      </p:sp>
      <p:sp>
        <p:nvSpPr>
          <p:cNvPr id="3" name="TPAnswers"/>
          <p:cNvSpPr>
            <a:spLocks noGrp="1"/>
          </p:cNvSpPr>
          <p:nvPr>
            <p:ph type="body" idx="1"/>
            <p:custDataLst>
              <p:tags r:id="rId3"/>
            </p:custDataLst>
          </p:nvPr>
        </p:nvSpPr>
        <p:spPr>
          <a:xfrm>
            <a:off x="457199" y="2488366"/>
            <a:ext cx="4249711" cy="4077325"/>
          </a:xfrm>
        </p:spPr>
        <p:txBody>
          <a:bodyPr>
            <a:normAutofit fontScale="92500" lnSpcReduction="20000"/>
          </a:bodyPr>
          <a:lstStyle/>
          <a:p>
            <a:pPr marL="624078" indent="-514350">
              <a:spcBef>
                <a:spcPct val="20000"/>
              </a:spcBef>
              <a:buFont typeface="Georgia"/>
              <a:buAutoNum type="alphaUcPeriod"/>
            </a:pPr>
            <a:r>
              <a:rPr lang="en-US" sz="3200" dirty="0" smtClean="0"/>
              <a:t>All crimes on university owned property</a:t>
            </a:r>
          </a:p>
          <a:p>
            <a:pPr marL="624078" indent="-514350">
              <a:spcBef>
                <a:spcPct val="20000"/>
              </a:spcBef>
              <a:buFont typeface="Georgia"/>
              <a:buAutoNum type="alphaUcPeriod"/>
            </a:pPr>
            <a:r>
              <a:rPr lang="en-US" sz="3200" dirty="0" smtClean="0"/>
              <a:t>All crimes regardless of location</a:t>
            </a:r>
          </a:p>
          <a:p>
            <a:pPr marL="624078" indent="-514350">
              <a:spcBef>
                <a:spcPct val="20000"/>
              </a:spcBef>
              <a:buFont typeface="Georgia"/>
              <a:buAutoNum type="alphaUcPeriod"/>
            </a:pPr>
            <a:r>
              <a:rPr lang="en-US" sz="3200" dirty="0" smtClean="0"/>
              <a:t>Sexual misconduct regardless of location</a:t>
            </a:r>
          </a:p>
          <a:p>
            <a:pPr marL="624078" indent="-514350">
              <a:spcBef>
                <a:spcPct val="20000"/>
              </a:spcBef>
              <a:buFont typeface="Georgia"/>
              <a:buAutoNum type="alphaUcPeriod"/>
            </a:pPr>
            <a:r>
              <a:rPr lang="en-US" sz="3200" dirty="0" smtClean="0"/>
              <a:t>A and C</a:t>
            </a:r>
          </a:p>
          <a:p>
            <a:pPr marL="624078" indent="-514350">
              <a:spcBef>
                <a:spcPct val="20000"/>
              </a:spcBef>
              <a:buFont typeface="Georgia"/>
              <a:buAutoNum type="alphaUcPeriod"/>
            </a:pPr>
            <a:r>
              <a:rPr lang="en-US" sz="3200" dirty="0" smtClean="0"/>
              <a:t>None of the above</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393561768"/>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5125"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13899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36772"/>
            <a:ext cx="8229600" cy="4525963"/>
          </a:xfrm>
        </p:spPr>
        <p:txBody>
          <a:bodyPr>
            <a:normAutofit lnSpcReduction="10000"/>
          </a:bodyPr>
          <a:lstStyle/>
          <a:p>
            <a:pPr marL="109728" indent="0">
              <a:buNone/>
            </a:pPr>
            <a:r>
              <a:rPr lang="en-US" sz="2800" b="1" dirty="0" smtClean="0"/>
              <a:t>C:</a:t>
            </a:r>
          </a:p>
          <a:p>
            <a:pPr marL="109728" indent="0">
              <a:buNone/>
            </a:pPr>
            <a:endParaRPr lang="en-US" sz="2800" dirty="0" smtClean="0"/>
          </a:p>
          <a:p>
            <a:pPr marL="109728" indent="0">
              <a:buNone/>
            </a:pPr>
            <a:r>
              <a:rPr lang="en-US" sz="2800" dirty="0" smtClean="0"/>
              <a:t>Faculty members with no responsibilities outside of the classroom are Responsible Employees and must report sexual misconduct.</a:t>
            </a:r>
          </a:p>
          <a:p>
            <a:pPr marL="109728" indent="0">
              <a:buNone/>
            </a:pPr>
            <a:endParaRPr lang="en-US" sz="2800" dirty="0"/>
          </a:p>
          <a:p>
            <a:pPr marL="109728" indent="0">
              <a:buNone/>
            </a:pPr>
            <a:r>
              <a:rPr lang="en-US" sz="2800" dirty="0" smtClean="0"/>
              <a:t>If a faculty member is an advisor to a student organization or has other significant responsibility for campus activities, then they are also a Campus Security Authority and must report all crimes occurring on university owned or controlled property.</a:t>
            </a:r>
          </a:p>
        </p:txBody>
      </p:sp>
      <p:sp>
        <p:nvSpPr>
          <p:cNvPr id="5" name="Title 1"/>
          <p:cNvSpPr txBox="1">
            <a:spLocks noGrp="1"/>
          </p:cNvSpPr>
          <p:nvPr>
            <p:ph type="title"/>
          </p:nvPr>
        </p:nvSpPr>
        <p:spPr>
          <a:xfrm>
            <a:off x="457200" y="951614"/>
            <a:ext cx="8229600" cy="1066800"/>
          </a:xfrm>
          <a:prstGeom prst="rect">
            <a:avLst/>
          </a:prstGeom>
          <a:solidFill>
            <a:schemeClr val="tx2">
              <a:lumMod val="20000"/>
              <a:lumOff val="80000"/>
            </a:schemeClr>
          </a:solidFill>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dirty="0" smtClean="0">
                <a:solidFill>
                  <a:srgbClr val="2B3F6B"/>
                </a:solidFill>
                <a:latin typeface="Gill Sans MT"/>
                <a:cs typeface="Gill Sans MT"/>
              </a:rPr>
              <a:t>Audience Question #5 - Answer</a:t>
            </a:r>
          </a:p>
        </p:txBody>
      </p:sp>
    </p:spTree>
    <p:extLst>
      <p:ext uri="{BB962C8B-B14F-4D97-AF65-F5344CB8AC3E}">
        <p14:creationId xmlns:p14="http://schemas.microsoft.com/office/powerpoint/2010/main" val="3709926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37997"/>
            <a:ext cx="8229600" cy="1066800"/>
          </a:xfrm>
        </p:spPr>
        <p:txBody>
          <a:bodyPr>
            <a:normAutofit fontScale="90000"/>
          </a:bodyPr>
          <a:lstStyle/>
          <a:p>
            <a:r>
              <a:rPr lang="en-US" dirty="0" smtClean="0"/>
              <a:t>Anonymous reports can be made to Responsible Employees.</a:t>
            </a:r>
            <a:endParaRPr lang="en-US" dirty="0"/>
          </a:p>
        </p:txBody>
      </p:sp>
      <p:sp>
        <p:nvSpPr>
          <p:cNvPr id="3" name="TPAnswers"/>
          <p:cNvSpPr>
            <a:spLocks noGrp="1"/>
          </p:cNvSpPr>
          <p:nvPr>
            <p:ph type="body" idx="1"/>
            <p:custDataLst>
              <p:tags r:id="rId3"/>
            </p:custDataLst>
          </p:nvPr>
        </p:nvSpPr>
        <p:spPr>
          <a:xfrm>
            <a:off x="637082" y="2009394"/>
            <a:ext cx="4114800" cy="4325112"/>
          </a:xfrm>
        </p:spPr>
        <p:txBody>
          <a:bodyPr>
            <a:normAutofit/>
          </a:bodyPr>
          <a:lstStyle/>
          <a:p>
            <a:pPr marL="624078" indent="-514350">
              <a:spcBef>
                <a:spcPct val="20000"/>
              </a:spcBef>
              <a:buFont typeface="Georgia"/>
              <a:buAutoNum type="alphaUcPeriod"/>
            </a:pPr>
            <a:r>
              <a:rPr lang="en-US" sz="3200" dirty="0" smtClean="0"/>
              <a:t>True</a:t>
            </a:r>
          </a:p>
          <a:p>
            <a:pPr marL="624078" indent="-514350">
              <a:spcBef>
                <a:spcPct val="20000"/>
              </a:spcBef>
              <a:buFont typeface="Georgia"/>
              <a:buAutoNum type="alphaUcPeriod"/>
            </a:pPr>
            <a:r>
              <a:rPr lang="en-US" sz="3200" dirty="0" smtClean="0"/>
              <a:t>False</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021472143"/>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6148" name="Chart" r:id="rId6" imgW="4571989" imgH="5143584" progId="MSGraph.Chart.8">
                  <p:embed followColorScheme="full"/>
                </p:oleObj>
              </mc:Choice>
              <mc:Fallback>
                <p:oleObj name="Chart" r:id="rId6" imgW="4571989" imgH="5143584"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64198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WASPOLLED" val="7A2D21B76DF04FE1B055C5A35F39683C"/>
  <p:tag name="TPVERSION" val="5"/>
  <p:tag name="TPFULLVERSION" val="5.4.1.2"/>
  <p:tag name="PPTVERSION" val="15"/>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1.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3A561EB0D34B415C919C196D8A85B73A&lt;/guid&gt;&#10;        &lt;description /&gt;&#10;        &lt;date&gt;2/23/2018 7:42:1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24AC3E8DA1F4B1A9B38B21D3982A29F&lt;/guid&gt;&#10;            &lt;repollguid&gt;9511A99E23CD42289B6AE24CF3661663&lt;/repollguid&gt;&#10;            &lt;sourceid&gt;57DEBD14BCC64BFA88BB7D48C093A1EE&lt;/sourceid&gt;&#10;            &lt;questiontext&gt;Responsible Employees and Campus Security Authorities (CSAs) are the same thing.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34D012F859EB4C6CBE5FC7C8FAD20AD7&lt;/guid&gt;&#10;                    &lt;answertext&gt;True&lt;/answertext&gt;&#10;                    &lt;valuetype&gt;0&lt;/valuetype&gt;&#10;                &lt;/answer&gt;&#10;                &lt;answer&gt;&#10;                    &lt;guid&gt;4925B274ABF5407BBA182F52DBD28CBB&lt;/guid&gt;&#10;                    &lt;answertext&gt;False&lt;/answertext&gt;&#10;                    &lt;valuetype&gt;0&lt;/valuetype&gt;&#10;                &lt;/answer&gt;&#10;            &lt;/answers&gt;&#10;        &lt;/multichoice&gt;&#10;    &lt;/questions&gt;&#10;&lt;/questionlist&gt;"/>
  <p:tag name="LIVECHARTING" val="False"/>
  <p:tag name="AUTOOPENPOLL" val="True"/>
  <p:tag name="AUTOFORMATCHART" val="True"/>
  <p:tag name="HASRESULTS" val="False"/>
</p:tagLst>
</file>

<file path=ppt/tags/tag12.xml><?xml version="1.0" encoding="utf-8"?>
<p:tagLst xmlns:a="http://schemas.openxmlformats.org/drawingml/2006/main" xmlns:r="http://schemas.openxmlformats.org/officeDocument/2006/relationships" xmlns:p="http://schemas.openxmlformats.org/presentationml/2006/main">
  <p:tag name="ZEROBASED" val="False"/>
</p:tagLst>
</file>

<file path=ppt/tags/tag1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SCHEME"/>
</p:tagLst>
</file>

<file path=ppt/tags/tag14.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9D5FFB24AE34449EB41B5FF24D5082B9&lt;/guid&gt;&#10;        &lt;description /&gt;&#10;        &lt;date&gt;2/23/2018 7:43:43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6ECBB2A2939484EBA1C2F93A1DD5048&lt;/guid&gt;&#10;            &lt;repollguid&gt;870F48964EC044EEB40AFE84BBBD8060&lt;/repollguid&gt;&#10;            &lt;sourceid&gt;7556BC7EB63944659DF4F0BCD1DCDC76&lt;/sourceid&gt;&#10;            &lt;questiontext&gt;Faculty members who have no responsibilities outside the classroom must repor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28F97BFD71F34F258C050392D0BA796C&lt;/guid&gt;&#10;                    &lt;answertext&gt;All crimes on university owned property&lt;/answertext&gt;&#10;                    &lt;valuetype&gt;0&lt;/valuetype&gt;&#10;                &lt;/answer&gt;&#10;                &lt;answer&gt;&#10;                    &lt;guid&gt;981D0CD64DB44D728512ADD12B054FD2&lt;/guid&gt;&#10;                    &lt;answertext&gt;All crimes regardless of location&lt;/answertext&gt;&#10;                    &lt;valuetype&gt;0&lt;/valuetype&gt;&#10;                &lt;/answer&gt;&#10;                &lt;answer&gt;&#10;                    &lt;guid&gt;2FF14203D5794DA48F485409510367F8&lt;/guid&gt;&#10;                    &lt;answertext&gt;Sexual misconduct regardless of location&lt;/answertext&gt;&#10;                    &lt;valuetype&gt;0&lt;/valuetype&gt;&#10;                &lt;/answer&gt;&#10;                &lt;answer&gt;&#10;                    &lt;guid&gt;CF20056F062B47908293961436A06FA1&lt;/guid&gt;&#10;                    &lt;answertext&gt;A and C&lt;/answertext&gt;&#10;                    &lt;valuetype&gt;0&lt;/valuetype&gt;&#10;                &lt;/answer&gt;&#10;                &lt;answer&gt;&#10;                    &lt;guid&gt;A8229086CE7E49799D87786DF91CA757&lt;/guid&gt;&#10;                    &lt;answertext&gt;None of the above&lt;/answertext&gt;&#10;                    &lt;valuetype&gt;0&lt;/valuetype&gt;&#10;                &lt;/answer&gt;&#10;            &lt;/answers&gt;&#10;        &lt;/multichoice&gt;&#10;    &lt;/questions&gt;&#10;&lt;/questionlist&gt;"/>
  <p:tag name="LIVECHARTING" val="False"/>
  <p:tag name="AUTOOPENPOLL" val="True"/>
  <p:tag name="AUTOFORMATCHART" val="True"/>
  <p:tag name="HASRESULTS" val="Fals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SCHEME"/>
</p:tagLst>
</file>

<file path=ppt/tags/tag17.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D3FE25B4F36545B4931D0EA7684556CF&lt;/guid&gt;&#10;        &lt;description /&gt;&#10;        &lt;date&gt;2/23/2018 7:46:3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4015F7671B94E3799670C74E82C49F6&lt;/guid&gt;&#10;            &lt;repollguid&gt;BE4D1142DEAA47278489A63951123CF7&lt;/repollguid&gt;&#10;            &lt;sourceid&gt;BFD1FCD1319F4E5F94EE685423656013&lt;/sourceid&gt;&#10;            &lt;questiontext&gt;Anonymous reports can be made to Responsible Employee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AEDD57463814C8098094A2EDC7F3E62&lt;/guid&gt;&#10;                    &lt;answertext&gt;True&lt;/answertext&gt;&#10;                    &lt;valuetype&gt;0&lt;/valuetype&gt;&#10;                &lt;/answer&gt;&#10;                &lt;answer&gt;&#10;                    &lt;guid&gt;F65722D3F08D433D9B2A3ED8DF08668E&lt;/guid&gt;&#10;                    &lt;answertext&gt;False&lt;/answertext&gt;&#10;                    &lt;valuetype&gt;0&lt;/valuetype&gt;&#10;                &lt;/answer&gt;&#10;            &lt;/answers&gt;&#10;        &lt;/multichoice&gt;&#10;    &lt;/questions&gt;&#10;&lt;/questionlist&gt;"/>
  <p:tag name="LIVECHARTING" val="False"/>
  <p:tag name="AUTOOPENPOLL" val="True"/>
  <p:tag name="AUTOFORMATCHART" val="True"/>
  <p:tag name="HASRESULTS" val="False"/>
</p:tagLst>
</file>

<file path=ppt/tags/tag18.xml><?xml version="1.0" encoding="utf-8"?>
<p:tagLst xmlns:a="http://schemas.openxmlformats.org/drawingml/2006/main" xmlns:r="http://schemas.openxmlformats.org/officeDocument/2006/relationships" xmlns:p="http://schemas.openxmlformats.org/presentationml/2006/main">
  <p:tag name="ZEROBASED" val="False"/>
</p:tagLst>
</file>

<file path=ppt/tags/tag19.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9307AFCFCC994575B98D1A006AA8493F&lt;/guid&gt;&#10;        &lt;description /&gt;&#10;        &lt;date&gt;2/23/2018 7:28:3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93B15D2102454FC9AE63244A9E716772&lt;/guid&gt;&#10;            &lt;repollguid&gt;E59EAA3623544CA8954EF9BEA049A640&lt;/repollguid&gt;&#10;            &lt;sourceid&gt;E2096396F15A47DD9E8C48A3E7FF9D4E&lt;/sourceid&gt;&#10;            &lt;questiontext&gt;How much training have you received on the Clery act?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BD913F0B41E4BA68CC36C7CD174E45F&lt;/guid&gt;&#10;                    &lt;answertext&gt;None&lt;/answertext&gt;&#10;                    &lt;valuetype&gt;0&lt;/valuetype&gt;&#10;                &lt;/answer&gt;&#10;                &lt;answer&gt;&#10;                    &lt;guid&gt;ED2B37806CB543FDB1E4A5DE134C90EB&lt;/guid&gt;&#10;                    &lt;answertext&gt;Less than 1 hour&lt;/answertext&gt;&#10;                    &lt;valuetype&gt;0&lt;/valuetype&gt;&#10;                &lt;/answer&gt;&#10;                &lt;answer&gt;&#10;                    &lt;guid&gt;FE613E34053E457088B28B15CBE2BE11&lt;/guid&gt;&#10;                    &lt;answertext&gt;1-4 hours&lt;/answertext&gt;&#10;                    &lt;valuetype&gt;0&lt;/valuetype&gt;&#10;                &lt;/answer&gt;&#10;                &lt;answer&gt;&#10;                    &lt;guid&gt;DE41A6D3FBB0469D87633F5D324496A9&lt;/guid&gt;&#10;                    &lt;answertext&gt;More than 4 hours&lt;/answertext&gt;&#10;                    &lt;valuetype&gt;0&lt;/valuetype&gt;&#10;                &lt;/answer&gt;&#10;            &lt;/answers&gt;&#10;        &lt;/multichoice&gt;&#10;    &lt;/questions&gt;&#10;&lt;/questionlist&gt;"/>
  <p:tag name="RESULTS" val="How much training have you received on the Clery act? [;crlf;]3[;]3[;]3[;]False[;]0[;][;crlf;]1.33333333333333[;]1[;]0.471404520791032[;]0.222222222222222[;crlf;]2[;]0[;]None1[;]None[;][;crlf;]1[;]0[;]Less than 1 hour2[;]Less than 1 hour[;][;crlf;]0[;]0[;]1-4 hours3[;]1-4 hours[;][;crlf;]0[;]0[;]More than 4 hours4[;]More than 4 hours[;]"/>
  <p:tag name="LIVECHARTING" val="False"/>
  <p:tag name="AUTOOPENPOLL" val="True"/>
  <p:tag name="AUTOFORMATCHART" val="True"/>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48D1AD6CAABB4E07A7E87101EA8BB978&lt;/guid&gt;&#10;        &lt;description /&gt;&#10;        &lt;date&gt;2/23/2018 7:47:3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C9434044B864BC096672491829A17B4&lt;/guid&gt;&#10;            &lt;repollguid&gt;A28DE02B2BC240A79BFA1A10576EBF55&lt;/repollguid&gt;&#10;            &lt;sourceid&gt;2F2D2060B66C44E9B8127D10D8E512A3&lt;/sourceid&gt;&#10;            &lt;questiontext&gt;Student conduct records are considered education records and are protected by FERPA.&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A2FFE46056B1476D8D00CFDE54984F8A&lt;/guid&gt;&#10;                    &lt;answertext&gt;True&lt;/answertext&gt;&#10;                    &lt;valuetype&gt;0&lt;/valuetype&gt;&#10;                &lt;/answer&gt;&#10;                &lt;answer&gt;&#10;                    &lt;guid&gt;5568CFF5FF414D55A1AB6E9441D07D7F&lt;/guid&gt;&#10;                    &lt;answertext&gt;False&lt;/answertext&gt;&#10;                    &lt;valuetype&gt;0&lt;/valuetype&gt;&#10;                &lt;/answer&gt;&#10;            &lt;/answers&gt;&#10;        &lt;/multichoice&gt;&#10;    &lt;/questions&gt;&#10;&lt;/questionlist&gt;"/>
  <p:tag name="LIVECHARTING" val="False"/>
  <p:tag name="AUTOOPENPOLL" val="True"/>
  <p:tag name="AUTOFORMATCHART" val="True"/>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210E02364ACE4A3C9085EBB804FDCB2D&lt;/guid&gt;&#10;        &lt;description /&gt;&#10;        &lt;date&gt;2/23/2018 7:36:5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419A32E8026428EA2115455F6025DD7&lt;/guid&gt;&#10;            &lt;repollguid&gt;A3732E2D4C704F0D9EF424518202E849&lt;/repollguid&gt;&#10;            &lt;sourceid&gt;CF76AEB9D62E40C2A1728AC102B97C6B&lt;/sourceid&gt;&#10;            &lt;questiontext&gt;How much training have you received on Title IX?&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2A89C56698374B4FA6DB40BFF4E9B80D&lt;/guid&gt;&#10;                    &lt;answertext&gt;None&lt;/answertext&gt;&#10;                    &lt;valuetype&gt;0&lt;/valuetype&gt;&#10;                &lt;/answer&gt;&#10;                &lt;answer&gt;&#10;                    &lt;guid&gt;C893B457FBC3402982F531C42C4CCC78&lt;/guid&gt;&#10;                    &lt;answertext&gt;Less than 1 hour&lt;/answertext&gt;&#10;                    &lt;valuetype&gt;0&lt;/valuetype&gt;&#10;                &lt;/answer&gt;&#10;                &lt;answer&gt;&#10;                    &lt;guid&gt;39648F6910AE4CB89F79CBA644A2124A&lt;/guid&gt;&#10;                    &lt;answertext&gt;1-4 hours&lt;/answertext&gt;&#10;                    &lt;valuetype&gt;0&lt;/valuetype&gt;&#10;                &lt;/answer&gt;&#10;                &lt;answer&gt;&#10;                    &lt;guid&gt;B3E68F93793D4B748A980587A2251B09&lt;/guid&gt;&#10;                    &lt;answertext&gt;More than 4 hours&lt;/answertext&gt;&#10;                    &lt;valuetype&gt;0&lt;/valuetype&gt;&#10;                &lt;/answer&gt;&#10;            &lt;/answers&gt;&#10;        &lt;/multichoice&gt;&#10;    &lt;/questions&gt;&#10;&lt;/questionlist&gt;"/>
  <p:tag name="RESULTS" val="How much training have you received on Title IX?[;crlf;]3[;]3[;]3[;]False[;]0[;][;crlf;]2[;]2[;]0.816496580927726[;]0.666666666666667[;crlf;]1[;]0[;]None1[;]None[;][;crlf;]1[;]0[;]Less than 1 hour2[;]Less than 1 hour[;][;crlf;]1[;]0[;]1-4 hours3[;]1-4 hours[;][;crlf;]0[;]0[;]More than 4 hours4[;]More than 4 hours[;]"/>
  <p:tag name="LIVECHARTING" val="False"/>
  <p:tag name="AUTOOPENPOLL" val="True"/>
  <p:tag name="AUTOFORMATCHART" val="True"/>
  <p:tag name="HASRESULTS" val="Fals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84C79D33381943DBB6B834DD650E28D2&lt;/guid&gt;&#10;        &lt;description /&gt;&#10;        &lt;date&gt;2/23/2018 7:38:35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E37C170BC8941B1BAEC8CE1212648E7&lt;/guid&gt;&#10;            &lt;repollguid&gt;217B096598854BDE85D95841903828E2&lt;/repollguid&gt;&#10;            &lt;sourceid&gt;E3E4CA7893274DE4B21069F94A1C04FE&lt;/sourceid&gt;&#10;            &lt;questiontext&gt;How much training have you received on FERPA?&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7F70407227C443D8A885A2D959426342&lt;/guid&gt;&#10;                    &lt;answertext&gt;None&lt;/answertext&gt;&#10;                    &lt;valuetype&gt;0&lt;/valuetype&gt;&#10;                &lt;/answer&gt;&#10;                &lt;answer&gt;&#10;                    &lt;guid&gt;737DBB8DEFDF424F9B5539138C706A7C&lt;/guid&gt;&#10;                    &lt;answertext&gt;Less than 1 hour&lt;/answertext&gt;&#10;                    &lt;valuetype&gt;0&lt;/valuetype&gt;&#10;                &lt;/answer&gt;&#10;                &lt;answer&gt;&#10;                    &lt;guid&gt;8544140E555345D3B34FD6E62D37962A&lt;/guid&gt;&#10;                    &lt;answertext&gt;1-4 hours&lt;/answertext&gt;&#10;                    &lt;valuetype&gt;0&lt;/valuetype&gt;&#10;                &lt;/answer&gt;&#10;                &lt;answer&gt;&#10;                    &lt;guid&gt;365933543CB1438EAB7EAA80D64C09D0&lt;/guid&gt;&#10;                    &lt;answertext&gt;More than 4 hours&lt;/answertext&gt;&#10;                    &lt;valuetype&gt;0&lt;/valuetype&gt;&#10;                &lt;/answer&gt;&#10;            &lt;/answers&gt;&#10;        &lt;/multichoice&gt;&#10;    &lt;/questions&gt;&#10;&lt;/questionlist&gt;"/>
  <p:tag name="LIVECHARTING" val="False"/>
  <p:tag name="AUTOOPENPOLL" val="True"/>
  <p:tag name="AUTOFORMATCHART" val="True"/>
  <p:tag name="HASRESULTS" val="False"/>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8">
      <a:dk1>
        <a:srgbClr val="2B3F6B"/>
      </a:dk1>
      <a:lt1>
        <a:sysClr val="window" lastClr="FFFFFF"/>
      </a:lt1>
      <a:dk2>
        <a:srgbClr val="2B3F6B"/>
      </a:dk2>
      <a:lt2>
        <a:srgbClr val="DEDEDE"/>
      </a:lt2>
      <a:accent1>
        <a:srgbClr val="53548A"/>
      </a:accent1>
      <a:accent2>
        <a:srgbClr val="FC6A10"/>
      </a:accent2>
      <a:accent3>
        <a:srgbClr val="313340"/>
      </a:accent3>
      <a:accent4>
        <a:srgbClr val="C4652D"/>
      </a:accent4>
      <a:accent5>
        <a:srgbClr val="8B5D3D"/>
      </a:accent5>
      <a:accent6>
        <a:srgbClr val="ADAFC0"/>
      </a:accent6>
      <a:hlink>
        <a:srgbClr val="67AFBD"/>
      </a:hlink>
      <a:folHlink>
        <a:srgbClr val="C2A87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10573</TotalTime>
  <Words>1983</Words>
  <Application>Microsoft Office PowerPoint</Application>
  <PresentationFormat>On-screen Show (4:3)</PresentationFormat>
  <Paragraphs>300</Paragraphs>
  <Slides>46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Calibri</vt:lpstr>
      <vt:lpstr>Georgia</vt:lpstr>
      <vt:lpstr>Gill Sans MT</vt:lpstr>
      <vt:lpstr>Times New Roman</vt:lpstr>
      <vt:lpstr>Wingdings 2</vt:lpstr>
      <vt:lpstr>Urban</vt:lpstr>
      <vt:lpstr>Microsoft Graph Chart</vt:lpstr>
      <vt:lpstr>PowerPoint Presentation</vt:lpstr>
      <vt:lpstr>How much training have you received on the Clery act? </vt:lpstr>
      <vt:lpstr>How much training have you received on Title IX?</vt:lpstr>
      <vt:lpstr>How much training have you received on FERPA?</vt:lpstr>
      <vt:lpstr>Responsible Employees and Campus Security Authorities (CSAs) are the same thing. </vt:lpstr>
      <vt:lpstr>Audience Question #4 - Answer</vt:lpstr>
      <vt:lpstr>Faculty members who have no responsibilities outside the classroom must report:</vt:lpstr>
      <vt:lpstr>Audience Question #5 - Answer</vt:lpstr>
      <vt:lpstr>Anonymous reports can be made to Responsible Employees.</vt:lpstr>
      <vt:lpstr>Audience Question #6 - Answer</vt:lpstr>
      <vt:lpstr>Student conduct records are considered education records and are protected by FERPA.</vt:lpstr>
      <vt:lpstr>Audience Question #7 - Answer</vt:lpstr>
      <vt:lpstr>PowerPoint Presentation</vt:lpstr>
      <vt:lpstr>Clery Basics</vt:lpstr>
      <vt:lpstr>Program Participation Agreement</vt:lpstr>
      <vt:lpstr>Clery Crimes Concepts</vt:lpstr>
      <vt:lpstr>Campus Security Authorities</vt:lpstr>
      <vt:lpstr>Clery Geography Recent Guidance</vt:lpstr>
      <vt:lpstr>Clery Act – By the Numbers @ AU</vt:lpstr>
      <vt:lpstr>Clery Act – By the Numbers @ AU</vt:lpstr>
      <vt:lpstr>Clery Act – Possible Changes</vt:lpstr>
      <vt:lpstr>Clery vs. Title IX</vt:lpstr>
      <vt:lpstr>PowerPoint Presentation</vt:lpstr>
      <vt:lpstr>Title IX Basics </vt:lpstr>
      <vt:lpstr>Title IX Game Changer </vt:lpstr>
      <vt:lpstr>Title IX Game Changer </vt:lpstr>
      <vt:lpstr> Title IX – Post April 2011  </vt:lpstr>
      <vt:lpstr> Title IX – 2017 Interim Guidance</vt:lpstr>
      <vt:lpstr>PowerPoint Presentation</vt:lpstr>
      <vt:lpstr>FERPA – Quick &amp; Dirty</vt:lpstr>
      <vt:lpstr>FERPA – Directory Information</vt:lpstr>
      <vt:lpstr>FERPA – What Records are      Protected?</vt:lpstr>
      <vt:lpstr>FERPA – What Records are NOT          Protected?</vt:lpstr>
      <vt:lpstr>PowerPoint Presentation</vt:lpstr>
      <vt:lpstr>Immediate Considerations</vt:lpstr>
      <vt:lpstr>Confidentiality – Title IX</vt:lpstr>
      <vt:lpstr>Confidentiality – Clery</vt:lpstr>
      <vt:lpstr>Immediate Actions/Support</vt:lpstr>
      <vt:lpstr>Reporting</vt:lpstr>
      <vt:lpstr>CSAs/Responsible Employees</vt:lpstr>
      <vt:lpstr>Reporting Requirements</vt:lpstr>
      <vt:lpstr>Information Needed</vt:lpstr>
      <vt:lpstr>Information Sharing</vt:lpstr>
      <vt:lpstr>Sharing Information with Parents</vt:lpstr>
      <vt:lpstr>Timely Warning</vt:lpstr>
      <vt:lpstr>Questions?</vt:lpstr>
    </vt:vector>
  </TitlesOfParts>
  <Company>AU Lease/Auburn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Smith</dc:creator>
  <cp:lastModifiedBy>Eric Smith</cp:lastModifiedBy>
  <cp:revision>68</cp:revision>
  <dcterms:created xsi:type="dcterms:W3CDTF">2016-05-11T14:32:06Z</dcterms:created>
  <dcterms:modified xsi:type="dcterms:W3CDTF">2018-02-23T13:52:03Z</dcterms:modified>
</cp:coreProperties>
</file>