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F212116-9459-47F6-8CBC-B9248D0D0B41}">
          <p14:sldIdLst>
            <p14:sldId id="256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5711"/>
    <a:srgbClr val="002060"/>
    <a:srgbClr val="D35729"/>
    <a:srgbClr val="354574"/>
    <a:srgbClr val="1C314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81"/>
    <p:restoredTop sz="90221" autoAdjust="0"/>
  </p:normalViewPr>
  <p:slideViewPr>
    <p:cSldViewPr snapToObjects="1">
      <p:cViewPr varScale="1">
        <p:scale>
          <a:sx n="154" d="100"/>
          <a:sy n="154" d="100"/>
        </p:scale>
        <p:origin x="-90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6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410654827968923"/>
          <c:y val="0.187855787476281"/>
          <c:w val="0.872364039955604"/>
          <c:h val="0.590132827324478"/>
        </c:manualLayout>
      </c:layout>
      <c:pie3DChart>
        <c:varyColors val="1"/>
        <c:ser>
          <c:idx val="1"/>
          <c:order val="0"/>
          <c:tx>
            <c:strRef>
              <c:f>Sheet1!$A$2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accent2"/>
            </a:solidFill>
            <a:ln w="12581">
              <a:solidFill>
                <a:schemeClr val="tx1"/>
              </a:solidFill>
              <a:prstDash val="solid"/>
            </a:ln>
          </c:spPr>
          <c:explosion val="55"/>
          <c:dPt>
            <c:idx val="0"/>
            <c:bubble3D val="0"/>
            <c:spPr>
              <a:gradFill rotWithShape="0">
                <a:gsLst>
                  <a:gs pos="0">
                    <a:srgbClr val="FF9900"/>
                  </a:gs>
                  <a:gs pos="100000">
                    <a:srgbClr val="CBCBCB"/>
                  </a:gs>
                </a:gsLst>
                <a:lin ang="5400000" scaled="1"/>
              </a:gradFill>
              <a:ln w="12581">
                <a:solidFill>
                  <a:schemeClr val="tx1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1F0-4CFB-ADFC-6EB086341C4D}"/>
              </c:ext>
            </c:extLst>
          </c:dPt>
          <c:dPt>
            <c:idx val="2"/>
            <c:bubble3D val="0"/>
            <c:spPr>
              <a:solidFill>
                <a:schemeClr val="hlink"/>
              </a:solidFill>
              <a:ln w="12581">
                <a:solidFill>
                  <a:schemeClr val="tx1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1F0-4CFB-ADFC-6EB086341C4D}"/>
              </c:ext>
            </c:extLst>
          </c:dPt>
          <c:dPt>
            <c:idx val="3"/>
            <c:bubble3D val="0"/>
            <c:spPr>
              <a:solidFill>
                <a:schemeClr val="folHlink"/>
              </a:solidFill>
              <a:ln w="12581">
                <a:solidFill>
                  <a:schemeClr val="tx1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1F0-4CFB-ADFC-6EB086341C4D}"/>
              </c:ext>
            </c:extLst>
          </c:dPt>
          <c:dLbls>
            <c:dLbl>
              <c:idx val="0"/>
              <c:layout>
                <c:manualLayout>
                  <c:x val="-0.0733743293984121"/>
                  <c:y val="-0.0940060817206033"/>
                </c:manualLayout>
              </c:layout>
              <c:tx>
                <c:rich>
                  <a:bodyPr/>
                  <a:lstStyle/>
                  <a:p>
                    <a:pPr>
                      <a:defRPr sz="2105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2000" dirty="0">
                        <a:latin typeface="+mn-lt"/>
                      </a:rPr>
                      <a:t>Main Campus </a:t>
                    </a:r>
                    <a:r>
                      <a:rPr lang="en-US" sz="2000" dirty="0" smtClean="0">
                        <a:latin typeface="+mn-lt"/>
                      </a:rPr>
                      <a:t>$1,044.4M</a:t>
                    </a:r>
                  </a:p>
                  <a:p>
                    <a:pPr>
                      <a:defRPr sz="2105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2000" dirty="0" smtClean="0">
                        <a:latin typeface="+mn-lt"/>
                      </a:rPr>
                      <a:t>82.2%</a:t>
                    </a:r>
                    <a:endParaRPr lang="en-US" sz="2000" dirty="0">
                      <a:latin typeface="+mn-lt"/>
                    </a:endParaRPr>
                  </a:p>
                </c:rich>
              </c:tx>
              <c:spPr>
                <a:noFill/>
                <a:ln w="25162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1F0-4CFB-ADFC-6EB086341C4D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2105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2000" dirty="0">
                        <a:latin typeface="+mn-lt"/>
                      </a:rPr>
                      <a:t>AUM
 </a:t>
                    </a:r>
                    <a:r>
                      <a:rPr lang="en-US" sz="2000" dirty="0" smtClean="0">
                        <a:latin typeface="+mn-lt"/>
                      </a:rPr>
                      <a:t>$98.9M</a:t>
                    </a:r>
                  </a:p>
                  <a:p>
                    <a:pPr>
                      <a:defRPr sz="2105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2000" dirty="0" smtClean="0">
                        <a:latin typeface="+mn-lt"/>
                      </a:rPr>
                      <a:t>7.7%</a:t>
                    </a:r>
                    <a:endParaRPr lang="en-US" sz="2000" dirty="0">
                      <a:latin typeface="+mn-lt"/>
                    </a:endParaRPr>
                  </a:p>
                </c:rich>
              </c:tx>
              <c:spPr>
                <a:noFill/>
                <a:ln w="25162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11F0-4CFB-ADFC-6EB086341C4D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2105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2000" dirty="0">
                        <a:latin typeface="+mj-lt"/>
                      </a:rPr>
                      <a:t>AAES
 </a:t>
                    </a:r>
                    <a:r>
                      <a:rPr lang="en-US" sz="2000" dirty="0" smtClean="0">
                        <a:latin typeface="+mj-lt"/>
                      </a:rPr>
                      <a:t>$63.7M</a:t>
                    </a:r>
                  </a:p>
                  <a:p>
                    <a:pPr>
                      <a:defRPr sz="2105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2000" dirty="0" smtClean="0">
                        <a:latin typeface="+mj-lt"/>
                      </a:rPr>
                      <a:t>5.0%</a:t>
                    </a:r>
                    <a:endParaRPr lang="en-US" sz="2000" dirty="0">
                      <a:latin typeface="+mj-lt"/>
                    </a:endParaRPr>
                  </a:p>
                </c:rich>
              </c:tx>
              <c:spPr>
                <a:noFill/>
                <a:ln w="25162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1F0-4CFB-ADFC-6EB086341C4D}"/>
                </c:ext>
              </c:extLst>
            </c:dLbl>
            <c:dLbl>
              <c:idx val="3"/>
              <c:layout>
                <c:manualLayout>
                  <c:x val="0.0446632523837166"/>
                  <c:y val="-0.25053451840919"/>
                </c:manualLayout>
              </c:layout>
              <c:tx>
                <c:rich>
                  <a:bodyPr/>
                  <a:lstStyle/>
                  <a:p>
                    <a:pPr>
                      <a:defRPr sz="2105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2000" dirty="0">
                        <a:latin typeface="+mj-lt"/>
                      </a:rPr>
                      <a:t>ACES
 </a:t>
                    </a:r>
                    <a:r>
                      <a:rPr lang="en-US" sz="2000" dirty="0" smtClean="0">
                        <a:latin typeface="+mj-lt"/>
                      </a:rPr>
                      <a:t>$64.2M</a:t>
                    </a:r>
                  </a:p>
                  <a:p>
                    <a:pPr>
                      <a:defRPr sz="2105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2000" dirty="0" smtClean="0">
                        <a:latin typeface="+mj-lt"/>
                      </a:rPr>
                      <a:t>5.1%</a:t>
                    </a:r>
                    <a:endParaRPr lang="en-US" sz="2000" dirty="0">
                      <a:latin typeface="+mj-lt"/>
                    </a:endParaRPr>
                  </a:p>
                </c:rich>
              </c:tx>
              <c:spPr>
                <a:noFill/>
                <a:ln w="25162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1494879495682223"/>
                      <c:h val="0.1841049600257768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1F0-4CFB-ADFC-6EB086341C4D}"/>
                </c:ext>
              </c:extLst>
            </c:dLbl>
            <c:spPr>
              <a:noFill/>
              <a:ln w="25162">
                <a:noFill/>
              </a:ln>
            </c:spPr>
            <c:txPr>
              <a:bodyPr/>
              <a:lstStyle/>
              <a:p>
                <a:pPr>
                  <a:defRPr sz="2749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Sheet1!$B$1:$E$1</c:f>
              <c:strCache>
                <c:ptCount val="4"/>
                <c:pt idx="0">
                  <c:v>Main Campus</c:v>
                </c:pt>
                <c:pt idx="1">
                  <c:v>AUM</c:v>
                </c:pt>
                <c:pt idx="2">
                  <c:v>AAES</c:v>
                </c:pt>
                <c:pt idx="3">
                  <c:v>ACES</c:v>
                </c:pt>
              </c:strCache>
            </c:strRef>
          </c:cat>
          <c:val>
            <c:numRef>
              <c:f>Sheet1!$B$2:$E$2</c:f>
              <c:numCache>
                <c:formatCode>"$"#,##0.0</c:formatCode>
                <c:ptCount val="4"/>
                <c:pt idx="0">
                  <c:v>1044.4</c:v>
                </c:pt>
                <c:pt idx="1">
                  <c:v>98.9</c:v>
                </c:pt>
                <c:pt idx="2">
                  <c:v>63.7</c:v>
                </c:pt>
                <c:pt idx="3">
                  <c:v>64.2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11F0-4CFB-ADFC-6EB086341C4D}"/>
            </c:ext>
          </c:extLst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chemeClr val="hlink"/>
            </a:solidFill>
            <a:ln w="12581">
              <a:solidFill>
                <a:schemeClr val="tx1"/>
              </a:solidFill>
              <a:prstDash val="solid"/>
            </a:ln>
          </c:spPr>
          <c:explosion val="55"/>
          <c:dPt>
            <c:idx val="0"/>
            <c:bubble3D val="0"/>
            <c:spPr>
              <a:solidFill>
                <a:schemeClr val="accent1"/>
              </a:solidFill>
              <a:ln w="12581">
                <a:solidFill>
                  <a:schemeClr val="tx1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1F0-4CFB-ADFC-6EB086341C4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581">
                <a:solidFill>
                  <a:schemeClr val="tx1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11F0-4CFB-ADFC-6EB086341C4D}"/>
              </c:ext>
            </c:extLst>
          </c:dPt>
          <c:dPt>
            <c:idx val="3"/>
            <c:bubble3D val="0"/>
            <c:spPr>
              <a:solidFill>
                <a:schemeClr val="folHlink"/>
              </a:solidFill>
              <a:ln w="12581">
                <a:solidFill>
                  <a:schemeClr val="tx1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11F0-4CFB-ADFC-6EB086341C4D}"/>
              </c:ext>
            </c:extLst>
          </c:dPt>
          <c:dLbls>
            <c:spPr>
              <a:noFill/>
              <a:ln w="25162">
                <a:noFill/>
              </a:ln>
            </c:spPr>
            <c:txPr>
              <a:bodyPr/>
              <a:lstStyle/>
              <a:p>
                <a:pPr>
                  <a:defRPr sz="1189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Sheet1!$B$1:$E$1</c:f>
              <c:strCache>
                <c:ptCount val="4"/>
                <c:pt idx="0">
                  <c:v>Main Campus</c:v>
                </c:pt>
                <c:pt idx="1">
                  <c:v>AUM</c:v>
                </c:pt>
                <c:pt idx="2">
                  <c:v>AAES</c:v>
                </c:pt>
                <c:pt idx="3">
                  <c:v>ACES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11F0-4CFB-ADFC-6EB086341C4D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</c:pie3DChart>
      <c:spPr>
        <a:noFill/>
        <a:ln w="25162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94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19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0110987791342953"/>
          <c:y val="0.0222222222222222"/>
          <c:w val="0.954495005549391"/>
          <c:h val="0.690909090909092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chemeClr val="accent1"/>
            </a:solidFill>
            <a:ln w="11845">
              <a:solidFill>
                <a:schemeClr val="tx1"/>
              </a:solidFill>
              <a:prstDash val="solid"/>
            </a:ln>
          </c:spPr>
          <c:explosion val="17"/>
          <c:dPt>
            <c:idx val="0"/>
            <c:bubble3D val="0"/>
            <c:spPr>
              <a:gradFill rotWithShape="0">
                <a:gsLst>
                  <a:gs pos="0">
                    <a:srgbClr val="ED4722"/>
                  </a:gs>
                  <a:gs pos="100000">
                    <a:srgbClr val="FF9900"/>
                  </a:gs>
                </a:gsLst>
                <a:lin ang="5400000" scaled="1"/>
              </a:gradFill>
              <a:ln w="11845">
                <a:solidFill>
                  <a:schemeClr val="tx1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5D3-45DC-B4A0-E74027FCC1AD}"/>
              </c:ext>
            </c:extLst>
          </c:dPt>
          <c:dPt>
            <c:idx val="1"/>
            <c:bubble3D val="0"/>
            <c:spPr>
              <a:gradFill rotWithShape="0">
                <a:gsLst>
                  <a:gs pos="0">
                    <a:srgbClr val="008000"/>
                  </a:gs>
                  <a:gs pos="100000">
                    <a:srgbClr val="00FF00"/>
                  </a:gs>
                </a:gsLst>
                <a:lin ang="5400000" scaled="1"/>
              </a:gradFill>
              <a:ln w="11845">
                <a:solidFill>
                  <a:schemeClr val="tx1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5D3-45DC-B4A0-E74027FCC1AD}"/>
              </c:ext>
            </c:extLst>
          </c:dPt>
          <c:dPt>
            <c:idx val="2"/>
            <c:bubble3D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808080"/>
                  </a:gs>
                </a:gsLst>
                <a:lin ang="5400000" scaled="1"/>
              </a:gradFill>
              <a:ln w="11845">
                <a:solidFill>
                  <a:schemeClr val="tx1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5D3-45DC-B4A0-E74027FCC1AD}"/>
              </c:ext>
            </c:extLst>
          </c:dPt>
          <c:dLbls>
            <c:dLbl>
              <c:idx val="0"/>
              <c:layout>
                <c:manualLayout>
                  <c:x val="0.0373468219729194"/>
                  <c:y val="0.576211254277831"/>
                </c:manualLayout>
              </c:layout>
              <c:tx>
                <c:rich>
                  <a:bodyPr/>
                  <a:lstStyle/>
                  <a:p>
                    <a:pPr>
                      <a:defRPr sz="1679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800" dirty="0">
                        <a:latin typeface="+mj-lt"/>
                      </a:rPr>
                      <a:t>Unrestricted </a:t>
                    </a:r>
                    <a:r>
                      <a:rPr lang="en-US" sz="1800" dirty="0" smtClean="0">
                        <a:latin typeface="+mj-lt"/>
                      </a:rPr>
                      <a:t>$908M</a:t>
                    </a:r>
                    <a:r>
                      <a:rPr lang="en-US" sz="1800" dirty="0">
                        <a:latin typeface="+mj-lt"/>
                      </a:rPr>
                      <a:t>
 </a:t>
                    </a:r>
                    <a:r>
                      <a:rPr lang="en-US" sz="1800" dirty="0" smtClean="0">
                        <a:latin typeface="+mj-lt"/>
                      </a:rPr>
                      <a:t>71.5%</a:t>
                    </a:r>
                    <a:endParaRPr lang="en-US" sz="1800" dirty="0">
                      <a:latin typeface="+mj-lt"/>
                    </a:endParaRPr>
                  </a:p>
                </c:rich>
              </c:tx>
              <c:spPr>
                <a:noFill/>
                <a:ln w="2369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5D3-45DC-B4A0-E74027FCC1AD}"/>
                </c:ext>
              </c:extLst>
            </c:dLbl>
            <c:dLbl>
              <c:idx val="1"/>
              <c:layout>
                <c:manualLayout>
                  <c:x val="-0.0013007672639913"/>
                  <c:y val="0.13995066866745"/>
                </c:manualLayout>
              </c:layout>
              <c:tx>
                <c:rich>
                  <a:bodyPr/>
                  <a:lstStyle/>
                  <a:p>
                    <a:pPr>
                      <a:defRPr sz="1679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800" dirty="0">
                        <a:latin typeface="+mj-lt"/>
                      </a:rPr>
                      <a:t>Restricted
$ </a:t>
                    </a:r>
                    <a:r>
                      <a:rPr lang="en-US" sz="1800" dirty="0" smtClean="0">
                        <a:latin typeface="+mj-lt"/>
                      </a:rPr>
                      <a:t>172M</a:t>
                    </a:r>
                    <a:r>
                      <a:rPr lang="en-US" sz="1800" dirty="0">
                        <a:latin typeface="+mj-lt"/>
                      </a:rPr>
                      <a:t>
 </a:t>
                    </a:r>
                    <a:r>
                      <a:rPr lang="en-US" sz="1800" dirty="0" smtClean="0">
                        <a:latin typeface="+mj-lt"/>
                      </a:rPr>
                      <a:t>13.5%</a:t>
                    </a:r>
                    <a:endParaRPr lang="en-US" sz="1800" dirty="0">
                      <a:latin typeface="+mj-lt"/>
                    </a:endParaRPr>
                  </a:p>
                </c:rich>
              </c:tx>
              <c:spPr>
                <a:noFill/>
                <a:ln w="2369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5D3-45DC-B4A0-E74027FCC1AD}"/>
                </c:ext>
              </c:extLst>
            </c:dLbl>
            <c:dLbl>
              <c:idx val="2"/>
              <c:layout>
                <c:manualLayout>
                  <c:x val="-0.0669931899638503"/>
                  <c:y val="0.0297883541900575"/>
                </c:manualLayout>
              </c:layout>
              <c:tx>
                <c:rich>
                  <a:bodyPr/>
                  <a:lstStyle/>
                  <a:p>
                    <a:pPr>
                      <a:defRPr sz="1679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800" dirty="0">
                        <a:latin typeface="+mj-lt"/>
                      </a:rPr>
                      <a:t>Auxiliary
</a:t>
                    </a:r>
                    <a:r>
                      <a:rPr lang="en-US" sz="1800" dirty="0" smtClean="0">
                        <a:latin typeface="+mj-lt"/>
                      </a:rPr>
                      <a:t>$191M</a:t>
                    </a:r>
                    <a:r>
                      <a:rPr lang="en-US" sz="1800" dirty="0">
                        <a:latin typeface="+mj-lt"/>
                      </a:rPr>
                      <a:t>
 </a:t>
                    </a:r>
                    <a:r>
                      <a:rPr lang="en-US" sz="1800" dirty="0" smtClean="0">
                        <a:latin typeface="+mj-lt"/>
                      </a:rPr>
                      <a:t>15.0%</a:t>
                    </a:r>
                    <a:endParaRPr lang="en-US" sz="1800" dirty="0">
                      <a:latin typeface="+mj-lt"/>
                    </a:endParaRPr>
                  </a:p>
                </c:rich>
              </c:tx>
              <c:spPr>
                <a:noFill/>
                <a:ln w="2369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5D3-45DC-B4A0-E74027FCC1AD}"/>
                </c:ext>
              </c:extLst>
            </c:dLbl>
            <c:numFmt formatCode="0%" sourceLinked="0"/>
            <c:spPr>
              <a:noFill/>
              <a:ln w="23690">
                <a:noFill/>
              </a:ln>
            </c:spPr>
            <c:txPr>
              <a:bodyPr/>
              <a:lstStyle/>
              <a:p>
                <a:pPr>
                  <a:defRPr sz="1679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Sheet1!$B$1:$D$1</c:f>
              <c:strCache>
                <c:ptCount val="3"/>
                <c:pt idx="0">
                  <c:v>Unrestricted</c:v>
                </c:pt>
                <c:pt idx="1">
                  <c:v>Restricted</c:v>
                </c:pt>
                <c:pt idx="2">
                  <c:v>Auxiliary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908.0</c:v>
                </c:pt>
                <c:pt idx="1">
                  <c:v>172.0</c:v>
                </c:pt>
                <c:pt idx="2">
                  <c:v>191.0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25D3-45DC-B4A0-E74027FCC1AD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chemeClr val="accent2"/>
            </a:solidFill>
            <a:ln w="11845">
              <a:solidFill>
                <a:schemeClr val="tx1"/>
              </a:solidFill>
              <a:prstDash val="solid"/>
            </a:ln>
          </c:spPr>
          <c:explosion val="17"/>
          <c:dPt>
            <c:idx val="0"/>
            <c:bubble3D val="0"/>
            <c:spPr>
              <a:solidFill>
                <a:schemeClr val="accent1"/>
              </a:solidFill>
              <a:ln w="11845">
                <a:solidFill>
                  <a:schemeClr val="tx1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25D3-45DC-B4A0-E74027FCC1AD}"/>
              </c:ext>
            </c:extLst>
          </c:dPt>
          <c:dPt>
            <c:idx val="2"/>
            <c:bubble3D val="0"/>
            <c:spPr>
              <a:solidFill>
                <a:schemeClr val="hlink"/>
              </a:solidFill>
              <a:ln w="11845">
                <a:solidFill>
                  <a:schemeClr val="tx1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25D3-45DC-B4A0-E74027FCC1AD}"/>
              </c:ext>
            </c:extLst>
          </c:dPt>
          <c:cat>
            <c:strRef>
              <c:f>Sheet1!$B$1:$D$1</c:f>
              <c:strCache>
                <c:ptCount val="3"/>
                <c:pt idx="0">
                  <c:v>Unrestricted</c:v>
                </c:pt>
                <c:pt idx="1">
                  <c:v>Restricted</c:v>
                </c:pt>
                <c:pt idx="2">
                  <c:v>Auxiliary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25D3-45DC-B4A0-E74027FCC1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3690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7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699751861042"/>
          <c:y val="0.0421545667447307"/>
          <c:w val="0.880893300248139"/>
          <c:h val="0.728337236533958"/>
        </c:manualLayout>
      </c:layout>
      <c:lineChart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ln w="28575" cap="rnd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pPr>
              <a:solidFill>
                <a:schemeClr val="accent3"/>
              </a:soli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0.0406630524779921"/>
                  <c:y val="-0.04807145598700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01E-44B0-B4EA-D9C8F69188A7}"/>
                </c:ext>
              </c:extLst>
            </c:dLbl>
            <c:dLbl>
              <c:idx val="1"/>
              <c:layout>
                <c:manualLayout>
                  <c:x val="-0.0322901059527558"/>
                  <c:y val="0.04171496547793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01E-44B0-B4EA-D9C8F69188A7}"/>
                </c:ext>
              </c:extLst>
            </c:dLbl>
            <c:dLbl>
              <c:idx val="2"/>
              <c:layout>
                <c:manualLayout>
                  <c:x val="-0.0596398296122464"/>
                  <c:y val="-0.04680832905670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01E-44B0-B4EA-D9C8F69188A7}"/>
                </c:ext>
              </c:extLst>
            </c:dLbl>
            <c:dLbl>
              <c:idx val="3"/>
              <c:layout>
                <c:manualLayout>
                  <c:x val="-0.0371510745042838"/>
                  <c:y val="0.04686212260252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01E-44B0-B4EA-D9C8F69188A7}"/>
                </c:ext>
              </c:extLst>
            </c:dLbl>
            <c:dLbl>
              <c:idx val="4"/>
              <c:layout>
                <c:manualLayout>
                  <c:x val="-0.0367774452309562"/>
                  <c:y val="0.04904768400627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01E-44B0-B4EA-D9C8F69188A7}"/>
                </c:ext>
              </c:extLst>
            </c:dLbl>
            <c:dLbl>
              <c:idx val="5"/>
              <c:layout>
                <c:manualLayout>
                  <c:x val="-0.071673596186329"/>
                  <c:y val="-0.03634537090649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01E-44B0-B4EA-D9C8F69188A7}"/>
                </c:ext>
              </c:extLst>
            </c:dLbl>
            <c:dLbl>
              <c:idx val="6"/>
              <c:layout>
                <c:manualLayout>
                  <c:x val="-0.0896477023514635"/>
                  <c:y val="-0.03330501417130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801E-44B0-B4EA-D9C8F69188A7}"/>
                </c:ext>
              </c:extLst>
            </c:dLbl>
            <c:dLbl>
              <c:idx val="7"/>
              <c:layout>
                <c:manualLayout>
                  <c:x val="-0.0645916751099108"/>
                  <c:y val="-0.03316292657771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01E-44B0-B4EA-D9C8F69188A7}"/>
                </c:ext>
              </c:extLst>
            </c:dLbl>
            <c:dLbl>
              <c:idx val="8"/>
              <c:layout>
                <c:manualLayout>
                  <c:x val="-0.0406956364262474"/>
                  <c:y val="0.07837288369494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801E-44B0-B4EA-D9C8F69188A7}"/>
                </c:ext>
              </c:extLst>
            </c:dLbl>
            <c:dLbl>
              <c:idx val="9"/>
              <c:layout>
                <c:manualLayout>
                  <c:x val="-0.018931959914198"/>
                  <c:y val="0.05665549864233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801E-44B0-B4EA-D9C8F69188A7}"/>
                </c:ext>
              </c:extLst>
            </c:dLbl>
            <c:dLbl>
              <c:idx val="10"/>
              <c:layout>
                <c:manualLayout>
                  <c:x val="-0.00502387317275517"/>
                  <c:y val="0.05621289351851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01E-44B0-B4EA-D9C8F69188A7}"/>
                </c:ext>
              </c:extLst>
            </c:dLbl>
            <c:numFmt formatCode="\$#,##0" sourceLinked="0"/>
            <c:spPr>
              <a:noFill/>
              <a:ln w="27502"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16" b="1" i="0" u="none" strike="noStrike" kern="1200" baseline="0">
                    <a:solidFill>
                      <a:schemeClr val="tx1"/>
                    </a:solidFill>
                    <a:latin typeface="Times"/>
                    <a:ea typeface="Times"/>
                    <a:cs typeface="Time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FY09</c:v>
                </c:pt>
                <c:pt idx="1">
                  <c:v>FY10</c:v>
                </c:pt>
                <c:pt idx="2">
                  <c:v>FY11</c:v>
                </c:pt>
                <c:pt idx="3">
                  <c:v>FY12</c:v>
                </c:pt>
                <c:pt idx="4">
                  <c:v>FY13</c:v>
                </c:pt>
                <c:pt idx="5">
                  <c:v>FY14</c:v>
                </c:pt>
                <c:pt idx="6">
                  <c:v>FY15</c:v>
                </c:pt>
                <c:pt idx="7">
                  <c:v>FY16</c:v>
                </c:pt>
                <c:pt idx="8">
                  <c:v>FY17</c:v>
                </c:pt>
                <c:pt idx="9">
                  <c:v>FY18</c:v>
                </c:pt>
              </c:strCache>
            </c:strRef>
          </c:cat>
          <c:val>
            <c:numRef>
              <c:f>Sheet1!$B$2:$K$2</c:f>
              <c:numCache>
                <c:formatCode>General</c:formatCode>
                <c:ptCount val="10"/>
                <c:pt idx="0">
                  <c:v>855.0</c:v>
                </c:pt>
                <c:pt idx="1">
                  <c:v>884.0</c:v>
                </c:pt>
                <c:pt idx="2">
                  <c:v>937.0</c:v>
                </c:pt>
                <c:pt idx="3">
                  <c:v>969.0</c:v>
                </c:pt>
                <c:pt idx="4">
                  <c:v>1017.0</c:v>
                </c:pt>
                <c:pt idx="5">
                  <c:v>1054.0</c:v>
                </c:pt>
                <c:pt idx="6">
                  <c:v>1125.0</c:v>
                </c:pt>
                <c:pt idx="7">
                  <c:v>1162.0</c:v>
                </c:pt>
                <c:pt idx="8">
                  <c:v>1227.0</c:v>
                </c:pt>
                <c:pt idx="9">
                  <c:v>1271.0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801E-44B0-B4EA-D9C8F69188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20253064"/>
        <c:axId val="-2133798728"/>
      </c:lineChart>
      <c:catAx>
        <c:axId val="-21202530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949" b="1" i="0" u="none" strike="noStrike" kern="1200" baseline="0">
                    <a:solidFill>
                      <a:schemeClr val="tx1"/>
                    </a:solidFill>
                    <a:latin typeface="Times"/>
                    <a:ea typeface="Times"/>
                    <a:cs typeface="Times"/>
                  </a:defRPr>
                </a:pPr>
                <a:r>
                  <a:rPr lang="en-US"/>
                  <a:t>Amounts in Millions</a:t>
                </a:r>
              </a:p>
            </c:rich>
          </c:tx>
          <c:layout>
            <c:manualLayout>
              <c:xMode val="edge"/>
              <c:yMode val="edge"/>
              <c:x val="0.407766046794208"/>
              <c:y val="0.923442932197661"/>
            </c:manualLayout>
          </c:layout>
          <c:overlay val="0"/>
          <c:spPr>
            <a:noFill/>
            <a:ln w="27502">
              <a:noFill/>
            </a:ln>
            <a:effectLst/>
          </c:spPr>
        </c:title>
        <c:numFmt formatCode="General" sourceLinked="1"/>
        <c:majorTickMark val="out"/>
        <c:minorTickMark val="none"/>
        <c:tickLblPos val="low"/>
        <c:spPr>
          <a:noFill/>
          <a:ln w="3438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0"/>
          <a:lstStyle/>
          <a:p>
            <a:pPr>
              <a:defRPr sz="1516" b="1" i="0" u="none" strike="noStrike" kern="1200" baseline="0">
                <a:solidFill>
                  <a:schemeClr val="tx1"/>
                </a:solidFill>
                <a:latin typeface="Times"/>
                <a:ea typeface="Times"/>
                <a:cs typeface="Times"/>
              </a:defRPr>
            </a:pPr>
            <a:endParaRPr lang="en-US"/>
          </a:p>
        </c:txPr>
        <c:crossAx val="-2133798728"/>
        <c:crosses val="autoZero"/>
        <c:auto val="1"/>
        <c:lblAlgn val="ctr"/>
        <c:lblOffset val="100"/>
        <c:noMultiLvlLbl val="0"/>
      </c:catAx>
      <c:valAx>
        <c:axId val="-2133798728"/>
        <c:scaling>
          <c:orientation val="minMax"/>
          <c:max val="1300.0"/>
          <c:min val="800.0"/>
        </c:scaling>
        <c:delete val="0"/>
        <c:axPos val="l"/>
        <c:majorGridlines>
          <c:spPr>
            <a:ln w="3438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numFmt formatCode="\$#,##0" sourceLinked="0"/>
        <c:majorTickMark val="out"/>
        <c:minorTickMark val="none"/>
        <c:tickLblPos val="nextTo"/>
        <c:spPr>
          <a:noFill/>
          <a:ln w="3438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949" b="1" i="0" u="none" strike="noStrike" kern="1200" baseline="0">
                <a:solidFill>
                  <a:schemeClr val="tx1"/>
                </a:solidFill>
                <a:latin typeface="Times"/>
                <a:ea typeface="Times"/>
                <a:cs typeface="Times"/>
              </a:defRPr>
            </a:pPr>
            <a:endParaRPr lang="en-US"/>
          </a:p>
        </c:txPr>
        <c:crossAx val="-2120253064"/>
        <c:crosses val="autoZero"/>
        <c:crossBetween val="between"/>
        <c:majorUnit val="100.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949" b="1" i="0" u="none" strike="noStrike" baseline="0">
          <a:solidFill>
            <a:schemeClr val="tx1"/>
          </a:solidFill>
          <a:latin typeface="Times"/>
          <a:ea typeface="Times"/>
          <a:cs typeface="Times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Tuition</c:v>
                </c:pt>
              </c:strCache>
            </c:strRef>
          </c:tx>
          <c:spPr>
            <a:ln w="41275"/>
          </c:spPr>
          <c:dLbls>
            <c:dLbl>
              <c:idx val="0"/>
              <c:layout>
                <c:manualLayout>
                  <c:x val="-0.033625730994152"/>
                  <c:y val="-0.0228758169934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4.0928420131694065E-2"/>
                      <c:h val="5.49019607843137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7695-43FA-A768-C6BF28C53256}"/>
                </c:ext>
              </c:extLst>
            </c:dLbl>
            <c:dLbl>
              <c:idx val="1"/>
              <c:layout>
                <c:manualLayout>
                  <c:x val="-0.0423976608187135"/>
                  <c:y val="0.03267973856209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695-43FA-A768-C6BF28C53256}"/>
                </c:ext>
              </c:extLst>
            </c:dLbl>
            <c:dLbl>
              <c:idx val="2"/>
              <c:layout>
                <c:manualLayout>
                  <c:x val="-0.0657894736842105"/>
                  <c:y val="-0.0424836601307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695-43FA-A768-C6BF28C53256}"/>
                </c:ext>
              </c:extLst>
            </c:dLbl>
            <c:dLbl>
              <c:idx val="3"/>
              <c:layout>
                <c:manualLayout>
                  <c:x val="-0.0628654970760234"/>
                  <c:y val="-0.04575163398692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695-43FA-A768-C6BF28C53256}"/>
                </c:ext>
              </c:extLst>
            </c:dLbl>
            <c:dLbl>
              <c:idx val="4"/>
              <c:layout>
                <c:manualLayout>
                  <c:x val="-0.0584795321637427"/>
                  <c:y val="-0.0424836601307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7695-43FA-A768-C6BF28C53256}"/>
                </c:ext>
              </c:extLst>
            </c:dLbl>
            <c:dLbl>
              <c:idx val="5"/>
              <c:layout>
                <c:manualLayout>
                  <c:x val="-0.0526315789473684"/>
                  <c:y val="-0.04575163398692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695-43FA-A768-C6BF28C53256}"/>
                </c:ext>
              </c:extLst>
            </c:dLbl>
            <c:dLbl>
              <c:idx val="6"/>
              <c:layout>
                <c:manualLayout>
                  <c:x val="-0.0511695906432748"/>
                  <c:y val="-0.04575163398692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7695-43FA-A768-C6BF28C53256}"/>
                </c:ext>
              </c:extLst>
            </c:dLbl>
            <c:dLbl>
              <c:idx val="7"/>
              <c:layout>
                <c:manualLayout>
                  <c:x val="-0.0482456140350877"/>
                  <c:y val="-0.065359477124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7695-43FA-A768-C6BF28C53256}"/>
                </c:ext>
              </c:extLst>
            </c:dLbl>
            <c:dLbl>
              <c:idx val="8"/>
              <c:layout>
                <c:manualLayout>
                  <c:x val="-0.0380116959064327"/>
                  <c:y val="-0.04901960784313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7695-43FA-A768-C6BF28C53256}"/>
                </c:ext>
              </c:extLst>
            </c:dLbl>
            <c:dLbl>
              <c:idx val="9"/>
              <c:layout>
                <c:manualLayout>
                  <c:x val="-0.0350877192982456"/>
                  <c:y val="-0.05228758169934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7695-43FA-A768-C6BF28C53256}"/>
                </c:ext>
              </c:extLst>
            </c:dLbl>
            <c:dLbl>
              <c:idx val="10"/>
              <c:layout>
                <c:manualLayout>
                  <c:x val="-0.0423976608187135"/>
                  <c:y val="-0.02614379084967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7695-43FA-A768-C6BF28C53256}"/>
                </c:ext>
              </c:extLst>
            </c:dLbl>
            <c:dLbl>
              <c:idx val="11"/>
              <c:layout>
                <c:manualLayout>
                  <c:x val="-0.0350877192982456"/>
                  <c:y val="-0.07516339869281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7695-43FA-A768-C6BF28C53256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FY07</c:v>
                </c:pt>
                <c:pt idx="1">
                  <c:v>FY08</c:v>
                </c:pt>
                <c:pt idx="2">
                  <c:v>FY09</c:v>
                </c:pt>
                <c:pt idx="3">
                  <c:v>FY10</c:v>
                </c:pt>
                <c:pt idx="4">
                  <c:v>FY11</c:v>
                </c:pt>
                <c:pt idx="5">
                  <c:v>FY12</c:v>
                </c:pt>
                <c:pt idx="6">
                  <c:v>FY13</c:v>
                </c:pt>
                <c:pt idx="7">
                  <c:v>FY14</c:v>
                </c:pt>
                <c:pt idx="8">
                  <c:v>FY15</c:v>
                </c:pt>
                <c:pt idx="9">
                  <c:v>FY16</c:v>
                </c:pt>
                <c:pt idx="10">
                  <c:v>FY17</c:v>
                </c:pt>
                <c:pt idx="11">
                  <c:v>FY18</c:v>
                </c:pt>
              </c:strCache>
            </c:strRef>
          </c:cat>
          <c:val>
            <c:numRef>
              <c:f>Sheet1!$B$2:$B$13</c:f>
              <c:numCache>
                <c:formatCode>0.00</c:formatCode>
                <c:ptCount val="12"/>
                <c:pt idx="0">
                  <c:v>0.464</c:v>
                </c:pt>
                <c:pt idx="1">
                  <c:v>0.441</c:v>
                </c:pt>
                <c:pt idx="2">
                  <c:v>0.508</c:v>
                </c:pt>
                <c:pt idx="3">
                  <c:v>0.553</c:v>
                </c:pt>
                <c:pt idx="4">
                  <c:v>0.602</c:v>
                </c:pt>
                <c:pt idx="5">
                  <c:v>0.609</c:v>
                </c:pt>
                <c:pt idx="6">
                  <c:v>0.63</c:v>
                </c:pt>
                <c:pt idx="7">
                  <c:v>0.63</c:v>
                </c:pt>
                <c:pt idx="8">
                  <c:v>0.64</c:v>
                </c:pt>
                <c:pt idx="9">
                  <c:v>0.65</c:v>
                </c:pt>
                <c:pt idx="10">
                  <c:v>0.66</c:v>
                </c:pt>
                <c:pt idx="11">
                  <c:v>0.68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7695-43FA-A768-C6BF28C5325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State Apps</c:v>
                </c:pt>
              </c:strCache>
            </c:strRef>
          </c:tx>
          <c:dLbls>
            <c:dLbl>
              <c:idx val="0"/>
              <c:layout>
                <c:manualLayout>
                  <c:x val="-0.0336257309941521"/>
                  <c:y val="0.02941176470588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7695-43FA-A768-C6BF28C53256}"/>
                </c:ext>
              </c:extLst>
            </c:dLbl>
            <c:dLbl>
              <c:idx val="1"/>
              <c:layout>
                <c:manualLayout>
                  <c:x val="-0.033625730994152"/>
                  <c:y val="-0.05228758169934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7695-43FA-A768-C6BF28C53256}"/>
                </c:ext>
              </c:extLst>
            </c:dLbl>
            <c:dLbl>
              <c:idx val="2"/>
              <c:layout>
                <c:manualLayout>
                  <c:x val="-0.0423976608187135"/>
                  <c:y val="0.03594771241830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7695-43FA-A768-C6BF28C53256}"/>
                </c:ext>
              </c:extLst>
            </c:dLbl>
            <c:dLbl>
              <c:idx val="3"/>
              <c:layout>
                <c:manualLayout>
                  <c:x val="-0.0511695906432748"/>
                  <c:y val="0.04575163398692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7695-43FA-A768-C6BF28C53256}"/>
                </c:ext>
              </c:extLst>
            </c:dLbl>
            <c:dLbl>
              <c:idx val="4"/>
              <c:layout>
                <c:manualLayout>
                  <c:x val="-0.033625730994152"/>
                  <c:y val="0.03921568627450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7695-43FA-A768-C6BF28C53256}"/>
                </c:ext>
              </c:extLst>
            </c:dLbl>
            <c:dLbl>
              <c:idx val="5"/>
              <c:layout>
                <c:manualLayout>
                  <c:x val="-0.0336257309941521"/>
                  <c:y val="0.03921568627450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7695-43FA-A768-C6BF28C53256}"/>
                </c:ext>
              </c:extLst>
            </c:dLbl>
            <c:dLbl>
              <c:idx val="6"/>
              <c:layout>
                <c:manualLayout>
                  <c:x val="-0.030701754385965"/>
                  <c:y val="0.04575163398692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7695-43FA-A768-C6BF28C53256}"/>
                </c:ext>
              </c:extLst>
            </c:dLbl>
            <c:dLbl>
              <c:idx val="7"/>
              <c:layout>
                <c:manualLayout>
                  <c:x val="-0.033625730994152"/>
                  <c:y val="0.02941176470588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7695-43FA-A768-C6BF28C53256}"/>
                </c:ext>
              </c:extLst>
            </c:dLbl>
            <c:dLbl>
              <c:idx val="8"/>
              <c:layout>
                <c:manualLayout>
                  <c:x val="-0.0336257309941521"/>
                  <c:y val="-0.04901960784313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7695-43FA-A768-C6BF28C53256}"/>
                </c:ext>
              </c:extLst>
            </c:dLbl>
            <c:dLbl>
              <c:idx val="9"/>
              <c:layout>
                <c:manualLayout>
                  <c:x val="-0.0321637426900585"/>
                  <c:y val="-0.04901960784313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7695-43FA-A768-C6BF28C53256}"/>
                </c:ext>
              </c:extLst>
            </c:dLbl>
            <c:dLbl>
              <c:idx val="10"/>
              <c:layout>
                <c:manualLayout>
                  <c:x val="-0.0321637426900585"/>
                  <c:y val="-0.05555555555555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7695-43FA-A768-C6BF28C53256}"/>
                </c:ext>
              </c:extLst>
            </c:dLbl>
            <c:dLbl>
              <c:idx val="11"/>
              <c:layout>
                <c:manualLayout>
                  <c:x val="-0.0321637426900584"/>
                  <c:y val="-0.05228758169934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7695-43FA-A768-C6BF28C53256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FY07</c:v>
                </c:pt>
                <c:pt idx="1">
                  <c:v>FY08</c:v>
                </c:pt>
                <c:pt idx="2">
                  <c:v>FY09</c:v>
                </c:pt>
                <c:pt idx="3">
                  <c:v>FY10</c:v>
                </c:pt>
                <c:pt idx="4">
                  <c:v>FY11</c:v>
                </c:pt>
                <c:pt idx="5">
                  <c:v>FY12</c:v>
                </c:pt>
                <c:pt idx="6">
                  <c:v>FY13</c:v>
                </c:pt>
                <c:pt idx="7">
                  <c:v>FY14</c:v>
                </c:pt>
                <c:pt idx="8">
                  <c:v>FY15</c:v>
                </c:pt>
                <c:pt idx="9">
                  <c:v>FY16</c:v>
                </c:pt>
                <c:pt idx="10">
                  <c:v>FY17</c:v>
                </c:pt>
                <c:pt idx="11">
                  <c:v>FY18</c:v>
                </c:pt>
              </c:strCache>
            </c:strRef>
          </c:cat>
          <c:val>
            <c:numRef>
              <c:f>Sheet1!$C$2:$C$13</c:f>
              <c:numCache>
                <c:formatCode>0.00</c:formatCode>
                <c:ptCount val="12"/>
                <c:pt idx="0">
                  <c:v>0.434</c:v>
                </c:pt>
                <c:pt idx="1">
                  <c:v>0.451</c:v>
                </c:pt>
                <c:pt idx="2">
                  <c:v>0.351</c:v>
                </c:pt>
                <c:pt idx="3">
                  <c:v>0.313</c:v>
                </c:pt>
                <c:pt idx="4">
                  <c:v>0.29</c:v>
                </c:pt>
                <c:pt idx="5">
                  <c:v>0.29</c:v>
                </c:pt>
                <c:pt idx="6">
                  <c:v>0.27</c:v>
                </c:pt>
                <c:pt idx="7">
                  <c:v>0.26</c:v>
                </c:pt>
                <c:pt idx="8">
                  <c:v>0.25</c:v>
                </c:pt>
                <c:pt idx="9">
                  <c:v>0.24</c:v>
                </c:pt>
                <c:pt idx="10">
                  <c:v>0.22</c:v>
                </c:pt>
                <c:pt idx="11">
                  <c:v>0.21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9-7695-43FA-A768-C6BF28C532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19743432"/>
        <c:axId val="-2119740344"/>
      </c:lineChart>
      <c:catAx>
        <c:axId val="-2119743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-2119740344"/>
        <c:crosses val="autoZero"/>
        <c:auto val="1"/>
        <c:lblAlgn val="ctr"/>
        <c:lblOffset val="100"/>
        <c:noMultiLvlLbl val="0"/>
      </c:catAx>
      <c:valAx>
        <c:axId val="-2119740344"/>
        <c:scaling>
          <c:orientation val="minMax"/>
          <c:max val="0.750000000000003"/>
          <c:min val="0.2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-2119743432"/>
        <c:crosses val="autoZero"/>
        <c:crossBetween val="between"/>
        <c:majorUnit val="0.1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96A390-6919-47C5-8467-0954879D4A2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7930569-EBB2-439B-BB0B-529FAACAC051}">
      <dgm:prSet phldrT="[Text]"/>
      <dgm:spPr/>
      <dgm:t>
        <a:bodyPr/>
        <a:lstStyle/>
        <a:p>
          <a:r>
            <a:rPr lang="en-US" dirty="0" smtClean="0"/>
            <a:t>Incremental</a:t>
          </a:r>
          <a:endParaRPr lang="en-US" dirty="0"/>
        </a:p>
      </dgm:t>
    </dgm:pt>
    <dgm:pt modelId="{8EB1D74F-4EFB-4057-B5A7-1CA3FD90A121}" type="parTrans" cxnId="{496D8063-7595-4019-9B98-A214F7F3DC24}">
      <dgm:prSet/>
      <dgm:spPr/>
      <dgm:t>
        <a:bodyPr/>
        <a:lstStyle/>
        <a:p>
          <a:endParaRPr lang="en-US"/>
        </a:p>
      </dgm:t>
    </dgm:pt>
    <dgm:pt modelId="{22807781-79B9-4C20-8FAF-39475C047067}" type="sibTrans" cxnId="{496D8063-7595-4019-9B98-A214F7F3DC24}">
      <dgm:prSet/>
      <dgm:spPr/>
      <dgm:t>
        <a:bodyPr/>
        <a:lstStyle/>
        <a:p>
          <a:endParaRPr lang="en-US"/>
        </a:p>
      </dgm:t>
    </dgm:pt>
    <dgm:pt modelId="{6256205B-8DF6-4EEF-A5CC-E083E8108A29}">
      <dgm:prSet phldrT="[Text]"/>
      <dgm:spPr/>
      <dgm:t>
        <a:bodyPr/>
        <a:lstStyle/>
        <a:p>
          <a:r>
            <a:rPr lang="en-US" dirty="0" smtClean="0"/>
            <a:t>Centrally driven</a:t>
          </a:r>
          <a:endParaRPr lang="en-US" dirty="0"/>
        </a:p>
      </dgm:t>
    </dgm:pt>
    <dgm:pt modelId="{64C2B01E-CB4E-4E30-B2F2-B4B5D58197A6}" type="parTrans" cxnId="{771871AA-C286-4A91-B221-0495BE700C26}">
      <dgm:prSet/>
      <dgm:spPr/>
      <dgm:t>
        <a:bodyPr/>
        <a:lstStyle/>
        <a:p>
          <a:endParaRPr lang="en-US"/>
        </a:p>
      </dgm:t>
    </dgm:pt>
    <dgm:pt modelId="{1CCF4D55-C107-47A2-88DE-3CE1BF44F2B6}" type="sibTrans" cxnId="{771871AA-C286-4A91-B221-0495BE700C26}">
      <dgm:prSet/>
      <dgm:spPr/>
      <dgm:t>
        <a:bodyPr/>
        <a:lstStyle/>
        <a:p>
          <a:endParaRPr lang="en-US"/>
        </a:p>
      </dgm:t>
    </dgm:pt>
    <dgm:pt modelId="{9FC3407B-2AAE-41E1-838C-5158961718C2}">
      <dgm:prSet phldrT="[Text]"/>
      <dgm:spPr/>
      <dgm:t>
        <a:bodyPr/>
        <a:lstStyle/>
        <a:p>
          <a:r>
            <a:rPr lang="en-US" dirty="0" smtClean="0"/>
            <a:t>Each year’s budget increments (decrements) adjust the base</a:t>
          </a:r>
          <a:endParaRPr lang="en-US" dirty="0"/>
        </a:p>
      </dgm:t>
    </dgm:pt>
    <dgm:pt modelId="{BBF121A0-7F1E-4EC9-8469-86A5C2909EB8}" type="parTrans" cxnId="{16AD723C-7FCF-44A0-AA5B-EBF99B37CB90}">
      <dgm:prSet/>
      <dgm:spPr/>
      <dgm:t>
        <a:bodyPr/>
        <a:lstStyle/>
        <a:p>
          <a:endParaRPr lang="en-US"/>
        </a:p>
      </dgm:t>
    </dgm:pt>
    <dgm:pt modelId="{DB77405C-A051-469D-A445-A78E706ED5AB}" type="sibTrans" cxnId="{16AD723C-7FCF-44A0-AA5B-EBF99B37CB90}">
      <dgm:prSet/>
      <dgm:spPr/>
      <dgm:t>
        <a:bodyPr/>
        <a:lstStyle/>
        <a:p>
          <a:endParaRPr lang="en-US"/>
        </a:p>
      </dgm:t>
    </dgm:pt>
    <dgm:pt modelId="{82939BC4-062D-4F2A-A64A-D726D48BF44E}">
      <dgm:prSet phldrT="[Text]"/>
      <dgm:spPr/>
      <dgm:t>
        <a:bodyPr/>
        <a:lstStyle/>
        <a:p>
          <a:r>
            <a:rPr lang="en-US" dirty="0" smtClean="0"/>
            <a:t>Formula</a:t>
          </a:r>
          <a:endParaRPr lang="en-US" dirty="0"/>
        </a:p>
      </dgm:t>
    </dgm:pt>
    <dgm:pt modelId="{60030D2A-8343-40D4-B5A7-003E1EBE9B9D}" type="parTrans" cxnId="{7D07ED74-0DA3-4954-8047-C265DFAC2BDE}">
      <dgm:prSet/>
      <dgm:spPr/>
      <dgm:t>
        <a:bodyPr/>
        <a:lstStyle/>
        <a:p>
          <a:endParaRPr lang="en-US"/>
        </a:p>
      </dgm:t>
    </dgm:pt>
    <dgm:pt modelId="{7C3327A4-B31B-43FD-BAFC-E7CB182058AD}" type="sibTrans" cxnId="{7D07ED74-0DA3-4954-8047-C265DFAC2BDE}">
      <dgm:prSet/>
      <dgm:spPr/>
      <dgm:t>
        <a:bodyPr/>
        <a:lstStyle/>
        <a:p>
          <a:endParaRPr lang="en-US"/>
        </a:p>
      </dgm:t>
    </dgm:pt>
    <dgm:pt modelId="{B36207F8-BF8B-4BD0-AAF8-D06707C3063C}">
      <dgm:prSet phldrT="[Text]"/>
      <dgm:spPr/>
      <dgm:t>
        <a:bodyPr/>
        <a:lstStyle/>
        <a:p>
          <a:r>
            <a:rPr lang="en-US" dirty="0" smtClean="0"/>
            <a:t>Unit-based model focused on providing equitable funding</a:t>
          </a:r>
          <a:endParaRPr lang="en-US" dirty="0"/>
        </a:p>
      </dgm:t>
    </dgm:pt>
    <dgm:pt modelId="{551349CB-EDE3-42B5-895D-C67D8EB10583}" type="parTrans" cxnId="{772DCABB-0B24-44E3-AC5E-0EB14ECF3EAC}">
      <dgm:prSet/>
      <dgm:spPr/>
      <dgm:t>
        <a:bodyPr/>
        <a:lstStyle/>
        <a:p>
          <a:endParaRPr lang="en-US"/>
        </a:p>
      </dgm:t>
    </dgm:pt>
    <dgm:pt modelId="{00F26A45-2567-4D43-9D89-5D363F8E16C2}" type="sibTrans" cxnId="{772DCABB-0B24-44E3-AC5E-0EB14ECF3EAC}">
      <dgm:prSet/>
      <dgm:spPr/>
      <dgm:t>
        <a:bodyPr/>
        <a:lstStyle/>
        <a:p>
          <a:endParaRPr lang="en-US"/>
        </a:p>
      </dgm:t>
    </dgm:pt>
    <dgm:pt modelId="{81F03B17-0E8F-46AC-B02A-DEE07258D69D}">
      <dgm:prSet phldrT="[Text]"/>
      <dgm:spPr/>
      <dgm:t>
        <a:bodyPr/>
        <a:lstStyle/>
        <a:p>
          <a:r>
            <a:rPr lang="en-US" dirty="0" smtClean="0"/>
            <a:t>Unit rates are input-based and commonly agreed upon</a:t>
          </a:r>
          <a:endParaRPr lang="en-US" dirty="0"/>
        </a:p>
      </dgm:t>
    </dgm:pt>
    <dgm:pt modelId="{CD8F152C-E3CE-43EF-A25F-F3EDC1285A23}" type="parTrans" cxnId="{6CC8324B-9B87-414A-A0C9-E5B215365F54}">
      <dgm:prSet/>
      <dgm:spPr/>
      <dgm:t>
        <a:bodyPr/>
        <a:lstStyle/>
        <a:p>
          <a:endParaRPr lang="en-US"/>
        </a:p>
      </dgm:t>
    </dgm:pt>
    <dgm:pt modelId="{C50D2EDD-CE04-4083-B53C-8279F88F7F83}" type="sibTrans" cxnId="{6CC8324B-9B87-414A-A0C9-E5B215365F54}">
      <dgm:prSet/>
      <dgm:spPr/>
      <dgm:t>
        <a:bodyPr/>
        <a:lstStyle/>
        <a:p>
          <a:endParaRPr lang="en-US"/>
        </a:p>
      </dgm:t>
    </dgm:pt>
    <dgm:pt modelId="{C59AC039-A89B-48BC-ABB0-375A7961AB19}">
      <dgm:prSet phldrT="[Text]"/>
      <dgm:spPr/>
      <dgm:t>
        <a:bodyPr/>
        <a:lstStyle/>
        <a:p>
          <a:r>
            <a:rPr lang="en-US" dirty="0" smtClean="0"/>
            <a:t>Performance</a:t>
          </a:r>
          <a:endParaRPr lang="en-US" dirty="0"/>
        </a:p>
      </dgm:t>
    </dgm:pt>
    <dgm:pt modelId="{5DB9614C-76D2-43CF-9367-B917FDFB3DCB}" type="parTrans" cxnId="{A522D77E-28FE-4371-8A37-94CFAEDE3A23}">
      <dgm:prSet/>
      <dgm:spPr/>
      <dgm:t>
        <a:bodyPr/>
        <a:lstStyle/>
        <a:p>
          <a:endParaRPr lang="en-US"/>
        </a:p>
      </dgm:t>
    </dgm:pt>
    <dgm:pt modelId="{D3B46EAD-AC60-40FD-A77F-D666BCC4FF3B}" type="sibTrans" cxnId="{A522D77E-28FE-4371-8A37-94CFAEDE3A23}">
      <dgm:prSet/>
      <dgm:spPr/>
      <dgm:t>
        <a:bodyPr/>
        <a:lstStyle/>
        <a:p>
          <a:endParaRPr lang="en-US"/>
        </a:p>
      </dgm:t>
    </dgm:pt>
    <dgm:pt modelId="{AFDA386F-F5E3-4093-BAC8-933778CBD46C}">
      <dgm:prSet phldrT="[Text]"/>
      <dgm:spPr/>
      <dgm:t>
        <a:bodyPr/>
        <a:lstStyle/>
        <a:p>
          <a:r>
            <a:rPr lang="en-US" dirty="0" smtClean="0"/>
            <a:t>Unit-based model focused on rewarding mission delivery</a:t>
          </a:r>
          <a:endParaRPr lang="en-US" dirty="0"/>
        </a:p>
      </dgm:t>
    </dgm:pt>
    <dgm:pt modelId="{5324EAC2-27F8-4723-A0B9-BB856C0E63A4}" type="parTrans" cxnId="{B824F023-B106-475C-BB42-EF337B6A8308}">
      <dgm:prSet/>
      <dgm:spPr/>
      <dgm:t>
        <a:bodyPr/>
        <a:lstStyle/>
        <a:p>
          <a:endParaRPr lang="en-US"/>
        </a:p>
      </dgm:t>
    </dgm:pt>
    <dgm:pt modelId="{311F47D5-A290-4B6D-B145-7D2870352505}" type="sibTrans" cxnId="{B824F023-B106-475C-BB42-EF337B6A8308}">
      <dgm:prSet/>
      <dgm:spPr/>
      <dgm:t>
        <a:bodyPr/>
        <a:lstStyle/>
        <a:p>
          <a:endParaRPr lang="en-US"/>
        </a:p>
      </dgm:t>
    </dgm:pt>
    <dgm:pt modelId="{21ECC500-A064-4F69-A3F7-B4D6B0CD49F7}">
      <dgm:prSet phldrT="[Text]"/>
      <dgm:spPr/>
      <dgm:t>
        <a:bodyPr/>
        <a:lstStyle/>
        <a:p>
          <a:r>
            <a:rPr lang="en-US" dirty="0" smtClean="0"/>
            <a:t>Unit rates are output-based and commonly agreed upon</a:t>
          </a:r>
          <a:endParaRPr lang="en-US" dirty="0"/>
        </a:p>
      </dgm:t>
    </dgm:pt>
    <dgm:pt modelId="{F88BFB8E-D592-44A6-A3EC-D27260665DF7}" type="parTrans" cxnId="{D558A4C6-49D9-4983-A450-428404B8B677}">
      <dgm:prSet/>
      <dgm:spPr/>
      <dgm:t>
        <a:bodyPr/>
        <a:lstStyle/>
        <a:p>
          <a:endParaRPr lang="en-US"/>
        </a:p>
      </dgm:t>
    </dgm:pt>
    <dgm:pt modelId="{5377FC7B-A6FE-4591-9DBA-2C7B731FFC90}" type="sibTrans" cxnId="{D558A4C6-49D9-4983-A450-428404B8B677}">
      <dgm:prSet/>
      <dgm:spPr/>
      <dgm:t>
        <a:bodyPr/>
        <a:lstStyle/>
        <a:p>
          <a:endParaRPr lang="en-US"/>
        </a:p>
      </dgm:t>
    </dgm:pt>
    <dgm:pt modelId="{E5372FFD-F4DD-40B1-B1DD-A3E54AD76D58}">
      <dgm:prSet phldrT="[Text]"/>
      <dgm:spPr/>
      <dgm:t>
        <a:bodyPr/>
        <a:lstStyle/>
        <a:p>
          <a:r>
            <a:rPr lang="en-US" dirty="0" smtClean="0"/>
            <a:t>Current budget acts as “base”</a:t>
          </a:r>
          <a:endParaRPr lang="en-US" dirty="0"/>
        </a:p>
      </dgm:t>
    </dgm:pt>
    <dgm:pt modelId="{8A982F28-ABA8-4D2E-984A-9C1BE5FB8321}" type="parTrans" cxnId="{5DCCCC35-F556-4F70-8C64-1746492C81C1}">
      <dgm:prSet/>
      <dgm:spPr/>
      <dgm:t>
        <a:bodyPr/>
        <a:lstStyle/>
        <a:p>
          <a:endParaRPr lang="en-US"/>
        </a:p>
      </dgm:t>
    </dgm:pt>
    <dgm:pt modelId="{3984DF18-6121-49F8-B6CA-AD6BB852E797}" type="sibTrans" cxnId="{5DCCCC35-F556-4F70-8C64-1746492C81C1}">
      <dgm:prSet/>
      <dgm:spPr/>
      <dgm:t>
        <a:bodyPr/>
        <a:lstStyle/>
        <a:p>
          <a:endParaRPr lang="en-US"/>
        </a:p>
      </dgm:t>
    </dgm:pt>
    <dgm:pt modelId="{87F8F34B-8456-46B5-B1BF-D6473BE1B076}">
      <dgm:prSet phldrT="[Text]"/>
      <dgm:spPr/>
      <dgm:t>
        <a:bodyPr/>
        <a:lstStyle/>
        <a:p>
          <a:r>
            <a:rPr lang="en-US" dirty="0" smtClean="0"/>
            <a:t>Focus is typically expenses</a:t>
          </a:r>
          <a:endParaRPr lang="en-US" dirty="0"/>
        </a:p>
      </dgm:t>
    </dgm:pt>
    <dgm:pt modelId="{53523431-8FD5-41B4-AA1B-E2F2AEB09D88}" type="parTrans" cxnId="{7A96B85B-7C83-446D-9B3E-7E7A96F6211A}">
      <dgm:prSet/>
      <dgm:spPr/>
      <dgm:t>
        <a:bodyPr/>
        <a:lstStyle/>
        <a:p>
          <a:endParaRPr lang="en-US"/>
        </a:p>
      </dgm:t>
    </dgm:pt>
    <dgm:pt modelId="{F8710249-0D8E-4551-8D0D-54A3F1EA7911}" type="sibTrans" cxnId="{7A96B85B-7C83-446D-9B3E-7E7A96F6211A}">
      <dgm:prSet/>
      <dgm:spPr/>
      <dgm:t>
        <a:bodyPr/>
        <a:lstStyle/>
        <a:p>
          <a:endParaRPr lang="en-US"/>
        </a:p>
      </dgm:t>
    </dgm:pt>
    <dgm:pt modelId="{9A5B7F88-8BC1-4234-B53A-A9ACDCE652A1}">
      <dgm:prSet phldrT="[Text]"/>
      <dgm:spPr/>
      <dgm:t>
        <a:bodyPr/>
        <a:lstStyle/>
        <a:p>
          <a:r>
            <a:rPr lang="en-US" dirty="0" smtClean="0"/>
            <a:t>Annual fluctuations are driven primarily by the quantity of production and not from changes to rates</a:t>
          </a:r>
          <a:endParaRPr lang="en-US" dirty="0"/>
        </a:p>
      </dgm:t>
    </dgm:pt>
    <dgm:pt modelId="{6938C9C8-5DEE-4C3B-B7C6-A9DEF22DAB3F}" type="parTrans" cxnId="{70A6F72A-41E8-436C-942D-3046986BCAC4}">
      <dgm:prSet/>
      <dgm:spPr/>
      <dgm:t>
        <a:bodyPr/>
        <a:lstStyle/>
        <a:p>
          <a:endParaRPr lang="en-US"/>
        </a:p>
      </dgm:t>
    </dgm:pt>
    <dgm:pt modelId="{713B73DD-1907-4072-9B8F-4E81659E4925}" type="sibTrans" cxnId="{70A6F72A-41E8-436C-942D-3046986BCAC4}">
      <dgm:prSet/>
      <dgm:spPr/>
      <dgm:t>
        <a:bodyPr/>
        <a:lstStyle/>
        <a:p>
          <a:endParaRPr lang="en-US"/>
        </a:p>
      </dgm:t>
    </dgm:pt>
    <dgm:pt modelId="{59E6F767-2ABA-4F6B-9215-077273490A80}">
      <dgm:prSet phldrT="[Text]"/>
      <dgm:spPr/>
      <dgm:t>
        <a:bodyPr/>
        <a:lstStyle/>
        <a:p>
          <a:r>
            <a:rPr lang="en-US" dirty="0" smtClean="0"/>
            <a:t>Annual fluctuations are driven primarily by changing production and not from changes to rates</a:t>
          </a:r>
          <a:endParaRPr lang="en-US" dirty="0"/>
        </a:p>
      </dgm:t>
    </dgm:pt>
    <dgm:pt modelId="{7D9AE7D2-4219-4544-A7E5-5C7C46C2C2B6}" type="parTrans" cxnId="{E553987C-3DA4-4C8F-B621-F02D2DCBB318}">
      <dgm:prSet/>
      <dgm:spPr/>
      <dgm:t>
        <a:bodyPr/>
        <a:lstStyle/>
        <a:p>
          <a:endParaRPr lang="en-US"/>
        </a:p>
      </dgm:t>
    </dgm:pt>
    <dgm:pt modelId="{234A160C-7079-47BD-A5BC-018A18AAC503}" type="sibTrans" cxnId="{E553987C-3DA4-4C8F-B621-F02D2DCBB318}">
      <dgm:prSet/>
      <dgm:spPr/>
      <dgm:t>
        <a:bodyPr/>
        <a:lstStyle/>
        <a:p>
          <a:endParaRPr lang="en-US"/>
        </a:p>
      </dgm:t>
    </dgm:pt>
    <dgm:pt modelId="{CB52948F-06BF-4E25-BD6C-B8AE2BD072E5}">
      <dgm:prSet phldrT="[Text]"/>
      <dgm:spPr/>
      <dgm:t>
        <a:bodyPr/>
        <a:lstStyle/>
        <a:p>
          <a:r>
            <a:rPr lang="en-US" dirty="0" smtClean="0"/>
            <a:t>Incentive-Based</a:t>
          </a:r>
          <a:endParaRPr lang="en-US" dirty="0"/>
        </a:p>
      </dgm:t>
    </dgm:pt>
    <dgm:pt modelId="{471B1473-E8D9-40EC-ACF6-4797F9DF74CD}" type="parTrans" cxnId="{D6C7A07F-F4FD-4B9F-BD90-65D2F9311EEA}">
      <dgm:prSet/>
      <dgm:spPr/>
      <dgm:t>
        <a:bodyPr/>
        <a:lstStyle/>
        <a:p>
          <a:endParaRPr lang="en-US"/>
        </a:p>
      </dgm:t>
    </dgm:pt>
    <dgm:pt modelId="{0FC09D27-FD15-4699-9A57-17E70DDEC73E}" type="sibTrans" cxnId="{D6C7A07F-F4FD-4B9F-BD90-65D2F9311EEA}">
      <dgm:prSet/>
      <dgm:spPr/>
      <dgm:t>
        <a:bodyPr/>
        <a:lstStyle/>
        <a:p>
          <a:endParaRPr lang="en-US"/>
        </a:p>
      </dgm:t>
    </dgm:pt>
    <dgm:pt modelId="{81EA929C-2106-4641-98FA-17716E939603}">
      <dgm:prSet phldrT="[Text]"/>
      <dgm:spPr/>
      <dgm:t>
        <a:bodyPr/>
        <a:lstStyle/>
        <a:p>
          <a:r>
            <a:rPr lang="en-US" dirty="0" smtClean="0"/>
            <a:t>Focus on production units</a:t>
          </a:r>
          <a:endParaRPr lang="en-US" dirty="0"/>
        </a:p>
      </dgm:t>
    </dgm:pt>
    <dgm:pt modelId="{88ADCDC8-3711-49D0-8832-CFAE520FE898}" type="parTrans" cxnId="{EB83F9B0-16DE-47F9-AB5C-495A556FD15D}">
      <dgm:prSet/>
      <dgm:spPr/>
      <dgm:t>
        <a:bodyPr/>
        <a:lstStyle/>
        <a:p>
          <a:endParaRPr lang="en-US"/>
        </a:p>
      </dgm:t>
    </dgm:pt>
    <dgm:pt modelId="{69645BC8-13B8-4494-BF0F-F55E87869269}" type="sibTrans" cxnId="{EB83F9B0-16DE-47F9-AB5C-495A556FD15D}">
      <dgm:prSet/>
      <dgm:spPr/>
      <dgm:t>
        <a:bodyPr/>
        <a:lstStyle/>
        <a:p>
          <a:endParaRPr lang="en-US"/>
        </a:p>
      </dgm:t>
    </dgm:pt>
    <dgm:pt modelId="{0ABEC5AA-D335-491C-93F8-7E1029132477}">
      <dgm:prSet phldrT="[Text]"/>
      <dgm:spPr/>
      <dgm:t>
        <a:bodyPr/>
        <a:lstStyle/>
        <a:p>
          <a:r>
            <a:rPr lang="en-US" dirty="0" smtClean="0"/>
            <a:t>Incorporates a devolution of revenue ownership to local units, as generated</a:t>
          </a:r>
          <a:endParaRPr lang="en-US" dirty="0"/>
        </a:p>
      </dgm:t>
    </dgm:pt>
    <dgm:pt modelId="{616F4D83-E1F3-43FC-BF0F-41FBF51972BF}" type="parTrans" cxnId="{277E859B-0DFE-47B6-A3F2-81E4EFD15BD5}">
      <dgm:prSet/>
      <dgm:spPr/>
      <dgm:t>
        <a:bodyPr/>
        <a:lstStyle/>
        <a:p>
          <a:endParaRPr lang="en-US"/>
        </a:p>
      </dgm:t>
    </dgm:pt>
    <dgm:pt modelId="{1A61808D-064D-4B6F-9429-7E7E371D90E8}" type="sibTrans" cxnId="{277E859B-0DFE-47B6-A3F2-81E4EFD15BD5}">
      <dgm:prSet/>
      <dgm:spPr/>
      <dgm:t>
        <a:bodyPr/>
        <a:lstStyle/>
        <a:p>
          <a:endParaRPr lang="en-US"/>
        </a:p>
      </dgm:t>
    </dgm:pt>
    <dgm:pt modelId="{003CB852-21F8-4610-9CB1-455E99546F15}">
      <dgm:prSet phldrT="[Text]"/>
      <dgm:spPr/>
      <dgm:t>
        <a:bodyPr/>
        <a:lstStyle/>
        <a:p>
          <a:r>
            <a:rPr lang="en-US" dirty="0" smtClean="0"/>
            <a:t>Allocates costs to revenue-generating units</a:t>
          </a:r>
          <a:endParaRPr lang="en-US" dirty="0"/>
        </a:p>
      </dgm:t>
    </dgm:pt>
    <dgm:pt modelId="{124CC330-8A40-46D0-A9DF-6483A0F2DC10}" type="parTrans" cxnId="{9042F72A-E4B0-4D54-8B95-1F79CB3EB961}">
      <dgm:prSet/>
      <dgm:spPr/>
      <dgm:t>
        <a:bodyPr/>
        <a:lstStyle/>
        <a:p>
          <a:endParaRPr lang="en-US"/>
        </a:p>
      </dgm:t>
    </dgm:pt>
    <dgm:pt modelId="{A8005369-BE08-424A-8EDF-462661A6D7B6}" type="sibTrans" cxnId="{9042F72A-E4B0-4D54-8B95-1F79CB3EB961}">
      <dgm:prSet/>
      <dgm:spPr/>
      <dgm:t>
        <a:bodyPr/>
        <a:lstStyle/>
        <a:p>
          <a:endParaRPr lang="en-US"/>
        </a:p>
      </dgm:t>
    </dgm:pt>
    <dgm:pt modelId="{15A4C619-BED0-4363-9941-C0E06C288BAB}">
      <dgm:prSet phldrT="[Text]"/>
      <dgm:spPr/>
      <dgm:t>
        <a:bodyPr/>
        <a:lstStyle/>
        <a:p>
          <a:r>
            <a:rPr lang="en-US" dirty="0" smtClean="0"/>
            <a:t>Uses a centrally managed pool to address strategic priorities</a:t>
          </a:r>
          <a:endParaRPr lang="en-US" dirty="0"/>
        </a:p>
      </dgm:t>
    </dgm:pt>
    <dgm:pt modelId="{19EAC658-405B-42AA-A7FF-5CC033AD6839}" type="parTrans" cxnId="{B2CFCD39-2773-4B7F-8DC1-FD8079ECBE4E}">
      <dgm:prSet/>
      <dgm:spPr/>
      <dgm:t>
        <a:bodyPr/>
        <a:lstStyle/>
        <a:p>
          <a:endParaRPr lang="en-US"/>
        </a:p>
      </dgm:t>
    </dgm:pt>
    <dgm:pt modelId="{1352B4BB-EB2E-4267-9F08-E5ED45FF658E}" type="sibTrans" cxnId="{B2CFCD39-2773-4B7F-8DC1-FD8079ECBE4E}">
      <dgm:prSet/>
      <dgm:spPr/>
      <dgm:t>
        <a:bodyPr/>
        <a:lstStyle/>
        <a:p>
          <a:endParaRPr lang="en-US"/>
        </a:p>
      </dgm:t>
    </dgm:pt>
    <dgm:pt modelId="{E228FF85-A7B7-4CFB-BAFC-42A2FF5E51B5}" type="pres">
      <dgm:prSet presAssocID="{9496A390-6919-47C5-8467-0954879D4A2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E550EC2-822B-441A-8C74-10F62B8913EC}" type="pres">
      <dgm:prSet presAssocID="{F7930569-EBB2-439B-BB0B-529FAACAC051}" presName="composite" presStyleCnt="0"/>
      <dgm:spPr/>
    </dgm:pt>
    <dgm:pt modelId="{9ED84DDA-C5A8-4BDE-A737-E2B4DB809BF4}" type="pres">
      <dgm:prSet presAssocID="{F7930569-EBB2-439B-BB0B-529FAACAC051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22A86C-F7B9-458E-BAD8-3B2E38BF4EC3}" type="pres">
      <dgm:prSet presAssocID="{F7930569-EBB2-439B-BB0B-529FAACAC051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4C37B-B19D-47D3-8147-50306C0BB61C}" type="pres">
      <dgm:prSet presAssocID="{22807781-79B9-4C20-8FAF-39475C047067}" presName="space" presStyleCnt="0"/>
      <dgm:spPr/>
    </dgm:pt>
    <dgm:pt modelId="{0DB680BD-CA86-4393-8DFA-680044CA86CA}" type="pres">
      <dgm:prSet presAssocID="{82939BC4-062D-4F2A-A64A-D726D48BF44E}" presName="composite" presStyleCnt="0"/>
      <dgm:spPr/>
    </dgm:pt>
    <dgm:pt modelId="{0DA92ABF-0FF8-4530-8A61-ACA5BDFDE660}" type="pres">
      <dgm:prSet presAssocID="{82939BC4-062D-4F2A-A64A-D726D48BF44E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248F9D-DF4B-44F4-AA74-19A1FA19179E}" type="pres">
      <dgm:prSet presAssocID="{82939BC4-062D-4F2A-A64A-D726D48BF44E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EC1F33-6B60-444D-A3E8-40E4E69DFFD2}" type="pres">
      <dgm:prSet presAssocID="{7C3327A4-B31B-43FD-BAFC-E7CB182058AD}" presName="space" presStyleCnt="0"/>
      <dgm:spPr/>
    </dgm:pt>
    <dgm:pt modelId="{6FC95FCC-FFD2-4AC2-A795-F344FF5F7AFD}" type="pres">
      <dgm:prSet presAssocID="{C59AC039-A89B-48BC-ABB0-375A7961AB19}" presName="composite" presStyleCnt="0"/>
      <dgm:spPr/>
    </dgm:pt>
    <dgm:pt modelId="{803CC2A6-F2C7-45C2-97CA-0B39CE92EC94}" type="pres">
      <dgm:prSet presAssocID="{C59AC039-A89B-48BC-ABB0-375A7961AB19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A536C9-1E76-4357-AB4F-15EB9A9C9209}" type="pres">
      <dgm:prSet presAssocID="{C59AC039-A89B-48BC-ABB0-375A7961AB19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1511FB-2644-4CDA-8180-CEC6D09B4FF9}" type="pres">
      <dgm:prSet presAssocID="{D3B46EAD-AC60-40FD-A77F-D666BCC4FF3B}" presName="space" presStyleCnt="0"/>
      <dgm:spPr/>
    </dgm:pt>
    <dgm:pt modelId="{1BC900B8-2EB1-4F7A-90E1-4AA101A9AE4F}" type="pres">
      <dgm:prSet presAssocID="{CB52948F-06BF-4E25-BD6C-B8AE2BD072E5}" presName="composite" presStyleCnt="0"/>
      <dgm:spPr/>
    </dgm:pt>
    <dgm:pt modelId="{38696095-F24E-47EE-94B4-89FFF0E97848}" type="pres">
      <dgm:prSet presAssocID="{CB52948F-06BF-4E25-BD6C-B8AE2BD072E5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2B268C-B94B-482E-A504-B5A367551D34}" type="pres">
      <dgm:prSet presAssocID="{CB52948F-06BF-4E25-BD6C-B8AE2BD072E5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C8324B-9B87-414A-A0C9-E5B215365F54}" srcId="{82939BC4-062D-4F2A-A64A-D726D48BF44E}" destId="{81F03B17-0E8F-46AC-B02A-DEE07258D69D}" srcOrd="1" destOrd="0" parTransId="{CD8F152C-E3CE-43EF-A25F-F3EDC1285A23}" sibTransId="{C50D2EDD-CE04-4083-B53C-8279F88F7F83}"/>
    <dgm:cxn modelId="{771871AA-C286-4A91-B221-0495BE700C26}" srcId="{F7930569-EBB2-439B-BB0B-529FAACAC051}" destId="{6256205B-8DF6-4EEF-A5CC-E083E8108A29}" srcOrd="0" destOrd="0" parTransId="{64C2B01E-CB4E-4E30-B2F2-B4B5D58197A6}" sibTransId="{1CCF4D55-C107-47A2-88DE-3CE1BF44F2B6}"/>
    <dgm:cxn modelId="{772DCABB-0B24-44E3-AC5E-0EB14ECF3EAC}" srcId="{82939BC4-062D-4F2A-A64A-D726D48BF44E}" destId="{B36207F8-BF8B-4BD0-AAF8-D06707C3063C}" srcOrd="0" destOrd="0" parTransId="{551349CB-EDE3-42B5-895D-C67D8EB10583}" sibTransId="{00F26A45-2567-4D43-9D89-5D363F8E16C2}"/>
    <dgm:cxn modelId="{42E44228-4755-411D-AFBC-907F9F1F2BE2}" type="presOf" srcId="{81F03B17-0E8F-46AC-B02A-DEE07258D69D}" destId="{AA248F9D-DF4B-44F4-AA74-19A1FA19179E}" srcOrd="0" destOrd="1" presId="urn:microsoft.com/office/officeart/2005/8/layout/hList1"/>
    <dgm:cxn modelId="{16B10839-7F8C-48F0-8DB3-64F83D1B0CDE}" type="presOf" srcId="{21ECC500-A064-4F69-A3F7-B4D6B0CD49F7}" destId="{A3A536C9-1E76-4357-AB4F-15EB9A9C9209}" srcOrd="0" destOrd="1" presId="urn:microsoft.com/office/officeart/2005/8/layout/hList1"/>
    <dgm:cxn modelId="{B2CFCD39-2773-4B7F-8DC1-FD8079ECBE4E}" srcId="{CB52948F-06BF-4E25-BD6C-B8AE2BD072E5}" destId="{15A4C619-BED0-4363-9941-C0E06C288BAB}" srcOrd="3" destOrd="0" parTransId="{19EAC658-405B-42AA-A7FF-5CC033AD6839}" sibTransId="{1352B4BB-EB2E-4267-9F08-E5ED45FF658E}"/>
    <dgm:cxn modelId="{36B50444-A7E4-4593-BF62-E8EE6AD86C19}" type="presOf" srcId="{81EA929C-2106-4641-98FA-17716E939603}" destId="{6C2B268C-B94B-482E-A504-B5A367551D34}" srcOrd="0" destOrd="0" presId="urn:microsoft.com/office/officeart/2005/8/layout/hList1"/>
    <dgm:cxn modelId="{496D8063-7595-4019-9B98-A214F7F3DC24}" srcId="{9496A390-6919-47C5-8467-0954879D4A2B}" destId="{F7930569-EBB2-439B-BB0B-529FAACAC051}" srcOrd="0" destOrd="0" parTransId="{8EB1D74F-4EFB-4057-B5A7-1CA3FD90A121}" sibTransId="{22807781-79B9-4C20-8FAF-39475C047067}"/>
    <dgm:cxn modelId="{16AD723C-7FCF-44A0-AA5B-EBF99B37CB90}" srcId="{F7930569-EBB2-439B-BB0B-529FAACAC051}" destId="{9FC3407B-2AAE-41E1-838C-5158961718C2}" srcOrd="2" destOrd="0" parTransId="{BBF121A0-7F1E-4EC9-8469-86A5C2909EB8}" sibTransId="{DB77405C-A051-469D-A445-A78E706ED5AB}"/>
    <dgm:cxn modelId="{A522D77E-28FE-4371-8A37-94CFAEDE3A23}" srcId="{9496A390-6919-47C5-8467-0954879D4A2B}" destId="{C59AC039-A89B-48BC-ABB0-375A7961AB19}" srcOrd="2" destOrd="0" parTransId="{5DB9614C-76D2-43CF-9367-B917FDFB3DCB}" sibTransId="{D3B46EAD-AC60-40FD-A77F-D666BCC4FF3B}"/>
    <dgm:cxn modelId="{BE8E99EF-904D-46AE-8733-7F96BA4DAA84}" type="presOf" srcId="{6256205B-8DF6-4EEF-A5CC-E083E8108A29}" destId="{A222A86C-F7B9-458E-BAD8-3B2E38BF4EC3}" srcOrd="0" destOrd="0" presId="urn:microsoft.com/office/officeart/2005/8/layout/hList1"/>
    <dgm:cxn modelId="{DD7A0D32-DA4E-4BA6-8546-0D8172F39A5B}" type="presOf" srcId="{87F8F34B-8456-46B5-B1BF-D6473BE1B076}" destId="{A222A86C-F7B9-458E-BAD8-3B2E38BF4EC3}" srcOrd="0" destOrd="3" presId="urn:microsoft.com/office/officeart/2005/8/layout/hList1"/>
    <dgm:cxn modelId="{C210B333-226C-47EF-94EC-F85FFD0878F1}" type="presOf" srcId="{0ABEC5AA-D335-491C-93F8-7E1029132477}" destId="{6C2B268C-B94B-482E-A504-B5A367551D34}" srcOrd="0" destOrd="1" presId="urn:microsoft.com/office/officeart/2005/8/layout/hList1"/>
    <dgm:cxn modelId="{A0725488-2010-4EEA-8615-ABE5D263E001}" type="presOf" srcId="{CB52948F-06BF-4E25-BD6C-B8AE2BD072E5}" destId="{38696095-F24E-47EE-94B4-89FFF0E97848}" srcOrd="0" destOrd="0" presId="urn:microsoft.com/office/officeart/2005/8/layout/hList1"/>
    <dgm:cxn modelId="{E1987FE3-AFBC-4355-A141-AC11E4295F80}" type="presOf" srcId="{E5372FFD-F4DD-40B1-B1DD-A3E54AD76D58}" destId="{A222A86C-F7B9-458E-BAD8-3B2E38BF4EC3}" srcOrd="0" destOrd="1" presId="urn:microsoft.com/office/officeart/2005/8/layout/hList1"/>
    <dgm:cxn modelId="{B54AF473-80E9-4C8E-8AE4-C01B5FFD1B9D}" type="presOf" srcId="{9496A390-6919-47C5-8467-0954879D4A2B}" destId="{E228FF85-A7B7-4CFB-BAFC-42A2FF5E51B5}" srcOrd="0" destOrd="0" presId="urn:microsoft.com/office/officeart/2005/8/layout/hList1"/>
    <dgm:cxn modelId="{E553987C-3DA4-4C8F-B621-F02D2DCBB318}" srcId="{C59AC039-A89B-48BC-ABB0-375A7961AB19}" destId="{59E6F767-2ABA-4F6B-9215-077273490A80}" srcOrd="2" destOrd="0" parTransId="{7D9AE7D2-4219-4544-A7E5-5C7C46C2C2B6}" sibTransId="{234A160C-7079-47BD-A5BC-018A18AAC503}"/>
    <dgm:cxn modelId="{F2962D0A-D673-4A07-B35A-303ED3410F19}" type="presOf" srcId="{B36207F8-BF8B-4BD0-AAF8-D06707C3063C}" destId="{AA248F9D-DF4B-44F4-AA74-19A1FA19179E}" srcOrd="0" destOrd="0" presId="urn:microsoft.com/office/officeart/2005/8/layout/hList1"/>
    <dgm:cxn modelId="{C1F2CC48-1FEF-46E0-A73E-0D334B924201}" type="presOf" srcId="{15A4C619-BED0-4363-9941-C0E06C288BAB}" destId="{6C2B268C-B94B-482E-A504-B5A367551D34}" srcOrd="0" destOrd="3" presId="urn:microsoft.com/office/officeart/2005/8/layout/hList1"/>
    <dgm:cxn modelId="{34608D71-378F-45A1-8AC5-8E1B0CB121DA}" type="presOf" srcId="{82939BC4-062D-4F2A-A64A-D726D48BF44E}" destId="{0DA92ABF-0FF8-4530-8A61-ACA5BDFDE660}" srcOrd="0" destOrd="0" presId="urn:microsoft.com/office/officeart/2005/8/layout/hList1"/>
    <dgm:cxn modelId="{7D07ED74-0DA3-4954-8047-C265DFAC2BDE}" srcId="{9496A390-6919-47C5-8467-0954879D4A2B}" destId="{82939BC4-062D-4F2A-A64A-D726D48BF44E}" srcOrd="1" destOrd="0" parTransId="{60030D2A-8343-40D4-B5A7-003E1EBE9B9D}" sibTransId="{7C3327A4-B31B-43FD-BAFC-E7CB182058AD}"/>
    <dgm:cxn modelId="{9042F72A-E4B0-4D54-8B95-1F79CB3EB961}" srcId="{CB52948F-06BF-4E25-BD6C-B8AE2BD072E5}" destId="{003CB852-21F8-4610-9CB1-455E99546F15}" srcOrd="2" destOrd="0" parTransId="{124CC330-8A40-46D0-A9DF-6483A0F2DC10}" sibTransId="{A8005369-BE08-424A-8EDF-462661A6D7B6}"/>
    <dgm:cxn modelId="{CF6128E4-5016-4EE8-8B0E-E958951DB378}" type="presOf" srcId="{003CB852-21F8-4610-9CB1-455E99546F15}" destId="{6C2B268C-B94B-482E-A504-B5A367551D34}" srcOrd="0" destOrd="2" presId="urn:microsoft.com/office/officeart/2005/8/layout/hList1"/>
    <dgm:cxn modelId="{24B42012-B2CD-49B6-A2E1-4DB45719E000}" type="presOf" srcId="{9FC3407B-2AAE-41E1-838C-5158961718C2}" destId="{A222A86C-F7B9-458E-BAD8-3B2E38BF4EC3}" srcOrd="0" destOrd="2" presId="urn:microsoft.com/office/officeart/2005/8/layout/hList1"/>
    <dgm:cxn modelId="{B824F023-B106-475C-BB42-EF337B6A8308}" srcId="{C59AC039-A89B-48BC-ABB0-375A7961AB19}" destId="{AFDA386F-F5E3-4093-BAC8-933778CBD46C}" srcOrd="0" destOrd="0" parTransId="{5324EAC2-27F8-4723-A0B9-BB856C0E63A4}" sibTransId="{311F47D5-A290-4B6D-B145-7D2870352505}"/>
    <dgm:cxn modelId="{70A6F72A-41E8-436C-942D-3046986BCAC4}" srcId="{82939BC4-062D-4F2A-A64A-D726D48BF44E}" destId="{9A5B7F88-8BC1-4234-B53A-A9ACDCE652A1}" srcOrd="2" destOrd="0" parTransId="{6938C9C8-5DEE-4C3B-B7C6-A9DEF22DAB3F}" sibTransId="{713B73DD-1907-4072-9B8F-4E81659E4925}"/>
    <dgm:cxn modelId="{95B60B74-6606-4F87-B2CC-EFF17432F5CC}" type="presOf" srcId="{C59AC039-A89B-48BC-ABB0-375A7961AB19}" destId="{803CC2A6-F2C7-45C2-97CA-0B39CE92EC94}" srcOrd="0" destOrd="0" presId="urn:microsoft.com/office/officeart/2005/8/layout/hList1"/>
    <dgm:cxn modelId="{D40BC918-E4EF-48CD-8609-85E5667AD959}" type="presOf" srcId="{9A5B7F88-8BC1-4234-B53A-A9ACDCE652A1}" destId="{AA248F9D-DF4B-44F4-AA74-19A1FA19179E}" srcOrd="0" destOrd="2" presId="urn:microsoft.com/office/officeart/2005/8/layout/hList1"/>
    <dgm:cxn modelId="{7A96B85B-7C83-446D-9B3E-7E7A96F6211A}" srcId="{F7930569-EBB2-439B-BB0B-529FAACAC051}" destId="{87F8F34B-8456-46B5-B1BF-D6473BE1B076}" srcOrd="3" destOrd="0" parTransId="{53523431-8FD5-41B4-AA1B-E2F2AEB09D88}" sibTransId="{F8710249-0D8E-4551-8D0D-54A3F1EA7911}"/>
    <dgm:cxn modelId="{EB83F9B0-16DE-47F9-AB5C-495A556FD15D}" srcId="{CB52948F-06BF-4E25-BD6C-B8AE2BD072E5}" destId="{81EA929C-2106-4641-98FA-17716E939603}" srcOrd="0" destOrd="0" parTransId="{88ADCDC8-3711-49D0-8832-CFAE520FE898}" sibTransId="{69645BC8-13B8-4494-BF0F-F55E87869269}"/>
    <dgm:cxn modelId="{D558A4C6-49D9-4983-A450-428404B8B677}" srcId="{C59AC039-A89B-48BC-ABB0-375A7961AB19}" destId="{21ECC500-A064-4F69-A3F7-B4D6B0CD49F7}" srcOrd="1" destOrd="0" parTransId="{F88BFB8E-D592-44A6-A3EC-D27260665DF7}" sibTransId="{5377FC7B-A6FE-4591-9DBA-2C7B731FFC90}"/>
    <dgm:cxn modelId="{5DCCCC35-F556-4F70-8C64-1746492C81C1}" srcId="{F7930569-EBB2-439B-BB0B-529FAACAC051}" destId="{E5372FFD-F4DD-40B1-B1DD-A3E54AD76D58}" srcOrd="1" destOrd="0" parTransId="{8A982F28-ABA8-4D2E-984A-9C1BE5FB8321}" sibTransId="{3984DF18-6121-49F8-B6CA-AD6BB852E797}"/>
    <dgm:cxn modelId="{D6C7A07F-F4FD-4B9F-BD90-65D2F9311EEA}" srcId="{9496A390-6919-47C5-8467-0954879D4A2B}" destId="{CB52948F-06BF-4E25-BD6C-B8AE2BD072E5}" srcOrd="3" destOrd="0" parTransId="{471B1473-E8D9-40EC-ACF6-4797F9DF74CD}" sibTransId="{0FC09D27-FD15-4699-9A57-17E70DDEC73E}"/>
    <dgm:cxn modelId="{277E859B-0DFE-47B6-A3F2-81E4EFD15BD5}" srcId="{CB52948F-06BF-4E25-BD6C-B8AE2BD072E5}" destId="{0ABEC5AA-D335-491C-93F8-7E1029132477}" srcOrd="1" destOrd="0" parTransId="{616F4D83-E1F3-43FC-BF0F-41FBF51972BF}" sibTransId="{1A61808D-064D-4B6F-9429-7E7E371D90E8}"/>
    <dgm:cxn modelId="{D6FF1191-4684-4B3D-9403-0D354CE47EEA}" type="presOf" srcId="{59E6F767-2ABA-4F6B-9215-077273490A80}" destId="{A3A536C9-1E76-4357-AB4F-15EB9A9C9209}" srcOrd="0" destOrd="2" presId="urn:microsoft.com/office/officeart/2005/8/layout/hList1"/>
    <dgm:cxn modelId="{807D69F9-F7F9-43DB-909F-A49E4FB1578D}" type="presOf" srcId="{F7930569-EBB2-439B-BB0B-529FAACAC051}" destId="{9ED84DDA-C5A8-4BDE-A737-E2B4DB809BF4}" srcOrd="0" destOrd="0" presId="urn:microsoft.com/office/officeart/2005/8/layout/hList1"/>
    <dgm:cxn modelId="{5F5D81A4-6717-45A2-A493-060C7EF4F620}" type="presOf" srcId="{AFDA386F-F5E3-4093-BAC8-933778CBD46C}" destId="{A3A536C9-1E76-4357-AB4F-15EB9A9C9209}" srcOrd="0" destOrd="0" presId="urn:microsoft.com/office/officeart/2005/8/layout/hList1"/>
    <dgm:cxn modelId="{A04377C6-9AE1-4015-B7BE-7F62D4A84546}" type="presParOf" srcId="{E228FF85-A7B7-4CFB-BAFC-42A2FF5E51B5}" destId="{DE550EC2-822B-441A-8C74-10F62B8913EC}" srcOrd="0" destOrd="0" presId="urn:microsoft.com/office/officeart/2005/8/layout/hList1"/>
    <dgm:cxn modelId="{3D984FA5-0C72-43C8-9935-B9DDCF1789AA}" type="presParOf" srcId="{DE550EC2-822B-441A-8C74-10F62B8913EC}" destId="{9ED84DDA-C5A8-4BDE-A737-E2B4DB809BF4}" srcOrd="0" destOrd="0" presId="urn:microsoft.com/office/officeart/2005/8/layout/hList1"/>
    <dgm:cxn modelId="{40A604EB-012E-47BB-A19A-F340F1EFD10D}" type="presParOf" srcId="{DE550EC2-822B-441A-8C74-10F62B8913EC}" destId="{A222A86C-F7B9-458E-BAD8-3B2E38BF4EC3}" srcOrd="1" destOrd="0" presId="urn:microsoft.com/office/officeart/2005/8/layout/hList1"/>
    <dgm:cxn modelId="{10E44C0B-37FB-41B7-915B-B0A747C48EAE}" type="presParOf" srcId="{E228FF85-A7B7-4CFB-BAFC-42A2FF5E51B5}" destId="{DA44C37B-B19D-47D3-8147-50306C0BB61C}" srcOrd="1" destOrd="0" presId="urn:microsoft.com/office/officeart/2005/8/layout/hList1"/>
    <dgm:cxn modelId="{FD4D2D9C-9F94-44C7-B8BD-BAE2C1496104}" type="presParOf" srcId="{E228FF85-A7B7-4CFB-BAFC-42A2FF5E51B5}" destId="{0DB680BD-CA86-4393-8DFA-680044CA86CA}" srcOrd="2" destOrd="0" presId="urn:microsoft.com/office/officeart/2005/8/layout/hList1"/>
    <dgm:cxn modelId="{E8DF1CC6-3847-4504-8CB7-563178BEEB6D}" type="presParOf" srcId="{0DB680BD-CA86-4393-8DFA-680044CA86CA}" destId="{0DA92ABF-0FF8-4530-8A61-ACA5BDFDE660}" srcOrd="0" destOrd="0" presId="urn:microsoft.com/office/officeart/2005/8/layout/hList1"/>
    <dgm:cxn modelId="{1281A3C2-D45E-4913-A91A-D0FF77B8A9E5}" type="presParOf" srcId="{0DB680BD-CA86-4393-8DFA-680044CA86CA}" destId="{AA248F9D-DF4B-44F4-AA74-19A1FA19179E}" srcOrd="1" destOrd="0" presId="urn:microsoft.com/office/officeart/2005/8/layout/hList1"/>
    <dgm:cxn modelId="{37885898-B961-4127-9012-019651B350F1}" type="presParOf" srcId="{E228FF85-A7B7-4CFB-BAFC-42A2FF5E51B5}" destId="{52EC1F33-6B60-444D-A3E8-40E4E69DFFD2}" srcOrd="3" destOrd="0" presId="urn:microsoft.com/office/officeart/2005/8/layout/hList1"/>
    <dgm:cxn modelId="{12D9C494-8F47-421F-BEC6-3F31B71C1099}" type="presParOf" srcId="{E228FF85-A7B7-4CFB-BAFC-42A2FF5E51B5}" destId="{6FC95FCC-FFD2-4AC2-A795-F344FF5F7AFD}" srcOrd="4" destOrd="0" presId="urn:microsoft.com/office/officeart/2005/8/layout/hList1"/>
    <dgm:cxn modelId="{C64EB78B-FB69-4240-B7D8-BF872EBD6C94}" type="presParOf" srcId="{6FC95FCC-FFD2-4AC2-A795-F344FF5F7AFD}" destId="{803CC2A6-F2C7-45C2-97CA-0B39CE92EC94}" srcOrd="0" destOrd="0" presId="urn:microsoft.com/office/officeart/2005/8/layout/hList1"/>
    <dgm:cxn modelId="{9C7B1305-AA31-4D55-A3AD-8D94D8D42173}" type="presParOf" srcId="{6FC95FCC-FFD2-4AC2-A795-F344FF5F7AFD}" destId="{A3A536C9-1E76-4357-AB4F-15EB9A9C9209}" srcOrd="1" destOrd="0" presId="urn:microsoft.com/office/officeart/2005/8/layout/hList1"/>
    <dgm:cxn modelId="{56031B35-F756-4533-BEDB-6AA9486B81C8}" type="presParOf" srcId="{E228FF85-A7B7-4CFB-BAFC-42A2FF5E51B5}" destId="{A31511FB-2644-4CDA-8180-CEC6D09B4FF9}" srcOrd="5" destOrd="0" presId="urn:microsoft.com/office/officeart/2005/8/layout/hList1"/>
    <dgm:cxn modelId="{67704E38-80FA-470D-A2B2-8734E9C7D300}" type="presParOf" srcId="{E228FF85-A7B7-4CFB-BAFC-42A2FF5E51B5}" destId="{1BC900B8-2EB1-4F7A-90E1-4AA101A9AE4F}" srcOrd="6" destOrd="0" presId="urn:microsoft.com/office/officeart/2005/8/layout/hList1"/>
    <dgm:cxn modelId="{61BF233A-EDFD-49A3-8B54-E21E4EB7CFC0}" type="presParOf" srcId="{1BC900B8-2EB1-4F7A-90E1-4AA101A9AE4F}" destId="{38696095-F24E-47EE-94B4-89FFF0E97848}" srcOrd="0" destOrd="0" presId="urn:microsoft.com/office/officeart/2005/8/layout/hList1"/>
    <dgm:cxn modelId="{C2516EA1-34B9-444C-BA96-61329F14D21C}" type="presParOf" srcId="{1BC900B8-2EB1-4F7A-90E1-4AA101A9AE4F}" destId="{6C2B268C-B94B-482E-A504-B5A367551D3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EB3913-A622-4BDE-B01E-F50E327491E5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2_2" csCatId="accent2" phldr="1"/>
      <dgm:spPr/>
    </dgm:pt>
    <dgm:pt modelId="{48F1E948-C1D8-40B6-B4BC-066AF9AAC11F}">
      <dgm:prSet phldrT="[Text]"/>
      <dgm:spPr/>
      <dgm:t>
        <a:bodyPr/>
        <a:lstStyle/>
        <a:p>
          <a:r>
            <a:rPr lang="en-US" dirty="0" smtClean="0"/>
            <a:t>2013</a:t>
          </a:r>
          <a:endParaRPr lang="en-US" dirty="0"/>
        </a:p>
      </dgm:t>
    </dgm:pt>
    <dgm:pt modelId="{DD104C03-2AC7-4969-AED3-F7753FD56491}" type="parTrans" cxnId="{1D8F07EC-5A25-47F0-9CF4-70D19C2A69D7}">
      <dgm:prSet/>
      <dgm:spPr/>
      <dgm:t>
        <a:bodyPr/>
        <a:lstStyle/>
        <a:p>
          <a:endParaRPr lang="en-US"/>
        </a:p>
      </dgm:t>
    </dgm:pt>
    <dgm:pt modelId="{2F6BE5D2-C331-4503-BD4D-25DA77E1A295}" type="sibTrans" cxnId="{1D8F07EC-5A25-47F0-9CF4-70D19C2A69D7}">
      <dgm:prSet/>
      <dgm:spPr/>
      <dgm:t>
        <a:bodyPr/>
        <a:lstStyle/>
        <a:p>
          <a:endParaRPr lang="en-US"/>
        </a:p>
      </dgm:t>
    </dgm:pt>
    <dgm:pt modelId="{DD07111C-45A7-4FDA-98BD-2FF3DB5B1B11}">
      <dgm:prSet phldrT="[Text]"/>
      <dgm:spPr/>
      <dgm:t>
        <a:bodyPr/>
        <a:lstStyle/>
        <a:p>
          <a:r>
            <a:rPr lang="en-US" dirty="0" smtClean="0"/>
            <a:t>2014-2015</a:t>
          </a:r>
          <a:endParaRPr lang="en-US" dirty="0"/>
        </a:p>
      </dgm:t>
    </dgm:pt>
    <dgm:pt modelId="{13E8A153-9D28-46FC-85E7-07151A1BDF75}" type="parTrans" cxnId="{D387164D-B239-4A1B-8FA5-0FAE5A1A79EF}">
      <dgm:prSet/>
      <dgm:spPr/>
      <dgm:t>
        <a:bodyPr/>
        <a:lstStyle/>
        <a:p>
          <a:endParaRPr lang="en-US"/>
        </a:p>
      </dgm:t>
    </dgm:pt>
    <dgm:pt modelId="{6F69303A-540D-4589-9235-612E4A478FF3}" type="sibTrans" cxnId="{D387164D-B239-4A1B-8FA5-0FAE5A1A79EF}">
      <dgm:prSet/>
      <dgm:spPr/>
      <dgm:t>
        <a:bodyPr/>
        <a:lstStyle/>
        <a:p>
          <a:endParaRPr lang="en-US"/>
        </a:p>
      </dgm:t>
    </dgm:pt>
    <dgm:pt modelId="{37CF8010-FD4F-4A0E-BF44-D3CB0346575A}">
      <dgm:prSet phldrT="[Text]"/>
      <dgm:spPr/>
      <dgm:t>
        <a:bodyPr/>
        <a:lstStyle/>
        <a:p>
          <a:r>
            <a:rPr lang="en-US" dirty="0" smtClean="0"/>
            <a:t>2016</a:t>
          </a:r>
          <a:endParaRPr lang="en-US" dirty="0"/>
        </a:p>
      </dgm:t>
    </dgm:pt>
    <dgm:pt modelId="{015FA4DD-0237-4412-8EB4-F0693BB5DB79}" type="parTrans" cxnId="{2BA9E747-2F32-48E1-A804-8350407347E8}">
      <dgm:prSet/>
      <dgm:spPr/>
      <dgm:t>
        <a:bodyPr/>
        <a:lstStyle/>
        <a:p>
          <a:endParaRPr lang="en-US"/>
        </a:p>
      </dgm:t>
    </dgm:pt>
    <dgm:pt modelId="{FFE70B6E-AEF1-4894-A36D-7B3108DD4236}" type="sibTrans" cxnId="{2BA9E747-2F32-48E1-A804-8350407347E8}">
      <dgm:prSet/>
      <dgm:spPr/>
      <dgm:t>
        <a:bodyPr/>
        <a:lstStyle/>
        <a:p>
          <a:endParaRPr lang="en-US"/>
        </a:p>
      </dgm:t>
    </dgm:pt>
    <dgm:pt modelId="{82D78866-E4FD-424B-A892-1FC950B58078}" type="pres">
      <dgm:prSet presAssocID="{53EB3913-A622-4BDE-B01E-F50E327491E5}" presName="Name0" presStyleCnt="0">
        <dgm:presLayoutVars>
          <dgm:dir/>
          <dgm:resizeHandles val="exact"/>
        </dgm:presLayoutVars>
      </dgm:prSet>
      <dgm:spPr/>
    </dgm:pt>
    <dgm:pt modelId="{66258981-4A67-4CA0-9735-0A9B8B55214F}" type="pres">
      <dgm:prSet presAssocID="{48F1E948-C1D8-40B6-B4BC-066AF9AAC11F}" presName="composite" presStyleCnt="0"/>
      <dgm:spPr/>
    </dgm:pt>
    <dgm:pt modelId="{5F121BAA-B48E-413E-A722-FBEFD80FFFDF}" type="pres">
      <dgm:prSet presAssocID="{48F1E948-C1D8-40B6-B4BC-066AF9AAC11F}" presName="bgChev" presStyleLbl="node1" presStyleIdx="0" presStyleCnt="3"/>
      <dgm:spPr/>
    </dgm:pt>
    <dgm:pt modelId="{FA018C15-80E5-44B2-976B-4F84DF29C2AF}" type="pres">
      <dgm:prSet presAssocID="{48F1E948-C1D8-40B6-B4BC-066AF9AAC11F}" presName="tx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88AA12-5642-4924-A3DF-BD71EC63B335}" type="pres">
      <dgm:prSet presAssocID="{2F6BE5D2-C331-4503-BD4D-25DA77E1A295}" presName="compositeSpace" presStyleCnt="0"/>
      <dgm:spPr/>
    </dgm:pt>
    <dgm:pt modelId="{778DC46A-0FA3-447B-8DF8-79CB1EB1F01B}" type="pres">
      <dgm:prSet presAssocID="{DD07111C-45A7-4FDA-98BD-2FF3DB5B1B11}" presName="composite" presStyleCnt="0"/>
      <dgm:spPr/>
    </dgm:pt>
    <dgm:pt modelId="{0063D953-6DD7-4505-B5DA-C23963075CDD}" type="pres">
      <dgm:prSet presAssocID="{DD07111C-45A7-4FDA-98BD-2FF3DB5B1B11}" presName="bgChev" presStyleLbl="node1" presStyleIdx="1" presStyleCnt="3"/>
      <dgm:spPr/>
    </dgm:pt>
    <dgm:pt modelId="{C14B0C6C-7CA7-46A3-BF3D-5B3E628CB12E}" type="pres">
      <dgm:prSet presAssocID="{DD07111C-45A7-4FDA-98BD-2FF3DB5B1B11}" presName="tx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18798-CBB7-4AE1-BA3E-BE89D0CDAF51}" type="pres">
      <dgm:prSet presAssocID="{6F69303A-540D-4589-9235-612E4A478FF3}" presName="compositeSpace" presStyleCnt="0"/>
      <dgm:spPr/>
    </dgm:pt>
    <dgm:pt modelId="{665CEE23-7E47-4588-A4B7-8A162F6800A8}" type="pres">
      <dgm:prSet presAssocID="{37CF8010-FD4F-4A0E-BF44-D3CB0346575A}" presName="composite" presStyleCnt="0"/>
      <dgm:spPr/>
    </dgm:pt>
    <dgm:pt modelId="{76464BC0-9FCD-401C-A5DB-8EDDFE199C0E}" type="pres">
      <dgm:prSet presAssocID="{37CF8010-FD4F-4A0E-BF44-D3CB0346575A}" presName="bgChev" presStyleLbl="node1" presStyleIdx="2" presStyleCnt="3"/>
      <dgm:spPr/>
    </dgm:pt>
    <dgm:pt modelId="{05DCD895-9ED4-49FF-8414-9D4BDD4E4EE9}" type="pres">
      <dgm:prSet presAssocID="{37CF8010-FD4F-4A0E-BF44-D3CB0346575A}" presName="tx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DBFBF65-9B59-4D09-8ED8-262E0F4F2FD4}" type="presOf" srcId="{37CF8010-FD4F-4A0E-BF44-D3CB0346575A}" destId="{05DCD895-9ED4-49FF-8414-9D4BDD4E4EE9}" srcOrd="0" destOrd="0" presId="urn:microsoft.com/office/officeart/2005/8/layout/chevronAccent+Icon"/>
    <dgm:cxn modelId="{A58F2C6B-BDA0-4562-8670-22D13D07C8C8}" type="presOf" srcId="{48F1E948-C1D8-40B6-B4BC-066AF9AAC11F}" destId="{FA018C15-80E5-44B2-976B-4F84DF29C2AF}" srcOrd="0" destOrd="0" presId="urn:microsoft.com/office/officeart/2005/8/layout/chevronAccent+Icon"/>
    <dgm:cxn modelId="{1D8F07EC-5A25-47F0-9CF4-70D19C2A69D7}" srcId="{53EB3913-A622-4BDE-B01E-F50E327491E5}" destId="{48F1E948-C1D8-40B6-B4BC-066AF9AAC11F}" srcOrd="0" destOrd="0" parTransId="{DD104C03-2AC7-4969-AED3-F7753FD56491}" sibTransId="{2F6BE5D2-C331-4503-BD4D-25DA77E1A295}"/>
    <dgm:cxn modelId="{D387164D-B239-4A1B-8FA5-0FAE5A1A79EF}" srcId="{53EB3913-A622-4BDE-B01E-F50E327491E5}" destId="{DD07111C-45A7-4FDA-98BD-2FF3DB5B1B11}" srcOrd="1" destOrd="0" parTransId="{13E8A153-9D28-46FC-85E7-07151A1BDF75}" sibTransId="{6F69303A-540D-4589-9235-612E4A478FF3}"/>
    <dgm:cxn modelId="{119B1A60-9CED-48EA-9BF0-92E79606AB0F}" type="presOf" srcId="{DD07111C-45A7-4FDA-98BD-2FF3DB5B1B11}" destId="{C14B0C6C-7CA7-46A3-BF3D-5B3E628CB12E}" srcOrd="0" destOrd="0" presId="urn:microsoft.com/office/officeart/2005/8/layout/chevronAccent+Icon"/>
    <dgm:cxn modelId="{2BA9E747-2F32-48E1-A804-8350407347E8}" srcId="{53EB3913-A622-4BDE-B01E-F50E327491E5}" destId="{37CF8010-FD4F-4A0E-BF44-D3CB0346575A}" srcOrd="2" destOrd="0" parTransId="{015FA4DD-0237-4412-8EB4-F0693BB5DB79}" sibTransId="{FFE70B6E-AEF1-4894-A36D-7B3108DD4236}"/>
    <dgm:cxn modelId="{67FCABEF-780F-4F60-AADD-7A1407332A91}" type="presOf" srcId="{53EB3913-A622-4BDE-B01E-F50E327491E5}" destId="{82D78866-E4FD-424B-A892-1FC950B58078}" srcOrd="0" destOrd="0" presId="urn:microsoft.com/office/officeart/2005/8/layout/chevronAccent+Icon"/>
    <dgm:cxn modelId="{FEAC6861-5CF3-4457-8693-CAC3B9FFA2F5}" type="presParOf" srcId="{82D78866-E4FD-424B-A892-1FC950B58078}" destId="{66258981-4A67-4CA0-9735-0A9B8B55214F}" srcOrd="0" destOrd="0" presId="urn:microsoft.com/office/officeart/2005/8/layout/chevronAccent+Icon"/>
    <dgm:cxn modelId="{649D90DF-B221-474D-ADDA-C52286801C29}" type="presParOf" srcId="{66258981-4A67-4CA0-9735-0A9B8B55214F}" destId="{5F121BAA-B48E-413E-A722-FBEFD80FFFDF}" srcOrd="0" destOrd="0" presId="urn:microsoft.com/office/officeart/2005/8/layout/chevronAccent+Icon"/>
    <dgm:cxn modelId="{A20E16A5-8A31-4563-8368-27F9217ABEDF}" type="presParOf" srcId="{66258981-4A67-4CA0-9735-0A9B8B55214F}" destId="{FA018C15-80E5-44B2-976B-4F84DF29C2AF}" srcOrd="1" destOrd="0" presId="urn:microsoft.com/office/officeart/2005/8/layout/chevronAccent+Icon"/>
    <dgm:cxn modelId="{B2A9D69F-4215-4449-82DD-76ADCE4197B3}" type="presParOf" srcId="{82D78866-E4FD-424B-A892-1FC950B58078}" destId="{BA88AA12-5642-4924-A3DF-BD71EC63B335}" srcOrd="1" destOrd="0" presId="urn:microsoft.com/office/officeart/2005/8/layout/chevronAccent+Icon"/>
    <dgm:cxn modelId="{98C7F665-03BE-4B2C-9E10-F9130A1558D5}" type="presParOf" srcId="{82D78866-E4FD-424B-A892-1FC950B58078}" destId="{778DC46A-0FA3-447B-8DF8-79CB1EB1F01B}" srcOrd="2" destOrd="0" presId="urn:microsoft.com/office/officeart/2005/8/layout/chevronAccent+Icon"/>
    <dgm:cxn modelId="{48D6C9AD-877D-4C38-94DF-F76E4FAF1253}" type="presParOf" srcId="{778DC46A-0FA3-447B-8DF8-79CB1EB1F01B}" destId="{0063D953-6DD7-4505-B5DA-C23963075CDD}" srcOrd="0" destOrd="0" presId="urn:microsoft.com/office/officeart/2005/8/layout/chevronAccent+Icon"/>
    <dgm:cxn modelId="{458FD27B-2746-4486-A2DE-847E15911009}" type="presParOf" srcId="{778DC46A-0FA3-447B-8DF8-79CB1EB1F01B}" destId="{C14B0C6C-7CA7-46A3-BF3D-5B3E628CB12E}" srcOrd="1" destOrd="0" presId="urn:microsoft.com/office/officeart/2005/8/layout/chevronAccent+Icon"/>
    <dgm:cxn modelId="{71E1E530-AA45-4DF3-95AC-B104CBD8FF19}" type="presParOf" srcId="{82D78866-E4FD-424B-A892-1FC950B58078}" destId="{FC618798-CBB7-4AE1-BA3E-BE89D0CDAF51}" srcOrd="3" destOrd="0" presId="urn:microsoft.com/office/officeart/2005/8/layout/chevronAccent+Icon"/>
    <dgm:cxn modelId="{475D3974-FD79-46AD-A906-548197B9F8A3}" type="presParOf" srcId="{82D78866-E4FD-424B-A892-1FC950B58078}" destId="{665CEE23-7E47-4588-A4B7-8A162F6800A8}" srcOrd="4" destOrd="0" presId="urn:microsoft.com/office/officeart/2005/8/layout/chevronAccent+Icon"/>
    <dgm:cxn modelId="{510F65CE-EA31-4BB7-A5A6-810289617F15}" type="presParOf" srcId="{665CEE23-7E47-4588-A4B7-8A162F6800A8}" destId="{76464BC0-9FCD-401C-A5DB-8EDDFE199C0E}" srcOrd="0" destOrd="0" presId="urn:microsoft.com/office/officeart/2005/8/layout/chevronAccent+Icon"/>
    <dgm:cxn modelId="{9BFFF7CC-B2B0-4FD4-96F3-645D97F2C4FF}" type="presParOf" srcId="{665CEE23-7E47-4588-A4B7-8A162F6800A8}" destId="{05DCD895-9ED4-49FF-8414-9D4BDD4E4EE9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D84DDA-C5A8-4BDE-A737-E2B4DB809BF4}">
      <dsp:nvSpPr>
        <dsp:cNvPr id="0" name=""/>
        <dsp:cNvSpPr/>
      </dsp:nvSpPr>
      <dsp:spPr>
        <a:xfrm>
          <a:off x="2979" y="34614"/>
          <a:ext cx="1791592" cy="48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Incremental</a:t>
          </a:r>
          <a:endParaRPr lang="en-US" sz="1700" kern="1200" dirty="0"/>
        </a:p>
      </dsp:txBody>
      <dsp:txXfrm>
        <a:off x="2979" y="34614"/>
        <a:ext cx="1791592" cy="489600"/>
      </dsp:txXfrm>
    </dsp:sp>
    <dsp:sp modelId="{A222A86C-F7B9-458E-BAD8-3B2E38BF4EC3}">
      <dsp:nvSpPr>
        <dsp:cNvPr id="0" name=""/>
        <dsp:cNvSpPr/>
      </dsp:nvSpPr>
      <dsp:spPr>
        <a:xfrm>
          <a:off x="2979" y="524214"/>
          <a:ext cx="1791592" cy="43179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Centrally driven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Current budget acts as “base”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Each year’s budget increments (decrements) adjust the base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Focus is typically expenses</a:t>
          </a:r>
          <a:endParaRPr lang="en-US" sz="1700" kern="1200" dirty="0"/>
        </a:p>
      </dsp:txBody>
      <dsp:txXfrm>
        <a:off x="2979" y="524214"/>
        <a:ext cx="1791592" cy="4317970"/>
      </dsp:txXfrm>
    </dsp:sp>
    <dsp:sp modelId="{0DA92ABF-0FF8-4530-8A61-ACA5BDFDE660}">
      <dsp:nvSpPr>
        <dsp:cNvPr id="0" name=""/>
        <dsp:cNvSpPr/>
      </dsp:nvSpPr>
      <dsp:spPr>
        <a:xfrm>
          <a:off x="2045395" y="34614"/>
          <a:ext cx="1791592" cy="48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Formula</a:t>
          </a:r>
          <a:endParaRPr lang="en-US" sz="1700" kern="1200" dirty="0"/>
        </a:p>
      </dsp:txBody>
      <dsp:txXfrm>
        <a:off x="2045395" y="34614"/>
        <a:ext cx="1791592" cy="489600"/>
      </dsp:txXfrm>
    </dsp:sp>
    <dsp:sp modelId="{AA248F9D-DF4B-44F4-AA74-19A1FA19179E}">
      <dsp:nvSpPr>
        <dsp:cNvPr id="0" name=""/>
        <dsp:cNvSpPr/>
      </dsp:nvSpPr>
      <dsp:spPr>
        <a:xfrm>
          <a:off x="2045395" y="524214"/>
          <a:ext cx="1791592" cy="43179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Unit-based model focused on providing equitable funding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Unit rates are input-based and commonly agreed upon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Annual fluctuations are driven primarily by the quantity of production and not from changes to rates</a:t>
          </a:r>
          <a:endParaRPr lang="en-US" sz="1700" kern="1200" dirty="0"/>
        </a:p>
      </dsp:txBody>
      <dsp:txXfrm>
        <a:off x="2045395" y="524214"/>
        <a:ext cx="1791592" cy="4317970"/>
      </dsp:txXfrm>
    </dsp:sp>
    <dsp:sp modelId="{803CC2A6-F2C7-45C2-97CA-0B39CE92EC94}">
      <dsp:nvSpPr>
        <dsp:cNvPr id="0" name=""/>
        <dsp:cNvSpPr/>
      </dsp:nvSpPr>
      <dsp:spPr>
        <a:xfrm>
          <a:off x="4087811" y="34614"/>
          <a:ext cx="1791592" cy="48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Performance</a:t>
          </a:r>
          <a:endParaRPr lang="en-US" sz="1700" kern="1200" dirty="0"/>
        </a:p>
      </dsp:txBody>
      <dsp:txXfrm>
        <a:off x="4087811" y="34614"/>
        <a:ext cx="1791592" cy="489600"/>
      </dsp:txXfrm>
    </dsp:sp>
    <dsp:sp modelId="{A3A536C9-1E76-4357-AB4F-15EB9A9C9209}">
      <dsp:nvSpPr>
        <dsp:cNvPr id="0" name=""/>
        <dsp:cNvSpPr/>
      </dsp:nvSpPr>
      <dsp:spPr>
        <a:xfrm>
          <a:off x="4087811" y="524214"/>
          <a:ext cx="1791592" cy="43179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Unit-based model focused on rewarding mission delivery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Unit rates are output-based and commonly agreed upon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Annual fluctuations are driven primarily by changing production and not from changes to rates</a:t>
          </a:r>
          <a:endParaRPr lang="en-US" sz="1700" kern="1200" dirty="0"/>
        </a:p>
      </dsp:txBody>
      <dsp:txXfrm>
        <a:off x="4087811" y="524214"/>
        <a:ext cx="1791592" cy="4317970"/>
      </dsp:txXfrm>
    </dsp:sp>
    <dsp:sp modelId="{38696095-F24E-47EE-94B4-89FFF0E97848}">
      <dsp:nvSpPr>
        <dsp:cNvPr id="0" name=""/>
        <dsp:cNvSpPr/>
      </dsp:nvSpPr>
      <dsp:spPr>
        <a:xfrm>
          <a:off x="6130227" y="34614"/>
          <a:ext cx="1791592" cy="48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Incentive-Based</a:t>
          </a:r>
          <a:endParaRPr lang="en-US" sz="1700" kern="1200" dirty="0"/>
        </a:p>
      </dsp:txBody>
      <dsp:txXfrm>
        <a:off x="6130227" y="34614"/>
        <a:ext cx="1791592" cy="489600"/>
      </dsp:txXfrm>
    </dsp:sp>
    <dsp:sp modelId="{6C2B268C-B94B-482E-A504-B5A367551D34}">
      <dsp:nvSpPr>
        <dsp:cNvPr id="0" name=""/>
        <dsp:cNvSpPr/>
      </dsp:nvSpPr>
      <dsp:spPr>
        <a:xfrm>
          <a:off x="6130227" y="524214"/>
          <a:ext cx="1791592" cy="43179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Focus on production units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Incorporates a devolution of revenue ownership to local units, as generated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Allocates costs to revenue-generating units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Uses a centrally managed pool to address strategic priorities</a:t>
          </a:r>
          <a:endParaRPr lang="en-US" sz="1700" kern="1200" dirty="0"/>
        </a:p>
      </dsp:txBody>
      <dsp:txXfrm>
        <a:off x="6130227" y="524214"/>
        <a:ext cx="1791592" cy="43179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121BAA-B48E-413E-A722-FBEFD80FFFDF}">
      <dsp:nvSpPr>
        <dsp:cNvPr id="0" name=""/>
        <dsp:cNvSpPr/>
      </dsp:nvSpPr>
      <dsp:spPr>
        <a:xfrm>
          <a:off x="982" y="0"/>
          <a:ext cx="2467942" cy="589280"/>
        </a:xfrm>
        <a:prstGeom prst="chevron">
          <a:avLst>
            <a:gd name="adj" fmla="val 4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018C15-80E5-44B2-976B-4F84DF29C2AF}">
      <dsp:nvSpPr>
        <dsp:cNvPr id="0" name=""/>
        <dsp:cNvSpPr/>
      </dsp:nvSpPr>
      <dsp:spPr>
        <a:xfrm>
          <a:off x="659100" y="147320"/>
          <a:ext cx="2084040" cy="5892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2013</a:t>
          </a:r>
          <a:endParaRPr lang="en-US" sz="1900" kern="1200" dirty="0"/>
        </a:p>
      </dsp:txBody>
      <dsp:txXfrm>
        <a:off x="676359" y="164579"/>
        <a:ext cx="2049522" cy="554762"/>
      </dsp:txXfrm>
    </dsp:sp>
    <dsp:sp modelId="{0063D953-6DD7-4505-B5DA-C23963075CDD}">
      <dsp:nvSpPr>
        <dsp:cNvPr id="0" name=""/>
        <dsp:cNvSpPr/>
      </dsp:nvSpPr>
      <dsp:spPr>
        <a:xfrm>
          <a:off x="2819920" y="0"/>
          <a:ext cx="2467942" cy="589279"/>
        </a:xfrm>
        <a:prstGeom prst="chevron">
          <a:avLst>
            <a:gd name="adj" fmla="val 4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4B0C6C-7CA7-46A3-BF3D-5B3E628CB12E}">
      <dsp:nvSpPr>
        <dsp:cNvPr id="0" name=""/>
        <dsp:cNvSpPr/>
      </dsp:nvSpPr>
      <dsp:spPr>
        <a:xfrm>
          <a:off x="3478038" y="147320"/>
          <a:ext cx="2084040" cy="589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2014-2015</a:t>
          </a:r>
          <a:endParaRPr lang="en-US" sz="1900" kern="1200" dirty="0"/>
        </a:p>
      </dsp:txBody>
      <dsp:txXfrm>
        <a:off x="3495297" y="164579"/>
        <a:ext cx="2049522" cy="554761"/>
      </dsp:txXfrm>
    </dsp:sp>
    <dsp:sp modelId="{76464BC0-9FCD-401C-A5DB-8EDDFE199C0E}">
      <dsp:nvSpPr>
        <dsp:cNvPr id="0" name=""/>
        <dsp:cNvSpPr/>
      </dsp:nvSpPr>
      <dsp:spPr>
        <a:xfrm>
          <a:off x="5638859" y="0"/>
          <a:ext cx="2467942" cy="589280"/>
        </a:xfrm>
        <a:prstGeom prst="chevron">
          <a:avLst>
            <a:gd name="adj" fmla="val 4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DCD895-9ED4-49FF-8414-9D4BDD4E4EE9}">
      <dsp:nvSpPr>
        <dsp:cNvPr id="0" name=""/>
        <dsp:cNvSpPr/>
      </dsp:nvSpPr>
      <dsp:spPr>
        <a:xfrm>
          <a:off x="6296977" y="147320"/>
          <a:ext cx="2084040" cy="5892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2016</a:t>
          </a:r>
          <a:endParaRPr lang="en-US" sz="1900" kern="1200" dirty="0"/>
        </a:p>
      </dsp:txBody>
      <dsp:txXfrm>
        <a:off x="6314236" y="164579"/>
        <a:ext cx="2049522" cy="5547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196D89-0866-D54A-B2B9-B461C1AEFACD}" type="datetimeFigureOut">
              <a:rPr lang="en-US" smtClean="0"/>
              <a:t>2/21/18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93405-4E1A-384F-8ABB-355CDAE634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293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r">
              <a:defRPr sz="1200"/>
            </a:lvl1pPr>
          </a:lstStyle>
          <a:p>
            <a:fld id="{B240603E-75EC-415A-AA02-98546A55D807}" type="datetimeFigureOut">
              <a:rPr lang="en-US" smtClean="0"/>
              <a:pPr/>
              <a:t>2/21/18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6" tIns="46583" rIns="93166" bIns="4658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6" tIns="46583" rIns="93166" bIns="4658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6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6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r">
              <a:defRPr sz="1200"/>
            </a:lvl1pPr>
          </a:lstStyle>
          <a:p>
            <a:fld id="{324BB7CD-B56E-47B4-87C1-60528E95A6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752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BB7CD-B56E-47B4-87C1-60528E95A6E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9124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BB7CD-B56E-47B4-87C1-60528E95A6E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6374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BB7CD-B56E-47B4-87C1-60528E95A6E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6524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BB7CD-B56E-47B4-87C1-60528E95A6E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2563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BB7CD-B56E-47B4-87C1-60528E95A6EC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947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BB7CD-B56E-47B4-87C1-60528E95A6E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677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BB7CD-B56E-47B4-87C1-60528E95A6E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9245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BB7CD-B56E-47B4-87C1-60528E95A6E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198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BB7CD-B56E-47B4-87C1-60528E95A6E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746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BB7CD-B56E-47B4-87C1-60528E95A6E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956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BB7CD-B56E-47B4-87C1-60528E95A6E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5332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BB7CD-B56E-47B4-87C1-60528E95A6E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7556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BB7CD-B56E-47B4-87C1-60528E95A6E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785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2400" y="153923"/>
            <a:ext cx="8839200" cy="28940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0" y="3429000"/>
            <a:ext cx="4626646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32FB18A-AD88-4313-899B-D1091DD68F60}" type="datetimeFigureOut">
              <a:rPr lang="en-US" smtClean="0"/>
              <a:pPr/>
              <a:t>2/21/18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9F98FA-5DBF-4623-B728-96C7D126D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04800" y="11385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152400" y="3200400"/>
            <a:ext cx="8839200" cy="3581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2734" y="5189479"/>
            <a:ext cx="1286930" cy="128693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2_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6477000" cy="6478524"/>
          </a:xfrm>
        </p:spPr>
        <p:txBody>
          <a:bodyPr/>
          <a:lstStyle>
            <a:lvl1pPr marL="45720" indent="0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81000" y="990600"/>
            <a:ext cx="64008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5766385"/>
            <a:ext cx="837829" cy="837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3679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332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B18A-AD88-4313-899B-D1091DD68F60}" type="datetimeFigureOut">
              <a:rPr lang="en-US" smtClean="0"/>
              <a:pPr/>
              <a:t>2/21/18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B18A-AD88-4313-899B-D1091DD68F60}" type="datetimeFigureOut">
              <a:rPr lang="en-US" smtClean="0"/>
              <a:pPr/>
              <a:t>2/21/18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32FB18A-AD88-4313-899B-D1091DD68F60}" type="datetimeFigureOut">
              <a:rPr lang="en-US" smtClean="0"/>
              <a:pPr/>
              <a:t>2/21/18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5CE657E-176F-0747-8899-9E3C6BA063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512" y="5496980"/>
            <a:ext cx="1128075" cy="11280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B18A-AD88-4313-899B-D1091DD68F60}" type="datetimeFigureOut">
              <a:rPr lang="en-US" smtClean="0"/>
              <a:pPr/>
              <a:t>2/21/18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B18A-AD88-4313-899B-D1091DD68F60}" type="datetimeFigureOut">
              <a:rPr lang="en-US" smtClean="0"/>
              <a:pPr/>
              <a:t>2/21/18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B18A-AD88-4313-899B-D1091DD68F60}" type="datetimeFigureOut">
              <a:rPr lang="en-US" smtClean="0"/>
              <a:pPr/>
              <a:t>2/21/18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B18A-AD88-4313-899B-D1091DD68F60}" type="datetimeFigureOut">
              <a:rPr lang="en-US" smtClean="0"/>
              <a:pPr/>
              <a:t>2/21/18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" y="6019800"/>
            <a:ext cx="8686800" cy="6873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5486400"/>
          </a:xfrm>
        </p:spPr>
        <p:txBody>
          <a:bodyPr/>
          <a:lstStyle>
            <a:lvl1pPr marL="45720" indent="0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81000" y="762000"/>
            <a:ext cx="8454412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0395" y="6180299"/>
            <a:ext cx="1347303" cy="44910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" y="6019800"/>
            <a:ext cx="8686800" cy="6873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5714321"/>
          </a:xfrm>
        </p:spPr>
        <p:txBody>
          <a:bodyPr/>
          <a:lstStyle>
            <a:lvl1pPr marL="45720" indent="0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04800" y="1066800"/>
            <a:ext cx="8530612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0797" y="6158006"/>
            <a:ext cx="1414182" cy="471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3340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832FB18A-AD88-4313-899B-D1091DD68F60}" type="datetimeFigureOut">
              <a:rPr lang="en-US" smtClean="0"/>
              <a:pPr/>
              <a:t>2/21/18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09F98FA-5DBF-4623-B728-96C7D126D3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34" r:id="rId9"/>
    <p:sldLayoutId id="2147483733" r:id="rId10"/>
    <p:sldLayoutId id="2147483732" r:id="rId11"/>
    <p:sldLayoutId id="214748372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0" y="3429000"/>
            <a:ext cx="4626646" cy="1676400"/>
          </a:xfrm>
        </p:spPr>
        <p:txBody>
          <a:bodyPr/>
          <a:lstStyle/>
          <a:p>
            <a:pPr algn="r"/>
            <a:r>
              <a:rPr lang="en-US" sz="16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534400" cy="2514600"/>
          </a:xfrm>
        </p:spPr>
        <p:txBody>
          <a:bodyPr/>
          <a:lstStyle/>
          <a:p>
            <a:pPr algn="l"/>
            <a:r>
              <a:rPr lang="en-US" sz="3600" dirty="0" smtClean="0">
                <a:ln w="13335" cmpd="sng">
                  <a:noFill/>
                  <a:prstDash val="solid"/>
                </a:ln>
                <a:latin typeface="Times New Roman" charset="0"/>
                <a:ea typeface="Times New Roman" charset="0"/>
                <a:cs typeface="Times New Roman" charset="0"/>
              </a:rPr>
              <a:t>SEC Academic Leadership Development Program</a:t>
            </a:r>
            <a:endParaRPr lang="en-US" sz="3600" dirty="0">
              <a:ln w="13335" cmpd="sng">
                <a:noFill/>
                <a:prstDash val="solid"/>
              </a:ln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438400"/>
            <a:ext cx="8534400" cy="2514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n w="13335" cmpd="sng">
                  <a:noFill/>
                  <a:prstDash val="solid"/>
                </a:ln>
                <a:latin typeface="Times New Roman" charset="0"/>
                <a:ea typeface="Times New Roman" charset="0"/>
                <a:cs typeface="Times New Roman" charset="0"/>
              </a:rPr>
              <a:t>February 22, 2018</a:t>
            </a:r>
            <a:endParaRPr lang="en-US" sz="3600" dirty="0">
              <a:ln w="13335" cmpd="sng">
                <a:noFill/>
                <a:prstDash val="solid"/>
              </a:ln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847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Strategic Budgeting Initiative Guiding Principles</a:t>
            </a:r>
            <a:endParaRPr lang="en-US" sz="30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066800"/>
            <a:ext cx="82296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4572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sz="32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2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24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20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Prioritize funding of strategic initiatives aligned with Auburn’s mission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2200" dirty="0" smtClean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Deliver consistent, accurate, and realistic financial projections, while allowing flexibility to respond to future opportunities and unknowns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2200" dirty="0" smtClean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Promote authority, responsibility, and accountability, both locally and university-wide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2200" dirty="0" smtClean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Provide incentives for effective management of both revenues and expenses and reward creativity and innovation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2200" dirty="0" smtClean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Be simple, transparent, and logical</a:t>
            </a:r>
          </a:p>
          <a:p>
            <a:pPr marL="0">
              <a:buClr>
                <a:srgbClr val="FFFFFF"/>
              </a:buClr>
              <a:buFont typeface="Wingdings" pitchFamily="2" charset="2"/>
              <a:buNone/>
              <a:defRPr/>
            </a:pPr>
            <a:endParaRPr lang="en-US" sz="2200" b="1" dirty="0" smtClean="0">
              <a:solidFill>
                <a:srgbClr val="FFFFFF"/>
              </a:solidFill>
            </a:endParaRPr>
          </a:p>
          <a:p>
            <a:pPr marL="0">
              <a:buClr>
                <a:schemeClr val="tx1"/>
              </a:buClr>
              <a:buFont typeface="Wingdings" pitchFamily="2" charset="2"/>
              <a:buNone/>
              <a:defRPr/>
            </a:pPr>
            <a:endParaRPr lang="en-US" sz="1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1071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Role of Shared Governance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782940343"/>
              </p:ext>
            </p:extLst>
          </p:nvPr>
        </p:nvGraphicFramePr>
        <p:xfrm>
          <a:off x="457200" y="914400"/>
          <a:ext cx="8382000" cy="73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3400" y="1752600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Strategic Budgeting Initiative Steering Committee established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14700" y="189109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University Senate ad hoc committee review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26773" y="202959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Model Implementation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4255" y="2864331"/>
            <a:ext cx="27051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</a:rPr>
              <a:t>Membership: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Executive Vice President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Provost &amp; Vice President for Academic Affairs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Vice President for Business &amp; Finance and Chief Financial Officer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Director, Institutional Research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Dean (5)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Faculty (4)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543300" y="2864331"/>
            <a:ext cx="27051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</a:rPr>
              <a:t>Areas of Emphasis: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Allocation of tuition and fees according to weights and residency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Limit potential variations of revenues from year to year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Review the variables for allocating central administrative costs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Institute a policy for unit-level budget advisory groups</a:t>
            </a:r>
          </a:p>
          <a:p>
            <a:endParaRPr lang="en-US" sz="1400" dirty="0">
              <a:solidFill>
                <a:srgbClr val="002060"/>
              </a:solidFill>
            </a:endParaRP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362700" y="2864331"/>
            <a:ext cx="27051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</a:rPr>
              <a:t>Academic Governance 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Budget Advisory groups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Curriculum Committee</a:t>
            </a:r>
          </a:p>
          <a:p>
            <a:r>
              <a:rPr lang="en-US" sz="1400" dirty="0">
                <a:solidFill>
                  <a:srgbClr val="002060"/>
                </a:solidFill>
              </a:rPr>
              <a:t>Administrative Governance: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Executive Strategic Budgeting Initiative </a:t>
            </a:r>
            <a:r>
              <a:rPr lang="en-US" sz="1400" dirty="0" smtClean="0">
                <a:solidFill>
                  <a:srgbClr val="002060"/>
                </a:solidFill>
              </a:rPr>
              <a:t>Team</a:t>
            </a:r>
            <a:endParaRPr lang="en-US" sz="1400" dirty="0">
              <a:solidFill>
                <a:srgbClr val="002060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Budget Advisory Committee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Central Unit Allocations Committee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Space Management and Repair &amp; Renovation Committee</a:t>
            </a:r>
          </a:p>
          <a:p>
            <a:endParaRPr lang="en-US" sz="1400" dirty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70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304800"/>
            <a:ext cx="86868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Auburn University Strategic Budget Model</a:t>
            </a:r>
          </a:p>
          <a:p>
            <a:endParaRPr lang="en-US" sz="1500" dirty="0" smtClean="0"/>
          </a:p>
          <a:p>
            <a:r>
              <a:rPr lang="en-US" sz="2800" dirty="0">
                <a:solidFill>
                  <a:srgbClr val="002060"/>
                </a:solidFill>
              </a:rPr>
              <a:t>All revenues are distributed to the units that generate them, directly or indirectly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Examples of </a:t>
            </a:r>
            <a:r>
              <a:rPr lang="en-US" sz="2000" dirty="0" smtClean="0">
                <a:solidFill>
                  <a:srgbClr val="002060"/>
                </a:solidFill>
              </a:rPr>
              <a:t>direct revenues: </a:t>
            </a:r>
            <a:r>
              <a:rPr lang="en-US" sz="2000" dirty="0">
                <a:solidFill>
                  <a:srgbClr val="002060"/>
                </a:solidFill>
              </a:rPr>
              <a:t>professional fees, study abroad fees, sponsored activities, gifts and private support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Examples of </a:t>
            </a:r>
            <a:r>
              <a:rPr lang="en-US" sz="2000" dirty="0" smtClean="0">
                <a:solidFill>
                  <a:srgbClr val="002060"/>
                </a:solidFill>
              </a:rPr>
              <a:t>indirect revenues: </a:t>
            </a:r>
            <a:r>
              <a:rPr lang="en-US" sz="2000" dirty="0">
                <a:solidFill>
                  <a:srgbClr val="002060"/>
                </a:solidFill>
              </a:rPr>
              <a:t>tuition and student fees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800" dirty="0">
              <a:solidFill>
                <a:srgbClr val="002060"/>
              </a:solidFill>
            </a:endParaRPr>
          </a:p>
          <a:p>
            <a:r>
              <a:rPr lang="en-US" sz="2800" dirty="0">
                <a:solidFill>
                  <a:srgbClr val="002060"/>
                </a:solidFill>
              </a:rPr>
              <a:t>All direct costs are paid for by the responsible units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Examples are compensation and equipment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800" dirty="0">
              <a:solidFill>
                <a:srgbClr val="002060"/>
              </a:solidFill>
            </a:endParaRPr>
          </a:p>
          <a:p>
            <a:r>
              <a:rPr lang="en-US" sz="2800" dirty="0">
                <a:solidFill>
                  <a:srgbClr val="002060"/>
                </a:solidFill>
              </a:rPr>
              <a:t>All administrative costs are passed on to the revenue-producing units according to pre-determined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Example: The </a:t>
            </a:r>
            <a:r>
              <a:rPr lang="en-US" sz="2000" dirty="0">
                <a:solidFill>
                  <a:srgbClr val="002060"/>
                </a:solidFill>
              </a:rPr>
              <a:t>budget for the Office of the Provost is funded by the academic colleges based on each college’s share of student credit hours instructed.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800" dirty="0">
              <a:solidFill>
                <a:srgbClr val="002060"/>
              </a:solidFill>
            </a:endParaRPr>
          </a:p>
          <a:p>
            <a:r>
              <a:rPr lang="en-US" sz="2800" dirty="0">
                <a:solidFill>
                  <a:srgbClr val="002060"/>
                </a:solidFill>
              </a:rPr>
              <a:t>Revenue-producing units contribute a portion of revenue to the university’s Mission Enhancement Fund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690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1" y="1659285"/>
            <a:ext cx="5791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2060"/>
                </a:solidFill>
              </a:rPr>
              <a:t>At your institution, what or who would be your biggest obstacle to implementing a new resource allocation strategy?</a:t>
            </a:r>
          </a:p>
          <a:p>
            <a:pPr algn="ctr"/>
            <a:endParaRPr lang="en-US" sz="3200" dirty="0">
              <a:solidFill>
                <a:srgbClr val="002060"/>
              </a:solidFill>
            </a:endParaRPr>
          </a:p>
          <a:p>
            <a:pPr algn="ctr"/>
            <a:r>
              <a:rPr lang="en-US" sz="3200" dirty="0" smtClean="0">
                <a:solidFill>
                  <a:srgbClr val="002060"/>
                </a:solidFill>
              </a:rPr>
              <a:t>How would you address that obstacle or engage that person?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050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1659285"/>
            <a:ext cx="5867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2060"/>
                </a:solidFill>
              </a:rPr>
              <a:t>How did/would implementation of a new resource allocation strategy impact existing University policies and procedures?</a:t>
            </a:r>
          </a:p>
          <a:p>
            <a:pPr algn="ctr"/>
            <a:endParaRPr lang="en-US" sz="3200" dirty="0">
              <a:solidFill>
                <a:srgbClr val="002060"/>
              </a:solidFill>
            </a:endParaRPr>
          </a:p>
          <a:p>
            <a:pPr algn="ctr"/>
            <a:r>
              <a:rPr lang="en-US" sz="3200" dirty="0" smtClean="0">
                <a:solidFill>
                  <a:srgbClr val="002060"/>
                </a:solidFill>
              </a:rPr>
              <a:t>How was that change communicated?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607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151728"/>
            <a:ext cx="6019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2060"/>
                </a:solidFill>
              </a:rPr>
              <a:t>At your institution, how do units request additional resources?  What metrics and benchmarks are incorporated? Who approves requests for additional resources?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28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7700" y="2151728"/>
            <a:ext cx="59817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2060"/>
                </a:solidFill>
              </a:rPr>
              <a:t>Does </a:t>
            </a:r>
            <a:r>
              <a:rPr lang="en-US" sz="3200" dirty="0">
                <a:solidFill>
                  <a:srgbClr val="002060"/>
                </a:solidFill>
              </a:rPr>
              <a:t>your institution have the appropriate number of </a:t>
            </a:r>
            <a:r>
              <a:rPr lang="en-US" sz="3200" dirty="0" smtClean="0">
                <a:solidFill>
                  <a:srgbClr val="002060"/>
                </a:solidFill>
              </a:rPr>
              <a:t>personnel or tools (budget development, reporting, etc.) in </a:t>
            </a:r>
            <a:r>
              <a:rPr lang="en-US" sz="3200" dirty="0">
                <a:solidFill>
                  <a:srgbClr val="002060"/>
                </a:solidFill>
              </a:rPr>
              <a:t>each </a:t>
            </a:r>
            <a:r>
              <a:rPr lang="en-US" sz="3200" dirty="0" smtClean="0">
                <a:solidFill>
                  <a:srgbClr val="002060"/>
                </a:solidFill>
              </a:rPr>
              <a:t>unit?</a:t>
            </a:r>
            <a:endParaRPr lang="en-US" sz="3200" dirty="0">
              <a:solidFill>
                <a:srgbClr val="002060"/>
              </a:solidFill>
            </a:endParaRPr>
          </a:p>
          <a:p>
            <a:endParaRPr lang="en-US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449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2624328"/>
          </a:xfrm>
        </p:spPr>
        <p:txBody>
          <a:bodyPr/>
          <a:lstStyle/>
          <a:p>
            <a:pPr marL="4572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Bryan Elmore, CPA</a:t>
            </a:r>
          </a:p>
          <a:p>
            <a:pPr marL="45720" indent="0">
              <a:buNone/>
            </a:pPr>
            <a:r>
              <a:rPr lang="en-US" sz="2400" dirty="0" smtClean="0"/>
              <a:t>Director, Budget Services</a:t>
            </a:r>
          </a:p>
          <a:p>
            <a:pPr marL="45720" indent="0">
              <a:buNone/>
            </a:pPr>
            <a:r>
              <a:rPr lang="en-US" sz="2400" dirty="0" smtClean="0"/>
              <a:t>(334) 844-5852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2700528"/>
          </a:xfrm>
        </p:spPr>
        <p:txBody>
          <a:bodyPr/>
          <a:lstStyle/>
          <a:p>
            <a:pPr marL="4572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Amanda Malone</a:t>
            </a:r>
          </a:p>
          <a:p>
            <a:pPr marL="45720" indent="0">
              <a:buNone/>
            </a:pPr>
            <a:r>
              <a:rPr lang="en-US" sz="2400" dirty="0" smtClean="0"/>
              <a:t>Director, Provost Budget Services</a:t>
            </a:r>
          </a:p>
          <a:p>
            <a:pPr marL="45720" indent="0">
              <a:buNone/>
            </a:pPr>
            <a:r>
              <a:rPr lang="en-US" sz="2400" dirty="0" smtClean="0"/>
              <a:t>(334) 844-0280</a:t>
            </a:r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91230" y="4267200"/>
            <a:ext cx="45608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STRTBUD@auburn.edu</a:t>
            </a:r>
          </a:p>
          <a:p>
            <a:pPr algn="ctr"/>
            <a:endParaRPr lang="en-US" sz="2400" dirty="0">
              <a:solidFill>
                <a:srgbClr val="002060"/>
              </a:solidFill>
            </a:endParaRPr>
          </a:p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www.auburn.edu/academic/provost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307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9822222"/>
              </p:ext>
            </p:extLst>
          </p:nvPr>
        </p:nvGraphicFramePr>
        <p:xfrm>
          <a:off x="228600" y="757618"/>
          <a:ext cx="86868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64834" y="228600"/>
            <a:ext cx="8012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D35711"/>
                </a:solidFill>
                <a:latin typeface="+mj-lt"/>
                <a:cs typeface="Times New Roman" panose="02020603050405020304" pitchFamily="18" charset="0"/>
              </a:rPr>
              <a:t>Auburn University FY18 Budget by Division $1.271B</a:t>
            </a:r>
            <a:endParaRPr lang="en-US" sz="2800" dirty="0">
              <a:solidFill>
                <a:srgbClr val="D35711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43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>
                <a:solidFill>
                  <a:srgbClr val="D35711"/>
                </a:solidFill>
                <a:latin typeface="+mj-lt"/>
                <a:cs typeface="Times New Roman" panose="02020603050405020304" pitchFamily="18" charset="0"/>
              </a:rPr>
              <a:t>Auburn University FY18 Budget by Fund Type $1.271B</a:t>
            </a:r>
            <a:endParaRPr lang="en-US" sz="2600" dirty="0">
              <a:solidFill>
                <a:srgbClr val="D35711"/>
              </a:solidFill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0033509"/>
              </p:ext>
            </p:extLst>
          </p:nvPr>
        </p:nvGraphicFramePr>
        <p:xfrm>
          <a:off x="533400" y="1295400"/>
          <a:ext cx="8161337" cy="4668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72533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Auburn University Budget Trend</a:t>
            </a:r>
            <a:endParaRPr lang="en-US" dirty="0"/>
          </a:p>
        </p:txBody>
      </p:sp>
      <p:graphicFrame>
        <p:nvGraphicFramePr>
          <p:cNvPr id="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3945136"/>
              </p:ext>
            </p:extLst>
          </p:nvPr>
        </p:nvGraphicFramePr>
        <p:xfrm>
          <a:off x="168762" y="1309267"/>
          <a:ext cx="8746638" cy="4405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35569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Auburn University Tuition &amp; State Appropriation</a:t>
            </a:r>
            <a:endParaRPr lang="en-US" sz="2800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598800925"/>
              </p:ext>
            </p:extLst>
          </p:nvPr>
        </p:nvGraphicFramePr>
        <p:xfrm>
          <a:off x="225669" y="1295400"/>
          <a:ext cx="8686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4800" y="5717903"/>
            <a:ext cx="3540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 Appropriation for AU Main Campus only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06657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Auburn University Unrestricted Budget</a:t>
            </a:r>
            <a:endParaRPr lang="en-US" dirty="0"/>
          </a:p>
        </p:txBody>
      </p:sp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381000" y="1295400"/>
            <a:ext cx="2743200" cy="4267200"/>
          </a:xfrm>
          <a:prstGeom prst="can">
            <a:avLst>
              <a:gd name="adj" fmla="val 3642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i="0" dirty="0" smtClean="0">
                <a:solidFill>
                  <a:schemeClr val="bg1"/>
                </a:solidFill>
                <a:latin typeface="Times" pitchFamily="18" charset="0"/>
              </a:rPr>
              <a:t>Annual </a:t>
            </a:r>
            <a:r>
              <a:rPr lang="en-US" i="0" dirty="0">
                <a:solidFill>
                  <a:schemeClr val="bg1"/>
                </a:solidFill>
                <a:latin typeface="Times" pitchFamily="18" charset="0"/>
              </a:rPr>
              <a:t>Budget </a:t>
            </a:r>
          </a:p>
          <a:p>
            <a:pPr algn="ctr" eaLnBrk="1" hangingPunct="1"/>
            <a:r>
              <a:rPr lang="en-US" i="0" dirty="0">
                <a:solidFill>
                  <a:schemeClr val="bg1"/>
                </a:solidFill>
                <a:latin typeface="Times" pitchFamily="18" charset="0"/>
              </a:rPr>
              <a:t>Commitments</a:t>
            </a:r>
          </a:p>
          <a:p>
            <a:pPr eaLnBrk="1" hangingPunct="1"/>
            <a:endParaRPr lang="en-US" i="0" dirty="0">
              <a:latin typeface="Times" pitchFamily="18" charset="0"/>
            </a:endParaRPr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5524500" y="1555682"/>
            <a:ext cx="1676400" cy="6096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 i="0" dirty="0">
                <a:solidFill>
                  <a:schemeClr val="bg1"/>
                </a:solidFill>
                <a:latin typeface="Times" pitchFamily="18" charset="0"/>
              </a:rPr>
              <a:t>State</a:t>
            </a:r>
          </a:p>
          <a:p>
            <a:pPr algn="ctr" eaLnBrk="1" hangingPunct="1"/>
            <a:r>
              <a:rPr lang="en-US" sz="1400" i="0" dirty="0">
                <a:solidFill>
                  <a:schemeClr val="bg1"/>
                </a:solidFill>
                <a:latin typeface="Times" pitchFamily="18" charset="0"/>
              </a:rPr>
              <a:t>Appropriations</a:t>
            </a: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5619507" y="2362200"/>
            <a:ext cx="1574640" cy="1940206"/>
          </a:xfrm>
          <a:prstGeom prst="can">
            <a:avLst>
              <a:gd name="adj" fmla="val 2647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i="0" dirty="0">
                <a:solidFill>
                  <a:schemeClr val="bg1"/>
                </a:solidFill>
                <a:latin typeface="Times" pitchFamily="18" charset="0"/>
              </a:rPr>
              <a:t>Tuition</a:t>
            </a: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5660946" y="4566915"/>
            <a:ext cx="1447801" cy="187124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i="0" dirty="0">
                <a:solidFill>
                  <a:schemeClr val="bg1"/>
                </a:solidFill>
                <a:latin typeface="Times" pitchFamily="18" charset="0"/>
              </a:rPr>
              <a:t>Other</a:t>
            </a:r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5660946" y="5105400"/>
            <a:ext cx="1485900" cy="26279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i="0" dirty="0">
                <a:solidFill>
                  <a:schemeClr val="bg1"/>
                </a:solidFill>
                <a:latin typeface="Times" pitchFamily="18" charset="0"/>
              </a:rPr>
              <a:t>Reserves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352800" y="1860482"/>
            <a:ext cx="1905000" cy="882718"/>
          </a:xfrm>
          <a:prstGeom prst="straightConnector1">
            <a:avLst/>
          </a:prstGeom>
          <a:ln>
            <a:solidFill>
              <a:srgbClr val="D35711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3419353" y="3200400"/>
            <a:ext cx="1838447" cy="0"/>
          </a:xfrm>
          <a:prstGeom prst="straightConnector1">
            <a:avLst/>
          </a:prstGeom>
          <a:ln>
            <a:solidFill>
              <a:srgbClr val="D35711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3419354" y="4038601"/>
            <a:ext cx="1958939" cy="528314"/>
          </a:xfrm>
          <a:prstGeom prst="straightConnector1">
            <a:avLst/>
          </a:prstGeom>
          <a:ln>
            <a:solidFill>
              <a:srgbClr val="D35711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" name="Right Brace 17"/>
          <p:cNvSpPr/>
          <p:nvPr/>
        </p:nvSpPr>
        <p:spPr>
          <a:xfrm>
            <a:off x="7511893" y="1555682"/>
            <a:ext cx="412907" cy="3244918"/>
          </a:xfrm>
          <a:prstGeom prst="righ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8061246" y="2877234"/>
            <a:ext cx="914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Continuing Source of Funds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8021515" y="491284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One-Time Source of Funds</a:t>
            </a:r>
            <a:endParaRPr lang="en-US" sz="12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7315200" y="5236795"/>
            <a:ext cx="479346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386364" y="4651062"/>
            <a:ext cx="1991929" cy="567590"/>
          </a:xfrm>
          <a:prstGeom prst="straightConnector1">
            <a:avLst/>
          </a:prstGeom>
          <a:ln w="57150">
            <a:solidFill>
              <a:srgbClr val="D3571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205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Budget Alternatives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914622812"/>
              </p:ext>
            </p:extLst>
          </p:nvPr>
        </p:nvGraphicFramePr>
        <p:xfrm>
          <a:off x="609600" y="990600"/>
          <a:ext cx="79248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65175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Auburn University Incremental Model</a:t>
            </a:r>
            <a:endParaRPr lang="en-US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683175" y="1143000"/>
            <a:ext cx="3897313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dirty="0" smtClean="0">
                <a:solidFill>
                  <a:srgbClr val="D35729"/>
                </a:solidFill>
              </a:rPr>
              <a:t>Non-RCM features</a:t>
            </a:r>
          </a:p>
          <a:p>
            <a:pPr lvl="1"/>
            <a:r>
              <a:rPr lang="en-US" dirty="0" smtClean="0">
                <a:solidFill>
                  <a:srgbClr val="D35729"/>
                </a:solidFill>
              </a:rPr>
              <a:t>“Base budget” concepts</a:t>
            </a:r>
          </a:p>
          <a:p>
            <a:pPr lvl="1"/>
            <a:r>
              <a:rPr lang="en-US" dirty="0" smtClean="0">
                <a:solidFill>
                  <a:srgbClr val="D35729"/>
                </a:solidFill>
              </a:rPr>
              <a:t>Historical basis</a:t>
            </a:r>
          </a:p>
          <a:p>
            <a:pPr lvl="1"/>
            <a:r>
              <a:rPr lang="en-US" dirty="0" smtClean="0">
                <a:solidFill>
                  <a:srgbClr val="D35729"/>
                </a:solidFill>
              </a:rPr>
              <a:t>Annual incremental allocations</a:t>
            </a:r>
          </a:p>
          <a:p>
            <a:pPr lvl="1"/>
            <a:r>
              <a:rPr lang="en-US" dirty="0" smtClean="0">
                <a:solidFill>
                  <a:srgbClr val="D35729"/>
                </a:solidFill>
              </a:rPr>
              <a:t>Administrative/facilities overhead is subsidized for non-auxiliary activities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953000" y="1143000"/>
            <a:ext cx="3886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dirty="0" smtClean="0"/>
              <a:t>Existing RCM features</a:t>
            </a:r>
          </a:p>
          <a:p>
            <a:pPr lvl="1"/>
            <a:r>
              <a:rPr lang="en-US" dirty="0" smtClean="0"/>
              <a:t>Carryover of unspent funds </a:t>
            </a:r>
          </a:p>
          <a:p>
            <a:pPr lvl="1"/>
            <a:r>
              <a:rPr lang="en-US" dirty="0" smtClean="0"/>
              <a:t>Locally generated funds stay in the unit</a:t>
            </a:r>
          </a:p>
          <a:p>
            <a:pPr lvl="1"/>
            <a:r>
              <a:rPr lang="en-US" dirty="0" smtClean="0"/>
              <a:t>Fringe benefit rate</a:t>
            </a:r>
          </a:p>
          <a:p>
            <a:pPr lvl="1"/>
            <a:r>
              <a:rPr lang="en-US" dirty="0" smtClean="0"/>
              <a:t>Administrative/facilities overhead assessment to divisions and auxiliaries</a:t>
            </a:r>
          </a:p>
          <a:p>
            <a:pPr lvl="1"/>
            <a:r>
              <a:rPr lang="en-US" dirty="0" smtClean="0"/>
              <a:t>Local reallocation</a:t>
            </a:r>
          </a:p>
          <a:p>
            <a:pPr lvl="1"/>
            <a:r>
              <a:rPr lang="en-US" dirty="0" smtClean="0"/>
              <a:t>Soft position budgeting</a:t>
            </a:r>
          </a:p>
          <a:p>
            <a:pPr lvl="1"/>
            <a:r>
              <a:rPr lang="en-US" dirty="0" smtClean="0"/>
              <a:t>Stand-alone RCM budgeting for summer, online education, per credit hour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09600" y="5594838"/>
            <a:ext cx="8077200" cy="0"/>
          </a:xfrm>
          <a:prstGeom prst="line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1674" y="4768362"/>
            <a:ext cx="746847" cy="5715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 flipV="1">
            <a:off x="4648200" y="1447800"/>
            <a:ext cx="0" cy="414703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733800" y="5369170"/>
            <a:ext cx="0" cy="1172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8896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Auburn University 2013-2018 Strategic Plan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28600" y="1600200"/>
            <a:ext cx="8915400" cy="3733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4572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sz="32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2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24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20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buFont typeface="Wingdings" pitchFamily="2" charset="2"/>
              <a:buNone/>
              <a:defRPr/>
            </a:pPr>
            <a:r>
              <a:rPr lang="en-US" sz="2500" dirty="0" smtClean="0">
                <a:solidFill>
                  <a:srgbClr val="002060"/>
                </a:solidFill>
              </a:rPr>
              <a:t>Priority 1: Enhance Student Success and Diversify Enrollment</a:t>
            </a:r>
          </a:p>
          <a:p>
            <a:pPr marL="0">
              <a:buFont typeface="Wingdings" pitchFamily="2" charset="2"/>
              <a:buNone/>
              <a:defRPr/>
            </a:pPr>
            <a:endParaRPr lang="en-US" sz="2500" dirty="0" smtClean="0">
              <a:solidFill>
                <a:srgbClr val="002060"/>
              </a:solidFill>
            </a:endParaRPr>
          </a:p>
          <a:p>
            <a:pPr marL="0">
              <a:buFont typeface="Wingdings" pitchFamily="2" charset="2"/>
              <a:buNone/>
              <a:defRPr/>
            </a:pPr>
            <a:r>
              <a:rPr lang="en-US" sz="2500" dirty="0" smtClean="0">
                <a:solidFill>
                  <a:srgbClr val="002060"/>
                </a:solidFill>
              </a:rPr>
              <a:t>Priority 2: Support Faculty Excellence &amp; Strengthen AU Reputation</a:t>
            </a:r>
          </a:p>
          <a:p>
            <a:pPr marL="0">
              <a:buFont typeface="Wingdings" pitchFamily="2" charset="2"/>
              <a:buNone/>
              <a:defRPr/>
            </a:pPr>
            <a:endParaRPr lang="en-US" sz="2500" dirty="0" smtClean="0">
              <a:solidFill>
                <a:srgbClr val="002060"/>
              </a:solidFill>
            </a:endParaRPr>
          </a:p>
          <a:p>
            <a:pPr marL="0">
              <a:buFont typeface="Wingdings" pitchFamily="2" charset="2"/>
              <a:buNone/>
              <a:defRPr/>
            </a:pPr>
            <a:r>
              <a:rPr lang="en-US" sz="2500" dirty="0" smtClean="0">
                <a:solidFill>
                  <a:srgbClr val="002060"/>
                </a:solidFill>
              </a:rPr>
              <a:t>Priority 3: Enhance Research, Scholarship, and Creative Work </a:t>
            </a:r>
          </a:p>
          <a:p>
            <a:pPr marL="0">
              <a:buFont typeface="Wingdings" pitchFamily="2" charset="2"/>
              <a:buNone/>
              <a:defRPr/>
            </a:pPr>
            <a:endParaRPr lang="en-US" sz="2500" dirty="0" smtClean="0">
              <a:solidFill>
                <a:srgbClr val="002060"/>
              </a:solidFill>
            </a:endParaRPr>
          </a:p>
          <a:p>
            <a:pPr marL="0">
              <a:buFont typeface="Wingdings" pitchFamily="2" charset="2"/>
              <a:buNone/>
              <a:defRPr/>
            </a:pPr>
            <a:r>
              <a:rPr lang="en-US" sz="2500" dirty="0" smtClean="0">
                <a:solidFill>
                  <a:srgbClr val="002060"/>
                </a:solidFill>
              </a:rPr>
              <a:t>Priority 4: Enhance Public Engagement</a:t>
            </a:r>
          </a:p>
          <a:p>
            <a:pPr marL="0">
              <a:buFont typeface="Wingdings" pitchFamily="2" charset="2"/>
              <a:buNone/>
              <a:defRPr/>
            </a:pPr>
            <a:endParaRPr lang="en-US" sz="2500" dirty="0" smtClean="0">
              <a:solidFill>
                <a:srgbClr val="002060"/>
              </a:solidFill>
            </a:endParaRPr>
          </a:p>
          <a:p>
            <a:pPr marL="0">
              <a:buFont typeface="Wingdings" pitchFamily="2" charset="2"/>
              <a:buNone/>
              <a:defRPr/>
            </a:pPr>
            <a:r>
              <a:rPr lang="en-US" sz="2500" dirty="0" smtClean="0">
                <a:solidFill>
                  <a:srgbClr val="002060"/>
                </a:solidFill>
              </a:rPr>
              <a:t>Priority 5: Focus Resources on Institutional Mission and Priorities</a:t>
            </a:r>
          </a:p>
          <a:p>
            <a:pPr marL="514350"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en-US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1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4216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Custom 33">
      <a:dk1>
        <a:sysClr val="windowText" lastClr="000000"/>
      </a:dk1>
      <a:lt1>
        <a:sysClr val="window" lastClr="FFFFFF"/>
      </a:lt1>
      <a:dk2>
        <a:srgbClr val="D35712"/>
      </a:dk2>
      <a:lt2>
        <a:srgbClr val="D3DFEF"/>
      </a:lt2>
      <a:accent1>
        <a:srgbClr val="1C314E"/>
      </a:accent1>
      <a:accent2>
        <a:srgbClr val="EB641B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21701</TotalTime>
  <Words>883</Words>
  <Application>Microsoft Macintosh PowerPoint</Application>
  <PresentationFormat>On-screen Show (4:3)</PresentationFormat>
  <Paragraphs>190</Paragraphs>
  <Slides>17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Grid</vt:lpstr>
      <vt:lpstr>SEC Academic Leadership Development Program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Contact</vt:lpstr>
    </vt:vector>
  </TitlesOfParts>
  <Manager/>
  <Company>Auburn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 Retreat</dc:title>
  <dc:subject/>
  <dc:creator>Julie Huff</dc:creator>
  <cp:keywords/>
  <dc:description/>
  <cp:lastModifiedBy>Jason Wilcox</cp:lastModifiedBy>
  <cp:revision>362</cp:revision>
  <cp:lastPrinted>2017-09-20T13:05:36Z</cp:lastPrinted>
  <dcterms:created xsi:type="dcterms:W3CDTF">2011-08-08T19:52:04Z</dcterms:created>
  <dcterms:modified xsi:type="dcterms:W3CDTF">2018-02-21T17:19:18Z</dcterms:modified>
  <cp:category/>
</cp:coreProperties>
</file>