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92" r:id="rId3"/>
    <p:sldId id="293" r:id="rId4"/>
    <p:sldId id="306" r:id="rId5"/>
    <p:sldId id="295" r:id="rId6"/>
    <p:sldId id="291" r:id="rId7"/>
    <p:sldId id="297" r:id="rId8"/>
    <p:sldId id="316" r:id="rId9"/>
    <p:sldId id="317" r:id="rId10"/>
    <p:sldId id="290" r:id="rId11"/>
    <p:sldId id="319" r:id="rId12"/>
    <p:sldId id="301" r:id="rId13"/>
    <p:sldId id="302" r:id="rId14"/>
    <p:sldId id="303" r:id="rId15"/>
    <p:sldId id="304" r:id="rId16"/>
    <p:sldId id="299" r:id="rId17"/>
    <p:sldId id="307" r:id="rId18"/>
    <p:sldId id="310" r:id="rId19"/>
    <p:sldId id="318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6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94E6A-4858-1242-AC8A-72183732E248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780DD-F977-0C40-9E19-FFF952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9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6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5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1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9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4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4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6563-7AA3-0B44-927B-B12A4A843AC4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929B8-2A35-754B-BB85-F14E202BA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1793319"/>
            <a:ext cx="9144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Myriad Pro" panose="020B0503030403020204" charset="0"/>
              </a:rPr>
              <a:t>People, Passion, and Purpose:  </a:t>
            </a:r>
            <a:endParaRPr lang="en-US" sz="3600" b="1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Myriad Pro" panose="020B0503030403020204" charset="0"/>
              </a:rPr>
              <a:t>How </a:t>
            </a:r>
            <a:r>
              <a:rPr lang="en-US" sz="3600" b="1" dirty="0">
                <a:solidFill>
                  <a:schemeClr val="bg1"/>
                </a:solidFill>
                <a:latin typeface="Myriad Pro" panose="020B0503030403020204" charset="0"/>
              </a:rPr>
              <a:t>Philanthropy Works and Why We Do </a:t>
            </a:r>
            <a:r>
              <a:rPr lang="en-US" sz="3600" b="1" dirty="0" smtClean="0">
                <a:solidFill>
                  <a:schemeClr val="bg1"/>
                </a:solidFill>
                <a:latin typeface="Myriad Pro" panose="020B0503030403020204" charset="0"/>
              </a:rPr>
              <a:t>It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Myriad Pro" panose="020B0503030403020204" charset="0"/>
              </a:rPr>
              <a:t>_____________________________</a:t>
            </a:r>
          </a:p>
          <a:p>
            <a:pPr algn="ctr"/>
            <a:endParaRPr lang="en-US" sz="3600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" panose="020B0503030403020204" charset="0"/>
              </a:rPr>
              <a:t>SEC Academic Leadership Development Program</a:t>
            </a:r>
            <a:endParaRPr lang="en-US" sz="2800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algn="ctr"/>
            <a:endParaRPr lang="en-US" sz="3600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2400" y="5148084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Myriad Pro" panose="020B0503030403020204" charset="0"/>
              </a:rPr>
              <a:t>      </a:t>
            </a:r>
            <a:r>
              <a:rPr lang="en-US" sz="2400" dirty="0" smtClean="0">
                <a:solidFill>
                  <a:schemeClr val="bg1"/>
                </a:solidFill>
                <a:latin typeface="Myriad Pro" panose="020B050303040302020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Myriad Pro" panose="020B0503030403020204" charset="0"/>
              </a:rPr>
              <a:t>Jane </a:t>
            </a:r>
            <a:r>
              <a:rPr lang="en-US" sz="2800" dirty="0" err="1">
                <a:solidFill>
                  <a:schemeClr val="bg1"/>
                </a:solidFill>
                <a:latin typeface="Myriad Pro" panose="020B0503030403020204" charset="0"/>
              </a:rPr>
              <a:t>DiFolco</a:t>
            </a:r>
            <a:r>
              <a:rPr lang="en-US" sz="2800" dirty="0">
                <a:solidFill>
                  <a:schemeClr val="bg1"/>
                </a:solidFill>
                <a:latin typeface="Myriad Pro" panose="020B050303040302020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Myriad Pro" panose="020B0503030403020204" charset="0"/>
              </a:rPr>
              <a:t>Parker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charset="0"/>
              </a:rPr>
              <a:t>Vice </a:t>
            </a:r>
            <a:r>
              <a:rPr lang="en-US" sz="2400" dirty="0">
                <a:solidFill>
                  <a:schemeClr val="bg1"/>
                </a:solidFill>
                <a:latin typeface="Myriad Pro" panose="020B0503030403020204" charset="0"/>
              </a:rPr>
              <a:t>President for Development and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charset="0"/>
              </a:rPr>
              <a:t>President</a:t>
            </a:r>
            <a:r>
              <a:rPr lang="en-US" sz="2400" dirty="0">
                <a:solidFill>
                  <a:schemeClr val="bg1"/>
                </a:solidFill>
                <a:latin typeface="Myriad Pro" panose="020B0503030403020204" charset="0"/>
              </a:rPr>
              <a:t>, Auburn University Foundation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056" y="282070"/>
            <a:ext cx="1385887" cy="122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3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44536" y="1422524"/>
            <a:ext cx="890220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Donors have the right to be informed about the organization, know that their gifts are used for their intended purposes, and receive appropriate acknowledgment and recognition.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lvl="1" algn="ctr">
              <a:buClr>
                <a:schemeClr val="accent6">
                  <a:lumMod val="75000"/>
                </a:schemeClr>
              </a:buClr>
            </a:pPr>
            <a:r>
              <a:rPr lang="en-US" sz="3200" b="1" i="1" dirty="0" smtClean="0">
                <a:solidFill>
                  <a:schemeClr val="bg1"/>
                </a:solidFill>
                <a:latin typeface="Myriad Pro" panose="020B0503030403020204" charset="0"/>
              </a:rPr>
              <a:t>We ALL have a moral and legal obligation to use donors’ gifts as intended.  We CANNOT change a donor’s gift designation.</a:t>
            </a:r>
            <a:endParaRPr lang="en-US" sz="3200" b="1" i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DONOR BILL OF RIGHTS</a:t>
            </a:r>
            <a:endParaRPr lang="en-US" sz="28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8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46133" y="1422524"/>
            <a:ext cx="90738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YOUR contacts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Look for attributes:</a:t>
            </a:r>
          </a:p>
          <a:p>
            <a:pPr marL="1371600" lvl="2" indent="-457200">
              <a:buClr>
                <a:schemeClr val="accent6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Capacity/wealth</a:t>
            </a:r>
          </a:p>
          <a:p>
            <a:pPr marL="1371600" lvl="2" indent="-457200">
              <a:buClr>
                <a:schemeClr val="accent6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Affinity/interest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1371600" lvl="2" indent="-457200">
              <a:buClr>
                <a:schemeClr val="accent6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Connection</a:t>
            </a:r>
          </a:p>
          <a:p>
            <a:pPr marL="1371600" lvl="2" indent="-457200">
              <a:buClr>
                <a:schemeClr val="accent6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Philanthropic spirit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IDENTIFYING PROSPECTS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493" y="5472870"/>
            <a:ext cx="9180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/>
                </a:solidFill>
                <a:latin typeface="Myriad Pro" panose="020B0503030403020204" charset="0"/>
              </a:rPr>
              <a:t>Capacity does not equal interest.  The prospect should have a connection to your program.</a:t>
            </a:r>
            <a:endParaRPr lang="en-US" sz="2800" b="1" i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1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7493" y="1521142"/>
            <a:ext cx="845886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Develop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trust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Create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 sense of greater personal connection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Identify and discuss areas of interest and passion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Show a sincere interest in the donor’s ideas and priorities (be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donor-centric)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In collaboration with Development colleagues, help create series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of engagement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opportunities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PROSPECT CULTIVATION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27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4649" y="1589713"/>
            <a:ext cx="845886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Prepare -- role play with the Development Officer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prior to meeting</a:t>
            </a:r>
          </a:p>
          <a:p>
            <a:pPr marL="1828800" lvl="3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Discuss your program and articulate fundable initiatives</a:t>
            </a:r>
          </a:p>
          <a:p>
            <a:pPr marL="1828800" lvl="3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Development Officer can “make the ask”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Solicitation is a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conversation,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not a presentation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Ask that the person consider an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INVESTMENT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of a </a:t>
            </a:r>
            <a:r>
              <a:rPr lang="en-US" sz="3200" b="1" u="sng" dirty="0">
                <a:solidFill>
                  <a:schemeClr val="bg1"/>
                </a:solidFill>
                <a:latin typeface="Myriad Pro" panose="020B0503030403020204" charset="0"/>
              </a:rPr>
              <a:t>specific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 amount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SOLICITATION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8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9521" y="1606265"/>
            <a:ext cx="84588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Determine how donor WANTS to be thanked/recognized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Prompt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, sincere thanks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Timely information about the impact and use of the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gift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Regular and timely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updates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The key to future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gifts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STEWARDSHIP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0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3044" y="1498057"/>
            <a:ext cx="845886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For each major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gift, there needs to be about 4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good prospects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On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average,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 major gift is closed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after 4 -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7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visits/engagements,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or between 6 months and 18 months</a:t>
            </a:r>
          </a:p>
          <a:p>
            <a:pPr lvl="1">
              <a:buClr>
                <a:schemeClr val="accent6">
                  <a:lumMod val="75000"/>
                </a:schemeClr>
              </a:buClr>
              <a:defRPr/>
            </a:pP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defRPr/>
            </a:pP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lvl="1" algn="ctr">
              <a:buClr>
                <a:schemeClr val="accent6">
                  <a:lumMod val="75000"/>
                </a:schemeClr>
              </a:buClr>
              <a:defRPr/>
            </a:pPr>
            <a:r>
              <a:rPr lang="en-US" sz="3600" b="1" i="1" dirty="0">
                <a:solidFill>
                  <a:schemeClr val="bg1"/>
                </a:solidFill>
                <a:latin typeface="Myriad Pro" panose="020B0503030403020204" charset="0"/>
              </a:rPr>
              <a:t>10% of donors give 90% of </a:t>
            </a:r>
            <a:r>
              <a:rPr lang="en-US" sz="3600" b="1" i="1" dirty="0" smtClean="0">
                <a:solidFill>
                  <a:schemeClr val="bg1"/>
                </a:solidFill>
                <a:latin typeface="Myriad Pro" panose="020B0503030403020204" charset="0"/>
              </a:rPr>
              <a:t>the money</a:t>
            </a:r>
            <a:endParaRPr lang="en-US" sz="3600" b="1" i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THE “SCIENCE” OF FUNDRAISING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46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46133" y="1422524"/>
            <a:ext cx="907382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We want you to practice fundraising </a:t>
            </a:r>
          </a:p>
          <a:p>
            <a:pPr lvl="1" algn="ctr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in a safe space.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This exercise will help you: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Recognize the differences among annual gifts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of support,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major gifts, endowment gifts,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and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deferred/planned gifts.  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Understand motivations for giving and why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philanthropic investors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choose various gift types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and designations 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GIFT TYPES &amp; MOTIVATION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178" y="2238601"/>
            <a:ext cx="8434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chemeClr val="accent6">
                  <a:lumMod val="75000"/>
                </a:schemeClr>
              </a:buClr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“You have $1M that you can give to one or more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charitable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organizations/causes.  You cannot give the gift to another person (or yourself).”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ACTIVITY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53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169775"/>
            <a:ext cx="8434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chemeClr val="accent6">
                  <a:lumMod val="75000"/>
                </a:schemeClr>
              </a:buClr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“You now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have only $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1,000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to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give to one or more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charitable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organizations/causes.  You cannot give the gift to another person (or yourself).”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ACTIVITY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5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835" y="1344195"/>
            <a:ext cx="84588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Develop fundable initiatives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Work closely with Development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Face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to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face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visits are the most productive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contacts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Listen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Stay donor-centered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Have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fun!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TAKEAWAYS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36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6482" y="1218704"/>
            <a:ext cx="8651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Gifts designated to units, colleges, schools, and over-arching university programs/activities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Deans and directors identify strategic initiatives for constituent funding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President may be involved with large gifts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Donors often make gifts to multiple areas on campus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7967" y="319245"/>
            <a:ext cx="8372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AUBURN UNIVERSITY CULTURE OF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GIVING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29304" y="5863385"/>
            <a:ext cx="9622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2800" b="1" i="1" dirty="0" smtClean="0">
                <a:solidFill>
                  <a:schemeClr val="bg1"/>
                </a:solidFill>
                <a:latin typeface="Myriad Pro" panose="020B0503030403020204" charset="0"/>
              </a:rPr>
              <a:t>Understand the culture of giving at your institution</a:t>
            </a:r>
            <a:endParaRPr lang="en-US" sz="2800" b="1" i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4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2396077"/>
            <a:ext cx="9144000" cy="93871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500" b="1" spc="3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QUESTIONS?</a:t>
            </a:r>
            <a:endParaRPr lang="en-US" sz="5500" b="1" spc="3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055" y="4853896"/>
            <a:ext cx="1505890" cy="132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7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4306" y="1942883"/>
            <a:ext cx="86510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Professional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Collaborative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Supportive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High expectations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Responsive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Imperative for Integrity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9405" y="287442"/>
            <a:ext cx="8372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OFFICE OF DEVELOPMENT CULTURE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0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3801" y="1754123"/>
            <a:ext cx="92916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Understand your university’s culture and strategic plan  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Develop a strategic plan for your unit and identify FUNDABLE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priorities 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Develop a plan for engaging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with your Development colleagues, dean, and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senior leadership in order to achieve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goals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ORGANIZATIONAL KNOWLEDGE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25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835" y="1815635"/>
            <a:ext cx="86510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Create professional trust relationships with Development colleagues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Be responsive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You and the dean are content experts about your unit</a:t>
            </a:r>
          </a:p>
          <a:p>
            <a:pPr marL="1828800" lvl="3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Articulate funding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priorities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Development colleagues are the content experts about fundraising </a:t>
            </a: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246" y="287442"/>
            <a:ext cx="8372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CULTIVATE INTERNAL RELATIONSHIPS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46132" y="1244890"/>
            <a:ext cx="9170060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Annual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Giving: cash,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online gifts, etc.  Usually smaller in size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Major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Gifts: cash, appreciated stock, real estate, and other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assets.  Major gift threshold varies by institution – may start at $25K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spcBef>
                <a:spcPct val="4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Planned Gifts: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deferred gifts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usually provided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through will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or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trust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GIFT TYPES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2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0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6486" y="1708474"/>
            <a:ext cx="945728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Annual vs.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Endowed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sz="3200" b="1" dirty="0" smtClean="0">
              <a:solidFill>
                <a:schemeClr val="bg1"/>
              </a:solidFill>
              <a:latin typeface="Myriad Pro" panose="020B0503030403020204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Support designated for: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Students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Faculty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Facilities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Programs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GIFT DESIGNATIONS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0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23503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178" y="1805137"/>
            <a:ext cx="82774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Belief in the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mission, impact, </a:t>
            </a: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and stability of the organization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Sense of civic </a:t>
            </a:r>
            <a:r>
              <a:rPr lang="en-US" sz="3200" b="1" dirty="0" smtClean="0">
                <a:solidFill>
                  <a:schemeClr val="bg1"/>
                </a:solidFill>
                <a:latin typeface="Myriad Pro" panose="020B0503030403020204" charset="0"/>
              </a:rPr>
              <a:t>and social responsibility</a:t>
            </a: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High regard for staff and volunteer leadership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DONOR MOTIVATION – TOP 3 REASONS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9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61"/>
            <a:ext cx="9144000" cy="6858000"/>
          </a:xfrm>
          <a:prstGeom prst="rect">
            <a:avLst/>
          </a:prstGeom>
          <a:solidFill>
            <a:srgbClr val="002B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 flipV="1">
            <a:off x="23503" y="0"/>
            <a:ext cx="9144000" cy="6857999"/>
          </a:xfrm>
          <a:prstGeom prst="rtTriangl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49" y="648587"/>
            <a:ext cx="8181709" cy="5182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4649" y="1796450"/>
            <a:ext cx="82774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Guilt and obligation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Promotional materials and proposals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en-US" sz="3200" b="1" dirty="0">
              <a:solidFill>
                <a:schemeClr val="bg1"/>
              </a:solidFill>
              <a:latin typeface="Myriad Pro" panose="020B0503030403020204" charset="0"/>
            </a:endParaRP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chemeClr val="bg1"/>
                </a:solidFill>
                <a:latin typeface="Myriad Pro" panose="020B0503030403020204" charset="0"/>
              </a:rPr>
              <a:t>Tax considerations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614" y="314249"/>
            <a:ext cx="83727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Myriad Pro Black" panose="020B0903030403020204" pitchFamily="34" charset="0"/>
              </a:rPr>
              <a:t>DONOR MOTIVATION – BOTTOM 3 REASONS</a:t>
            </a:r>
            <a:endParaRPr lang="en-US" sz="3200" dirty="0">
              <a:solidFill>
                <a:schemeClr val="bg1"/>
              </a:solidFill>
              <a:latin typeface="Myriad Pro Black" panose="020B09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8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2646</TotalTime>
  <Words>680</Words>
  <Application>Microsoft Macintosh PowerPoint</Application>
  <PresentationFormat>On-screen Show (4:3)</PresentationFormat>
  <Paragraphs>129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Myriad Pro</vt:lpstr>
      <vt:lpstr>Calibri</vt:lpstr>
      <vt:lpstr>Myriad Pro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Emily</dc:creator>
  <cp:keywords/>
  <dc:description/>
  <cp:lastModifiedBy>Jason Wilcox</cp:lastModifiedBy>
  <cp:revision>107</cp:revision>
  <dcterms:created xsi:type="dcterms:W3CDTF">2015-08-21T19:11:50Z</dcterms:created>
  <dcterms:modified xsi:type="dcterms:W3CDTF">2018-02-08T21:49:20Z</dcterms:modified>
  <cp:category/>
</cp:coreProperties>
</file>