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73" r:id="rId4"/>
    <p:sldId id="274" r:id="rId5"/>
    <p:sldId id="275" r:id="rId6"/>
    <p:sldId id="257" r:id="rId7"/>
    <p:sldId id="277" r:id="rId8"/>
    <p:sldId id="276" r:id="rId9"/>
    <p:sldId id="279" r:id="rId10"/>
    <p:sldId id="266" r:id="rId11"/>
    <p:sldId id="284" r:id="rId12"/>
    <p:sldId id="28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206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9" autoAdjust="0"/>
    <p:restoredTop sz="87030" autoAdjust="0"/>
  </p:normalViewPr>
  <p:slideViewPr>
    <p:cSldViewPr>
      <p:cViewPr varScale="1">
        <p:scale>
          <a:sx n="68" d="100"/>
          <a:sy n="68" d="100"/>
        </p:scale>
        <p:origin x="15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84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64D11A-3D2F-4436-B399-26A7387D8F2B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9F2D36-4B56-479B-928C-E156C999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97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DF407C-7475-4452-B31B-C767B37EFB49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FFED5C-22A9-45C7-B4AD-703B0EE90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5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FED5C-22A9-45C7-B4AD-703B0EE907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8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8E32CDB-172D-4FD2-B744-CA435ED30F64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1B1AB55-C7CD-4679-86A5-7CDD3336F9C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burn.edu/academic/international/isss/forms.php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sk0010@auburn.edu" TargetMode="External"/><Relationship Id="rId2" Type="http://schemas.openxmlformats.org/officeDocument/2006/relationships/hyperlink" Target="mailto:jrj0018@auburn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tledu@auburn.edu" TargetMode="External"/><Relationship Id="rId4" Type="http://schemas.openxmlformats.org/officeDocument/2006/relationships/hyperlink" Target="mailto:lovvocs@auburn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Curricular Practical Training (CPT)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25146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International Student and Scholar Services (ISSS)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9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2514600" cy="1524000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How to apply for</a:t>
            </a:r>
            <a:b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</a:t>
            </a: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PT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04800" y="2133600"/>
            <a:ext cx="2438400" cy="45720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Watch and review CPT PowerPoint.  Contact ISSS Advisor for additional questions.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Register for the appropriate CPT course</a:t>
            </a:r>
            <a:r>
              <a:rPr lang="en-US" sz="1600" dirty="0" smtClean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The student and their major professor should complete the application form. </a:t>
            </a:r>
            <a:r>
              <a:rPr lang="en-US" sz="1600" dirty="0">
                <a:latin typeface="Calibri" panose="020F0502020204030204" pitchFamily="34" charset="0"/>
              </a:rPr>
              <a:t>Attach the employer letter and turn in the complete application to an ISSS A</a:t>
            </a:r>
            <a:r>
              <a:rPr lang="en-US" sz="1600" dirty="0" smtClean="0">
                <a:latin typeface="Calibri" panose="020F0502020204030204" pitchFamily="34" charset="0"/>
              </a:rPr>
              <a:t>dvisor.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The ISSS A</a:t>
            </a:r>
            <a:r>
              <a:rPr lang="en-US" sz="1600" dirty="0" smtClean="0">
                <a:latin typeface="Calibri" panose="020F0502020204030204" pitchFamily="34" charset="0"/>
              </a:rPr>
              <a:t>dvisor will </a:t>
            </a:r>
            <a:r>
              <a:rPr lang="en-US" sz="1600" dirty="0">
                <a:latin typeface="Calibri" panose="020F0502020204030204" pitchFamily="34" charset="0"/>
              </a:rPr>
              <a:t>review the documents to determine if the criteria have been met</a:t>
            </a:r>
            <a:r>
              <a:rPr lang="en-US" sz="1600" dirty="0" smtClean="0">
                <a:latin typeface="Calibri" panose="020F0502020204030204" pitchFamily="34" charset="0"/>
              </a:rPr>
              <a:t>. </a:t>
            </a:r>
            <a:r>
              <a:rPr lang="en-US" sz="1600" dirty="0">
                <a:latin typeface="Calibri" panose="020F0502020204030204" pitchFamily="34" charset="0"/>
              </a:rPr>
              <a:t>If CPT is approved, the student will be notified by email.</a:t>
            </a:r>
          </a:p>
          <a:p>
            <a:endParaRPr lang="en-US" dirty="0"/>
          </a:p>
        </p:txBody>
      </p:sp>
      <p:pic>
        <p:nvPicPr>
          <p:cNvPr id="17" name="Picture Placeholder 16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7" t="16285" r="5001" b="4854"/>
          <a:stretch/>
        </p:blipFill>
        <p:spPr>
          <a:xfrm>
            <a:off x="3429000" y="381000"/>
            <a:ext cx="5067301" cy="6210301"/>
          </a:xfrm>
        </p:spPr>
      </p:pic>
    </p:spTree>
    <p:extLst>
      <p:ext uri="{BB962C8B-B14F-4D97-AF65-F5344CB8AC3E}">
        <p14:creationId xmlns:p14="http://schemas.microsoft.com/office/powerpoint/2010/main" val="21465120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FYI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For your information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sz="6000" dirty="0">
              <a:latin typeface="Calibri" panose="020F0502020204030204" pitchFamily="34" charset="0"/>
            </a:endParaRPr>
          </a:p>
          <a:p>
            <a:r>
              <a:rPr lang="en-US" sz="6000" dirty="0" smtClean="0">
                <a:latin typeface="Calibri" panose="020F0502020204030204" pitchFamily="34" charset="0"/>
              </a:rPr>
              <a:t>While on CPT a F-1 </a:t>
            </a:r>
            <a:r>
              <a:rPr lang="en-US" sz="6000" dirty="0">
                <a:latin typeface="Calibri" panose="020F0502020204030204" pitchFamily="34" charset="0"/>
              </a:rPr>
              <a:t>students must attend school full-time except during the vacation period or if they have been preauthorized by an ISSS </a:t>
            </a:r>
            <a:r>
              <a:rPr lang="en-US" sz="6000" dirty="0" smtClean="0">
                <a:latin typeface="Calibri" panose="020F0502020204030204" pitchFamily="34" charset="0"/>
              </a:rPr>
              <a:t>Advisor </a:t>
            </a:r>
            <a:r>
              <a:rPr lang="en-US" sz="6000" dirty="0">
                <a:latin typeface="Calibri" panose="020F0502020204030204" pitchFamily="34" charset="0"/>
              </a:rPr>
              <a:t>for a reduced course </a:t>
            </a:r>
            <a:r>
              <a:rPr lang="en-US" sz="6000" dirty="0" smtClean="0">
                <a:latin typeface="Calibri" panose="020F0502020204030204" pitchFamily="34" charset="0"/>
              </a:rPr>
              <a:t>load </a:t>
            </a:r>
            <a:r>
              <a:rPr lang="en-US" sz="6000" dirty="0">
                <a:solidFill>
                  <a:prstClr val="black"/>
                </a:solidFill>
                <a:latin typeface="Calibri" panose="020F0502020204030204" pitchFamily="34" charset="0"/>
              </a:rPr>
              <a:t>( </a:t>
            </a:r>
            <a:r>
              <a:rPr lang="en-US" sz="6000" dirty="0">
                <a:solidFill>
                  <a:prstClr val="black"/>
                </a:solidFill>
                <a:latin typeface="Calibri" panose="020F0502020204030204" pitchFamily="34" charset="0"/>
                <a:hlinkClick r:id="rId2"/>
              </a:rPr>
              <a:t>Gold Form</a:t>
            </a:r>
            <a:r>
              <a:rPr lang="en-US" sz="6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sz="60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r>
              <a:rPr lang="en-US" sz="6000" dirty="0" smtClean="0">
                <a:latin typeface="Calibri" panose="020F0502020204030204" pitchFamily="34" charset="0"/>
              </a:rPr>
              <a:t> CPT </a:t>
            </a:r>
            <a:r>
              <a:rPr lang="en-US" sz="6000" dirty="0">
                <a:latin typeface="Calibri" panose="020F0502020204030204" pitchFamily="34" charset="0"/>
              </a:rPr>
              <a:t>employment authorization is tied to the academic calendar and/or the internship requirements</a:t>
            </a:r>
            <a:r>
              <a:rPr lang="en-US" sz="6000" dirty="0" smtClean="0">
                <a:latin typeface="Calibri" panose="020F0502020204030204" pitchFamily="34" charset="0"/>
              </a:rPr>
              <a:t>: students will not be able to work past the authorized days on CPT. CPT extensions may be requested. Please contact your ISSS Advisor for more information on extensions.</a:t>
            </a:r>
            <a:endParaRPr lang="en-US" sz="6000" dirty="0">
              <a:latin typeface="Calibri" panose="020F0502020204030204" pitchFamily="34" charset="0"/>
            </a:endParaRPr>
          </a:p>
          <a:p>
            <a:endParaRPr lang="en-US" sz="6000" dirty="0">
              <a:latin typeface="Calibri" panose="020F0502020204030204" pitchFamily="34" charset="0"/>
            </a:endParaRPr>
          </a:p>
          <a:p>
            <a:r>
              <a:rPr lang="en-US" sz="6000" dirty="0" smtClean="0">
                <a:latin typeface="Calibri" panose="020F0502020204030204" pitchFamily="34" charset="0"/>
              </a:rPr>
              <a:t>Graduate </a:t>
            </a:r>
            <a:r>
              <a:rPr lang="en-US" sz="6000" dirty="0">
                <a:latin typeface="Calibri" panose="020F0502020204030204" pitchFamily="34" charset="0"/>
              </a:rPr>
              <a:t>students holding any type of assistantship on campus will be limited to part-time CPT and part-time assistantship for a maximum of </a:t>
            </a:r>
            <a:r>
              <a:rPr lang="en-US" sz="6000" dirty="0" smtClean="0">
                <a:latin typeface="Calibri" panose="020F0502020204030204" pitchFamily="34" charset="0"/>
              </a:rPr>
              <a:t>20 </a:t>
            </a:r>
            <a:r>
              <a:rPr lang="en-US" sz="6000" dirty="0">
                <a:latin typeface="Calibri" panose="020F0502020204030204" pitchFamily="34" charset="0"/>
              </a:rPr>
              <a:t>hours per week during the fall and spring semesters. </a:t>
            </a:r>
            <a:endParaRPr lang="en-US" sz="6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6000" dirty="0">
              <a:latin typeface="Calibri" panose="020F0502020204030204" pitchFamily="34" charset="0"/>
            </a:endParaRPr>
          </a:p>
          <a:p>
            <a:r>
              <a:rPr lang="en-US" sz="6000" dirty="0" smtClean="0">
                <a:latin typeface="Calibri" panose="020F0502020204030204" pitchFamily="34" charset="0"/>
              </a:rPr>
              <a:t>You </a:t>
            </a:r>
            <a:r>
              <a:rPr lang="en-US" sz="6000" dirty="0">
                <a:latin typeface="Calibri" panose="020F0502020204030204" pitchFamily="34" charset="0"/>
              </a:rPr>
              <a:t>must be authorized for CPT by an ISSS </a:t>
            </a:r>
            <a:r>
              <a:rPr lang="en-US" sz="6000" dirty="0" smtClean="0">
                <a:latin typeface="Calibri" panose="020F0502020204030204" pitchFamily="34" charset="0"/>
              </a:rPr>
              <a:t>Advisor </a:t>
            </a:r>
            <a:r>
              <a:rPr lang="en-US" sz="6000" b="1" dirty="0">
                <a:latin typeface="Calibri" panose="020F0502020204030204" pitchFamily="34" charset="0"/>
              </a:rPr>
              <a:t>before beginning </a:t>
            </a:r>
            <a:r>
              <a:rPr lang="en-US" sz="6000" dirty="0">
                <a:latin typeface="Calibri" panose="020F0502020204030204" pitchFamily="34" charset="0"/>
              </a:rPr>
              <a:t>any </a:t>
            </a:r>
            <a:r>
              <a:rPr lang="en-US" sz="6000" dirty="0" smtClean="0">
                <a:latin typeface="Calibri" panose="020F0502020204030204" pitchFamily="34" charset="0"/>
              </a:rPr>
              <a:t>employment.</a:t>
            </a:r>
            <a:endParaRPr lang="en-US" sz="60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endParaRPr lang="en-US" sz="2400" b="1" dirty="0" smtClean="0">
              <a:solidFill>
                <a:schemeClr val="accent1"/>
              </a:solidFill>
            </a:endParaRPr>
          </a:p>
          <a:p>
            <a:endParaRPr lang="en-US" sz="2400" b="1" dirty="0">
              <a:solidFill>
                <a:schemeClr val="accent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Points to keep in mind before and while on CPT</a:t>
            </a:r>
            <a:endParaRPr lang="en-US" sz="2800" b="1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68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ISSS Advisors</a:t>
            </a:r>
            <a:endParaRPr lang="en-US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marR="0" indent="0">
              <a:lnSpc>
                <a:spcPts val="2875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429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If you have any questions or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need to request a CPT extension from </a:t>
            </a: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your ISSS Advisor, please send an email to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:</a:t>
            </a:r>
            <a:b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</a:br>
            <a:endParaRPr lang="en-US" dirty="0">
              <a:solidFill>
                <a:srgbClr val="000000"/>
              </a:solidFill>
              <a:latin typeface="Calibri"/>
              <a:ea typeface="Times New Roman"/>
              <a:cs typeface="Calibri"/>
            </a:endParaRPr>
          </a:p>
          <a:p>
            <a:pPr marL="500380" lvl="1" indent="-342900">
              <a:lnSpc>
                <a:spcPts val="2875"/>
              </a:lnSpc>
              <a:spcBef>
                <a:spcPts val="0"/>
              </a:spcBef>
              <a:tabLst>
                <a:tab pos="3429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F-1 students whose last name begins with the letters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A-J</a:t>
            </a:r>
            <a:endParaRPr lang="en-US" dirty="0" smtClean="0">
              <a:solidFill>
                <a:srgbClr val="000000"/>
              </a:solidFill>
              <a:latin typeface="Calibri"/>
              <a:ea typeface="Times New Roman"/>
              <a:cs typeface="Calibri"/>
            </a:endParaRPr>
          </a:p>
          <a:p>
            <a:pPr marL="157480" lvl="1" indent="0">
              <a:lnSpc>
                <a:spcPts val="2875"/>
              </a:lnSpc>
              <a:spcBef>
                <a:spcPts val="0"/>
              </a:spcBef>
              <a:buNone/>
              <a:tabLst>
                <a:tab pos="3429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Jennifer Jackson (</a:t>
            </a:r>
            <a:r>
              <a:rPr lang="en-US" sz="1800" dirty="0">
                <a:hlinkClick r:id="rId2" tooltip="Contact Jennifer Jackson"/>
              </a:rPr>
              <a:t>jrj0018@auburn.edu</a:t>
            </a:r>
            <a:r>
              <a:rPr lang="en-US" sz="180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)</a:t>
            </a:r>
            <a:endParaRPr lang="en-US" dirty="0" smtClean="0">
              <a:solidFill>
                <a:srgbClr val="000000"/>
              </a:solidFill>
              <a:latin typeface="Calibri"/>
              <a:ea typeface="Times New Roman"/>
              <a:cs typeface="Calibri"/>
            </a:endParaRPr>
          </a:p>
          <a:p>
            <a:pPr marL="500380" lvl="1" indent="-342900">
              <a:lnSpc>
                <a:spcPts val="2875"/>
              </a:lnSpc>
              <a:spcBef>
                <a:spcPts val="0"/>
              </a:spcBef>
              <a:tabLst>
                <a:tab pos="3429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F-1 students whose last name begins with the letters K-S</a:t>
            </a:r>
          </a:p>
          <a:p>
            <a:pPr marL="157480" lvl="1" indent="0">
              <a:lnSpc>
                <a:spcPts val="2875"/>
              </a:lnSpc>
              <a:spcBef>
                <a:spcPts val="0"/>
              </a:spcBef>
              <a:buNone/>
              <a:tabLst>
                <a:tab pos="342900" algn="l"/>
              </a:tabLst>
            </a:pP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Swati 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Kukreja (</a:t>
            </a:r>
            <a:r>
              <a:rPr lang="en-US" sz="1800" dirty="0">
                <a:solidFill>
                  <a:srgbClr val="92D050"/>
                </a:solidFill>
                <a:latin typeface="Calibri"/>
                <a:ea typeface="Times New Roman"/>
                <a:cs typeface="Calibri"/>
                <a:hlinkClick r:id="rId3"/>
              </a:rPr>
              <a:t>ssk0010@auburn.edu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)</a:t>
            </a:r>
            <a:endParaRPr lang="en-US" dirty="0">
              <a:solidFill>
                <a:srgbClr val="000000"/>
              </a:solidFill>
              <a:latin typeface="Calibri"/>
              <a:ea typeface="Times New Roman"/>
              <a:cs typeface="Calibri"/>
            </a:endParaRPr>
          </a:p>
          <a:p>
            <a:pPr marL="500380" lvl="1" indent="-342900">
              <a:lnSpc>
                <a:spcPts val="2875"/>
              </a:lnSpc>
              <a:spcBef>
                <a:spcPts val="0"/>
              </a:spcBef>
              <a:tabLst>
                <a:tab pos="342900" algn="l"/>
              </a:tabLst>
            </a:pP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F-1 </a:t>
            </a: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students whose last name begins with the letters </a:t>
            </a: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-Z</a:t>
            </a:r>
            <a:endParaRPr lang="en-US" dirty="0">
              <a:solidFill>
                <a:srgbClr val="000000"/>
              </a:solidFill>
              <a:latin typeface="Calibri"/>
              <a:ea typeface="Times New Roman"/>
              <a:cs typeface="Calibri"/>
            </a:endParaRPr>
          </a:p>
          <a:p>
            <a:pPr marL="431800" lvl="2" indent="0">
              <a:lnSpc>
                <a:spcPts val="2875"/>
              </a:lnSpc>
              <a:spcBef>
                <a:spcPts val="0"/>
              </a:spcBef>
              <a:buNone/>
              <a:tabLst>
                <a:tab pos="342900" algn="l"/>
              </a:tabLst>
            </a:pP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	Carol </a:t>
            </a: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Lovvorn (</a:t>
            </a: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  <a:hlinkClick r:id="rId4"/>
              </a:rPr>
              <a:t>lovvocs@auburn.edu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)</a:t>
            </a:r>
          </a:p>
          <a:p>
            <a:pPr marL="431800" lvl="2" indent="0">
              <a:lnSpc>
                <a:spcPts val="2875"/>
              </a:lnSpc>
              <a:spcBef>
                <a:spcPts val="0"/>
              </a:spcBef>
              <a:buNone/>
              <a:tabLst>
                <a:tab pos="342900" algn="l"/>
              </a:tabLst>
            </a:pPr>
            <a:endParaRPr lang="en-US" dirty="0">
              <a:solidFill>
                <a:srgbClr val="000000"/>
              </a:solidFill>
              <a:latin typeface="Calibri"/>
              <a:ea typeface="Times New Roman"/>
              <a:cs typeface="Calibri"/>
            </a:endParaRPr>
          </a:p>
          <a:p>
            <a:pPr marL="157480" lvl="1" indent="0">
              <a:lnSpc>
                <a:spcPts val="2875"/>
              </a:lnSpc>
              <a:spcBef>
                <a:spcPts val="0"/>
              </a:spcBef>
              <a:buNone/>
              <a:tabLst>
                <a:tab pos="3429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If you are unsure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who to email, </a:t>
            </a: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please contact the OIP Front Desk by phone (334-844-5001) or by email (</a:t>
            </a: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  <a:hlinkClick r:id="rId5"/>
              </a:rPr>
              <a:t>intledu@auburn.edu</a:t>
            </a:r>
            <a:r>
              <a:rPr lang="en-US" dirty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6308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Description</a:t>
            </a:r>
            <a:endParaRPr lang="en-US" sz="5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886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Curricular Practical Training (CPT</a:t>
            </a:r>
            <a:r>
              <a:rPr lang="en-US" sz="2800" dirty="0" smtClean="0">
                <a:latin typeface="Calibri" panose="020F0502020204030204" pitchFamily="34" charset="0"/>
              </a:rPr>
              <a:t>) is </a:t>
            </a:r>
            <a:r>
              <a:rPr lang="en-US" sz="2800" dirty="0">
                <a:latin typeface="Calibri" panose="020F0502020204030204" pitchFamily="34" charset="0"/>
              </a:rPr>
              <a:t>temporary </a:t>
            </a:r>
            <a:r>
              <a:rPr lang="en-US" sz="2800" dirty="0" smtClean="0">
                <a:latin typeface="Calibri" panose="020F0502020204030204" pitchFamily="34" charset="0"/>
              </a:rPr>
              <a:t>training for an F-1 student in their major. This practical training </a:t>
            </a:r>
            <a:r>
              <a:rPr lang="en-US" sz="2800" u="sng" dirty="0" smtClean="0">
                <a:latin typeface="Calibri" panose="020F0502020204030204" pitchFamily="34" charset="0"/>
              </a:rPr>
              <a:t>MUST</a:t>
            </a:r>
            <a:r>
              <a:rPr lang="en-US" sz="2800" dirty="0" smtClean="0">
                <a:latin typeface="Calibri" panose="020F0502020204030204" pitchFamily="34" charset="0"/>
              </a:rPr>
              <a:t> be "an </a:t>
            </a:r>
            <a:r>
              <a:rPr lang="en-US" sz="2800" dirty="0">
                <a:latin typeface="Calibri" panose="020F0502020204030204" pitchFamily="34" charset="0"/>
              </a:rPr>
              <a:t>integral part of an established curriculum" and "directly related to the student's major area of study.” This establishes a basic principle that CPT should be </a:t>
            </a:r>
            <a:r>
              <a:rPr lang="en-US" sz="2800" dirty="0" smtClean="0">
                <a:latin typeface="Calibri" panose="020F0502020204030204" pitchFamily="34" charset="0"/>
              </a:rPr>
              <a:t>required by the curriculum and </a:t>
            </a:r>
            <a:r>
              <a:rPr lang="en-US" sz="2800" dirty="0">
                <a:latin typeface="Calibri" panose="020F0502020204030204" pitchFamily="34" charset="0"/>
              </a:rPr>
              <a:t>done for </a:t>
            </a:r>
            <a:r>
              <a:rPr lang="en-US" sz="2800" dirty="0" smtClean="0">
                <a:latin typeface="Calibri" panose="020F0502020204030204" pitchFamily="34" charset="0"/>
              </a:rPr>
              <a:t>academic credit.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1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Eligibility</a:t>
            </a:r>
            <a:endParaRPr lang="en-US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</a:rPr>
              <a:t>The student must be in valid F-1 status at the time of application and have been in full-time status for one academic year preceding the application.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</a:rPr>
              <a:t>Graduate students whose programs require immediate participation in an internship/practical training may apply at any time.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</a:rPr>
              <a:t>Required part of the degree program - </a:t>
            </a:r>
            <a:r>
              <a:rPr lang="en-US" sz="2000" dirty="0">
                <a:latin typeface="Calibri" panose="020F0502020204030204" pitchFamily="34" charset="0"/>
              </a:rPr>
              <a:t>proof of academic requirement must be submitted with the CPT application (Example: copy of undergraduate or graduate bulletin page listing the requirement)</a:t>
            </a: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   OR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</a:rPr>
              <a:t>Optional part of the degree program - </a:t>
            </a:r>
            <a:r>
              <a:rPr lang="en-US" sz="2000" dirty="0">
                <a:latin typeface="Calibri" panose="020F0502020204030204" pitchFamily="34" charset="0"/>
              </a:rPr>
              <a:t>student must first be enrolled in a credit bearing course prior to requesting CPT authorization. (Example: Internship, Directed Study).</a:t>
            </a:r>
          </a:p>
        </p:txBody>
      </p:sp>
    </p:spTree>
    <p:extLst>
      <p:ext uri="{BB962C8B-B14F-4D97-AF65-F5344CB8AC3E}">
        <p14:creationId xmlns:p14="http://schemas.microsoft.com/office/powerpoint/2010/main" val="206088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Location</a:t>
            </a:r>
            <a:endParaRPr lang="en-US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800" dirty="0">
                <a:latin typeface="Calibri" panose="020F0502020204030204" pitchFamily="34" charset="0"/>
              </a:rPr>
              <a:t>Students may engage in CPT only for the specific employer, location and period approved and recorded by </a:t>
            </a:r>
            <a:r>
              <a:rPr lang="en-US" sz="2800" dirty="0" smtClean="0">
                <a:latin typeface="Calibri" panose="020F0502020204030204" pitchFamily="34" charset="0"/>
              </a:rPr>
              <a:t>their International Student Advisor in </a:t>
            </a:r>
            <a:r>
              <a:rPr lang="en-US" sz="2800" dirty="0">
                <a:latin typeface="Calibri" panose="020F0502020204030204" pitchFamily="34" charset="0"/>
              </a:rPr>
              <a:t>SEVIS</a:t>
            </a:r>
          </a:p>
        </p:txBody>
      </p:sp>
    </p:spTree>
    <p:extLst>
      <p:ext uri="{BB962C8B-B14F-4D97-AF65-F5344CB8AC3E}">
        <p14:creationId xmlns:p14="http://schemas.microsoft.com/office/powerpoint/2010/main" val="341912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Duration</a:t>
            </a:r>
            <a:endParaRPr lang="en-US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CPT </a:t>
            </a:r>
            <a:r>
              <a:rPr lang="en-US" sz="2800" dirty="0">
                <a:latin typeface="Calibri" panose="020F0502020204030204" pitchFamily="34" charset="0"/>
              </a:rPr>
              <a:t>employment authorization is tied to the academic calendar and/or the internship requirements: </a:t>
            </a:r>
            <a:endParaRPr lang="en-US" sz="2800" dirty="0" smtClean="0">
              <a:latin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smtClean="0">
                <a:latin typeface="Calibri" panose="020F0502020204030204" pitchFamily="34" charset="0"/>
              </a:rPr>
              <a:t>CPT </a:t>
            </a:r>
            <a:r>
              <a:rPr lang="en-US" sz="2800" dirty="0">
                <a:latin typeface="Calibri" panose="020F0502020204030204" pitchFamily="34" charset="0"/>
              </a:rPr>
              <a:t>authorization may </a:t>
            </a:r>
            <a:r>
              <a:rPr lang="en-US" sz="2800" u="sng" dirty="0">
                <a:latin typeface="Calibri" panose="020F0502020204030204" pitchFamily="34" charset="0"/>
              </a:rPr>
              <a:t>begin</a:t>
            </a:r>
            <a:r>
              <a:rPr lang="en-US" sz="2800" dirty="0">
                <a:latin typeface="Calibri" panose="020F0502020204030204" pitchFamily="34" charset="0"/>
              </a:rPr>
              <a:t> no earlier than the day after the previous </a:t>
            </a:r>
            <a:r>
              <a:rPr lang="en-US" sz="2800" dirty="0" smtClean="0">
                <a:latin typeface="Calibri" panose="020F0502020204030204" pitchFamily="34" charset="0"/>
              </a:rPr>
              <a:t>semester. </a:t>
            </a:r>
          </a:p>
          <a:p>
            <a:pPr marL="274320" lvl="1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>
                <a:latin typeface="Calibri" panose="020F0502020204030204" pitchFamily="34" charset="0"/>
              </a:rPr>
              <a:t>CPT </a:t>
            </a:r>
            <a:r>
              <a:rPr lang="en-US" sz="2800" dirty="0" smtClean="0">
                <a:latin typeface="Calibri" panose="020F0502020204030204" pitchFamily="34" charset="0"/>
              </a:rPr>
              <a:t>must </a:t>
            </a:r>
            <a:r>
              <a:rPr lang="en-US" sz="2800" u="sng" dirty="0">
                <a:latin typeface="Calibri" panose="020F0502020204030204" pitchFamily="34" charset="0"/>
              </a:rPr>
              <a:t>end</a:t>
            </a:r>
            <a:r>
              <a:rPr lang="en-US" sz="2800" dirty="0">
                <a:latin typeface="Calibri" panose="020F0502020204030204" pitchFamily="34" charset="0"/>
              </a:rPr>
              <a:t> no later than the day before the next semester begins.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41020" y="3100660"/>
            <a:ext cx="3931920" cy="3388770"/>
          </a:xfrm>
        </p:spPr>
        <p:txBody>
          <a:bodyPr numCol="1"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latin typeface="Calibri" panose="020F0502020204030204" pitchFamily="34" charset="0"/>
              </a:rPr>
              <a:t>21 hours or more per week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12 </a:t>
            </a:r>
            <a:r>
              <a:rPr lang="en-US" dirty="0">
                <a:latin typeface="Calibri" panose="020F0502020204030204" pitchFamily="34" charset="0"/>
              </a:rPr>
              <a:t>months or more of full-time CPT, you are </a:t>
            </a:r>
            <a:r>
              <a:rPr lang="en-US" u="sng" dirty="0">
                <a:latin typeface="Calibri" panose="020F0502020204030204" pitchFamily="34" charset="0"/>
              </a:rPr>
              <a:t>ineligible</a:t>
            </a:r>
            <a:r>
              <a:rPr lang="en-US" dirty="0">
                <a:latin typeface="Calibri" panose="020F0502020204030204" pitchFamily="34" charset="0"/>
              </a:rPr>
              <a:t> for </a:t>
            </a:r>
            <a:r>
              <a:rPr lang="en-US" dirty="0" smtClean="0">
                <a:latin typeface="Calibri" panose="020F0502020204030204" pitchFamily="34" charset="0"/>
              </a:rPr>
              <a:t>OPT for that educational level.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92040" y="2514600"/>
            <a:ext cx="3931920" cy="639762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sz="3200" b="1" i="1" dirty="0" smtClean="0">
                <a:latin typeface="Calibri" panose="020F0502020204030204" pitchFamily="34" charset="0"/>
              </a:rPr>
              <a:t>Part-time CPT</a:t>
            </a:r>
            <a:endParaRPr lang="en-US" sz="3200" b="1" i="1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54880" y="3100660"/>
            <a:ext cx="3931920" cy="32239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latin typeface="Calibri" panose="020F0502020204030204" pitchFamily="34" charset="0"/>
              </a:rPr>
              <a:t>20 hours </a:t>
            </a:r>
            <a:r>
              <a:rPr lang="en-US" dirty="0">
                <a:latin typeface="Calibri" panose="020F0502020204030204" pitchFamily="34" charset="0"/>
              </a:rPr>
              <a:t>or </a:t>
            </a:r>
            <a:r>
              <a:rPr lang="en-US" dirty="0" smtClean="0">
                <a:latin typeface="Calibri" panose="020F0502020204030204" pitchFamily="34" charset="0"/>
              </a:rPr>
              <a:t>less per week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part-time </a:t>
            </a:r>
            <a:r>
              <a:rPr lang="en-US" dirty="0">
                <a:latin typeface="Calibri" panose="020F0502020204030204" pitchFamily="34" charset="0"/>
              </a:rPr>
              <a:t>CPT is </a:t>
            </a:r>
            <a:r>
              <a:rPr lang="en-US" dirty="0" smtClean="0">
                <a:latin typeface="Calibri" panose="020F0502020204030204" pitchFamily="34" charset="0"/>
              </a:rPr>
              <a:t>acceptable </a:t>
            </a:r>
            <a:r>
              <a:rPr lang="en-US" dirty="0">
                <a:latin typeface="Calibri" panose="020F0502020204030204" pitchFamily="34" charset="0"/>
              </a:rPr>
              <a:t>and will not stop you from doing OPT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257800" y="3100659"/>
            <a:ext cx="3048000" cy="0"/>
          </a:xfrm>
          <a:prstGeom prst="line">
            <a:avLst/>
          </a:prstGeom>
          <a:ln w="38100" cap="rnd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90600" y="3100659"/>
            <a:ext cx="2895600" cy="0"/>
          </a:xfrm>
          <a:prstGeom prst="line">
            <a:avLst/>
          </a:prstGeom>
          <a:ln w="38100" cap="rnd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 txBox="1">
            <a:spLocks/>
          </p:cNvSpPr>
          <p:nvPr/>
        </p:nvSpPr>
        <p:spPr>
          <a:xfrm>
            <a:off x="685800" y="2460897"/>
            <a:ext cx="3931920" cy="639762"/>
          </a:xfrm>
          <a:prstGeom prst="rect">
            <a:avLst/>
          </a:prstGeom>
          <a:noFill/>
          <a:ln w="4445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sz="4500" b="1" i="1" dirty="0" smtClean="0">
                <a:latin typeface="Calibri" panose="020F0502020204030204" pitchFamily="34" charset="0"/>
              </a:rPr>
              <a:t>Full-time CPT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1020" y="1650057"/>
            <a:ext cx="8153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</a:rPr>
              <a:t>CPT </a:t>
            </a:r>
            <a:r>
              <a:rPr lang="en-US" sz="2800" b="1" dirty="0">
                <a:latin typeface="Calibri" panose="020F0502020204030204" pitchFamily="34" charset="0"/>
              </a:rPr>
              <a:t>c</a:t>
            </a:r>
            <a:r>
              <a:rPr lang="en-US" sz="2800" b="1" dirty="0" smtClean="0">
                <a:latin typeface="Calibri" panose="020F0502020204030204" pitchFamily="34" charset="0"/>
              </a:rPr>
              <a:t>an </a:t>
            </a:r>
            <a:r>
              <a:rPr lang="en-US" sz="2800" b="1" dirty="0">
                <a:latin typeface="Calibri" panose="020F0502020204030204" pitchFamily="34" charset="0"/>
              </a:rPr>
              <a:t>be approved for part-time </a:t>
            </a:r>
            <a:r>
              <a:rPr lang="en-US" sz="2800" b="1" dirty="0" smtClean="0">
                <a:latin typeface="Calibri" panose="020F0502020204030204" pitchFamily="34" charset="0"/>
              </a:rPr>
              <a:t>or full-time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Hours</a:t>
            </a:r>
            <a:endParaRPr lang="en-US" sz="5400" b="1" dirty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41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Salary</a:t>
            </a:r>
            <a:endParaRPr lang="en-US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6040" marR="0">
              <a:lnSpc>
                <a:spcPts val="2875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</a:pPr>
            <a:endParaRPr lang="en-US" dirty="0" smtClean="0">
              <a:latin typeface="Calibri" panose="020F0502020204030204" pitchFamily="34" charset="0"/>
            </a:endParaRPr>
          </a:p>
          <a:p>
            <a:pPr marL="66040" marR="0">
              <a:lnSpc>
                <a:spcPts val="2875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</a:pPr>
            <a:r>
              <a:rPr lang="en-US" sz="2800" dirty="0" smtClean="0">
                <a:latin typeface="Calibri" panose="020F0502020204030204" pitchFamily="34" charset="0"/>
              </a:rPr>
              <a:t>CPT </a:t>
            </a:r>
            <a:r>
              <a:rPr lang="en-US" sz="2800" dirty="0">
                <a:latin typeface="Calibri" panose="020F0502020204030204" pitchFamily="34" charset="0"/>
              </a:rPr>
              <a:t>can be paid or unpaid. SEVP guidance states that "</a:t>
            </a:r>
            <a:r>
              <a:rPr lang="en-US" sz="2800" i="1" dirty="0">
                <a:latin typeface="Calibri" panose="020F0502020204030204" pitchFamily="34" charset="0"/>
              </a:rPr>
              <a:t>compensation is not a consideration when determining whether an opportunity qualifies as CPT</a:t>
            </a:r>
            <a:r>
              <a:rPr lang="en-US" sz="2800" dirty="0">
                <a:latin typeface="Calibri" panose="020F0502020204030204" pitchFamily="34" charset="0"/>
              </a:rPr>
              <a:t>," but federal and state labor and wage/hour </a:t>
            </a:r>
            <a:r>
              <a:rPr lang="en-US" sz="2800" dirty="0" smtClean="0">
                <a:latin typeface="Calibri" panose="020F0502020204030204" pitchFamily="34" charset="0"/>
              </a:rPr>
              <a:t>laws </a:t>
            </a:r>
            <a:r>
              <a:rPr lang="en-US" sz="2800" dirty="0">
                <a:latin typeface="Calibri" panose="020F0502020204030204" pitchFamily="34" charset="0"/>
              </a:rPr>
              <a:t>do still </a:t>
            </a:r>
            <a:r>
              <a:rPr lang="en-US" sz="2800" dirty="0" smtClean="0">
                <a:latin typeface="Calibri" panose="020F0502020204030204" pitchFamily="34" charset="0"/>
              </a:rPr>
              <a:t>apply.</a:t>
            </a:r>
            <a:endParaRPr lang="en-US" sz="2800" dirty="0">
              <a:latin typeface="Calibri" panose="020F0502020204030204" pitchFamily="34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365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Calibri" panose="020F0502020204030204" pitchFamily="34" charset="0"/>
              </a:rPr>
              <a:t>Field &amp; Level of </a:t>
            </a:r>
            <a:r>
              <a:rPr lang="en-US" sz="5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Work</a:t>
            </a:r>
            <a:endParaRPr lang="en-US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>
                <a:latin typeface="Calibri" panose="020F0502020204030204" pitchFamily="34" charset="0"/>
              </a:rPr>
              <a:t>Must </a:t>
            </a:r>
            <a:r>
              <a:rPr lang="en-US" sz="2800" dirty="0">
                <a:latin typeface="Calibri" panose="020F0502020204030204" pitchFamily="34" charset="0"/>
              </a:rPr>
              <a:t>be an integral part of an established curriculum, and be related to the student's major field of study. </a:t>
            </a:r>
          </a:p>
        </p:txBody>
      </p:sp>
    </p:spTree>
    <p:extLst>
      <p:ext uri="{BB962C8B-B14F-4D97-AF65-F5344CB8AC3E}">
        <p14:creationId xmlns:p14="http://schemas.microsoft.com/office/powerpoint/2010/main" val="291078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sz="6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Offer </a:t>
            </a:r>
            <a:r>
              <a:rPr lang="en-US" sz="6000" b="1" dirty="0">
                <a:solidFill>
                  <a:srgbClr val="002060"/>
                </a:solidFill>
                <a:latin typeface="Calibri" panose="020F0502020204030204" pitchFamily="34" charset="0"/>
              </a:rPr>
              <a:t>of Employment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Any offer of employment letter </a:t>
            </a:r>
            <a:r>
              <a:rPr lang="en-US" dirty="0">
                <a:latin typeface="Calibri" panose="020F0502020204030204" pitchFamily="34" charset="0"/>
              </a:rPr>
              <a:t>is required to apply for </a:t>
            </a:r>
            <a:r>
              <a:rPr lang="en-US" dirty="0" smtClean="0">
                <a:latin typeface="Calibri" panose="020F0502020204030204" pitchFamily="34" charset="0"/>
              </a:rPr>
              <a:t>CPT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The letter </a:t>
            </a:r>
            <a:r>
              <a:rPr lang="en-US" dirty="0">
                <a:latin typeface="Calibri" panose="020F0502020204030204" pitchFamily="34" charset="0"/>
              </a:rPr>
              <a:t>from </a:t>
            </a:r>
            <a:r>
              <a:rPr lang="en-US" dirty="0" smtClean="0">
                <a:latin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</a:rPr>
              <a:t>employer (hardcopy or electronic copy), </a:t>
            </a:r>
            <a:r>
              <a:rPr lang="en-US" dirty="0" smtClean="0">
                <a:latin typeface="Calibri" panose="020F0502020204030204" pitchFamily="34" charset="0"/>
              </a:rPr>
              <a:t>must be </a:t>
            </a:r>
            <a:r>
              <a:rPr lang="en-US" dirty="0">
                <a:latin typeface="Calibri" panose="020F0502020204030204" pitchFamily="34" charset="0"/>
              </a:rPr>
              <a:t>on company letterhead, with a signature, and contains the following information: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Student’s </a:t>
            </a:r>
            <a:r>
              <a:rPr lang="en-US" sz="2400" dirty="0">
                <a:latin typeface="Calibri" panose="020F0502020204030204" pitchFamily="34" charset="0"/>
              </a:rPr>
              <a:t>name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Job </a:t>
            </a:r>
            <a:r>
              <a:rPr lang="en-US" sz="2400" dirty="0">
                <a:latin typeface="Calibri" panose="020F0502020204030204" pitchFamily="34" charset="0"/>
              </a:rPr>
              <a:t>title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Company </a:t>
            </a:r>
            <a:r>
              <a:rPr lang="en-US" sz="2400" dirty="0">
                <a:latin typeface="Calibri" panose="020F0502020204030204" pitchFamily="34" charset="0"/>
              </a:rPr>
              <a:t>name and address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Start </a:t>
            </a:r>
            <a:r>
              <a:rPr lang="en-US" sz="2400" dirty="0">
                <a:latin typeface="Calibri" panose="020F0502020204030204" pitchFamily="34" charset="0"/>
              </a:rPr>
              <a:t>and end dates of employment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Work </a:t>
            </a:r>
            <a:r>
              <a:rPr lang="en-US" sz="2400" dirty="0">
                <a:latin typeface="Calibri" panose="020F0502020204030204" pitchFamily="34" charset="0"/>
              </a:rPr>
              <a:t>hours per week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</a:rPr>
              <a:t>Description of </a:t>
            </a:r>
            <a:r>
              <a:rPr lang="en-US" sz="2400" dirty="0">
                <a:latin typeface="Calibri" panose="020F0502020204030204" pitchFamily="34" charset="0"/>
              </a:rPr>
              <a:t>work to be performed</a:t>
            </a:r>
          </a:p>
        </p:txBody>
      </p:sp>
    </p:spTree>
    <p:extLst>
      <p:ext uri="{BB962C8B-B14F-4D97-AF65-F5344CB8AC3E}">
        <p14:creationId xmlns:p14="http://schemas.microsoft.com/office/powerpoint/2010/main" val="375792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1465</TotalTime>
  <Words>680</Words>
  <Application>Microsoft Office PowerPoint</Application>
  <PresentationFormat>On-screen Show (4:3)</PresentationFormat>
  <Paragraphs>86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Courier New</vt:lpstr>
      <vt:lpstr>Times New Roman</vt:lpstr>
      <vt:lpstr>Clarity</vt:lpstr>
      <vt:lpstr>Curricular Practical Training (CPT)</vt:lpstr>
      <vt:lpstr>Description</vt:lpstr>
      <vt:lpstr>Eligibility</vt:lpstr>
      <vt:lpstr>Location</vt:lpstr>
      <vt:lpstr>Duration</vt:lpstr>
      <vt:lpstr>Hours</vt:lpstr>
      <vt:lpstr>Salary</vt:lpstr>
      <vt:lpstr>Field &amp; Level of Work</vt:lpstr>
      <vt:lpstr> Offer of Employment </vt:lpstr>
      <vt:lpstr>         How to apply for CPT</vt:lpstr>
      <vt:lpstr>FYI For your information</vt:lpstr>
      <vt:lpstr>ISSS Advisors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</dc:title>
  <dc:creator>Jennifer Jackson</dc:creator>
  <cp:lastModifiedBy>Obrad Budic</cp:lastModifiedBy>
  <cp:revision>90</cp:revision>
  <cp:lastPrinted>2013-06-12T18:50:15Z</cp:lastPrinted>
  <dcterms:created xsi:type="dcterms:W3CDTF">2013-02-26T22:17:03Z</dcterms:created>
  <dcterms:modified xsi:type="dcterms:W3CDTF">2017-08-31T13:54:08Z</dcterms:modified>
</cp:coreProperties>
</file>