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256" r:id="rId2"/>
    <p:sldId id="262" r:id="rId3"/>
    <p:sldId id="292" r:id="rId4"/>
    <p:sldId id="293" r:id="rId5"/>
    <p:sldId id="257" r:id="rId6"/>
    <p:sldId id="272" r:id="rId7"/>
    <p:sldId id="261" r:id="rId8"/>
    <p:sldId id="259" r:id="rId9"/>
    <p:sldId id="258" r:id="rId10"/>
    <p:sldId id="304" r:id="rId11"/>
    <p:sldId id="303" r:id="rId12"/>
    <p:sldId id="305" r:id="rId13"/>
    <p:sldId id="306" r:id="rId14"/>
    <p:sldId id="307" r:id="rId15"/>
    <p:sldId id="308" r:id="rId16"/>
    <p:sldId id="309" r:id="rId17"/>
    <p:sldId id="310" r:id="rId18"/>
    <p:sldId id="273" r:id="rId19"/>
    <p:sldId id="302" r:id="rId20"/>
    <p:sldId id="312" r:id="rId21"/>
    <p:sldId id="313" r:id="rId22"/>
    <p:sldId id="274" r:id="rId23"/>
    <p:sldId id="288" r:id="rId24"/>
    <p:sldId id="275" r:id="rId25"/>
    <p:sldId id="290" r:id="rId26"/>
    <p:sldId id="294" r:id="rId27"/>
    <p:sldId id="295" r:id="rId28"/>
    <p:sldId id="311" r:id="rId29"/>
    <p:sldId id="260" r:id="rId30"/>
    <p:sldId id="263" r:id="rId31"/>
    <p:sldId id="265" r:id="rId32"/>
    <p:sldId id="296" r:id="rId33"/>
    <p:sldId id="289" r:id="rId34"/>
    <p:sldId id="291"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FFFF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7004" autoAdjust="0"/>
  </p:normalViewPr>
  <p:slideViewPr>
    <p:cSldViewPr>
      <p:cViewPr varScale="1">
        <p:scale>
          <a:sx n="89" d="100"/>
          <a:sy n="89" d="100"/>
        </p:scale>
        <p:origin x="1267"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E64D11A-3D2F-4436-B399-26A7387D8F2B}" type="datetimeFigureOut">
              <a:rPr lang="en-US" smtClean="0"/>
              <a:t>1/27/2017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E9F2D36-4B56-479B-928C-E156C999F506}" type="slidenum">
              <a:rPr lang="en-US" smtClean="0"/>
              <a:t>‹#›</a:t>
            </a:fld>
            <a:endParaRPr lang="en-US" dirty="0"/>
          </a:p>
        </p:txBody>
      </p:sp>
    </p:spTree>
    <p:extLst>
      <p:ext uri="{BB962C8B-B14F-4D97-AF65-F5344CB8AC3E}">
        <p14:creationId xmlns:p14="http://schemas.microsoft.com/office/powerpoint/2010/main" val="1261197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5DF407C-7475-4452-B31B-C767B37EFB49}" type="datetimeFigureOut">
              <a:rPr lang="en-US" smtClean="0"/>
              <a:t>1/27/2017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5FFED5C-22A9-45C7-B4AD-703B0EE907F5}" type="slidenum">
              <a:rPr lang="en-US" smtClean="0"/>
              <a:t>‹#›</a:t>
            </a:fld>
            <a:endParaRPr lang="en-US" dirty="0"/>
          </a:p>
        </p:txBody>
      </p:sp>
    </p:spTree>
    <p:extLst>
      <p:ext uri="{BB962C8B-B14F-4D97-AF65-F5344CB8AC3E}">
        <p14:creationId xmlns:p14="http://schemas.microsoft.com/office/powerpoint/2010/main" val="3579650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FFED5C-22A9-45C7-B4AD-703B0EE907F5}" type="slidenum">
              <a:rPr lang="en-US" smtClean="0"/>
              <a:t>2</a:t>
            </a:fld>
            <a:endParaRPr lang="en-US" dirty="0"/>
          </a:p>
        </p:txBody>
      </p:sp>
    </p:spTree>
    <p:extLst>
      <p:ext uri="{BB962C8B-B14F-4D97-AF65-F5344CB8AC3E}">
        <p14:creationId xmlns:p14="http://schemas.microsoft.com/office/powerpoint/2010/main" val="343398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FFED5C-22A9-45C7-B4AD-703B0EE907F5}" type="slidenum">
              <a:rPr lang="en-US" smtClean="0"/>
              <a:t>6</a:t>
            </a:fld>
            <a:endParaRPr lang="en-US" dirty="0"/>
          </a:p>
        </p:txBody>
      </p:sp>
    </p:spTree>
    <p:extLst>
      <p:ext uri="{BB962C8B-B14F-4D97-AF65-F5344CB8AC3E}">
        <p14:creationId xmlns:p14="http://schemas.microsoft.com/office/powerpoint/2010/main" val="2086406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p:txBody>
      </p:sp>
      <p:sp>
        <p:nvSpPr>
          <p:cNvPr id="4" name="Slide Number Placeholder 3"/>
          <p:cNvSpPr>
            <a:spLocks noGrp="1"/>
          </p:cNvSpPr>
          <p:nvPr>
            <p:ph type="sldNum" sz="quarter" idx="10"/>
          </p:nvPr>
        </p:nvSpPr>
        <p:spPr/>
        <p:txBody>
          <a:bodyPr/>
          <a:lstStyle/>
          <a:p>
            <a:fld id="{C5FFED5C-22A9-45C7-B4AD-703B0EE907F5}" type="slidenum">
              <a:rPr lang="en-US" smtClean="0"/>
              <a:t>29</a:t>
            </a:fld>
            <a:endParaRPr lang="en-US" dirty="0"/>
          </a:p>
        </p:txBody>
      </p:sp>
    </p:spTree>
    <p:extLst>
      <p:ext uri="{BB962C8B-B14F-4D97-AF65-F5344CB8AC3E}">
        <p14:creationId xmlns:p14="http://schemas.microsoft.com/office/powerpoint/2010/main" val="331491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FFED5C-22A9-45C7-B4AD-703B0EE907F5}" type="slidenum">
              <a:rPr lang="en-US" smtClean="0"/>
              <a:t>30</a:t>
            </a:fld>
            <a:endParaRPr lang="en-US" dirty="0"/>
          </a:p>
        </p:txBody>
      </p:sp>
    </p:spTree>
    <p:extLst>
      <p:ext uri="{BB962C8B-B14F-4D97-AF65-F5344CB8AC3E}">
        <p14:creationId xmlns:p14="http://schemas.microsoft.com/office/powerpoint/2010/main" val="3433226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8E32CDB-172D-4FD2-B744-CA435ED30F64}" type="datetimeFigureOut">
              <a:rPr lang="en-US" smtClean="0"/>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B1AB55-C7CD-4679-86A5-7CDD3336F9C1}"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E32CDB-172D-4FD2-B744-CA435ED30F64}" type="datetimeFigureOut">
              <a:rPr lang="en-US" smtClean="0"/>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B1AB55-C7CD-4679-86A5-7CDD3336F9C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E32CDB-172D-4FD2-B744-CA435ED30F64}" type="datetimeFigureOut">
              <a:rPr lang="en-US" smtClean="0"/>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B1AB55-C7CD-4679-86A5-7CDD3336F9C1}"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E32CDB-172D-4FD2-B744-CA435ED30F64}" type="datetimeFigureOut">
              <a:rPr lang="en-US" smtClean="0"/>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B1AB55-C7CD-4679-86A5-7CDD3336F9C1}"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E32CDB-172D-4FD2-B744-CA435ED30F64}" type="datetimeFigureOut">
              <a:rPr lang="en-US" smtClean="0"/>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B1AB55-C7CD-4679-86A5-7CDD3336F9C1}"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E32CDB-172D-4FD2-B744-CA435ED30F64}" type="datetimeFigureOut">
              <a:rPr lang="en-US" smtClean="0"/>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B1AB55-C7CD-4679-86A5-7CDD3336F9C1}"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E32CDB-172D-4FD2-B744-CA435ED30F64}" type="datetimeFigureOut">
              <a:rPr lang="en-US" smtClean="0"/>
              <a:t>1/27/2017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1B1AB55-C7CD-4679-86A5-7CDD3336F9C1}"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E32CDB-172D-4FD2-B744-CA435ED30F64}" type="datetimeFigureOut">
              <a:rPr lang="en-US" smtClean="0"/>
              <a:t>1/27/2017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1B1AB55-C7CD-4679-86A5-7CDD3336F9C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E32CDB-172D-4FD2-B744-CA435ED30F64}" type="datetimeFigureOut">
              <a:rPr lang="en-US" smtClean="0"/>
              <a:t>1/27/2017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1B1AB55-C7CD-4679-86A5-7CDD3336F9C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E32CDB-172D-4FD2-B744-CA435ED30F64}" type="datetimeFigureOut">
              <a:rPr lang="en-US" smtClean="0"/>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B1AB55-C7CD-4679-86A5-7CDD3336F9C1}"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E32CDB-172D-4FD2-B744-CA435ED30F64}" type="datetimeFigureOut">
              <a:rPr lang="en-US" smtClean="0"/>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B1AB55-C7CD-4679-86A5-7CDD3336F9C1}"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F8E32CDB-172D-4FD2-B744-CA435ED30F64}" type="datetimeFigureOut">
              <a:rPr lang="en-US" smtClean="0"/>
              <a:t>1/27/2017</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1B1AB55-C7CD-4679-86A5-7CDD3336F9C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uscis.gov/i-765"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i94.cbp.dhs.gov/I94/consent.html"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studyinthestates.dhs.gov/form-i-983-overview" TargetMode="External"/><Relationship Id="rId2" Type="http://schemas.openxmlformats.org/officeDocument/2006/relationships/hyperlink" Target="https://www.ice.gov/sites/default/files/documents/Document/2016/I-983.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uscis.gov/sites/default/files/files/form/g-1145.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uscis.gov/i-765-addresses"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egov.uscis.gov/casestatus/landing.do"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auburn.edu/academic/international/isss/docs/dl_letters.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studyinthestates.dhs.gov/form-i-983-overview" TargetMode="External"/><Relationship Id="rId2" Type="http://schemas.openxmlformats.org/officeDocument/2006/relationships/hyperlink" Target="http://www.auburn.edu/academic/international/isss/docs/OPTReportingForm.pdf" TargetMode="External"/><Relationship Id="rId1" Type="http://schemas.openxmlformats.org/officeDocument/2006/relationships/slideLayout" Target="../slideLayouts/slideLayout2.xml"/><Relationship Id="rId4" Type="http://schemas.openxmlformats.org/officeDocument/2006/relationships/hyperlink" Target="https://studyinthestates.dhs.gov/students-stem-opt-reporting-requirements"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www.ice.gov/sites/default/files/documents/Document/2016/I-983.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studyinthestates.dhs.gov/" TargetMode="External"/><Relationship Id="rId2" Type="http://schemas.openxmlformats.org/officeDocument/2006/relationships/hyperlink" Target="https://www.ice.gov/sites/default/files/documents/Document/2016/stem-list.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auburn.edu/academic/international/docs/Travel_Request_Form.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tudyinthestates.dhs.gov/form-i-983-overview" TargetMode="External"/><Relationship Id="rId2" Type="http://schemas.openxmlformats.org/officeDocument/2006/relationships/hyperlink" Target="https://www.ice.gov/sites/default/files/documents/Document/2016/stem-list.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srf0020@auburn.edu" TargetMode="External"/><Relationship Id="rId2" Type="http://schemas.openxmlformats.org/officeDocument/2006/relationships/hyperlink" Target="mailto:lovvocs@auburn.edu" TargetMode="External"/><Relationship Id="rId1" Type="http://schemas.openxmlformats.org/officeDocument/2006/relationships/slideLayout" Target="../slideLayouts/slideLayout2.xml"/><Relationship Id="rId5" Type="http://schemas.openxmlformats.org/officeDocument/2006/relationships/hyperlink" Target="mailto:intledu@auburn.edu" TargetMode="External"/><Relationship Id="rId4" Type="http://schemas.openxmlformats.org/officeDocument/2006/relationships/hyperlink" Target="mailto:ssk0010@auburn.edu"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studyinthestates.dhs.gov/employer-site-visits" TargetMode="External"/><Relationship Id="rId2" Type="http://schemas.openxmlformats.org/officeDocument/2006/relationships/hyperlink" Target="https://studyinthestates.dhs.gov/employers-stem-opt-reporting-requirement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uscis.gov/e-verify" TargetMode="External"/><Relationship Id="rId2" Type="http://schemas.openxmlformats.org/officeDocument/2006/relationships/hyperlink" Target="https://www.ice.gov/sites/default/files/documents/Document/2016/stem-list.pdf" TargetMode="External"/><Relationship Id="rId1" Type="http://schemas.openxmlformats.org/officeDocument/2006/relationships/slideLayout" Target="../slideLayouts/slideLayout2.xml"/><Relationship Id="rId4" Type="http://schemas.openxmlformats.org/officeDocument/2006/relationships/hyperlink" Target="https://studyinthestates.dhs.gov/form-i-983-overview"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uscis.gov/i-765" TargetMode="External"/><Relationship Id="rId2" Type="http://schemas.openxmlformats.org/officeDocument/2006/relationships/hyperlink" Target="http://www.auburn.edu/academic/international/isss/docs/OPT_STEM_ExtensionRequestForm.pdf" TargetMode="External"/><Relationship Id="rId1" Type="http://schemas.openxmlformats.org/officeDocument/2006/relationships/slideLayout" Target="../slideLayouts/slideLayout2.xml"/><Relationship Id="rId5" Type="http://schemas.openxmlformats.org/officeDocument/2006/relationships/hyperlink" Target="https://www.uscis.gov/g-1145" TargetMode="External"/><Relationship Id="rId4" Type="http://schemas.openxmlformats.org/officeDocument/2006/relationships/hyperlink" Target="https://www.ice.gov/sites/default/files/documents/Document/2016/I-983.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studyinthestates.dhs.gov/form-i-983-overview" TargetMode="External"/><Relationship Id="rId2" Type="http://schemas.openxmlformats.org/officeDocument/2006/relationships/hyperlink" Target="http://www.uscis.gov/i-765" TargetMode="External"/><Relationship Id="rId1" Type="http://schemas.openxmlformats.org/officeDocument/2006/relationships/slideLayout" Target="../slideLayouts/slideLayout2.xml"/><Relationship Id="rId6" Type="http://schemas.openxmlformats.org/officeDocument/2006/relationships/hyperlink" Target="http://travel.state.gov/content/visas/english/general/photos.html" TargetMode="External"/><Relationship Id="rId5" Type="http://schemas.openxmlformats.org/officeDocument/2006/relationships/hyperlink" Target="https://i94.cbp.dhs.gov/I94/request.html;jsessionid=kwHDR11ZZT6jmrfbfspj0SQkKkzn0LbC2k2031QwWyxm9yqhmWHc!1096912257" TargetMode="External"/><Relationship Id="rId4" Type="http://schemas.openxmlformats.org/officeDocument/2006/relationships/hyperlink" Target="https://www.uscis.gov/g-114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solidFill>
                  <a:schemeClr val="bg1"/>
                </a:solidFill>
                <a:latin typeface="Calibri" panose="020F0502020204030204" pitchFamily="34" charset="0"/>
              </a:rPr>
              <a:t>STEM OPT Extension</a:t>
            </a:r>
            <a:endParaRPr lang="en-US" b="1" dirty="0">
              <a:solidFill>
                <a:schemeClr val="bg1"/>
              </a:solidFill>
              <a:latin typeface="Calibri" panose="020F0502020204030204" pitchFamily="34" charset="0"/>
            </a:endParaRPr>
          </a:p>
        </p:txBody>
      </p:sp>
      <p:sp>
        <p:nvSpPr>
          <p:cNvPr id="5" name="Subtitle 4"/>
          <p:cNvSpPr>
            <a:spLocks noGrp="1"/>
          </p:cNvSpPr>
          <p:nvPr>
            <p:ph type="subTitle" idx="1"/>
          </p:nvPr>
        </p:nvSpPr>
        <p:spPr>
          <a:xfrm>
            <a:off x="685800" y="3505200"/>
            <a:ext cx="7239000" cy="1752600"/>
          </a:xfrm>
          <a:solidFill>
            <a:srgbClr val="002060"/>
          </a:solidFill>
        </p:spPr>
        <p:txBody>
          <a:bodyPr>
            <a:normAutofit/>
          </a:bodyPr>
          <a:lstStyle/>
          <a:p>
            <a:r>
              <a:rPr lang="en-US" sz="3600" dirty="0" smtClean="0">
                <a:solidFill>
                  <a:schemeClr val="bg1"/>
                </a:solidFill>
                <a:latin typeface="Calibri" panose="020F0502020204030204" pitchFamily="34" charset="0"/>
              </a:rPr>
              <a:t>International Student and Scholar Services (ISSS)</a:t>
            </a:r>
            <a:endParaRPr lang="en-US" sz="36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390496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chemeClr val="accent3">
                    <a:lumMod val="75000"/>
                  </a:schemeClr>
                </a:solidFill>
                <a:latin typeface="Calibri" panose="020F0502020204030204" pitchFamily="34" charset="0"/>
              </a:rPr>
              <a:t>USCIS Filing Fee</a:t>
            </a:r>
            <a:endParaRPr lang="en-US" sz="4800" b="1" dirty="0">
              <a:solidFill>
                <a:schemeClr val="accent3">
                  <a:lumMod val="75000"/>
                </a:schemeClr>
              </a:solidFill>
              <a:latin typeface="Calibri" panose="020F0502020204030204" pitchFamily="34" charset="0"/>
            </a:endParaRPr>
          </a:p>
        </p:txBody>
      </p:sp>
      <p:pic>
        <p:nvPicPr>
          <p:cNvPr id="4" name="Content Placeholder 3"/>
          <p:cNvPicPr>
            <a:picLocks noGrp="1" noChangeAspect="1"/>
          </p:cNvPicPr>
          <p:nvPr>
            <p:ph idx="1"/>
          </p:nvPr>
        </p:nvPicPr>
        <p:blipFill>
          <a:blip r:embed="rId2">
            <a:duotone>
              <a:prstClr val="black"/>
              <a:schemeClr val="accent3">
                <a:tint val="45000"/>
                <a:satMod val="400000"/>
              </a:schemeClr>
            </a:duotone>
          </a:blip>
          <a:stretch>
            <a:fillRect/>
          </a:stretch>
        </p:blipFill>
        <p:spPr>
          <a:xfrm>
            <a:off x="1143000" y="1772682"/>
            <a:ext cx="7108501" cy="2984500"/>
          </a:xfrm>
          <a:prstGeom prst="rect">
            <a:avLst/>
          </a:prstGeom>
        </p:spPr>
      </p:pic>
      <p:sp>
        <p:nvSpPr>
          <p:cNvPr id="5" name="TextBox 4"/>
          <p:cNvSpPr txBox="1"/>
          <p:nvPr/>
        </p:nvSpPr>
        <p:spPr>
          <a:xfrm>
            <a:off x="5410200" y="2209800"/>
            <a:ext cx="1524000" cy="338554"/>
          </a:xfrm>
          <a:prstGeom prst="rect">
            <a:avLst/>
          </a:prstGeom>
          <a:noFill/>
        </p:spPr>
        <p:txBody>
          <a:bodyPr wrap="square" rtlCol="0">
            <a:spAutoFit/>
          </a:bodyPr>
          <a:lstStyle/>
          <a:p>
            <a:r>
              <a:rPr lang="en-US" sz="1600" dirty="0" smtClean="0">
                <a:solidFill>
                  <a:srgbClr val="FF0000"/>
                </a:solidFill>
              </a:rPr>
              <a:t>MM/DD/YYYY</a:t>
            </a:r>
            <a:endParaRPr lang="en-US" sz="1600" dirty="0">
              <a:solidFill>
                <a:srgbClr val="FF0000"/>
              </a:solidFill>
            </a:endParaRPr>
          </a:p>
        </p:txBody>
      </p:sp>
      <p:sp>
        <p:nvSpPr>
          <p:cNvPr id="6" name="TextBox 5"/>
          <p:cNvSpPr txBox="1"/>
          <p:nvPr/>
        </p:nvSpPr>
        <p:spPr>
          <a:xfrm>
            <a:off x="2286000" y="2743200"/>
            <a:ext cx="4191000" cy="369332"/>
          </a:xfrm>
          <a:prstGeom prst="rect">
            <a:avLst/>
          </a:prstGeom>
          <a:noFill/>
        </p:spPr>
        <p:txBody>
          <a:bodyPr wrap="square" rtlCol="0">
            <a:spAutoFit/>
          </a:bodyPr>
          <a:lstStyle/>
          <a:p>
            <a:r>
              <a:rPr lang="en-US" dirty="0" smtClean="0">
                <a:solidFill>
                  <a:srgbClr val="FF0000"/>
                </a:solidFill>
              </a:rPr>
              <a:t>U.S. Department of Homeland Security</a:t>
            </a:r>
            <a:endParaRPr lang="en-US" dirty="0">
              <a:solidFill>
                <a:srgbClr val="FF0000"/>
              </a:solidFill>
            </a:endParaRPr>
          </a:p>
        </p:txBody>
      </p:sp>
      <p:sp>
        <p:nvSpPr>
          <p:cNvPr id="7" name="TextBox 6"/>
          <p:cNvSpPr txBox="1"/>
          <p:nvPr/>
        </p:nvSpPr>
        <p:spPr>
          <a:xfrm>
            <a:off x="6705600" y="2895600"/>
            <a:ext cx="184731" cy="369332"/>
          </a:xfrm>
          <a:prstGeom prst="rect">
            <a:avLst/>
          </a:prstGeom>
          <a:noFill/>
        </p:spPr>
        <p:txBody>
          <a:bodyPr wrap="none" rtlCol="0">
            <a:spAutoFit/>
          </a:bodyPr>
          <a:lstStyle/>
          <a:p>
            <a:endParaRPr lang="en-US" dirty="0"/>
          </a:p>
        </p:txBody>
      </p:sp>
      <p:sp>
        <p:nvSpPr>
          <p:cNvPr id="8" name="TextBox 7"/>
          <p:cNvSpPr txBox="1"/>
          <p:nvPr/>
        </p:nvSpPr>
        <p:spPr>
          <a:xfrm>
            <a:off x="6797965" y="2768540"/>
            <a:ext cx="1355435" cy="369332"/>
          </a:xfrm>
          <a:prstGeom prst="rect">
            <a:avLst/>
          </a:prstGeom>
          <a:noFill/>
        </p:spPr>
        <p:txBody>
          <a:bodyPr wrap="square" rtlCol="0">
            <a:spAutoFit/>
          </a:bodyPr>
          <a:lstStyle/>
          <a:p>
            <a:r>
              <a:rPr lang="en-US" dirty="0" smtClean="0">
                <a:solidFill>
                  <a:srgbClr val="FF0000"/>
                </a:solidFill>
              </a:rPr>
              <a:t>$410.00</a:t>
            </a:r>
            <a:endParaRPr lang="en-US" dirty="0">
              <a:solidFill>
                <a:srgbClr val="FF0000"/>
              </a:solidFill>
            </a:endParaRPr>
          </a:p>
        </p:txBody>
      </p:sp>
      <p:sp>
        <p:nvSpPr>
          <p:cNvPr id="9" name="TextBox 8"/>
          <p:cNvSpPr txBox="1"/>
          <p:nvPr/>
        </p:nvSpPr>
        <p:spPr>
          <a:xfrm>
            <a:off x="1317335" y="3058531"/>
            <a:ext cx="5290164" cy="369332"/>
          </a:xfrm>
          <a:prstGeom prst="rect">
            <a:avLst/>
          </a:prstGeom>
          <a:noFill/>
        </p:spPr>
        <p:txBody>
          <a:bodyPr wrap="square" rtlCol="0">
            <a:spAutoFit/>
          </a:bodyPr>
          <a:lstStyle/>
          <a:p>
            <a:r>
              <a:rPr lang="en-US" dirty="0" smtClean="0">
                <a:solidFill>
                  <a:srgbClr val="FF0000"/>
                </a:solidFill>
              </a:rPr>
              <a:t>Seven hundred and eighty dollars</a:t>
            </a:r>
            <a:endParaRPr lang="en-US" dirty="0">
              <a:solidFill>
                <a:srgbClr val="FF0000"/>
              </a:solidFill>
            </a:endParaRPr>
          </a:p>
        </p:txBody>
      </p:sp>
      <p:sp>
        <p:nvSpPr>
          <p:cNvPr id="10" name="TextBox 9"/>
          <p:cNvSpPr txBox="1"/>
          <p:nvPr/>
        </p:nvSpPr>
        <p:spPr>
          <a:xfrm>
            <a:off x="1600200" y="4029049"/>
            <a:ext cx="2133600" cy="369332"/>
          </a:xfrm>
          <a:prstGeom prst="rect">
            <a:avLst/>
          </a:prstGeom>
          <a:noFill/>
        </p:spPr>
        <p:txBody>
          <a:bodyPr wrap="square" rtlCol="0">
            <a:spAutoFit/>
          </a:bodyPr>
          <a:lstStyle/>
          <a:p>
            <a:pPr algn="ctr"/>
            <a:r>
              <a:rPr lang="en-US" dirty="0" smtClean="0">
                <a:solidFill>
                  <a:srgbClr val="FF0000"/>
                </a:solidFill>
              </a:rPr>
              <a:t>SEVIS ID #</a:t>
            </a:r>
            <a:endParaRPr lang="en-US" dirty="0">
              <a:solidFill>
                <a:srgbClr val="FF0000"/>
              </a:solidFill>
            </a:endParaRPr>
          </a:p>
        </p:txBody>
      </p:sp>
      <p:sp>
        <p:nvSpPr>
          <p:cNvPr id="11" name="TextBox 10"/>
          <p:cNvSpPr txBox="1"/>
          <p:nvPr/>
        </p:nvSpPr>
        <p:spPr>
          <a:xfrm>
            <a:off x="4953000" y="3962400"/>
            <a:ext cx="2743200" cy="369332"/>
          </a:xfrm>
          <a:prstGeom prst="rect">
            <a:avLst/>
          </a:prstGeom>
          <a:noFill/>
        </p:spPr>
        <p:txBody>
          <a:bodyPr wrap="square" rtlCol="0">
            <a:spAutoFit/>
          </a:bodyPr>
          <a:lstStyle/>
          <a:p>
            <a:pPr algn="ctr"/>
            <a:r>
              <a:rPr lang="en-US" dirty="0" smtClean="0">
                <a:solidFill>
                  <a:srgbClr val="FF0000"/>
                </a:solidFill>
              </a:rPr>
              <a:t>Your signature</a:t>
            </a:r>
            <a:endParaRPr lang="en-US" dirty="0">
              <a:solidFill>
                <a:srgbClr val="FF0000"/>
              </a:solidFill>
            </a:endParaRPr>
          </a:p>
        </p:txBody>
      </p:sp>
      <p:sp>
        <p:nvSpPr>
          <p:cNvPr id="3" name="TextBox 2"/>
          <p:cNvSpPr txBox="1"/>
          <p:nvPr/>
        </p:nvSpPr>
        <p:spPr>
          <a:xfrm>
            <a:off x="838200" y="4678978"/>
            <a:ext cx="7467600"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libri Light" panose="020F0302020204030204" pitchFamily="34" charset="0"/>
              </a:rPr>
              <a:t>Use a personal check or money order made payable to “U.S. Department of Homeland Security.”</a:t>
            </a:r>
          </a:p>
          <a:p>
            <a:pPr marL="285750" indent="-285750">
              <a:buFont typeface="Arial" panose="020B0604020202020204" pitchFamily="34" charset="0"/>
              <a:buChar char="•"/>
            </a:pPr>
            <a:r>
              <a:rPr lang="en-US" dirty="0" smtClean="0">
                <a:latin typeface="Calibri Light" panose="020F0302020204030204" pitchFamily="34" charset="0"/>
              </a:rPr>
              <a:t>Money order can be purchased at banks, the post office and some grocery stores.</a:t>
            </a:r>
          </a:p>
          <a:p>
            <a:pPr marL="285750" indent="-285750">
              <a:buFont typeface="Arial" panose="020B0604020202020204" pitchFamily="34" charset="0"/>
              <a:buChar char="•"/>
            </a:pPr>
            <a:r>
              <a:rPr lang="en-US" dirty="0" smtClean="0">
                <a:latin typeface="Calibri Light" panose="020F0302020204030204" pitchFamily="34" charset="0"/>
              </a:rPr>
              <a:t>Make sure a name and address are printed on the check.  Do not use temporary or starter checks, often issued when opening a new account.</a:t>
            </a:r>
          </a:p>
          <a:p>
            <a:pPr marL="285750" indent="-285750">
              <a:buFont typeface="Arial" panose="020B0604020202020204" pitchFamily="34" charset="0"/>
              <a:buChar char="•"/>
            </a:pPr>
            <a:r>
              <a:rPr lang="en-US" dirty="0" smtClean="0">
                <a:latin typeface="Calibri Light" panose="020F0302020204030204" pitchFamily="34" charset="0"/>
              </a:rPr>
              <a:t>Include your SEVIS ID # in the “For” line. </a:t>
            </a:r>
            <a:endParaRPr lang="en-US" dirty="0">
              <a:latin typeface="Calibri Light" panose="020F0302020204030204" pitchFamily="34" charset="0"/>
            </a:endParaRPr>
          </a:p>
        </p:txBody>
      </p:sp>
    </p:spTree>
    <p:extLst>
      <p:ext uri="{BB962C8B-B14F-4D97-AF65-F5344CB8AC3E}">
        <p14:creationId xmlns:p14="http://schemas.microsoft.com/office/powerpoint/2010/main" val="2378550401"/>
      </p:ext>
    </p:extLst>
  </p:cSld>
  <p:clrMapOvr>
    <a:masterClrMapping/>
  </p:clrMapOvr>
  <mc:AlternateContent xmlns:mc="http://schemas.openxmlformats.org/markup-compatibility/2006" xmlns:p14="http://schemas.microsoft.com/office/powerpoint/2010/main">
    <mc:Choice Requires="p14">
      <p:transition spd="slow" p14:dur="2250">
        <p:cover/>
      </p:transition>
    </mc:Choice>
    <mc:Fallback xmlns="">
      <p:transition spd="slow">
        <p:cov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577" y="533400"/>
            <a:ext cx="8229600" cy="990600"/>
          </a:xfrm>
        </p:spPr>
        <p:txBody>
          <a:bodyPr>
            <a:normAutofit/>
          </a:bodyPr>
          <a:lstStyle/>
          <a:p>
            <a:r>
              <a:rPr lang="en-US" sz="5400" b="1" dirty="0" smtClean="0">
                <a:solidFill>
                  <a:schemeClr val="accent3">
                    <a:lumMod val="75000"/>
                  </a:schemeClr>
                </a:solidFill>
                <a:latin typeface="Calibri" panose="020F0502020204030204" pitchFamily="34" charset="0"/>
              </a:rPr>
              <a:t>                 Form </a:t>
            </a:r>
            <a:r>
              <a:rPr lang="en-US" sz="5400" b="1" dirty="0" smtClean="0">
                <a:solidFill>
                  <a:schemeClr val="accent3">
                    <a:lumMod val="75000"/>
                  </a:schemeClr>
                </a:solidFill>
                <a:latin typeface="Calibri" panose="020F0502020204030204" pitchFamily="34" charset="0"/>
              </a:rPr>
              <a:t>I-765</a:t>
            </a:r>
            <a:endParaRPr lang="en-US" sz="5400" b="1" dirty="0">
              <a:solidFill>
                <a:schemeClr val="accent3">
                  <a:lumMod val="75000"/>
                </a:schemeClr>
              </a:solidFill>
              <a:latin typeface="Calibri" panose="020F0502020204030204" pitchFamily="34" charset="0"/>
            </a:endParaRPr>
          </a:p>
        </p:txBody>
      </p:sp>
      <p:sp>
        <p:nvSpPr>
          <p:cNvPr id="4" name="Content Placeholder 3"/>
          <p:cNvSpPr>
            <a:spLocks noGrp="1"/>
          </p:cNvSpPr>
          <p:nvPr>
            <p:ph sz="half" idx="2"/>
          </p:nvPr>
        </p:nvSpPr>
        <p:spPr>
          <a:xfrm>
            <a:off x="457200" y="1752600"/>
            <a:ext cx="8153400" cy="3875088"/>
          </a:xfrm>
        </p:spPr>
        <p:txBody>
          <a:bodyPr/>
          <a:lstStyle/>
          <a:p>
            <a:r>
              <a:rPr lang="en-US" dirty="0" smtClean="0">
                <a:latin typeface="Calibri Light" panose="020F0302020204030204" pitchFamily="34" charset="0"/>
              </a:rPr>
              <a:t>The I-765 is needed to submit the STEM OPT application to USCIS.</a:t>
            </a:r>
          </a:p>
          <a:p>
            <a:r>
              <a:rPr lang="en-US" dirty="0" smtClean="0">
                <a:latin typeface="Calibri Light" panose="020F0302020204030204" pitchFamily="34" charset="0"/>
              </a:rPr>
              <a:t>The I-765 form can be downloaded from the </a:t>
            </a:r>
            <a:r>
              <a:rPr lang="en-US" dirty="0" smtClean="0">
                <a:latin typeface="Calibri Light" panose="020F0302020204030204" pitchFamily="34" charset="0"/>
                <a:hlinkClick r:id="rId2"/>
              </a:rPr>
              <a:t>USCIS website</a:t>
            </a:r>
            <a:r>
              <a:rPr lang="en-US" dirty="0" smtClean="0">
                <a:latin typeface="Calibri Light" panose="020F0302020204030204" pitchFamily="34" charset="0"/>
              </a:rPr>
              <a:t>.</a:t>
            </a:r>
          </a:p>
          <a:p>
            <a:pPr marL="0" indent="0">
              <a:buNone/>
            </a:pPr>
            <a:endParaRPr lang="en-US" dirty="0">
              <a:latin typeface="Calibri Light" panose="020F0302020204030204" pitchFamily="34" charset="0"/>
            </a:endParaRPr>
          </a:p>
        </p:txBody>
      </p:sp>
    </p:spTree>
    <p:extLst>
      <p:ext uri="{BB962C8B-B14F-4D97-AF65-F5344CB8AC3E}">
        <p14:creationId xmlns:p14="http://schemas.microsoft.com/office/powerpoint/2010/main" val="3140079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chemeClr val="accent3">
                    <a:lumMod val="75000"/>
                  </a:schemeClr>
                </a:solidFill>
                <a:latin typeface="Calibri" panose="020F0502020204030204" pitchFamily="34" charset="0"/>
              </a:rPr>
              <a:t>Completing Form I-765</a:t>
            </a:r>
            <a:endParaRPr lang="en-US" sz="4800" b="1" dirty="0">
              <a:solidFill>
                <a:schemeClr val="accent3">
                  <a:lumMod val="75000"/>
                </a:schemeClr>
              </a:solidFill>
              <a:latin typeface="Calibri" panose="020F0502020204030204" pitchFamily="34" charset="0"/>
            </a:endParaRPr>
          </a:p>
        </p:txBody>
      </p:sp>
      <p:sp>
        <p:nvSpPr>
          <p:cNvPr id="4" name="Content Placeholder 3"/>
          <p:cNvSpPr>
            <a:spLocks noGrp="1"/>
          </p:cNvSpPr>
          <p:nvPr>
            <p:ph sz="half" idx="2"/>
          </p:nvPr>
        </p:nvSpPr>
        <p:spPr>
          <a:xfrm>
            <a:off x="457200" y="1676400"/>
            <a:ext cx="3429000" cy="4419600"/>
          </a:xfrm>
        </p:spPr>
        <p:txBody>
          <a:bodyPr>
            <a:normAutofit fontScale="92500" lnSpcReduction="20000"/>
          </a:bodyPr>
          <a:lstStyle/>
          <a:p>
            <a:r>
              <a:rPr lang="en-US" dirty="0" smtClean="0">
                <a:latin typeface="Calibri Light" panose="020F0302020204030204" pitchFamily="34" charset="0"/>
              </a:rPr>
              <a:t>Top Portion: Check the box for “Renewal of permission to accept employment.”</a:t>
            </a:r>
          </a:p>
          <a:p>
            <a:r>
              <a:rPr lang="en-US" dirty="0" smtClean="0">
                <a:latin typeface="Calibri Light" panose="020F0302020204030204" pitchFamily="34" charset="0"/>
              </a:rPr>
              <a:t>Item #1</a:t>
            </a:r>
          </a:p>
          <a:p>
            <a:pPr lvl="1"/>
            <a:r>
              <a:rPr lang="en-US" dirty="0" smtClean="0">
                <a:latin typeface="Calibri Light" panose="020F0302020204030204" pitchFamily="34" charset="0"/>
              </a:rPr>
              <a:t>Enter your name as it appears on your I-20 and passport.</a:t>
            </a:r>
          </a:p>
          <a:p>
            <a:r>
              <a:rPr lang="en-US" dirty="0" smtClean="0">
                <a:latin typeface="Calibri Light" panose="020F0302020204030204" pitchFamily="34" charset="0"/>
              </a:rPr>
              <a:t>Item #3</a:t>
            </a:r>
          </a:p>
          <a:p>
            <a:pPr lvl="1"/>
            <a:r>
              <a:rPr lang="en-US" dirty="0" smtClean="0">
                <a:latin typeface="Calibri Light" panose="020F0302020204030204" pitchFamily="34" charset="0"/>
              </a:rPr>
              <a:t>You should enter the address where you would like your Receipt Notice and EAD card mailed to.  This address should be valid while your application is pending with USCIS (at least 3 months)</a:t>
            </a:r>
            <a:endParaRPr lang="en-US" dirty="0">
              <a:latin typeface="Calibri Light" panose="020F0302020204030204" pitchFamily="34" charset="0"/>
            </a:endParaRPr>
          </a:p>
        </p:txBody>
      </p:sp>
      <p:pic>
        <p:nvPicPr>
          <p:cNvPr id="3" name="Picture 2"/>
          <p:cNvPicPr>
            <a:picLocks noChangeAspect="1"/>
          </p:cNvPicPr>
          <p:nvPr/>
        </p:nvPicPr>
        <p:blipFill rotWithShape="1">
          <a:blip r:embed="rId2"/>
          <a:srcRect t="2416" b="5390"/>
          <a:stretch/>
        </p:blipFill>
        <p:spPr>
          <a:xfrm>
            <a:off x="3810000" y="1828800"/>
            <a:ext cx="4994788" cy="1676400"/>
          </a:xfrm>
          <a:prstGeom prst="rect">
            <a:avLst/>
          </a:prstGeom>
        </p:spPr>
      </p:pic>
      <p:sp>
        <p:nvSpPr>
          <p:cNvPr id="5" name="Multiply 4"/>
          <p:cNvSpPr/>
          <p:nvPr/>
        </p:nvSpPr>
        <p:spPr>
          <a:xfrm>
            <a:off x="4648200" y="3352800"/>
            <a:ext cx="152400" cy="2286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b="1112"/>
          <a:stretch/>
        </p:blipFill>
        <p:spPr>
          <a:xfrm>
            <a:off x="4114800" y="3886200"/>
            <a:ext cx="4557889" cy="2260600"/>
          </a:xfrm>
          <a:prstGeom prst="rect">
            <a:avLst/>
          </a:prstGeom>
        </p:spPr>
      </p:pic>
    </p:spTree>
    <p:extLst>
      <p:ext uri="{BB962C8B-B14F-4D97-AF65-F5344CB8AC3E}">
        <p14:creationId xmlns:p14="http://schemas.microsoft.com/office/powerpoint/2010/main" val="3776881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chemeClr val="accent3">
                    <a:lumMod val="75000"/>
                  </a:schemeClr>
                </a:solidFill>
                <a:latin typeface="Calibri" panose="020F0502020204030204" pitchFamily="34" charset="0"/>
              </a:rPr>
              <a:t>Completing Form I-765</a:t>
            </a:r>
            <a:endParaRPr lang="en-US" sz="4800" b="1" dirty="0">
              <a:solidFill>
                <a:schemeClr val="accent3">
                  <a:lumMod val="75000"/>
                </a:schemeClr>
              </a:solidFill>
              <a:latin typeface="Calibri" panose="020F0502020204030204" pitchFamily="34" charset="0"/>
            </a:endParaRPr>
          </a:p>
        </p:txBody>
      </p:sp>
      <p:sp>
        <p:nvSpPr>
          <p:cNvPr id="4" name="Content Placeholder 3"/>
          <p:cNvSpPr>
            <a:spLocks noGrp="1"/>
          </p:cNvSpPr>
          <p:nvPr>
            <p:ph sz="half" idx="2"/>
          </p:nvPr>
        </p:nvSpPr>
        <p:spPr>
          <a:xfrm>
            <a:off x="457200" y="1676400"/>
            <a:ext cx="3429000" cy="4419600"/>
          </a:xfrm>
        </p:spPr>
        <p:txBody>
          <a:bodyPr>
            <a:normAutofit/>
          </a:bodyPr>
          <a:lstStyle/>
          <a:p>
            <a:r>
              <a:rPr lang="en-US" dirty="0" smtClean="0">
                <a:latin typeface="Calibri Light" panose="020F0302020204030204" pitchFamily="34" charset="0"/>
              </a:rPr>
              <a:t>Item #10</a:t>
            </a:r>
          </a:p>
          <a:p>
            <a:pPr lvl="1"/>
            <a:r>
              <a:rPr lang="en-US" dirty="0" smtClean="0">
                <a:latin typeface="Calibri Light" panose="020F0302020204030204" pitchFamily="34" charset="0"/>
              </a:rPr>
              <a:t>Enter your current I-94 number.  To access your I-94 number, please go to the </a:t>
            </a:r>
            <a:r>
              <a:rPr lang="en-US" dirty="0" smtClean="0">
                <a:latin typeface="Calibri Light" panose="020F0302020204030204" pitchFamily="34" charset="0"/>
                <a:hlinkClick r:id="rId2"/>
              </a:rPr>
              <a:t>U.S. Customs and Border Protection website</a:t>
            </a:r>
            <a:r>
              <a:rPr lang="en-US" dirty="0" smtClean="0">
                <a:latin typeface="Calibri Light" panose="020F0302020204030204" pitchFamily="34" charset="0"/>
              </a:rPr>
              <a:t>.</a:t>
            </a:r>
          </a:p>
          <a:p>
            <a:r>
              <a:rPr lang="en-US" dirty="0" smtClean="0">
                <a:latin typeface="Calibri Light" panose="020F0302020204030204" pitchFamily="34" charset="0"/>
              </a:rPr>
              <a:t>Item #11</a:t>
            </a:r>
          </a:p>
          <a:p>
            <a:pPr lvl="1"/>
            <a:r>
              <a:rPr lang="en-US" dirty="0" smtClean="0">
                <a:latin typeface="Calibri Light" panose="020F0302020204030204" pitchFamily="34" charset="0"/>
              </a:rPr>
              <a:t>Check yes</a:t>
            </a:r>
          </a:p>
          <a:p>
            <a:pPr lvl="1"/>
            <a:r>
              <a:rPr lang="en-US" dirty="0" smtClean="0">
                <a:latin typeface="Calibri Light" panose="020F0302020204030204" pitchFamily="34" charset="0"/>
              </a:rPr>
              <a:t>Complete the information needed based of your previous 12-month OPT EAD card.</a:t>
            </a:r>
          </a:p>
        </p:txBody>
      </p:sp>
      <p:pic>
        <p:nvPicPr>
          <p:cNvPr id="7" name="Picture 6"/>
          <p:cNvPicPr>
            <a:picLocks noChangeAspect="1"/>
          </p:cNvPicPr>
          <p:nvPr/>
        </p:nvPicPr>
        <p:blipFill>
          <a:blip r:embed="rId3"/>
          <a:stretch>
            <a:fillRect/>
          </a:stretch>
        </p:blipFill>
        <p:spPr>
          <a:xfrm>
            <a:off x="4648200" y="2514600"/>
            <a:ext cx="4276493" cy="2247900"/>
          </a:xfrm>
          <a:prstGeom prst="rect">
            <a:avLst/>
          </a:prstGeom>
        </p:spPr>
      </p:pic>
      <p:sp>
        <p:nvSpPr>
          <p:cNvPr id="8" name="Multiply 7"/>
          <p:cNvSpPr/>
          <p:nvPr/>
        </p:nvSpPr>
        <p:spPr>
          <a:xfrm>
            <a:off x="4953000" y="3429000"/>
            <a:ext cx="304800" cy="304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257800" y="3886200"/>
            <a:ext cx="1295400" cy="261610"/>
          </a:xfrm>
          <a:prstGeom prst="rect">
            <a:avLst/>
          </a:prstGeom>
          <a:noFill/>
        </p:spPr>
        <p:txBody>
          <a:bodyPr wrap="square" rtlCol="0">
            <a:spAutoFit/>
          </a:bodyPr>
          <a:lstStyle/>
          <a:p>
            <a:r>
              <a:rPr lang="en-US" sz="1100" dirty="0" smtClean="0">
                <a:solidFill>
                  <a:srgbClr val="FF0000"/>
                </a:solidFill>
              </a:rPr>
              <a:t>California</a:t>
            </a:r>
            <a:endParaRPr lang="en-US" sz="1100" dirty="0">
              <a:solidFill>
                <a:srgbClr val="FF0000"/>
              </a:solidFill>
            </a:endParaRPr>
          </a:p>
        </p:txBody>
      </p:sp>
      <p:sp>
        <p:nvSpPr>
          <p:cNvPr id="10" name="TextBox 9"/>
          <p:cNvSpPr txBox="1"/>
          <p:nvPr/>
        </p:nvSpPr>
        <p:spPr>
          <a:xfrm>
            <a:off x="7315200" y="3886200"/>
            <a:ext cx="1676400" cy="261610"/>
          </a:xfrm>
          <a:prstGeom prst="rect">
            <a:avLst/>
          </a:prstGeom>
          <a:noFill/>
        </p:spPr>
        <p:txBody>
          <a:bodyPr wrap="square" rtlCol="0">
            <a:spAutoFit/>
          </a:bodyPr>
          <a:lstStyle/>
          <a:p>
            <a:r>
              <a:rPr lang="en-US" sz="1100" dirty="0" smtClean="0">
                <a:solidFill>
                  <a:srgbClr val="FF0000"/>
                </a:solidFill>
              </a:rPr>
              <a:t>01/01/2016-12/31/2016</a:t>
            </a:r>
            <a:endParaRPr lang="en-US" sz="1100" dirty="0">
              <a:solidFill>
                <a:srgbClr val="FF0000"/>
              </a:solidFill>
            </a:endParaRPr>
          </a:p>
        </p:txBody>
      </p:sp>
      <p:sp>
        <p:nvSpPr>
          <p:cNvPr id="11" name="TextBox 10"/>
          <p:cNvSpPr txBox="1"/>
          <p:nvPr/>
        </p:nvSpPr>
        <p:spPr>
          <a:xfrm>
            <a:off x="5257800" y="4267200"/>
            <a:ext cx="1295400" cy="261610"/>
          </a:xfrm>
          <a:prstGeom prst="rect">
            <a:avLst/>
          </a:prstGeom>
          <a:noFill/>
        </p:spPr>
        <p:txBody>
          <a:bodyPr wrap="square" rtlCol="0">
            <a:spAutoFit/>
          </a:bodyPr>
          <a:lstStyle/>
          <a:p>
            <a:r>
              <a:rPr lang="en-US" sz="1100" dirty="0" smtClean="0">
                <a:solidFill>
                  <a:srgbClr val="FF0000"/>
                </a:solidFill>
              </a:rPr>
              <a:t>Granted</a:t>
            </a:r>
            <a:endParaRPr lang="en-US" sz="1100" dirty="0">
              <a:solidFill>
                <a:srgbClr val="FF0000"/>
              </a:solidFill>
            </a:endParaRPr>
          </a:p>
        </p:txBody>
      </p:sp>
    </p:spTree>
    <p:extLst>
      <p:ext uri="{BB962C8B-B14F-4D97-AF65-F5344CB8AC3E}">
        <p14:creationId xmlns:p14="http://schemas.microsoft.com/office/powerpoint/2010/main" val="3858961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chemeClr val="accent3">
                    <a:lumMod val="75000"/>
                  </a:schemeClr>
                </a:solidFill>
                <a:latin typeface="Calibri" panose="020F0502020204030204" pitchFamily="34" charset="0"/>
              </a:rPr>
              <a:t>Completing Form I-765</a:t>
            </a:r>
            <a:endParaRPr lang="en-US" sz="4800" b="1" dirty="0">
              <a:solidFill>
                <a:schemeClr val="accent3">
                  <a:lumMod val="75000"/>
                </a:schemeClr>
              </a:solidFill>
              <a:latin typeface="Calibri" panose="020F0502020204030204" pitchFamily="34" charset="0"/>
            </a:endParaRPr>
          </a:p>
        </p:txBody>
      </p:sp>
      <p:sp>
        <p:nvSpPr>
          <p:cNvPr id="4" name="Content Placeholder 3"/>
          <p:cNvSpPr>
            <a:spLocks noGrp="1"/>
          </p:cNvSpPr>
          <p:nvPr>
            <p:ph sz="half" idx="2"/>
          </p:nvPr>
        </p:nvSpPr>
        <p:spPr>
          <a:xfrm>
            <a:off x="457200" y="1676400"/>
            <a:ext cx="3429000" cy="4419600"/>
          </a:xfrm>
        </p:spPr>
        <p:txBody>
          <a:bodyPr>
            <a:normAutofit lnSpcReduction="10000"/>
          </a:bodyPr>
          <a:lstStyle/>
          <a:p>
            <a:r>
              <a:rPr lang="en-US" dirty="0" smtClean="0">
                <a:latin typeface="Calibri Light" panose="020F0302020204030204" pitchFamily="34" charset="0"/>
              </a:rPr>
              <a:t>Item #15</a:t>
            </a:r>
          </a:p>
          <a:p>
            <a:pPr lvl="1"/>
            <a:r>
              <a:rPr lang="en-US" dirty="0" smtClean="0">
                <a:latin typeface="Calibri Light" panose="020F0302020204030204" pitchFamily="34" charset="0"/>
              </a:rPr>
              <a:t>Current immigration status is “F-1 student.”</a:t>
            </a:r>
          </a:p>
          <a:p>
            <a:r>
              <a:rPr lang="en-US" dirty="0" smtClean="0">
                <a:latin typeface="Calibri Light" panose="020F0302020204030204" pitchFamily="34" charset="0"/>
              </a:rPr>
              <a:t>Item #16</a:t>
            </a:r>
          </a:p>
          <a:p>
            <a:pPr lvl="1"/>
            <a:r>
              <a:rPr lang="en-US" dirty="0" smtClean="0">
                <a:latin typeface="Calibri Light" panose="020F0302020204030204" pitchFamily="34" charset="0"/>
              </a:rPr>
              <a:t>Use the following code for the STEM OPT Extension:</a:t>
            </a:r>
          </a:p>
          <a:p>
            <a:pPr lvl="2"/>
            <a:r>
              <a:rPr lang="en-US" b="1" dirty="0" smtClean="0">
                <a:solidFill>
                  <a:srgbClr val="FF0000"/>
                </a:solidFill>
                <a:latin typeface="Calibri Light" panose="020F0302020204030204" pitchFamily="34" charset="0"/>
              </a:rPr>
              <a:t>(c) (3) (c)</a:t>
            </a:r>
          </a:p>
          <a:p>
            <a:r>
              <a:rPr lang="en-US" dirty="0" smtClean="0">
                <a:latin typeface="Calibri Light" panose="020F0302020204030204" pitchFamily="34" charset="0"/>
              </a:rPr>
              <a:t>Item #17</a:t>
            </a:r>
          </a:p>
          <a:p>
            <a:pPr lvl="1"/>
            <a:r>
              <a:rPr lang="en-US" dirty="0" smtClean="0">
                <a:latin typeface="Calibri Light" panose="020F0302020204030204" pitchFamily="34" charset="0"/>
              </a:rPr>
              <a:t>Degree: Enter the SEVIS degree name as it is listed on your I-20.  Also enter the CIP Code found next to your degree name.</a:t>
            </a:r>
          </a:p>
          <a:p>
            <a:pPr lvl="1"/>
            <a:endParaRPr lang="en-US" dirty="0" smtClean="0">
              <a:latin typeface="Calibri Light" panose="020F0302020204030204" pitchFamily="34" charset="0"/>
            </a:endParaRPr>
          </a:p>
        </p:txBody>
      </p:sp>
      <p:pic>
        <p:nvPicPr>
          <p:cNvPr id="3" name="Picture 2"/>
          <p:cNvPicPr>
            <a:picLocks noChangeAspect="1"/>
          </p:cNvPicPr>
          <p:nvPr/>
        </p:nvPicPr>
        <p:blipFill>
          <a:blip r:embed="rId2"/>
          <a:stretch>
            <a:fillRect/>
          </a:stretch>
        </p:blipFill>
        <p:spPr>
          <a:xfrm>
            <a:off x="4648200" y="1752600"/>
            <a:ext cx="4333389" cy="3152775"/>
          </a:xfrm>
          <a:prstGeom prst="rect">
            <a:avLst/>
          </a:prstGeom>
        </p:spPr>
      </p:pic>
      <p:sp>
        <p:nvSpPr>
          <p:cNvPr id="5" name="TextBox 4"/>
          <p:cNvSpPr txBox="1"/>
          <p:nvPr/>
        </p:nvSpPr>
        <p:spPr>
          <a:xfrm>
            <a:off x="5029200" y="1981200"/>
            <a:ext cx="2286000" cy="276999"/>
          </a:xfrm>
          <a:prstGeom prst="rect">
            <a:avLst/>
          </a:prstGeom>
          <a:noFill/>
        </p:spPr>
        <p:txBody>
          <a:bodyPr wrap="square" rtlCol="0">
            <a:spAutoFit/>
          </a:bodyPr>
          <a:lstStyle/>
          <a:p>
            <a:r>
              <a:rPr lang="en-US" sz="1200" dirty="0" smtClean="0">
                <a:solidFill>
                  <a:srgbClr val="FF0000"/>
                </a:solidFill>
              </a:rPr>
              <a:t>F-1 Student</a:t>
            </a:r>
            <a:endParaRPr lang="en-US" sz="1200" dirty="0">
              <a:solidFill>
                <a:srgbClr val="FF0000"/>
              </a:solidFill>
            </a:endParaRPr>
          </a:p>
        </p:txBody>
      </p:sp>
      <p:sp>
        <p:nvSpPr>
          <p:cNvPr id="12" name="TextBox 11"/>
          <p:cNvSpPr txBox="1"/>
          <p:nvPr/>
        </p:nvSpPr>
        <p:spPr>
          <a:xfrm>
            <a:off x="7162800" y="2895600"/>
            <a:ext cx="1676400" cy="276999"/>
          </a:xfrm>
          <a:prstGeom prst="rect">
            <a:avLst/>
          </a:prstGeom>
          <a:noFill/>
        </p:spPr>
        <p:txBody>
          <a:bodyPr wrap="square" rtlCol="0">
            <a:spAutoFit/>
          </a:bodyPr>
          <a:lstStyle/>
          <a:p>
            <a:r>
              <a:rPr lang="en-US" sz="1200" dirty="0" smtClean="0">
                <a:solidFill>
                  <a:srgbClr val="FF0000"/>
                </a:solidFill>
              </a:rPr>
              <a:t>  C           3           C</a:t>
            </a:r>
            <a:endParaRPr lang="en-US" sz="1200" dirty="0">
              <a:solidFill>
                <a:srgbClr val="FF0000"/>
              </a:solidFill>
            </a:endParaRPr>
          </a:p>
        </p:txBody>
      </p:sp>
      <p:sp>
        <p:nvSpPr>
          <p:cNvPr id="6" name="TextBox 5"/>
          <p:cNvSpPr txBox="1"/>
          <p:nvPr/>
        </p:nvSpPr>
        <p:spPr>
          <a:xfrm>
            <a:off x="4953000" y="4038600"/>
            <a:ext cx="1676400" cy="338554"/>
          </a:xfrm>
          <a:prstGeom prst="rect">
            <a:avLst/>
          </a:prstGeom>
          <a:noFill/>
        </p:spPr>
        <p:txBody>
          <a:bodyPr wrap="square" rtlCol="0">
            <a:spAutoFit/>
          </a:bodyPr>
          <a:lstStyle/>
          <a:p>
            <a:r>
              <a:rPr lang="en-US" sz="800" b="1" dirty="0" smtClean="0">
                <a:solidFill>
                  <a:srgbClr val="FF0000"/>
                </a:solidFill>
              </a:rPr>
              <a:t>Degree Major as listed on I-20 &amp; CIP code</a:t>
            </a:r>
            <a:endParaRPr lang="en-US" sz="800" b="1" dirty="0">
              <a:solidFill>
                <a:srgbClr val="FF0000"/>
              </a:solidFill>
            </a:endParaRPr>
          </a:p>
        </p:txBody>
      </p:sp>
      <p:sp>
        <p:nvSpPr>
          <p:cNvPr id="8" name="TextBox 7"/>
          <p:cNvSpPr txBox="1"/>
          <p:nvPr/>
        </p:nvSpPr>
        <p:spPr>
          <a:xfrm>
            <a:off x="6629400" y="4114800"/>
            <a:ext cx="2133600" cy="276999"/>
          </a:xfrm>
          <a:prstGeom prst="rect">
            <a:avLst/>
          </a:prstGeom>
          <a:noFill/>
        </p:spPr>
        <p:txBody>
          <a:bodyPr wrap="square" rtlCol="0">
            <a:spAutoFit/>
          </a:bodyPr>
          <a:lstStyle/>
          <a:p>
            <a:r>
              <a:rPr lang="en-US" sz="1200" dirty="0" smtClean="0">
                <a:solidFill>
                  <a:srgbClr val="FF0000"/>
                </a:solidFill>
              </a:rPr>
              <a:t>Employer’s Name</a:t>
            </a:r>
            <a:endParaRPr lang="en-US" sz="1200" dirty="0">
              <a:solidFill>
                <a:srgbClr val="FF0000"/>
              </a:solidFill>
            </a:endParaRPr>
          </a:p>
        </p:txBody>
      </p:sp>
      <p:sp>
        <p:nvSpPr>
          <p:cNvPr id="9" name="TextBox 8"/>
          <p:cNvSpPr txBox="1"/>
          <p:nvPr/>
        </p:nvSpPr>
        <p:spPr>
          <a:xfrm>
            <a:off x="5029200" y="4648200"/>
            <a:ext cx="3810000" cy="276999"/>
          </a:xfrm>
          <a:prstGeom prst="rect">
            <a:avLst/>
          </a:prstGeom>
          <a:noFill/>
        </p:spPr>
        <p:txBody>
          <a:bodyPr wrap="square" rtlCol="0">
            <a:spAutoFit/>
          </a:bodyPr>
          <a:lstStyle/>
          <a:p>
            <a:r>
              <a:rPr lang="en-US" sz="1200" dirty="0" smtClean="0">
                <a:solidFill>
                  <a:srgbClr val="FF0000"/>
                </a:solidFill>
              </a:rPr>
              <a:t>Employer’s E-verify Number</a:t>
            </a:r>
            <a:endParaRPr lang="en-US" sz="1200" dirty="0">
              <a:solidFill>
                <a:srgbClr val="FF0000"/>
              </a:solidFill>
            </a:endParaRPr>
          </a:p>
        </p:txBody>
      </p:sp>
    </p:spTree>
    <p:extLst>
      <p:ext uri="{BB962C8B-B14F-4D97-AF65-F5344CB8AC3E}">
        <p14:creationId xmlns:p14="http://schemas.microsoft.com/office/powerpoint/2010/main" val="593671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chemeClr val="accent3">
                    <a:lumMod val="75000"/>
                  </a:schemeClr>
                </a:solidFill>
                <a:latin typeface="Calibri" panose="020F0502020204030204" pitchFamily="34" charset="0"/>
              </a:rPr>
              <a:t>Completing Form I-765</a:t>
            </a:r>
            <a:endParaRPr lang="en-US" sz="4800" b="1" dirty="0">
              <a:solidFill>
                <a:schemeClr val="accent3">
                  <a:lumMod val="75000"/>
                </a:schemeClr>
              </a:solidFill>
              <a:latin typeface="Calibri" panose="020F0502020204030204" pitchFamily="34" charset="0"/>
            </a:endParaRPr>
          </a:p>
        </p:txBody>
      </p:sp>
      <p:sp>
        <p:nvSpPr>
          <p:cNvPr id="4" name="Content Placeholder 3"/>
          <p:cNvSpPr>
            <a:spLocks noGrp="1"/>
          </p:cNvSpPr>
          <p:nvPr>
            <p:ph sz="half" idx="2"/>
          </p:nvPr>
        </p:nvSpPr>
        <p:spPr>
          <a:xfrm>
            <a:off x="457200" y="1676400"/>
            <a:ext cx="3429000" cy="4419600"/>
          </a:xfrm>
        </p:spPr>
        <p:txBody>
          <a:bodyPr>
            <a:normAutofit/>
          </a:bodyPr>
          <a:lstStyle/>
          <a:p>
            <a:r>
              <a:rPr lang="en-US" dirty="0" smtClean="0">
                <a:latin typeface="Calibri Light" panose="020F0302020204030204" pitchFamily="34" charset="0"/>
              </a:rPr>
              <a:t>Sign your name</a:t>
            </a:r>
          </a:p>
          <a:p>
            <a:r>
              <a:rPr lang="en-US" dirty="0" smtClean="0">
                <a:latin typeface="Calibri Light" panose="020F0302020204030204" pitchFamily="34" charset="0"/>
              </a:rPr>
              <a:t>Fill in the date of signature</a:t>
            </a:r>
          </a:p>
          <a:p>
            <a:r>
              <a:rPr lang="en-US" dirty="0" smtClean="0">
                <a:latin typeface="Calibri Light" panose="020F0302020204030204" pitchFamily="34" charset="0"/>
              </a:rPr>
              <a:t>Fill in your phone number</a:t>
            </a:r>
          </a:p>
          <a:p>
            <a:pPr lvl="1"/>
            <a:endParaRPr lang="en-US" dirty="0" smtClean="0">
              <a:latin typeface="Calibri Light" panose="020F0302020204030204" pitchFamily="34" charset="0"/>
            </a:endParaRPr>
          </a:p>
        </p:txBody>
      </p:sp>
      <p:pic>
        <p:nvPicPr>
          <p:cNvPr id="7" name="Picture 6"/>
          <p:cNvPicPr>
            <a:picLocks noChangeAspect="1"/>
          </p:cNvPicPr>
          <p:nvPr/>
        </p:nvPicPr>
        <p:blipFill>
          <a:blip r:embed="rId2"/>
          <a:stretch>
            <a:fillRect/>
          </a:stretch>
        </p:blipFill>
        <p:spPr>
          <a:xfrm>
            <a:off x="3993421" y="1676400"/>
            <a:ext cx="5150579" cy="4795837"/>
          </a:xfrm>
          <a:prstGeom prst="rect">
            <a:avLst/>
          </a:prstGeom>
        </p:spPr>
      </p:pic>
    </p:spTree>
    <p:extLst>
      <p:ext uri="{BB962C8B-B14F-4D97-AF65-F5344CB8AC3E}">
        <p14:creationId xmlns:p14="http://schemas.microsoft.com/office/powerpoint/2010/main" val="866975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chemeClr val="accent3">
                    <a:lumMod val="75000"/>
                  </a:schemeClr>
                </a:solidFill>
                <a:latin typeface="Calibri" panose="020F0502020204030204" pitchFamily="34" charset="0"/>
              </a:rPr>
              <a:t>Completing Form I-983</a:t>
            </a:r>
            <a:endParaRPr lang="en-US" sz="4800" b="1" dirty="0">
              <a:solidFill>
                <a:schemeClr val="accent3">
                  <a:lumMod val="75000"/>
                </a:schemeClr>
              </a:solidFill>
              <a:latin typeface="Calibri" panose="020F0502020204030204" pitchFamily="34" charset="0"/>
            </a:endParaRPr>
          </a:p>
        </p:txBody>
      </p:sp>
      <p:sp>
        <p:nvSpPr>
          <p:cNvPr id="3" name="Content Placeholder 2"/>
          <p:cNvSpPr>
            <a:spLocks noGrp="1"/>
          </p:cNvSpPr>
          <p:nvPr>
            <p:ph idx="1"/>
          </p:nvPr>
        </p:nvSpPr>
        <p:spPr/>
        <p:txBody>
          <a:bodyPr/>
          <a:lstStyle/>
          <a:p>
            <a:r>
              <a:rPr lang="en-US" dirty="0" smtClean="0">
                <a:latin typeface="Calibri Light" panose="020F0302020204030204" pitchFamily="34" charset="0"/>
              </a:rPr>
              <a:t>The I-983 Form, Training Plan for STEM OPT Students must state the STEM OPT learning goals and confirm the employer’s obligation to helping you achieve those goals.  </a:t>
            </a:r>
          </a:p>
          <a:p>
            <a:r>
              <a:rPr lang="en-US" dirty="0" smtClean="0">
                <a:latin typeface="Calibri Light" panose="020F0302020204030204" pitchFamily="34" charset="0"/>
              </a:rPr>
              <a:t>To fulfill this requirement, you and your employer must complete and sign the </a:t>
            </a:r>
            <a:r>
              <a:rPr lang="en-US" dirty="0" smtClean="0">
                <a:latin typeface="Calibri Light" panose="020F0302020204030204" pitchFamily="34" charset="0"/>
                <a:hlinkClick r:id="rId2"/>
              </a:rPr>
              <a:t>I-983 Form </a:t>
            </a:r>
            <a:r>
              <a:rPr lang="en-US" dirty="0" smtClean="0">
                <a:latin typeface="Calibri Light" panose="020F0302020204030204" pitchFamily="34" charset="0"/>
              </a:rPr>
              <a:t>and submit pages 1-4 to AU ISSS.</a:t>
            </a:r>
          </a:p>
          <a:p>
            <a:r>
              <a:rPr lang="en-US" dirty="0" smtClean="0">
                <a:latin typeface="Calibri Light" panose="020F0302020204030204" pitchFamily="34" charset="0"/>
              </a:rPr>
              <a:t>For more information about the form, please see the </a:t>
            </a:r>
            <a:r>
              <a:rPr lang="en-US" dirty="0" smtClean="0">
                <a:latin typeface="Calibri Light" panose="020F0302020204030204" pitchFamily="34" charset="0"/>
                <a:hlinkClick r:id="rId3"/>
              </a:rPr>
              <a:t>Study in the States website.</a:t>
            </a:r>
            <a:endParaRPr lang="en-US" dirty="0" smtClean="0">
              <a:latin typeface="Calibri Light" panose="020F0302020204030204" pitchFamily="34" charset="0"/>
            </a:endParaRPr>
          </a:p>
          <a:p>
            <a:r>
              <a:rPr lang="en-US" dirty="0" smtClean="0">
                <a:solidFill>
                  <a:schemeClr val="tx2"/>
                </a:solidFill>
                <a:latin typeface="Calibri Light" panose="020F0302020204030204" pitchFamily="34" charset="0"/>
              </a:rPr>
              <a:t> </a:t>
            </a:r>
            <a:endParaRPr lang="en-US" dirty="0">
              <a:solidFill>
                <a:schemeClr val="tx2"/>
              </a:solidFill>
            </a:endParaRPr>
          </a:p>
        </p:txBody>
      </p:sp>
    </p:spTree>
    <p:extLst>
      <p:ext uri="{BB962C8B-B14F-4D97-AF65-F5344CB8AC3E}">
        <p14:creationId xmlns:p14="http://schemas.microsoft.com/office/powerpoint/2010/main" val="735369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accent3">
                    <a:lumMod val="75000"/>
                  </a:schemeClr>
                </a:solidFill>
                <a:latin typeface="Calibri" panose="020F0502020204030204" pitchFamily="34" charset="0"/>
              </a:rPr>
              <a:t>Form G-1145</a:t>
            </a:r>
            <a:endParaRPr lang="en-US" sz="5400" b="1" dirty="0">
              <a:solidFill>
                <a:schemeClr val="accent3">
                  <a:lumMod val="75000"/>
                </a:schemeClr>
              </a:solidFill>
              <a:latin typeface="Calibri" panose="020F0502020204030204" pitchFamily="34" charset="0"/>
            </a:endParaRPr>
          </a:p>
        </p:txBody>
      </p:sp>
      <p:sp>
        <p:nvSpPr>
          <p:cNvPr id="3" name="Content Placeholder 2"/>
          <p:cNvSpPr>
            <a:spLocks noGrp="1"/>
          </p:cNvSpPr>
          <p:nvPr>
            <p:ph idx="1"/>
          </p:nvPr>
        </p:nvSpPr>
        <p:spPr>
          <a:xfrm>
            <a:off x="457200" y="1600200"/>
            <a:ext cx="4343400" cy="4876800"/>
          </a:xfrm>
        </p:spPr>
        <p:txBody>
          <a:bodyPr/>
          <a:lstStyle/>
          <a:p>
            <a:r>
              <a:rPr lang="en-US" dirty="0" smtClean="0">
                <a:latin typeface="Calibri Light" panose="020F0302020204030204" pitchFamily="34" charset="0"/>
              </a:rPr>
              <a:t>Complete this form in order to request a text message and/or email when USCIS receives your STEM OPT application and when there are any updates in your case.</a:t>
            </a:r>
          </a:p>
          <a:p>
            <a:r>
              <a:rPr lang="en-US" dirty="0" smtClean="0">
                <a:latin typeface="Calibri Light" panose="020F0302020204030204" pitchFamily="34" charset="0"/>
              </a:rPr>
              <a:t>Attach this form to the top of the STEM OPT application packet.</a:t>
            </a:r>
          </a:p>
          <a:p>
            <a:r>
              <a:rPr lang="en-US" dirty="0" smtClean="0">
                <a:latin typeface="Calibri Light" panose="020F0302020204030204" pitchFamily="34" charset="0"/>
              </a:rPr>
              <a:t>You can access this form on the </a:t>
            </a:r>
            <a:r>
              <a:rPr lang="en-US" dirty="0" smtClean="0">
                <a:latin typeface="Calibri Light" panose="020F0302020204030204" pitchFamily="34" charset="0"/>
                <a:hlinkClick r:id="rId2"/>
              </a:rPr>
              <a:t>USCIS website</a:t>
            </a:r>
            <a:r>
              <a:rPr lang="en-US" dirty="0" smtClean="0">
                <a:latin typeface="Calibri Light" panose="020F0302020204030204" pitchFamily="34" charset="0"/>
              </a:rPr>
              <a:t>. </a:t>
            </a:r>
            <a:endParaRPr lang="en-US" dirty="0">
              <a:latin typeface="Calibri Light" panose="020F0302020204030204" pitchFamily="34" charset="0"/>
            </a:endParaRPr>
          </a:p>
        </p:txBody>
      </p:sp>
      <p:pic>
        <p:nvPicPr>
          <p:cNvPr id="4" name="Picture 3"/>
          <p:cNvPicPr>
            <a:picLocks noChangeAspect="1"/>
          </p:cNvPicPr>
          <p:nvPr/>
        </p:nvPicPr>
        <p:blipFill>
          <a:blip r:embed="rId3">
            <a:biLevel thresh="50000"/>
          </a:blip>
          <a:stretch>
            <a:fillRect/>
          </a:stretch>
        </p:blipFill>
        <p:spPr>
          <a:xfrm>
            <a:off x="4953000" y="1143000"/>
            <a:ext cx="3914334" cy="5462587"/>
          </a:xfrm>
          <a:prstGeom prst="rect">
            <a:avLst/>
          </a:prstGeom>
        </p:spPr>
      </p:pic>
    </p:spTree>
    <p:extLst>
      <p:ext uri="{BB962C8B-B14F-4D97-AF65-F5344CB8AC3E}">
        <p14:creationId xmlns:p14="http://schemas.microsoft.com/office/powerpoint/2010/main" val="1504596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accent3">
                    <a:lumMod val="75000"/>
                  </a:schemeClr>
                </a:solidFill>
                <a:latin typeface="Calibri" panose="020F0502020204030204" pitchFamily="34" charset="0"/>
              </a:rPr>
              <a:t>Application Deadline</a:t>
            </a:r>
            <a:endParaRPr lang="en-US" sz="5400" b="1" dirty="0">
              <a:solidFill>
                <a:schemeClr val="accent3">
                  <a:lumMod val="75000"/>
                </a:schemeClr>
              </a:solidFill>
              <a:latin typeface="Calibri" panose="020F0502020204030204" pitchFamily="34" charset="0"/>
            </a:endParaRPr>
          </a:p>
        </p:txBody>
      </p:sp>
      <p:sp>
        <p:nvSpPr>
          <p:cNvPr id="3" name="Content Placeholder 2"/>
          <p:cNvSpPr>
            <a:spLocks noGrp="1"/>
          </p:cNvSpPr>
          <p:nvPr>
            <p:ph sz="half" idx="2"/>
          </p:nvPr>
        </p:nvSpPr>
        <p:spPr>
          <a:xfrm>
            <a:off x="457200" y="1676400"/>
            <a:ext cx="3931920" cy="4713288"/>
          </a:xfrm>
        </p:spPr>
        <p:txBody>
          <a:bodyPr>
            <a:normAutofit fontScale="92500" lnSpcReduction="20000"/>
          </a:bodyPr>
          <a:lstStyle/>
          <a:p>
            <a:r>
              <a:rPr lang="en-US" dirty="0" smtClean="0">
                <a:latin typeface="Calibri Light" panose="020F0302020204030204" pitchFamily="34" charset="0"/>
              </a:rPr>
              <a:t>You may apply up to 90 days before your current OPT end date.</a:t>
            </a:r>
          </a:p>
          <a:p>
            <a:r>
              <a:rPr lang="en-US" dirty="0" smtClean="0">
                <a:latin typeface="Calibri Light" panose="020F0302020204030204" pitchFamily="34" charset="0"/>
              </a:rPr>
              <a:t>No later than the end date of your current 12-month OPT EAD card.  Please consider time for mailing application to USCIS.</a:t>
            </a:r>
          </a:p>
          <a:p>
            <a:r>
              <a:rPr lang="en-US" dirty="0" smtClean="0">
                <a:latin typeface="Calibri Light" panose="020F0302020204030204" pitchFamily="34" charset="0"/>
              </a:rPr>
              <a:t>No later than 60 days after the STEM OPT I-20 has been issued by the AU ISSS Office.</a:t>
            </a:r>
          </a:p>
          <a:p>
            <a:r>
              <a:rPr lang="en-US" dirty="0" smtClean="0">
                <a:latin typeface="Calibri Light" panose="020F0302020204030204" pitchFamily="34" charset="0"/>
              </a:rPr>
              <a:t>For more information about where to send your STEM OPT application once approved by ISSS, please go to the </a:t>
            </a:r>
            <a:r>
              <a:rPr lang="en-US" u="sng" dirty="0">
                <a:latin typeface="Calibri Light" panose="020F0302020204030204" pitchFamily="34" charset="0"/>
                <a:hlinkClick r:id="rId2"/>
              </a:rPr>
              <a:t>USCIS website</a:t>
            </a:r>
            <a:r>
              <a:rPr lang="en-US" dirty="0">
                <a:latin typeface="Calibri Light" panose="020F0302020204030204" pitchFamily="34" charset="0"/>
              </a:rPr>
              <a:t>.</a:t>
            </a:r>
            <a:endParaRPr lang="en-US" dirty="0" smtClean="0">
              <a:latin typeface="Calibri Light" panose="020F0302020204030204" pitchFamily="34" charset="0"/>
            </a:endParaRPr>
          </a:p>
        </p:txBody>
      </p:sp>
      <p:pic>
        <p:nvPicPr>
          <p:cNvPr id="8" name="Picture 7"/>
          <p:cNvPicPr>
            <a:picLocks noChangeAspect="1"/>
          </p:cNvPicPr>
          <p:nvPr/>
        </p:nvPicPr>
        <p:blipFill rotWithShape="1">
          <a:blip r:embed="rId3"/>
          <a:srcRect l="5701" r="3081" b="2130"/>
          <a:stretch/>
        </p:blipFill>
        <p:spPr>
          <a:xfrm>
            <a:off x="4876800" y="1295400"/>
            <a:ext cx="3886201" cy="5204851"/>
          </a:xfrm>
          <a:prstGeom prst="rect">
            <a:avLst/>
          </a:prstGeom>
        </p:spPr>
      </p:pic>
      <p:sp>
        <p:nvSpPr>
          <p:cNvPr id="10" name="Oval 9"/>
          <p:cNvSpPr/>
          <p:nvPr/>
        </p:nvSpPr>
        <p:spPr>
          <a:xfrm>
            <a:off x="6629400" y="5257800"/>
            <a:ext cx="9144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92794" y="4980801"/>
            <a:ext cx="1520613" cy="553998"/>
          </a:xfrm>
          <a:prstGeom prst="rect">
            <a:avLst/>
          </a:prstGeom>
          <a:noFill/>
        </p:spPr>
        <p:txBody>
          <a:bodyPr wrap="square" rtlCol="0">
            <a:spAutoFit/>
          </a:bodyPr>
          <a:lstStyle/>
          <a:p>
            <a:endParaRPr lang="en-US" b="1" dirty="0">
              <a:solidFill>
                <a:srgbClr val="FF0000"/>
              </a:solidFill>
            </a:endParaRPr>
          </a:p>
          <a:p>
            <a:r>
              <a:rPr lang="en-US" sz="1200" b="1" i="1" dirty="0">
                <a:solidFill>
                  <a:srgbClr val="FF0000"/>
                </a:solidFill>
              </a:rPr>
              <a:t>Advisor Signature </a:t>
            </a:r>
            <a:endParaRPr lang="en-US" sz="1200" b="1" dirty="0">
              <a:solidFill>
                <a:srgbClr val="FF0000"/>
              </a:solidFill>
            </a:endParaRPr>
          </a:p>
        </p:txBody>
      </p:sp>
    </p:spTree>
    <p:extLst>
      <p:ext uri="{BB962C8B-B14F-4D97-AF65-F5344CB8AC3E}">
        <p14:creationId xmlns:p14="http://schemas.microsoft.com/office/powerpoint/2010/main" val="2060880347"/>
      </p:ext>
    </p:extLst>
  </p:cSld>
  <p:clrMapOvr>
    <a:masterClrMapping/>
  </p:clrMapOvr>
  <mc:AlternateContent xmlns:mc="http://schemas.openxmlformats.org/markup-compatibility/2006" xmlns:p14="http://schemas.microsoft.com/office/powerpoint/2010/main">
    <mc:Choice Requires="p14">
      <p:transition spd="slow" p14:dur="2250">
        <p:cover/>
      </p:transition>
    </mc:Choice>
    <mc:Fallback xmlns="">
      <p:transition spd="slow">
        <p:cov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solidFill>
                  <a:schemeClr val="accent3">
                    <a:lumMod val="75000"/>
                  </a:schemeClr>
                </a:solidFill>
                <a:latin typeface="Calibri" panose="020F0502020204030204" pitchFamily="34" charset="0"/>
              </a:rPr>
              <a:t>OIP International Student Fee</a:t>
            </a:r>
            <a:endParaRPr lang="en-US" sz="4800" b="1" dirty="0">
              <a:solidFill>
                <a:schemeClr val="accent3">
                  <a:lumMod val="75000"/>
                </a:schemeClr>
              </a:solidFill>
              <a:latin typeface="Calibri" panose="020F0502020204030204" pitchFamily="34" charset="0"/>
            </a:endParaRPr>
          </a:p>
        </p:txBody>
      </p:sp>
      <p:pic>
        <p:nvPicPr>
          <p:cNvPr id="4" name="Content Placeholder 3"/>
          <p:cNvPicPr>
            <a:picLocks noGrp="1" noChangeAspect="1"/>
          </p:cNvPicPr>
          <p:nvPr>
            <p:ph idx="1"/>
          </p:nvPr>
        </p:nvPicPr>
        <p:blipFill>
          <a:blip r:embed="rId2">
            <a:duotone>
              <a:prstClr val="black"/>
              <a:schemeClr val="accent6">
                <a:tint val="45000"/>
                <a:satMod val="400000"/>
              </a:schemeClr>
            </a:duotone>
          </a:blip>
          <a:stretch>
            <a:fillRect/>
          </a:stretch>
        </p:blipFill>
        <p:spPr>
          <a:xfrm>
            <a:off x="1143000" y="1772682"/>
            <a:ext cx="7108501" cy="2984500"/>
          </a:xfrm>
          <a:prstGeom prst="rect">
            <a:avLst/>
          </a:prstGeom>
        </p:spPr>
      </p:pic>
      <p:sp>
        <p:nvSpPr>
          <p:cNvPr id="5" name="TextBox 4"/>
          <p:cNvSpPr txBox="1"/>
          <p:nvPr/>
        </p:nvSpPr>
        <p:spPr>
          <a:xfrm>
            <a:off x="5410200" y="2209800"/>
            <a:ext cx="1524000" cy="338554"/>
          </a:xfrm>
          <a:prstGeom prst="rect">
            <a:avLst/>
          </a:prstGeom>
          <a:noFill/>
        </p:spPr>
        <p:txBody>
          <a:bodyPr wrap="square" rtlCol="0">
            <a:spAutoFit/>
          </a:bodyPr>
          <a:lstStyle/>
          <a:p>
            <a:r>
              <a:rPr lang="en-US" sz="1600" dirty="0" smtClean="0">
                <a:solidFill>
                  <a:srgbClr val="FF0000"/>
                </a:solidFill>
              </a:rPr>
              <a:t>MM/DD/YYYY</a:t>
            </a:r>
            <a:endParaRPr lang="en-US" sz="1600" dirty="0">
              <a:solidFill>
                <a:srgbClr val="FF0000"/>
              </a:solidFill>
            </a:endParaRPr>
          </a:p>
        </p:txBody>
      </p:sp>
      <p:sp>
        <p:nvSpPr>
          <p:cNvPr id="6" name="TextBox 5"/>
          <p:cNvSpPr txBox="1"/>
          <p:nvPr/>
        </p:nvSpPr>
        <p:spPr>
          <a:xfrm>
            <a:off x="2286000" y="2743200"/>
            <a:ext cx="2667000" cy="369332"/>
          </a:xfrm>
          <a:prstGeom prst="rect">
            <a:avLst/>
          </a:prstGeom>
          <a:noFill/>
        </p:spPr>
        <p:txBody>
          <a:bodyPr wrap="square" rtlCol="0">
            <a:spAutoFit/>
          </a:bodyPr>
          <a:lstStyle/>
          <a:p>
            <a:r>
              <a:rPr lang="en-US" dirty="0" smtClean="0">
                <a:solidFill>
                  <a:srgbClr val="FF0000"/>
                </a:solidFill>
              </a:rPr>
              <a:t>Auburn University</a:t>
            </a:r>
            <a:endParaRPr lang="en-US" dirty="0">
              <a:solidFill>
                <a:srgbClr val="FF0000"/>
              </a:solidFill>
            </a:endParaRPr>
          </a:p>
        </p:txBody>
      </p:sp>
      <p:sp>
        <p:nvSpPr>
          <p:cNvPr id="7" name="TextBox 6"/>
          <p:cNvSpPr txBox="1"/>
          <p:nvPr/>
        </p:nvSpPr>
        <p:spPr>
          <a:xfrm>
            <a:off x="6705600" y="2895600"/>
            <a:ext cx="184731" cy="369332"/>
          </a:xfrm>
          <a:prstGeom prst="rect">
            <a:avLst/>
          </a:prstGeom>
          <a:noFill/>
        </p:spPr>
        <p:txBody>
          <a:bodyPr wrap="none" rtlCol="0">
            <a:spAutoFit/>
          </a:bodyPr>
          <a:lstStyle/>
          <a:p>
            <a:endParaRPr lang="en-US" dirty="0"/>
          </a:p>
        </p:txBody>
      </p:sp>
      <p:sp>
        <p:nvSpPr>
          <p:cNvPr id="8" name="TextBox 7"/>
          <p:cNvSpPr txBox="1"/>
          <p:nvPr/>
        </p:nvSpPr>
        <p:spPr>
          <a:xfrm>
            <a:off x="6797965" y="2768540"/>
            <a:ext cx="1355435" cy="369332"/>
          </a:xfrm>
          <a:prstGeom prst="rect">
            <a:avLst/>
          </a:prstGeom>
          <a:noFill/>
        </p:spPr>
        <p:txBody>
          <a:bodyPr wrap="square" rtlCol="0">
            <a:spAutoFit/>
          </a:bodyPr>
          <a:lstStyle/>
          <a:p>
            <a:r>
              <a:rPr lang="en-US" dirty="0" smtClean="0">
                <a:solidFill>
                  <a:srgbClr val="FF0000"/>
                </a:solidFill>
              </a:rPr>
              <a:t>$780.00</a:t>
            </a:r>
            <a:endParaRPr lang="en-US" dirty="0">
              <a:solidFill>
                <a:srgbClr val="FF0000"/>
              </a:solidFill>
            </a:endParaRPr>
          </a:p>
        </p:txBody>
      </p:sp>
      <p:sp>
        <p:nvSpPr>
          <p:cNvPr id="9" name="TextBox 8"/>
          <p:cNvSpPr txBox="1"/>
          <p:nvPr/>
        </p:nvSpPr>
        <p:spPr>
          <a:xfrm>
            <a:off x="1317335" y="3058531"/>
            <a:ext cx="5290164" cy="369332"/>
          </a:xfrm>
          <a:prstGeom prst="rect">
            <a:avLst/>
          </a:prstGeom>
          <a:noFill/>
        </p:spPr>
        <p:txBody>
          <a:bodyPr wrap="square" rtlCol="0">
            <a:spAutoFit/>
          </a:bodyPr>
          <a:lstStyle/>
          <a:p>
            <a:r>
              <a:rPr lang="en-US" dirty="0" smtClean="0">
                <a:solidFill>
                  <a:srgbClr val="FF0000"/>
                </a:solidFill>
              </a:rPr>
              <a:t>Seven hundred and eighty dollars</a:t>
            </a:r>
            <a:endParaRPr lang="en-US" dirty="0">
              <a:solidFill>
                <a:srgbClr val="FF0000"/>
              </a:solidFill>
            </a:endParaRPr>
          </a:p>
        </p:txBody>
      </p:sp>
      <p:sp>
        <p:nvSpPr>
          <p:cNvPr id="10" name="TextBox 9"/>
          <p:cNvSpPr txBox="1"/>
          <p:nvPr/>
        </p:nvSpPr>
        <p:spPr>
          <a:xfrm>
            <a:off x="1600200" y="4029049"/>
            <a:ext cx="2133600" cy="369332"/>
          </a:xfrm>
          <a:prstGeom prst="rect">
            <a:avLst/>
          </a:prstGeom>
          <a:noFill/>
        </p:spPr>
        <p:txBody>
          <a:bodyPr wrap="square" rtlCol="0">
            <a:spAutoFit/>
          </a:bodyPr>
          <a:lstStyle/>
          <a:p>
            <a:pPr algn="ctr"/>
            <a:r>
              <a:rPr lang="en-US" dirty="0" smtClean="0">
                <a:solidFill>
                  <a:srgbClr val="FF0000"/>
                </a:solidFill>
              </a:rPr>
              <a:t>AU Student ID #</a:t>
            </a:r>
            <a:endParaRPr lang="en-US" dirty="0">
              <a:solidFill>
                <a:srgbClr val="FF0000"/>
              </a:solidFill>
            </a:endParaRPr>
          </a:p>
        </p:txBody>
      </p:sp>
      <p:sp>
        <p:nvSpPr>
          <p:cNvPr id="11" name="TextBox 10"/>
          <p:cNvSpPr txBox="1"/>
          <p:nvPr/>
        </p:nvSpPr>
        <p:spPr>
          <a:xfrm>
            <a:off x="4953000" y="3962400"/>
            <a:ext cx="2743200" cy="369332"/>
          </a:xfrm>
          <a:prstGeom prst="rect">
            <a:avLst/>
          </a:prstGeom>
          <a:noFill/>
        </p:spPr>
        <p:txBody>
          <a:bodyPr wrap="square" rtlCol="0">
            <a:spAutoFit/>
          </a:bodyPr>
          <a:lstStyle/>
          <a:p>
            <a:pPr algn="ctr"/>
            <a:r>
              <a:rPr lang="en-US" dirty="0" smtClean="0">
                <a:solidFill>
                  <a:srgbClr val="FF0000"/>
                </a:solidFill>
              </a:rPr>
              <a:t>Your signature</a:t>
            </a:r>
            <a:endParaRPr lang="en-US" dirty="0">
              <a:solidFill>
                <a:srgbClr val="FF0000"/>
              </a:solidFill>
            </a:endParaRPr>
          </a:p>
        </p:txBody>
      </p:sp>
      <p:sp>
        <p:nvSpPr>
          <p:cNvPr id="12" name="TextBox 11"/>
          <p:cNvSpPr txBox="1"/>
          <p:nvPr/>
        </p:nvSpPr>
        <p:spPr>
          <a:xfrm>
            <a:off x="1981200" y="4876800"/>
            <a:ext cx="2133599" cy="1200329"/>
          </a:xfrm>
          <a:prstGeom prst="rect">
            <a:avLst/>
          </a:prstGeom>
          <a:noFill/>
        </p:spPr>
        <p:txBody>
          <a:bodyPr wrap="square" rtlCol="0">
            <a:spAutoFit/>
          </a:bodyPr>
          <a:lstStyle/>
          <a:p>
            <a:r>
              <a:rPr lang="en-US" dirty="0" smtClean="0">
                <a:latin typeface="Calibri Light" panose="020F0302020204030204" pitchFamily="34" charset="0"/>
              </a:rPr>
              <a:t>We will accept a check or money order in the amount of $780.00.</a:t>
            </a:r>
            <a:endParaRPr lang="en-US" dirty="0">
              <a:latin typeface="Calibri Light" panose="020F0302020204030204" pitchFamily="34" charset="0"/>
            </a:endParaRPr>
          </a:p>
        </p:txBody>
      </p:sp>
      <p:sp>
        <p:nvSpPr>
          <p:cNvPr id="14" name="TextBox 13"/>
          <p:cNvSpPr txBox="1"/>
          <p:nvPr/>
        </p:nvSpPr>
        <p:spPr>
          <a:xfrm>
            <a:off x="5562600" y="4876800"/>
            <a:ext cx="1981199" cy="1200329"/>
          </a:xfrm>
          <a:prstGeom prst="rect">
            <a:avLst/>
          </a:prstGeom>
          <a:noFill/>
        </p:spPr>
        <p:txBody>
          <a:bodyPr wrap="square" rtlCol="0">
            <a:spAutoFit/>
          </a:bodyPr>
          <a:lstStyle/>
          <a:p>
            <a:r>
              <a:rPr lang="en-US" dirty="0" smtClean="0">
                <a:latin typeface="Calibri Light" panose="020F0302020204030204" pitchFamily="34" charset="0"/>
              </a:rPr>
              <a:t>Make sure to include your AU Student ID # on the check.</a:t>
            </a:r>
            <a:r>
              <a:rPr lang="en-US" dirty="0" smtClean="0"/>
              <a:t> </a:t>
            </a:r>
            <a:endParaRPr lang="en-US" dirty="0"/>
          </a:p>
        </p:txBody>
      </p:sp>
    </p:spTree>
    <p:extLst>
      <p:ext uri="{BB962C8B-B14F-4D97-AF65-F5344CB8AC3E}">
        <p14:creationId xmlns:p14="http://schemas.microsoft.com/office/powerpoint/2010/main" val="3797909777"/>
      </p:ext>
    </p:extLst>
  </p:cSld>
  <p:clrMapOvr>
    <a:masterClrMapping/>
  </p:clrMapOvr>
  <mc:AlternateContent xmlns:mc="http://schemas.openxmlformats.org/markup-compatibility/2006" xmlns:p14="http://schemas.microsoft.com/office/powerpoint/2010/main">
    <mc:Choice Requires="p14">
      <p:transition spd="slow" p14:dur="2250">
        <p:cover/>
      </p:transition>
    </mc:Choice>
    <mc:Fallback xmlns="">
      <p:transition spd="slow">
        <p:cov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b="1" dirty="0" smtClean="0">
                <a:solidFill>
                  <a:schemeClr val="accent3">
                    <a:lumMod val="75000"/>
                  </a:schemeClr>
                </a:solidFill>
                <a:latin typeface="Calibri" panose="020F0502020204030204" pitchFamily="34" charset="0"/>
              </a:rPr>
              <a:t>Description</a:t>
            </a:r>
            <a:endParaRPr lang="en-US" sz="5400" b="1" dirty="0">
              <a:solidFill>
                <a:schemeClr val="accent3">
                  <a:lumMod val="75000"/>
                </a:schemeClr>
              </a:solidFill>
              <a:latin typeface="Calibri" panose="020F0502020204030204" pitchFamily="34" charset="0"/>
            </a:endParaRPr>
          </a:p>
        </p:txBody>
      </p:sp>
      <p:sp>
        <p:nvSpPr>
          <p:cNvPr id="5" name="Content Placeholder 4"/>
          <p:cNvSpPr>
            <a:spLocks noGrp="1"/>
          </p:cNvSpPr>
          <p:nvPr>
            <p:ph idx="1"/>
          </p:nvPr>
        </p:nvSpPr>
        <p:spPr>
          <a:xfrm>
            <a:off x="381000" y="2057400"/>
            <a:ext cx="8229600" cy="3886200"/>
          </a:xfrm>
        </p:spPr>
        <p:txBody>
          <a:bodyPr/>
          <a:lstStyle/>
          <a:p>
            <a:pPr marL="274320" lvl="1" indent="0">
              <a:buNone/>
            </a:pPr>
            <a:r>
              <a:rPr lang="en-US" dirty="0" smtClean="0">
                <a:latin typeface="Calibri Light" panose="020F0302020204030204" pitchFamily="34" charset="0"/>
                <a:cs typeface="Arial" panose="020B0604020202020204" pitchFamily="34" charset="0"/>
              </a:rPr>
              <a:t> </a:t>
            </a:r>
            <a:r>
              <a:rPr lang="en-US" dirty="0">
                <a:latin typeface="Calibri Light" panose="020F0302020204030204" pitchFamily="34" charset="0"/>
                <a:cs typeface="Arial" panose="020B0604020202020204" pitchFamily="34" charset="0"/>
              </a:rPr>
              <a:t>T</a:t>
            </a:r>
            <a:r>
              <a:rPr lang="en-US" dirty="0" smtClean="0">
                <a:latin typeface="Calibri Light" panose="020F0302020204030204" pitchFamily="34" charset="0"/>
                <a:cs typeface="Arial" panose="020B0604020202020204" pitchFamily="34" charset="0"/>
              </a:rPr>
              <a:t>he Department of Homeland Security published a final rule allowing certain F-1 students who receive science, technology, engineering, and mathematics (STEM) degrees, and who meet other specified requirements, to apply for a 24-month extension of their post-completion OPT.  </a:t>
            </a:r>
          </a:p>
          <a:p>
            <a:pPr marL="274320" lvl="1" indent="0">
              <a:buNone/>
            </a:pPr>
            <a:endParaRPr lang="en-US" dirty="0">
              <a:latin typeface="Calibri Light" panose="020F0302020204030204" pitchFamily="34" charset="0"/>
              <a:cs typeface="Arial" panose="020B0604020202020204" pitchFamily="34" charset="0"/>
            </a:endParaRPr>
          </a:p>
          <a:p>
            <a:pPr marL="274320" lvl="1" indent="0">
              <a:buNone/>
            </a:pPr>
            <a:r>
              <a:rPr lang="en-US" dirty="0" smtClean="0">
                <a:latin typeface="Calibri Light" panose="020F0302020204030204" pitchFamily="34" charset="0"/>
                <a:cs typeface="Arial" panose="020B0604020202020204" pitchFamily="34" charset="0"/>
              </a:rPr>
              <a:t> </a:t>
            </a:r>
            <a:r>
              <a:rPr lang="en-US" dirty="0">
                <a:latin typeface="Calibri Light" panose="020F0302020204030204" pitchFamily="34" charset="0"/>
              </a:rPr>
              <a:t>Students may be eligible for up to two STEM OPT extensions based on two STEM degrees at different degree levels in a student’s lifetime, instead of just one.</a:t>
            </a:r>
          </a:p>
          <a:p>
            <a:pPr marL="274320" lvl="1" indent="0">
              <a:buNone/>
            </a:pPr>
            <a:endParaRPr lang="en-US" dirty="0" smtClean="0">
              <a:latin typeface="Calibri Light" panose="020F0302020204030204" pitchFamily="34" charset="0"/>
              <a:cs typeface="Arial" panose="020B0604020202020204" pitchFamily="34" charset="0"/>
            </a:endParaRPr>
          </a:p>
        </p:txBody>
      </p:sp>
    </p:spTree>
    <p:extLst>
      <p:ext uri="{BB962C8B-B14F-4D97-AF65-F5344CB8AC3E}">
        <p14:creationId xmlns:p14="http://schemas.microsoft.com/office/powerpoint/2010/main" val="35302172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chemeClr val="accent3">
                    <a:lumMod val="75000"/>
                  </a:schemeClr>
                </a:solidFill>
                <a:latin typeface="Calibri" panose="020F0502020204030204" pitchFamily="34" charset="0"/>
              </a:rPr>
              <a:t>I-797, Notice of Action</a:t>
            </a:r>
            <a:endParaRPr lang="en-US" sz="4800" b="1" dirty="0">
              <a:solidFill>
                <a:schemeClr val="accent3">
                  <a:lumMod val="75000"/>
                </a:schemeClr>
              </a:solidFill>
              <a:latin typeface="Calibri" panose="020F0502020204030204" pitchFamily="34" charset="0"/>
            </a:endParaRPr>
          </a:p>
        </p:txBody>
      </p:sp>
      <p:sp>
        <p:nvSpPr>
          <p:cNvPr id="5" name="Content Placeholder 4"/>
          <p:cNvSpPr>
            <a:spLocks noGrp="1"/>
          </p:cNvSpPr>
          <p:nvPr>
            <p:ph idx="1"/>
          </p:nvPr>
        </p:nvSpPr>
        <p:spPr>
          <a:xfrm>
            <a:off x="457200" y="1600200"/>
            <a:ext cx="4114800" cy="4876800"/>
          </a:xfrm>
        </p:spPr>
        <p:txBody>
          <a:bodyPr>
            <a:normAutofit lnSpcReduction="10000"/>
          </a:bodyPr>
          <a:lstStyle/>
          <a:p>
            <a:r>
              <a:rPr lang="en-US" dirty="0" smtClean="0">
                <a:latin typeface="Calibri Light" panose="020F0302020204030204" pitchFamily="34" charset="0"/>
              </a:rPr>
              <a:t>You should receive the I-797 Receipt notice within 2-4 weeks after mailing the STEM OPT application to USCIS.</a:t>
            </a:r>
          </a:p>
          <a:p>
            <a:r>
              <a:rPr lang="en-US" dirty="0" smtClean="0">
                <a:latin typeface="Calibri Light" panose="020F0302020204030204" pitchFamily="34" charset="0"/>
              </a:rPr>
              <a:t>The I-797 is a very important document and is necessary if you want to inquire about the status of your application with USCIS.</a:t>
            </a:r>
          </a:p>
          <a:p>
            <a:r>
              <a:rPr lang="en-US" dirty="0" smtClean="0">
                <a:latin typeface="Calibri Light" panose="020F0302020204030204" pitchFamily="34" charset="0"/>
              </a:rPr>
              <a:t>The Receipt Number listed on the notice is your application case number at USCIS.  You can check the status of your case at the </a:t>
            </a:r>
            <a:r>
              <a:rPr lang="en-US" dirty="0" smtClean="0">
                <a:latin typeface="Calibri Light" panose="020F0302020204030204" pitchFamily="34" charset="0"/>
                <a:hlinkClick r:id="rId2"/>
              </a:rPr>
              <a:t>USCIS website</a:t>
            </a:r>
            <a:r>
              <a:rPr lang="en-US" dirty="0" smtClean="0">
                <a:latin typeface="Calibri Light" panose="020F0302020204030204" pitchFamily="34" charset="0"/>
              </a:rPr>
              <a:t>.</a:t>
            </a:r>
          </a:p>
          <a:p>
            <a:pPr marL="0" indent="0">
              <a:buNone/>
            </a:pPr>
            <a:endParaRPr lang="en-US" dirty="0" smtClean="0">
              <a:latin typeface="Calibri Light" panose="020F0302020204030204" pitchFamily="34" charset="0"/>
            </a:endParaRPr>
          </a:p>
        </p:txBody>
      </p:sp>
      <p:pic>
        <p:nvPicPr>
          <p:cNvPr id="8" name="Picture 7"/>
          <p:cNvPicPr>
            <a:picLocks noChangeAspect="1"/>
          </p:cNvPicPr>
          <p:nvPr/>
        </p:nvPicPr>
        <p:blipFill>
          <a:blip r:embed="rId3"/>
          <a:stretch>
            <a:fillRect/>
          </a:stretch>
        </p:blipFill>
        <p:spPr>
          <a:xfrm>
            <a:off x="4800600" y="1447800"/>
            <a:ext cx="3962400" cy="5127811"/>
          </a:xfrm>
          <a:prstGeom prst="rect">
            <a:avLst/>
          </a:prstGeom>
        </p:spPr>
      </p:pic>
    </p:spTree>
    <p:extLst>
      <p:ext uri="{BB962C8B-B14F-4D97-AF65-F5344CB8AC3E}">
        <p14:creationId xmlns:p14="http://schemas.microsoft.com/office/powerpoint/2010/main" val="2989127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chemeClr val="accent3">
                    <a:lumMod val="75000"/>
                  </a:schemeClr>
                </a:solidFill>
                <a:latin typeface="Calibri" panose="020F0502020204030204" pitchFamily="34" charset="0"/>
              </a:rPr>
              <a:t>Request for Evidence (RFE)</a:t>
            </a:r>
            <a:endParaRPr lang="en-US" sz="4800" b="1" dirty="0">
              <a:solidFill>
                <a:schemeClr val="accent3">
                  <a:lumMod val="75000"/>
                </a:schemeClr>
              </a:solidFill>
              <a:latin typeface="Calibri" panose="020F0502020204030204" pitchFamily="34" charset="0"/>
            </a:endParaRPr>
          </a:p>
        </p:txBody>
      </p:sp>
      <p:sp>
        <p:nvSpPr>
          <p:cNvPr id="3" name="Content Placeholder 2"/>
          <p:cNvSpPr>
            <a:spLocks noGrp="1"/>
          </p:cNvSpPr>
          <p:nvPr>
            <p:ph idx="1"/>
          </p:nvPr>
        </p:nvSpPr>
        <p:spPr>
          <a:xfrm>
            <a:off x="457200" y="1600200"/>
            <a:ext cx="4114800" cy="4876800"/>
          </a:xfrm>
        </p:spPr>
        <p:txBody>
          <a:bodyPr>
            <a:normAutofit fontScale="92500" lnSpcReduction="10000"/>
          </a:bodyPr>
          <a:lstStyle/>
          <a:p>
            <a:r>
              <a:rPr lang="en-US" dirty="0" smtClean="0">
                <a:latin typeface="Calibri Light" panose="020F0302020204030204" pitchFamily="34" charset="0"/>
              </a:rPr>
              <a:t>If there is a problem with your application, USCIS will send you a notice by mail called a “Request for Evidence (RFE).”  </a:t>
            </a:r>
          </a:p>
          <a:p>
            <a:r>
              <a:rPr lang="en-US" dirty="0" smtClean="0">
                <a:latin typeface="Calibri Light" panose="020F0302020204030204" pitchFamily="34" charset="0"/>
              </a:rPr>
              <a:t>An RFE means that you need to send in additional documents before your application can be approved.</a:t>
            </a:r>
          </a:p>
          <a:p>
            <a:r>
              <a:rPr lang="en-US" dirty="0" smtClean="0">
                <a:latin typeface="Calibri Light" panose="020F0302020204030204" pitchFamily="34" charset="0"/>
              </a:rPr>
              <a:t>To avoid delays, review your application materials and sign all of the forms before mailing them to USCIS.</a:t>
            </a:r>
          </a:p>
          <a:p>
            <a:r>
              <a:rPr lang="en-US" dirty="0" smtClean="0">
                <a:latin typeface="Calibri Light" panose="020F0302020204030204" pitchFamily="34" charset="0"/>
              </a:rPr>
              <a:t>Also make sure to make a copy of your entire application before mailing to USCIS.</a:t>
            </a:r>
            <a:endParaRPr lang="en-US" dirty="0">
              <a:latin typeface="Calibri Light" panose="020F0302020204030204" pitchFamily="34" charset="0"/>
            </a:endParaRPr>
          </a:p>
        </p:txBody>
      </p:sp>
      <p:pic>
        <p:nvPicPr>
          <p:cNvPr id="4" name="Picture 3"/>
          <p:cNvPicPr>
            <a:picLocks noChangeAspect="1"/>
          </p:cNvPicPr>
          <p:nvPr/>
        </p:nvPicPr>
        <p:blipFill>
          <a:blip r:embed="rId2"/>
          <a:stretch>
            <a:fillRect/>
          </a:stretch>
        </p:blipFill>
        <p:spPr>
          <a:xfrm>
            <a:off x="4876800" y="1600200"/>
            <a:ext cx="4061813" cy="4766272"/>
          </a:xfrm>
          <a:prstGeom prst="rect">
            <a:avLst/>
          </a:prstGeom>
        </p:spPr>
      </p:pic>
    </p:spTree>
    <p:extLst>
      <p:ext uri="{BB962C8B-B14F-4D97-AF65-F5344CB8AC3E}">
        <p14:creationId xmlns:p14="http://schemas.microsoft.com/office/powerpoint/2010/main" val="8523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accent3">
                    <a:lumMod val="75000"/>
                  </a:schemeClr>
                </a:solidFill>
                <a:latin typeface="Calibri" panose="020F0502020204030204" pitchFamily="34" charset="0"/>
              </a:rPr>
              <a:t>OPT STEM Approval</a:t>
            </a:r>
            <a:endParaRPr lang="en-US" sz="5400" b="1" dirty="0">
              <a:solidFill>
                <a:schemeClr val="accent3">
                  <a:lumMod val="75000"/>
                </a:schemeClr>
              </a:solidFill>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en-US" dirty="0" smtClean="0">
                <a:latin typeface="Calibri Light" panose="020F0302020204030204" pitchFamily="34" charset="0"/>
              </a:rPr>
              <a:t>Once the application is received by USCIS, it generally takes 60-90 days for your request to be processed.</a:t>
            </a:r>
          </a:p>
          <a:p>
            <a:r>
              <a:rPr lang="en-US" dirty="0">
                <a:latin typeface="Calibri Light" panose="020F0302020204030204" pitchFamily="34" charset="0"/>
              </a:rPr>
              <a:t>If the student’s current EAD has expired and a STEM </a:t>
            </a:r>
            <a:r>
              <a:rPr lang="en-US" dirty="0" smtClean="0">
                <a:latin typeface="Calibri Light" panose="020F0302020204030204" pitchFamily="34" charset="0"/>
              </a:rPr>
              <a:t>extension request </a:t>
            </a:r>
            <a:r>
              <a:rPr lang="en-US" dirty="0">
                <a:latin typeface="Calibri Light" panose="020F0302020204030204" pitchFamily="34" charset="0"/>
              </a:rPr>
              <a:t>has been </a:t>
            </a:r>
            <a:r>
              <a:rPr lang="en-US" dirty="0" smtClean="0">
                <a:latin typeface="Calibri Light" panose="020F0302020204030204" pitchFamily="34" charset="0"/>
              </a:rPr>
              <a:t>filed with </a:t>
            </a:r>
            <a:r>
              <a:rPr lang="en-US" dirty="0">
                <a:latin typeface="Calibri Light" panose="020F0302020204030204" pitchFamily="34" charset="0"/>
              </a:rPr>
              <a:t>USCIS, the student may continue to work for up to 180 days while the extension is pending.  </a:t>
            </a:r>
            <a:endParaRPr lang="en-US" dirty="0" smtClean="0">
              <a:latin typeface="Calibri Light" panose="020F0302020204030204" pitchFamily="34" charset="0"/>
            </a:endParaRPr>
          </a:p>
          <a:p>
            <a:r>
              <a:rPr lang="en-US" dirty="0" smtClean="0">
                <a:latin typeface="Calibri Light" panose="020F0302020204030204" pitchFamily="34" charset="0"/>
              </a:rPr>
              <a:t>The STEM extension period will begin the day after the first OPT period expires (as listed on the EAD card), and will end 24 months after that.  For example, if the current EAD expires on 10/01/2016, the STEM period will begin on 10/02/2016 and will end on 10/01/2018.</a:t>
            </a:r>
          </a:p>
          <a:p>
            <a:endParaRPr lang="en-US" dirty="0"/>
          </a:p>
        </p:txBody>
      </p:sp>
    </p:spTree>
    <p:extLst>
      <p:ext uri="{BB962C8B-B14F-4D97-AF65-F5344CB8AC3E}">
        <p14:creationId xmlns:p14="http://schemas.microsoft.com/office/powerpoint/2010/main" val="3419129395"/>
      </p:ext>
    </p:extLst>
  </p:cSld>
  <p:clrMapOvr>
    <a:masterClrMapping/>
  </p:clrMapOvr>
  <mc:AlternateContent xmlns:mc="http://schemas.openxmlformats.org/markup-compatibility/2006" xmlns:p14="http://schemas.microsoft.com/office/powerpoint/2010/main">
    <mc:Choice Requires="p14">
      <p:transition spd="slow" p14:dur="1250">
        <p:cut/>
      </p:transition>
    </mc:Choice>
    <mc:Fallback xmlns="">
      <p:transition spd="slow">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solidFill>
                  <a:schemeClr val="accent3">
                    <a:lumMod val="75000"/>
                  </a:schemeClr>
                </a:solidFill>
                <a:latin typeface="Calibri" panose="020F0502020204030204" pitchFamily="34" charset="0"/>
              </a:rPr>
              <a:t>STEM OPT Approval</a:t>
            </a:r>
            <a:endParaRPr lang="en-US" sz="5400" b="1" dirty="0">
              <a:solidFill>
                <a:schemeClr val="accent3">
                  <a:lumMod val="75000"/>
                </a:schemeClr>
              </a:solidFill>
              <a:latin typeface="Calibri" panose="020F0502020204030204" pitchFamily="34" charset="0"/>
            </a:endParaRPr>
          </a:p>
        </p:txBody>
      </p:sp>
      <p:sp>
        <p:nvSpPr>
          <p:cNvPr id="3" name="Content Placeholder 2"/>
          <p:cNvSpPr>
            <a:spLocks noGrp="1"/>
          </p:cNvSpPr>
          <p:nvPr>
            <p:ph idx="1"/>
          </p:nvPr>
        </p:nvSpPr>
        <p:spPr/>
        <p:txBody>
          <a:bodyPr>
            <a:noAutofit/>
          </a:bodyPr>
          <a:lstStyle/>
          <a:p>
            <a:r>
              <a:rPr lang="en-US" dirty="0" smtClean="0">
                <a:latin typeface="Calibri Light" panose="020F0302020204030204" pitchFamily="34" charset="0"/>
              </a:rPr>
              <a:t>Once your STEM OPT Extension is approved by USCIS and you receive a new EAD card in the mail, please send a copy of your new EAD card (front and back) to your ISSS Advisor.</a:t>
            </a:r>
          </a:p>
          <a:p>
            <a:r>
              <a:rPr lang="en-US" dirty="0" smtClean="0">
                <a:latin typeface="Calibri Light" panose="020F0302020204030204" pitchFamily="34" charset="0"/>
              </a:rPr>
              <a:t>Your ISSS Advisor will issue and send you an updated I-20 indicating that your STEM OPT Extension has been approved.</a:t>
            </a:r>
          </a:p>
          <a:p>
            <a:r>
              <a:rPr lang="en-US" dirty="0" smtClean="0">
                <a:latin typeface="Calibri Light" panose="020F0302020204030204" pitchFamily="34" charset="0"/>
              </a:rPr>
              <a:t>If you need to renew your Alabama Driver’s License once your OPT STEM Extension is approved, please complete the </a:t>
            </a:r>
            <a:r>
              <a:rPr lang="en-US" dirty="0" smtClean="0">
                <a:latin typeface="Calibri Light" panose="020F0302020204030204" pitchFamily="34" charset="0"/>
                <a:hlinkClick r:id="rId2"/>
              </a:rPr>
              <a:t>Driver’s License Letter Request Form</a:t>
            </a:r>
            <a:r>
              <a:rPr lang="en-US" dirty="0" smtClean="0">
                <a:latin typeface="Calibri Light" panose="020F0302020204030204" pitchFamily="34" charset="0"/>
              </a:rPr>
              <a:t> and submit the form to your ISSS Advisor.</a:t>
            </a:r>
            <a:endParaRPr lang="en-US" dirty="0">
              <a:latin typeface="Calibri Light" panose="020F0302020204030204" pitchFamily="34" charset="0"/>
            </a:endParaRPr>
          </a:p>
        </p:txBody>
      </p:sp>
    </p:spTree>
    <p:extLst>
      <p:ext uri="{BB962C8B-B14F-4D97-AF65-F5344CB8AC3E}">
        <p14:creationId xmlns:p14="http://schemas.microsoft.com/office/powerpoint/2010/main" val="1911179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solidFill>
                  <a:schemeClr val="accent3">
                    <a:lumMod val="75000"/>
                  </a:schemeClr>
                </a:solidFill>
                <a:latin typeface="Calibri" panose="020F0502020204030204" pitchFamily="34" charset="0"/>
              </a:rPr>
              <a:t>Types of Employment Allowed During OPT STEM</a:t>
            </a:r>
            <a:endParaRPr lang="en-US" b="1" dirty="0">
              <a:solidFill>
                <a:schemeClr val="accent3">
                  <a:lumMod val="75000"/>
                </a:schemeClr>
              </a:solidFill>
              <a:latin typeface="Calibri" panose="020F0502020204030204" pitchFamily="34"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Calibri Light" panose="020F0302020204030204" pitchFamily="34" charset="0"/>
              </a:rPr>
              <a:t>Volunteer/unpaid, employment through employment agencies and self-employment are </a:t>
            </a:r>
            <a:r>
              <a:rPr lang="en-US" u="sng" dirty="0" smtClean="0">
                <a:latin typeface="Calibri Light" panose="020F0302020204030204" pitchFamily="34" charset="0"/>
              </a:rPr>
              <a:t>NOT allowed</a:t>
            </a:r>
            <a:r>
              <a:rPr lang="en-US" dirty="0" smtClean="0">
                <a:latin typeface="Calibri Light" panose="020F0302020204030204" pitchFamily="34" charset="0"/>
              </a:rPr>
              <a:t>.</a:t>
            </a:r>
          </a:p>
          <a:p>
            <a:r>
              <a:rPr lang="en-US" dirty="0" smtClean="0">
                <a:latin typeface="Calibri Light" panose="020F0302020204030204" pitchFamily="34" charset="0"/>
              </a:rPr>
              <a:t>STEM-eligible employers must have e-Verify &amp; EIN numbers and the student must have a “bona fide employer-employee relationship.”</a:t>
            </a:r>
          </a:p>
          <a:p>
            <a:r>
              <a:rPr lang="en-US" dirty="0" smtClean="0">
                <a:latin typeface="Calibri Light" panose="020F0302020204030204" pitchFamily="34" charset="0"/>
              </a:rPr>
              <a:t>Other types of employers are also problematic – including multiple employer arrangements, sole proprietorships, employment through “temp” agencies, employment through consulting firm arrangements that provide labor for hire, and other relationships that do not constitute a bona fide employer-employee relationship.</a:t>
            </a:r>
          </a:p>
          <a:p>
            <a:r>
              <a:rPr lang="en-US" dirty="0" smtClean="0">
                <a:latin typeface="Calibri Light" panose="020F0302020204030204" pitchFamily="34" charset="0"/>
              </a:rPr>
              <a:t>The Department of Homeland Security (DHS) confirms that students cannot qualify for STEM OPT extensions unless they will be bona fide employees of the employer signing the I-983 Training Plan Form, and the employer that signs the I-983 must be the same entity that employs the student and provides the practical training experience.	</a:t>
            </a:r>
            <a:r>
              <a:rPr lang="en-US" dirty="0"/>
              <a:t>	</a:t>
            </a:r>
          </a:p>
        </p:txBody>
      </p:sp>
    </p:spTree>
    <p:extLst>
      <p:ext uri="{BB962C8B-B14F-4D97-AF65-F5344CB8AC3E}">
        <p14:creationId xmlns:p14="http://schemas.microsoft.com/office/powerpoint/2010/main" val="230164742"/>
      </p:ext>
    </p:extLst>
  </p:cSld>
  <p:clrMapOvr>
    <a:masterClrMapping/>
  </p:clrMapOvr>
  <mc:AlternateContent xmlns:mc="http://schemas.openxmlformats.org/markup-compatibility/2006" xmlns:p14="http://schemas.microsoft.com/office/powerpoint/2010/main">
    <mc:Choice Requires="p14">
      <p:transition spd="slow" p14:dur="1250">
        <p:cut/>
      </p:transition>
    </mc:Choice>
    <mc:Fallback xmlns="">
      <p:transition spd="slow">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chemeClr val="accent3">
                    <a:lumMod val="75000"/>
                  </a:schemeClr>
                </a:solidFill>
                <a:latin typeface="Calibri" panose="020F0502020204030204" pitchFamily="34" charset="0"/>
              </a:rPr>
              <a:t>Periods of Unemployment</a:t>
            </a:r>
            <a:endParaRPr lang="en-US" sz="4800" b="1" dirty="0">
              <a:solidFill>
                <a:schemeClr val="accent3">
                  <a:lumMod val="75000"/>
                </a:schemeClr>
              </a:solidFill>
              <a:latin typeface="Calibri" panose="020F0502020204030204" pitchFamily="34" charset="0"/>
            </a:endParaRPr>
          </a:p>
        </p:txBody>
      </p:sp>
      <p:sp>
        <p:nvSpPr>
          <p:cNvPr id="3" name="Content Placeholder 2"/>
          <p:cNvSpPr>
            <a:spLocks noGrp="1"/>
          </p:cNvSpPr>
          <p:nvPr>
            <p:ph idx="1"/>
          </p:nvPr>
        </p:nvSpPr>
        <p:spPr/>
        <p:txBody>
          <a:bodyPr/>
          <a:lstStyle/>
          <a:p>
            <a:r>
              <a:rPr lang="en-US" dirty="0" smtClean="0">
                <a:latin typeface="Calibri Light" panose="020F0302020204030204" pitchFamily="34" charset="0"/>
              </a:rPr>
              <a:t>Students who are granted a 24-month STEM OPT extension are allowed an additional 60 days of unemployment beyond the initial post-completion OPT limit.  </a:t>
            </a:r>
          </a:p>
          <a:p>
            <a:r>
              <a:rPr lang="en-US" dirty="0" smtClean="0">
                <a:latin typeface="Calibri Light" panose="020F0302020204030204" pitchFamily="34" charset="0"/>
              </a:rPr>
              <a:t>This means that students who obtain a 24-month STEM OPT extension will receive 90 days of allowable employment during the initial period of post-completion OPT, plus an additional 60 days during the extension period, for a total of 150 days.</a:t>
            </a:r>
            <a:endParaRPr lang="en-US" dirty="0">
              <a:latin typeface="Calibri Light" panose="020F0302020204030204" pitchFamily="34" charset="0"/>
            </a:endParaRPr>
          </a:p>
        </p:txBody>
      </p:sp>
    </p:spTree>
    <p:extLst>
      <p:ext uri="{BB962C8B-B14F-4D97-AF65-F5344CB8AC3E}">
        <p14:creationId xmlns:p14="http://schemas.microsoft.com/office/powerpoint/2010/main" val="1537734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chemeClr val="accent3">
                    <a:lumMod val="75000"/>
                  </a:schemeClr>
                </a:solidFill>
                <a:latin typeface="Calibri" panose="020F0502020204030204" pitchFamily="34" charset="0"/>
              </a:rPr>
              <a:t>STEM OPT Reporting Requirements</a:t>
            </a:r>
            <a:endParaRPr lang="en-US" sz="4400" b="1" dirty="0">
              <a:solidFill>
                <a:schemeClr val="accent3">
                  <a:lumMod val="75000"/>
                </a:schemeClr>
              </a:solidFill>
              <a:latin typeface="Calibri" panose="020F0502020204030204" pitchFamily="34"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Calibri Light" panose="020F0302020204030204" pitchFamily="34" charset="0"/>
              </a:rPr>
              <a:t>If you are approved for STEM OPT, you must: </a:t>
            </a:r>
          </a:p>
          <a:p>
            <a:pPr lvl="1"/>
            <a:r>
              <a:rPr lang="en-US" dirty="0" smtClean="0">
                <a:latin typeface="Calibri Light" panose="020F0302020204030204" pitchFamily="34" charset="0"/>
              </a:rPr>
              <a:t>Report changes to your ISSS Advisor within 10 days of the change.  </a:t>
            </a:r>
          </a:p>
          <a:p>
            <a:pPr lvl="2"/>
            <a:r>
              <a:rPr lang="en-US" dirty="0" smtClean="0">
                <a:latin typeface="Calibri Light" panose="020F0302020204030204" pitchFamily="34" charset="0"/>
              </a:rPr>
              <a:t>Reportable changes include: legal name, residential or mailing address, email address, employer’s name and employer’s address.  </a:t>
            </a:r>
            <a:endParaRPr lang="en-US" dirty="0">
              <a:latin typeface="Calibri Light" panose="020F0302020204030204" pitchFamily="34" charset="0"/>
            </a:endParaRPr>
          </a:p>
          <a:p>
            <a:pPr lvl="2"/>
            <a:r>
              <a:rPr lang="en-US" dirty="0" smtClean="0">
                <a:latin typeface="Calibri Light" panose="020F0302020204030204" pitchFamily="34" charset="0"/>
              </a:rPr>
              <a:t>To report changes, please complete the </a:t>
            </a:r>
            <a:r>
              <a:rPr lang="en-US" dirty="0" smtClean="0">
                <a:latin typeface="Calibri Light" panose="020F0302020204030204" pitchFamily="34" charset="0"/>
                <a:hlinkClick r:id="rId2"/>
              </a:rPr>
              <a:t>OPT Reporting Form</a:t>
            </a:r>
            <a:r>
              <a:rPr lang="en-US" dirty="0" smtClean="0">
                <a:latin typeface="Calibri Light" panose="020F0302020204030204" pitchFamily="34" charset="0"/>
              </a:rPr>
              <a:t>.</a:t>
            </a:r>
          </a:p>
          <a:p>
            <a:r>
              <a:rPr lang="en-US" dirty="0" smtClean="0">
                <a:latin typeface="Calibri Light" panose="020F0302020204030204" pitchFamily="34" charset="0"/>
              </a:rPr>
              <a:t>Report to your ISSS Advisor by email every 6 months the information listed in the previous bullet, even if non of your information has changed.</a:t>
            </a:r>
          </a:p>
          <a:p>
            <a:r>
              <a:rPr lang="en-US" dirty="0" smtClean="0">
                <a:latin typeface="Calibri Light" panose="020F0302020204030204" pitchFamily="34" charset="0"/>
              </a:rPr>
              <a:t>A new DHS </a:t>
            </a:r>
            <a:r>
              <a:rPr lang="en-US" dirty="0" smtClean="0">
                <a:latin typeface="Calibri Light" panose="020F0302020204030204" pitchFamily="34" charset="0"/>
                <a:hlinkClick r:id="rId3"/>
              </a:rPr>
              <a:t>I-983 Form</a:t>
            </a:r>
            <a:r>
              <a:rPr lang="en-US" dirty="0" smtClean="0">
                <a:latin typeface="Calibri Light" panose="020F0302020204030204" pitchFamily="34" charset="0"/>
              </a:rPr>
              <a:t> must be completed and submitted to your ISSS Advisor within 10 days of:</a:t>
            </a:r>
          </a:p>
          <a:p>
            <a:pPr lvl="1"/>
            <a:r>
              <a:rPr lang="en-US" dirty="0" smtClean="0">
                <a:latin typeface="Calibri Light" panose="020F0302020204030204" pitchFamily="34" charset="0"/>
              </a:rPr>
              <a:t>Beginning a new practical training opportunity with a new employer during the 24-month extension.</a:t>
            </a:r>
          </a:p>
          <a:p>
            <a:pPr lvl="1"/>
            <a:r>
              <a:rPr lang="en-US" dirty="0" smtClean="0">
                <a:latin typeface="Calibri Light" panose="020F0302020204030204" pitchFamily="34" charset="0"/>
              </a:rPr>
              <a:t>Any time there is a material change in the terms and conditions of the original I-983 Form.  Form more information about material changes, please go to the </a:t>
            </a:r>
            <a:r>
              <a:rPr lang="en-US" dirty="0" smtClean="0">
                <a:latin typeface="Calibri Light" panose="020F0302020204030204" pitchFamily="34" charset="0"/>
                <a:hlinkClick r:id="rId4"/>
              </a:rPr>
              <a:t>Study in the States website</a:t>
            </a:r>
            <a:r>
              <a:rPr lang="en-US" dirty="0" smtClean="0">
                <a:latin typeface="Calibri Light" panose="020F0302020204030204" pitchFamily="34" charset="0"/>
              </a:rPr>
              <a:t>.</a:t>
            </a:r>
          </a:p>
          <a:p>
            <a:endParaRPr lang="en-US" dirty="0">
              <a:latin typeface="Calibri Light" panose="020F0302020204030204" pitchFamily="34" charset="0"/>
            </a:endParaRPr>
          </a:p>
        </p:txBody>
      </p:sp>
    </p:spTree>
    <p:extLst>
      <p:ext uri="{BB962C8B-B14F-4D97-AF65-F5344CB8AC3E}">
        <p14:creationId xmlns:p14="http://schemas.microsoft.com/office/powerpoint/2010/main" val="1527960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solidFill>
                  <a:schemeClr val="accent3">
                    <a:lumMod val="75000"/>
                  </a:schemeClr>
                </a:solidFill>
                <a:latin typeface="Calibri" panose="020F0502020204030204" pitchFamily="34" charset="0"/>
              </a:rPr>
              <a:t>STEM OPT Reporting Requirements (cont.)</a:t>
            </a:r>
            <a:endParaRPr lang="en-US" b="1" dirty="0">
              <a:solidFill>
                <a:schemeClr val="accent3">
                  <a:lumMod val="75000"/>
                </a:schemeClr>
              </a:solidFill>
              <a:latin typeface="Calibri" panose="020F0502020204030204" pitchFamily="34" charset="0"/>
            </a:endParaRPr>
          </a:p>
        </p:txBody>
      </p:sp>
      <p:sp>
        <p:nvSpPr>
          <p:cNvPr id="3" name="Content Placeholder 2"/>
          <p:cNvSpPr>
            <a:spLocks noGrp="1"/>
          </p:cNvSpPr>
          <p:nvPr>
            <p:ph idx="1"/>
          </p:nvPr>
        </p:nvSpPr>
        <p:spPr/>
        <p:txBody>
          <a:bodyPr/>
          <a:lstStyle/>
          <a:p>
            <a:r>
              <a:rPr lang="en-US" dirty="0" smtClean="0">
                <a:latin typeface="Calibri Light" panose="020F0302020204030204" pitchFamily="34" charset="0"/>
              </a:rPr>
              <a:t>You must complete 2 self-evaluations during the course of your STEM OPT period.</a:t>
            </a:r>
          </a:p>
          <a:p>
            <a:pPr lvl="1"/>
            <a:r>
              <a:rPr lang="en-US" dirty="0" smtClean="0">
                <a:latin typeface="Calibri Light" panose="020F0302020204030204" pitchFamily="34" charset="0"/>
              </a:rPr>
              <a:t>The first within 12 months of the STEM OPT start date and a second concluding evaluation at the end of your STEM OPT period.</a:t>
            </a:r>
          </a:p>
          <a:p>
            <a:pPr lvl="1"/>
            <a:r>
              <a:rPr lang="en-US" dirty="0" smtClean="0">
                <a:latin typeface="Calibri Light" panose="020F0302020204030204" pitchFamily="34" charset="0"/>
              </a:rPr>
              <a:t>Self-Evaluation Forms can be found on the </a:t>
            </a:r>
            <a:r>
              <a:rPr lang="en-US" dirty="0" smtClean="0">
                <a:latin typeface="Calibri Light" panose="020F0302020204030204" pitchFamily="34" charset="0"/>
              </a:rPr>
              <a:t>last page </a:t>
            </a:r>
            <a:r>
              <a:rPr lang="en-US" dirty="0" smtClean="0">
                <a:latin typeface="Calibri Light" panose="020F0302020204030204" pitchFamily="34" charset="0"/>
              </a:rPr>
              <a:t>of the </a:t>
            </a:r>
            <a:r>
              <a:rPr lang="en-US" dirty="0" smtClean="0">
                <a:latin typeface="Calibri Light" panose="020F0302020204030204" pitchFamily="34" charset="0"/>
                <a:hlinkClick r:id="rId2"/>
              </a:rPr>
              <a:t>I-983 Form</a:t>
            </a:r>
            <a:r>
              <a:rPr lang="en-US" dirty="0" smtClean="0">
                <a:latin typeface="Calibri Light" panose="020F0302020204030204" pitchFamily="34" charset="0"/>
              </a:rPr>
              <a:t>.</a:t>
            </a:r>
            <a:endParaRPr lang="en-US" dirty="0">
              <a:latin typeface="Calibri Light" panose="020F0302020204030204" pitchFamily="34" charset="0"/>
            </a:endParaRPr>
          </a:p>
          <a:p>
            <a:pPr lvl="1"/>
            <a:r>
              <a:rPr lang="en-US" dirty="0" smtClean="0">
                <a:latin typeface="Calibri Light" panose="020F0302020204030204" pitchFamily="34" charset="0"/>
              </a:rPr>
              <a:t>You must complete the self-evaluation </a:t>
            </a:r>
            <a:r>
              <a:rPr lang="en-US" dirty="0" smtClean="0">
                <a:latin typeface="Calibri Light" panose="020F0302020204030204" pitchFamily="34" charset="0"/>
              </a:rPr>
              <a:t>form </a:t>
            </a:r>
            <a:r>
              <a:rPr lang="en-US" dirty="0" smtClean="0">
                <a:latin typeface="Calibri Light" panose="020F0302020204030204" pitchFamily="34" charset="0"/>
              </a:rPr>
              <a:t>and have them signed by your employer before submitting them to your ISSS Advisor.  Once the self-evaluation forms are complete and signed, you can email them to your ISSS Advisor.</a:t>
            </a:r>
          </a:p>
          <a:p>
            <a:r>
              <a:rPr lang="en-US" dirty="0" smtClean="0">
                <a:latin typeface="Calibri Light" panose="020F0302020204030204" pitchFamily="34" charset="0"/>
              </a:rPr>
              <a:t>Failure to comply with these reporting requirements could result in your F-1 status being terminated.</a:t>
            </a:r>
            <a:endParaRPr lang="en-US" dirty="0">
              <a:latin typeface="Calibri Light" panose="020F0302020204030204" pitchFamily="34" charset="0"/>
            </a:endParaRPr>
          </a:p>
        </p:txBody>
      </p:sp>
    </p:spTree>
    <p:extLst>
      <p:ext uri="{BB962C8B-B14F-4D97-AF65-F5344CB8AC3E}">
        <p14:creationId xmlns:p14="http://schemas.microsoft.com/office/powerpoint/2010/main" val="3764719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solidFill>
                  <a:schemeClr val="accent3">
                    <a:lumMod val="75000"/>
                  </a:schemeClr>
                </a:solidFill>
                <a:latin typeface="Calibri" panose="020F0502020204030204" pitchFamily="34" charset="0"/>
              </a:rPr>
              <a:t>STEM OPT Based on Previous STEM Degree</a:t>
            </a:r>
            <a:endParaRPr lang="en-US" b="1" dirty="0">
              <a:solidFill>
                <a:schemeClr val="accent3">
                  <a:lumMod val="75000"/>
                </a:schemeClr>
              </a:solidFill>
              <a:latin typeface="Calibri" panose="020F0502020204030204" pitchFamily="34"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Calibri Light" panose="020F0302020204030204" pitchFamily="34" charset="0"/>
              </a:rPr>
              <a:t>The new 24-month STEM OPT rules permit student to use a previously obtained STEM degree from an accredited U.S. educational institution as a basis to apply for a STEM OPT extension, even if it did not serve as the basis for the student’s current standard 12-month post-completion OPT, under the following conditions:</a:t>
            </a:r>
          </a:p>
          <a:p>
            <a:pPr lvl="1"/>
            <a:r>
              <a:rPr lang="en-US" dirty="0" smtClean="0">
                <a:latin typeface="Calibri Light" panose="020F0302020204030204" pitchFamily="34" charset="0"/>
              </a:rPr>
              <a:t>The prior degree was conferred no more than 10 years before the ISSS Advisor recommend a STEM OPT extension in SEVIS based on that degree;</a:t>
            </a:r>
          </a:p>
          <a:p>
            <a:pPr lvl="1"/>
            <a:r>
              <a:rPr lang="en-US" dirty="0" smtClean="0">
                <a:latin typeface="Calibri Light" panose="020F0302020204030204" pitchFamily="34" charset="0"/>
              </a:rPr>
              <a:t>The prior degree was conferred by a U.S. education institution that is accredited and SEVP-certified at the time the student’s ISSS Advisor recommends the student for the 24-month OPT extension;</a:t>
            </a:r>
          </a:p>
          <a:p>
            <a:pPr lvl="1"/>
            <a:r>
              <a:rPr lang="en-US" dirty="0" smtClean="0">
                <a:latin typeface="Calibri Light" panose="020F0302020204030204" pitchFamily="34" charset="0"/>
              </a:rPr>
              <a:t>The prior degree is in a degree program category included on the current </a:t>
            </a:r>
            <a:r>
              <a:rPr lang="en-US" dirty="0" smtClean="0">
                <a:latin typeface="Calibri Light" panose="020F0302020204030204" pitchFamily="34" charset="0"/>
                <a:hlinkClick r:id="rId2"/>
              </a:rPr>
              <a:t>STEM Designated Degree Program List </a:t>
            </a:r>
            <a:r>
              <a:rPr lang="en-US" dirty="0" smtClean="0">
                <a:latin typeface="Calibri Light" panose="020F0302020204030204" pitchFamily="34" charset="0"/>
              </a:rPr>
              <a:t>at the time of the ISSS Advisor STEM OPT recommendation;</a:t>
            </a:r>
          </a:p>
          <a:p>
            <a:pPr lvl="1"/>
            <a:r>
              <a:rPr lang="en-US" dirty="0" smtClean="0">
                <a:latin typeface="Calibri Light" panose="020F0302020204030204" pitchFamily="34" charset="0"/>
              </a:rPr>
              <a:t>The practical training opportunity that is the basis for the 24-month STEM OPT extension must directly relate to the prior degree.</a:t>
            </a:r>
          </a:p>
          <a:p>
            <a:pPr lvl="1"/>
            <a:r>
              <a:rPr lang="en-US" dirty="0" smtClean="0">
                <a:latin typeface="Calibri Light" panose="020F0302020204030204" pitchFamily="34" charset="0"/>
              </a:rPr>
              <a:t>The prior degree was actually eared (i.e. a student who uses a prior degree cannot take advantage of the “all but thesis or dissertation” exception).</a:t>
            </a:r>
          </a:p>
          <a:p>
            <a:r>
              <a:rPr lang="en-US" dirty="0" smtClean="0">
                <a:latin typeface="Calibri Light" panose="020F0302020204030204" pitchFamily="34" charset="0"/>
              </a:rPr>
              <a:t>Please go to the </a:t>
            </a:r>
            <a:r>
              <a:rPr lang="en-US" dirty="0" smtClean="0">
                <a:latin typeface="Calibri Light" panose="020F0302020204030204" pitchFamily="34" charset="0"/>
                <a:hlinkClick r:id="rId3"/>
              </a:rPr>
              <a:t>Study in the States </a:t>
            </a:r>
            <a:r>
              <a:rPr lang="en-US" dirty="0" smtClean="0">
                <a:latin typeface="Calibri Light" panose="020F0302020204030204" pitchFamily="34" charset="0"/>
              </a:rPr>
              <a:t>website for more information.</a:t>
            </a:r>
            <a:endParaRPr lang="en-US" dirty="0">
              <a:latin typeface="Calibri Light" panose="020F0302020204030204" pitchFamily="34" charset="0"/>
            </a:endParaRPr>
          </a:p>
        </p:txBody>
      </p:sp>
    </p:spTree>
    <p:extLst>
      <p:ext uri="{BB962C8B-B14F-4D97-AF65-F5344CB8AC3E}">
        <p14:creationId xmlns:p14="http://schemas.microsoft.com/office/powerpoint/2010/main" val="3878372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latin typeface="Calibri Light" panose="020F0302020204030204" pitchFamily="34" charset="0"/>
              </a:rPr>
              <a:t>If a student transfers to another school or begins another program during OPT STEM, the OPT work authorization will automatically end, even though the EAD card will still appear valid.</a:t>
            </a:r>
          </a:p>
          <a:p>
            <a:r>
              <a:rPr lang="en-US" dirty="0" smtClean="0">
                <a:latin typeface="Calibri Light" panose="020F0302020204030204" pitchFamily="34" charset="0"/>
              </a:rPr>
              <a:t>Students may travel outside the U.S. during OPT STEM, but may return only if they have a job.  Students must have proof of employment, a valid F-1 visa, a valid passport and an I-20 signed for travel on page </a:t>
            </a:r>
            <a:r>
              <a:rPr lang="en-US" dirty="0" smtClean="0">
                <a:latin typeface="Calibri Light" panose="020F0302020204030204" pitchFamily="34" charset="0"/>
              </a:rPr>
              <a:t>2 within the last 6 months</a:t>
            </a:r>
            <a:r>
              <a:rPr lang="en-US" dirty="0" smtClean="0">
                <a:latin typeface="Calibri Light" panose="020F0302020204030204" pitchFamily="34" charset="0"/>
              </a:rPr>
              <a:t> </a:t>
            </a:r>
            <a:r>
              <a:rPr lang="en-US" dirty="0" smtClean="0">
                <a:latin typeface="Calibri Light" panose="020F0302020204030204" pitchFamily="34" charset="0"/>
              </a:rPr>
              <a:t>in order to return to the U.S.  Please send a completed </a:t>
            </a:r>
            <a:r>
              <a:rPr lang="en-US" dirty="0" smtClean="0">
                <a:latin typeface="Calibri Light" panose="020F0302020204030204" pitchFamily="34" charset="0"/>
                <a:hlinkClick r:id="rId3"/>
              </a:rPr>
              <a:t>Travel Request Form</a:t>
            </a:r>
            <a:r>
              <a:rPr lang="en-US" dirty="0" smtClean="0">
                <a:latin typeface="Calibri Light" panose="020F0302020204030204" pitchFamily="34" charset="0"/>
              </a:rPr>
              <a:t> and your current I-20 to your ISSS Advisor when you are in need of an updated travel signature.  Travel signature requests must be submitted to ISSS at least two weeks in advance of travel.</a:t>
            </a:r>
          </a:p>
          <a:p>
            <a:endParaRPr lang="en-US" dirty="0" smtClean="0"/>
          </a:p>
          <a:p>
            <a:endParaRPr lang="en-US" dirty="0"/>
          </a:p>
          <a:p>
            <a:pPr marL="0" indent="0">
              <a:buNone/>
            </a:pPr>
            <a:endParaRPr lang="en-US" dirty="0"/>
          </a:p>
        </p:txBody>
      </p:sp>
      <p:sp>
        <p:nvSpPr>
          <p:cNvPr id="4" name="Title 3"/>
          <p:cNvSpPr>
            <a:spLocks noGrp="1"/>
          </p:cNvSpPr>
          <p:nvPr>
            <p:ph type="title"/>
          </p:nvPr>
        </p:nvSpPr>
        <p:spPr/>
        <p:txBody>
          <a:bodyPr>
            <a:normAutofit/>
          </a:bodyPr>
          <a:lstStyle/>
          <a:p>
            <a:r>
              <a:rPr lang="en-US" sz="4800" b="1" dirty="0" smtClean="0">
                <a:solidFill>
                  <a:schemeClr val="accent3">
                    <a:lumMod val="75000"/>
                  </a:schemeClr>
                </a:solidFill>
                <a:latin typeface="Calibri" panose="020F0502020204030204" pitchFamily="34" charset="0"/>
              </a:rPr>
              <a:t>Additional Information</a:t>
            </a:r>
            <a:endParaRPr lang="en-US" sz="4800" b="1" dirty="0">
              <a:solidFill>
                <a:schemeClr val="accent3">
                  <a:lumMod val="75000"/>
                </a:schemeClr>
              </a:solidFill>
              <a:latin typeface="Calibri" panose="020F0502020204030204" pitchFamily="34" charset="0"/>
            </a:endParaRPr>
          </a:p>
        </p:txBody>
      </p:sp>
    </p:spTree>
    <p:extLst>
      <p:ext uri="{BB962C8B-B14F-4D97-AF65-F5344CB8AC3E}">
        <p14:creationId xmlns:p14="http://schemas.microsoft.com/office/powerpoint/2010/main" val="28161373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28"/>
            <a:ext cx="8229600" cy="990600"/>
          </a:xfrm>
        </p:spPr>
        <p:txBody>
          <a:bodyPr>
            <a:normAutofit/>
          </a:bodyPr>
          <a:lstStyle/>
          <a:p>
            <a:r>
              <a:rPr lang="en-US" b="1" dirty="0" smtClean="0">
                <a:solidFill>
                  <a:schemeClr val="accent3">
                    <a:lumMod val="75000"/>
                  </a:schemeClr>
                </a:solidFill>
                <a:latin typeface="Calibri" panose="020F0502020204030204" pitchFamily="34" charset="0"/>
              </a:rPr>
              <a:t> </a:t>
            </a:r>
            <a:endParaRPr lang="en-US" b="1" dirty="0">
              <a:solidFill>
                <a:schemeClr val="accent3">
                  <a:lumMod val="75000"/>
                </a:schemeClr>
              </a:solidFill>
              <a:latin typeface="Calibri" panose="020F0502020204030204" pitchFamily="34" charset="0"/>
            </a:endParaRPr>
          </a:p>
        </p:txBody>
      </p:sp>
      <p:sp>
        <p:nvSpPr>
          <p:cNvPr id="3" name="Content Placeholder 2"/>
          <p:cNvSpPr>
            <a:spLocks noGrp="1"/>
          </p:cNvSpPr>
          <p:nvPr>
            <p:ph idx="1"/>
          </p:nvPr>
        </p:nvSpPr>
        <p:spPr>
          <a:xfrm>
            <a:off x="457200" y="970472"/>
            <a:ext cx="8229600" cy="5506528"/>
          </a:xfrm>
        </p:spPr>
        <p:txBody>
          <a:bodyPr>
            <a:normAutofit/>
          </a:bodyPr>
          <a:lstStyle/>
          <a:p>
            <a:pPr marL="0" indent="0">
              <a:buNone/>
            </a:pPr>
            <a:endParaRPr lang="en-US" dirty="0" smtClean="0">
              <a:latin typeface="Calibri Light" panose="020F0302020204030204" pitchFamily="34" charset="0"/>
            </a:endParaRPr>
          </a:p>
          <a:p>
            <a:r>
              <a:rPr lang="en-US" dirty="0" smtClean="0">
                <a:latin typeface="Calibri Light" panose="020F0302020204030204" pitchFamily="34" charset="0"/>
              </a:rPr>
              <a:t>Students now have the ability to apply for a STEM OPT extension based on a previously earned STEM degree from an accredited U.S. institution within 10 years under which the student has not previously applied for a STEM OPT extension.</a:t>
            </a:r>
          </a:p>
          <a:p>
            <a:r>
              <a:rPr lang="en-US" dirty="0" smtClean="0">
                <a:latin typeface="Calibri Light" panose="020F0302020204030204" pitchFamily="34" charset="0"/>
              </a:rPr>
              <a:t>New expanded list of </a:t>
            </a:r>
            <a:r>
              <a:rPr lang="en-US" dirty="0">
                <a:latin typeface="Calibri Light" panose="020F0302020204030204" pitchFamily="34" charset="0"/>
                <a:hlinkClick r:id="rId2"/>
              </a:rPr>
              <a:t>DHS STEM Designated Degree Program List</a:t>
            </a:r>
            <a:r>
              <a:rPr lang="en-US" dirty="0" smtClean="0">
                <a:latin typeface="Calibri Light" panose="020F0302020204030204" pitchFamily="34" charset="0"/>
                <a:hlinkClick r:id="rId2"/>
              </a:rPr>
              <a:t>.</a:t>
            </a:r>
            <a:endParaRPr lang="en-US" dirty="0" smtClean="0">
              <a:latin typeface="Calibri Light" panose="020F0302020204030204" pitchFamily="34" charset="0"/>
            </a:endParaRPr>
          </a:p>
          <a:p>
            <a:r>
              <a:rPr lang="en-US" dirty="0" smtClean="0">
                <a:latin typeface="Calibri Light" panose="020F0302020204030204" pitchFamily="34" charset="0"/>
              </a:rPr>
              <a:t>Student and employer are required to complete the new </a:t>
            </a:r>
            <a:r>
              <a:rPr lang="en-US" dirty="0" smtClean="0">
                <a:latin typeface="Calibri Light" panose="020F0302020204030204" pitchFamily="34" charset="0"/>
                <a:hlinkClick r:id="rId3"/>
              </a:rPr>
              <a:t>Form I-983</a:t>
            </a:r>
            <a:r>
              <a:rPr lang="en-US" dirty="0" smtClean="0">
                <a:latin typeface="Calibri Light" panose="020F0302020204030204" pitchFamily="34" charset="0"/>
              </a:rPr>
              <a:t>, Training Plan for STEM OPT Students, to begin the STEM OPT extension application process.</a:t>
            </a:r>
            <a:endParaRPr lang="en-US" dirty="0">
              <a:latin typeface="Calibri Light" panose="020F0302020204030204" pitchFamily="34" charset="0"/>
            </a:endParaRPr>
          </a:p>
        </p:txBody>
      </p:sp>
    </p:spTree>
    <p:extLst>
      <p:ext uri="{BB962C8B-B14F-4D97-AF65-F5344CB8AC3E}">
        <p14:creationId xmlns:p14="http://schemas.microsoft.com/office/powerpoint/2010/main" val="1689558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chemeClr val="accent3">
                    <a:lumMod val="75000"/>
                  </a:schemeClr>
                </a:solidFill>
                <a:latin typeface="Calibri" panose="020F0502020204030204" pitchFamily="34" charset="0"/>
              </a:rPr>
              <a:t>After OPT STEM</a:t>
            </a:r>
            <a:endParaRPr lang="en-US" sz="4800" b="1" dirty="0">
              <a:solidFill>
                <a:schemeClr val="accent3">
                  <a:lumMod val="75000"/>
                </a:schemeClr>
              </a:solidFill>
              <a:latin typeface="Calibri" panose="020F0502020204030204" pitchFamily="34" charset="0"/>
            </a:endParaRPr>
          </a:p>
        </p:txBody>
      </p:sp>
      <p:sp>
        <p:nvSpPr>
          <p:cNvPr id="3" name="Content Placeholder 2"/>
          <p:cNvSpPr>
            <a:spLocks noGrp="1"/>
          </p:cNvSpPr>
          <p:nvPr>
            <p:ph idx="1"/>
          </p:nvPr>
        </p:nvSpPr>
        <p:spPr/>
        <p:txBody>
          <a:bodyPr>
            <a:normAutofit/>
          </a:bodyPr>
          <a:lstStyle/>
          <a:p>
            <a:pPr marL="0" indent="0">
              <a:buNone/>
            </a:pPr>
            <a:r>
              <a:rPr lang="en-US" dirty="0" smtClean="0">
                <a:solidFill>
                  <a:srgbClr val="000000"/>
                </a:solidFill>
                <a:latin typeface="Calibri Light" panose="020F0302020204030204" pitchFamily="34" charset="0"/>
                <a:ea typeface="Times New Roman"/>
                <a:cs typeface="Calibri"/>
              </a:rPr>
              <a:t>During the 60 days following the expiration of OPT, student must do one of the following:</a:t>
            </a:r>
          </a:p>
          <a:p>
            <a:pPr lvl="2"/>
            <a:r>
              <a:rPr lang="en-US" dirty="0" smtClean="0">
                <a:solidFill>
                  <a:srgbClr val="000000"/>
                </a:solidFill>
                <a:latin typeface="Calibri Light" panose="020F0302020204030204" pitchFamily="34" charset="0"/>
                <a:ea typeface="Times New Roman"/>
                <a:cs typeface="Calibri"/>
              </a:rPr>
              <a:t>Depart the U.S.,</a:t>
            </a:r>
          </a:p>
          <a:p>
            <a:pPr lvl="2"/>
            <a:r>
              <a:rPr lang="en-US" dirty="0" smtClean="0">
                <a:solidFill>
                  <a:srgbClr val="000000"/>
                </a:solidFill>
                <a:latin typeface="Calibri Light" panose="020F0302020204030204" pitchFamily="34" charset="0"/>
                <a:ea typeface="Times New Roman"/>
                <a:cs typeface="Calibri"/>
              </a:rPr>
              <a:t>Become accepted into and receive an initial-status I-20 for a new degree program or educational level at Auburn University or another SEVIS-approved school in the U.S.,</a:t>
            </a:r>
          </a:p>
          <a:p>
            <a:pPr lvl="2"/>
            <a:r>
              <a:rPr lang="en-US" dirty="0" smtClean="0">
                <a:solidFill>
                  <a:srgbClr val="000000"/>
                </a:solidFill>
                <a:latin typeface="Calibri Light" panose="020F0302020204030204" pitchFamily="34" charset="0"/>
                <a:ea typeface="Times New Roman"/>
                <a:cs typeface="Calibri"/>
              </a:rPr>
              <a:t>Transfer from Auburn University to begin another degree program at a SEVIS-approved school in the U.S., or</a:t>
            </a:r>
          </a:p>
          <a:p>
            <a:pPr lvl="2"/>
            <a:r>
              <a:rPr lang="en-US" dirty="0" smtClean="0">
                <a:solidFill>
                  <a:srgbClr val="000000"/>
                </a:solidFill>
                <a:latin typeface="Calibri Light" panose="020F0302020204030204" pitchFamily="34" charset="0"/>
                <a:ea typeface="Times New Roman"/>
                <a:cs typeface="Calibri"/>
              </a:rPr>
              <a:t>Apply for a change of status from F-1 to another visa status</a:t>
            </a:r>
          </a:p>
          <a:p>
            <a:pPr marL="0" indent="0">
              <a:buNone/>
            </a:pPr>
            <a:endParaRPr lang="en-US" spc="480" dirty="0" smtClean="0">
              <a:solidFill>
                <a:srgbClr val="000000"/>
              </a:solidFill>
              <a:latin typeface="Calibri"/>
              <a:ea typeface="Times New Roman"/>
              <a:cs typeface="Calibri"/>
            </a:endParaRPr>
          </a:p>
        </p:txBody>
      </p:sp>
    </p:spTree>
    <p:extLst>
      <p:ext uri="{BB962C8B-B14F-4D97-AF65-F5344CB8AC3E}">
        <p14:creationId xmlns:p14="http://schemas.microsoft.com/office/powerpoint/2010/main" val="4203583964"/>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normAutofit/>
          </a:bodyPr>
          <a:lstStyle/>
          <a:p>
            <a:r>
              <a:rPr lang="en-US" sz="5400" b="1" dirty="0" smtClean="0">
                <a:solidFill>
                  <a:schemeClr val="bg1"/>
                </a:solidFill>
                <a:latin typeface="Calibri" panose="020F0502020204030204" pitchFamily="34" charset="0"/>
              </a:rPr>
              <a:t>FAQs</a:t>
            </a:r>
            <a:endParaRPr lang="en-US" sz="5400" b="1" dirty="0">
              <a:solidFill>
                <a:schemeClr val="bg1"/>
              </a:solidFill>
              <a:latin typeface="Calibri" panose="020F0502020204030204" pitchFamily="34" charset="0"/>
            </a:endParaRPr>
          </a:p>
        </p:txBody>
      </p:sp>
      <p:sp>
        <p:nvSpPr>
          <p:cNvPr id="3" name="Content Placeholder 2"/>
          <p:cNvSpPr>
            <a:spLocks noGrp="1"/>
          </p:cNvSpPr>
          <p:nvPr>
            <p:ph idx="1"/>
          </p:nvPr>
        </p:nvSpPr>
        <p:spPr/>
        <p:txBody>
          <a:bodyPr>
            <a:normAutofit fontScale="85000" lnSpcReduction="20000"/>
          </a:bodyPr>
          <a:lstStyle/>
          <a:p>
            <a:r>
              <a:rPr lang="en-US" b="1" dirty="0" smtClean="0">
                <a:latin typeface="Calibri Light" panose="020F0302020204030204" pitchFamily="34" charset="0"/>
              </a:rPr>
              <a:t>What </a:t>
            </a:r>
            <a:r>
              <a:rPr lang="en-US" b="1" dirty="0">
                <a:latin typeface="Calibri Light" panose="020F0302020204030204" pitchFamily="34" charset="0"/>
              </a:rPr>
              <a:t>is considered full-time employment on the 24-month OPT STEM Extension</a:t>
            </a:r>
            <a:r>
              <a:rPr lang="en-US" b="1" dirty="0" smtClean="0">
                <a:latin typeface="Calibri Light" panose="020F0302020204030204" pitchFamily="34" charset="0"/>
              </a:rPr>
              <a:t>?</a:t>
            </a:r>
          </a:p>
          <a:p>
            <a:pPr lvl="1"/>
            <a:r>
              <a:rPr lang="en-US" dirty="0" smtClean="0">
                <a:latin typeface="Calibri Light" panose="020F0302020204030204" pitchFamily="34" charset="0"/>
              </a:rPr>
              <a:t>Students </a:t>
            </a:r>
            <a:r>
              <a:rPr lang="en-US" dirty="0">
                <a:latin typeface="Calibri Light" panose="020F0302020204030204" pitchFamily="34" charset="0"/>
              </a:rPr>
              <a:t>must work </a:t>
            </a:r>
            <a:r>
              <a:rPr lang="en-US" dirty="0" smtClean="0">
                <a:latin typeface="Calibri Light" panose="020F0302020204030204" pitchFamily="34" charset="0"/>
              </a:rPr>
              <a:t>more than</a:t>
            </a:r>
            <a:r>
              <a:rPr lang="en-US" dirty="0" smtClean="0">
                <a:latin typeface="Calibri Light" panose="020F0302020204030204" pitchFamily="34" charset="0"/>
              </a:rPr>
              <a:t> </a:t>
            </a:r>
            <a:r>
              <a:rPr lang="en-US" dirty="0">
                <a:latin typeface="Calibri Light" panose="020F0302020204030204" pitchFamily="34" charset="0"/>
              </a:rPr>
              <a:t>20 hours per week for an E-Verify employer in a position directly related to the STEM degree, following the goals and objectives stated in the I-983 training plan. </a:t>
            </a:r>
            <a:endParaRPr lang="en-US" dirty="0" smtClean="0">
              <a:latin typeface="Calibri Light" panose="020F0302020204030204" pitchFamily="34" charset="0"/>
            </a:endParaRPr>
          </a:p>
          <a:p>
            <a:r>
              <a:rPr lang="en-US" b="1" dirty="0" smtClean="0">
                <a:latin typeface="Calibri Light" panose="020F0302020204030204" pitchFamily="34" charset="0"/>
              </a:rPr>
              <a:t>I </a:t>
            </a:r>
            <a:r>
              <a:rPr lang="en-US" b="1" dirty="0">
                <a:latin typeface="Calibri Light" panose="020F0302020204030204" pitchFamily="34" charset="0"/>
              </a:rPr>
              <a:t>have two part-time jobs. One of the employers is enrolled in E-Verify but the other is not. Is this allowed? </a:t>
            </a:r>
            <a:endParaRPr lang="en-US" b="1" dirty="0" smtClean="0">
              <a:latin typeface="Calibri Light" panose="020F0302020204030204" pitchFamily="34" charset="0"/>
            </a:endParaRPr>
          </a:p>
          <a:p>
            <a:pPr lvl="1"/>
            <a:r>
              <a:rPr lang="en-US" dirty="0" smtClean="0">
                <a:latin typeface="Calibri Light" panose="020F0302020204030204" pitchFamily="34" charset="0"/>
              </a:rPr>
              <a:t>No</a:t>
            </a:r>
            <a:r>
              <a:rPr lang="en-US" dirty="0">
                <a:latin typeface="Calibri Light" panose="020F0302020204030204" pitchFamily="34" charset="0"/>
              </a:rPr>
              <a:t>, only full time employment is allowed at your STEM-eligible E-Verify registered employer. </a:t>
            </a:r>
            <a:r>
              <a:rPr lang="en-US" dirty="0" smtClean="0">
                <a:latin typeface="Calibri Light" panose="020F0302020204030204" pitchFamily="34" charset="0"/>
              </a:rPr>
              <a:t>You may have 2 jobs, but both employers must be E-</a:t>
            </a:r>
            <a:r>
              <a:rPr lang="en-US" dirty="0" err="1" smtClean="0">
                <a:latin typeface="Calibri Light" panose="020F0302020204030204" pitchFamily="34" charset="0"/>
              </a:rPr>
              <a:t>Verifed</a:t>
            </a:r>
            <a:r>
              <a:rPr lang="en-US" dirty="0" smtClean="0">
                <a:latin typeface="Calibri Light" panose="020F0302020204030204" pitchFamily="34" charset="0"/>
              </a:rPr>
              <a:t>.</a:t>
            </a:r>
            <a:endParaRPr lang="en-US" dirty="0" smtClean="0">
              <a:latin typeface="Calibri Light" panose="020F0302020204030204" pitchFamily="34" charset="0"/>
            </a:endParaRPr>
          </a:p>
          <a:p>
            <a:r>
              <a:rPr lang="en-US" b="1" dirty="0" smtClean="0">
                <a:latin typeface="Calibri Light" panose="020F0302020204030204" pitchFamily="34" charset="0"/>
              </a:rPr>
              <a:t>Can </a:t>
            </a:r>
            <a:r>
              <a:rPr lang="en-US" b="1" dirty="0">
                <a:latin typeface="Calibri Light" panose="020F0302020204030204" pitchFamily="34" charset="0"/>
              </a:rPr>
              <a:t>I continue to work while my 24-month STEM Extension OPT is pending? </a:t>
            </a:r>
            <a:endParaRPr lang="en-US" dirty="0">
              <a:latin typeface="Calibri Light" panose="020F0302020204030204" pitchFamily="34" charset="0"/>
            </a:endParaRPr>
          </a:p>
          <a:p>
            <a:pPr lvl="1"/>
            <a:r>
              <a:rPr lang="en-US" dirty="0">
                <a:latin typeface="Calibri Light" panose="020F0302020204030204" pitchFamily="34" charset="0"/>
              </a:rPr>
              <a:t>If a student’s EAD expires while the STEM Extension application is pending, the student is authorized to work until USCIS makes a decision about the application, but not more than 180 days from the date the student’s initial OPT EAD expires. </a:t>
            </a:r>
            <a:endParaRPr lang="en-US" dirty="0" smtClean="0">
              <a:latin typeface="Calibri Light" panose="020F0302020204030204" pitchFamily="34" charset="0"/>
            </a:endParaRPr>
          </a:p>
          <a:p>
            <a:r>
              <a:rPr lang="en-US" b="1" dirty="0" smtClean="0">
                <a:latin typeface="Calibri Light" panose="020F0302020204030204" pitchFamily="34" charset="0"/>
              </a:rPr>
              <a:t>What </a:t>
            </a:r>
            <a:r>
              <a:rPr lang="en-US" b="1" dirty="0">
                <a:latin typeface="Calibri Light" panose="020F0302020204030204" pitchFamily="34" charset="0"/>
              </a:rPr>
              <a:t>documents should I present to my employer once my 12-month OPT expires and my OPT STEM is pending? </a:t>
            </a:r>
            <a:endParaRPr lang="en-US" b="1" dirty="0" smtClean="0">
              <a:latin typeface="Calibri Light" panose="020F0302020204030204" pitchFamily="34" charset="0"/>
            </a:endParaRPr>
          </a:p>
          <a:p>
            <a:pPr lvl="1"/>
            <a:r>
              <a:rPr lang="en-US" dirty="0" smtClean="0">
                <a:latin typeface="Calibri Light" panose="020F0302020204030204" pitchFamily="34" charset="0"/>
              </a:rPr>
              <a:t>The </a:t>
            </a:r>
            <a:r>
              <a:rPr lang="en-US" dirty="0">
                <a:latin typeface="Calibri Light" panose="020F0302020204030204" pitchFamily="34" charset="0"/>
              </a:rPr>
              <a:t>student should present the employer with the expired EAD card, the form I-20 recommending the student for STEM Extension, and proof of the timely filing with USCIS. </a:t>
            </a:r>
            <a:endParaRPr lang="en-US" b="1" dirty="0">
              <a:latin typeface="Calibri Light" panose="020F0302020204030204" pitchFamily="34" charset="0"/>
            </a:endParaRPr>
          </a:p>
        </p:txBody>
      </p:sp>
    </p:spTree>
    <p:extLst>
      <p:ext uri="{BB962C8B-B14F-4D97-AF65-F5344CB8AC3E}">
        <p14:creationId xmlns:p14="http://schemas.microsoft.com/office/powerpoint/2010/main" val="6813223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noAutofit/>
          </a:bodyPr>
          <a:lstStyle/>
          <a:p>
            <a:r>
              <a:rPr lang="en-US" sz="5400" b="1" dirty="0" smtClean="0">
                <a:solidFill>
                  <a:schemeClr val="bg1"/>
                </a:solidFill>
                <a:latin typeface="Calibri" panose="020F0502020204030204" pitchFamily="34" charset="0"/>
              </a:rPr>
              <a:t>FAQs</a:t>
            </a:r>
            <a:endParaRPr lang="en-US" sz="5400" b="1" dirty="0">
              <a:solidFill>
                <a:schemeClr val="bg1"/>
              </a:solidFill>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en-US" b="1" dirty="0" smtClean="0">
                <a:latin typeface="Calibri Light" panose="020F0302020204030204" pitchFamily="34" charset="0"/>
              </a:rPr>
              <a:t>How </a:t>
            </a:r>
            <a:r>
              <a:rPr lang="en-US" b="1" dirty="0">
                <a:latin typeface="Calibri Light" panose="020F0302020204030204" pitchFamily="34" charset="0"/>
              </a:rPr>
              <a:t>many days of unemployment am I allowed while on the 24-month STEM Extension? </a:t>
            </a:r>
            <a:endParaRPr lang="en-US" b="1" dirty="0" smtClean="0">
              <a:latin typeface="Calibri Light" panose="020F0302020204030204" pitchFamily="34" charset="0"/>
            </a:endParaRPr>
          </a:p>
          <a:p>
            <a:pPr lvl="1"/>
            <a:r>
              <a:rPr lang="en-US" dirty="0" smtClean="0">
                <a:latin typeface="Calibri Light" panose="020F0302020204030204" pitchFamily="34" charset="0"/>
              </a:rPr>
              <a:t>Students </a:t>
            </a:r>
            <a:r>
              <a:rPr lang="en-US" dirty="0">
                <a:latin typeface="Calibri Light" panose="020F0302020204030204" pitchFamily="34" charset="0"/>
              </a:rPr>
              <a:t>who receive a 24-month OPT STEM extension are given an additional 60 days of unemployment for a total of 150 days over their entire post-completion OPT period. </a:t>
            </a:r>
            <a:endParaRPr lang="en-US" dirty="0" smtClean="0">
              <a:latin typeface="Calibri Light" panose="020F0302020204030204" pitchFamily="34" charset="0"/>
            </a:endParaRPr>
          </a:p>
          <a:p>
            <a:r>
              <a:rPr lang="en-US" b="1" dirty="0" smtClean="0">
                <a:latin typeface="Calibri Light" panose="020F0302020204030204" pitchFamily="34" charset="0"/>
              </a:rPr>
              <a:t>What </a:t>
            </a:r>
            <a:r>
              <a:rPr lang="en-US" b="1" dirty="0">
                <a:latin typeface="Calibri Light" panose="020F0302020204030204" pitchFamily="34" charset="0"/>
              </a:rPr>
              <a:t>counts as unemployment? </a:t>
            </a:r>
            <a:endParaRPr lang="en-US" b="1" dirty="0" smtClean="0">
              <a:latin typeface="Calibri Light" panose="020F0302020204030204" pitchFamily="34" charset="0"/>
            </a:endParaRPr>
          </a:p>
          <a:p>
            <a:pPr lvl="1"/>
            <a:r>
              <a:rPr lang="en-US" dirty="0" smtClean="0">
                <a:latin typeface="Calibri Light" panose="020F0302020204030204" pitchFamily="34" charset="0"/>
              </a:rPr>
              <a:t>Each </a:t>
            </a:r>
            <a:r>
              <a:rPr lang="en-US" dirty="0">
                <a:latin typeface="Calibri Light" panose="020F0302020204030204" pitchFamily="34" charset="0"/>
              </a:rPr>
              <a:t>day during the period when OPT authorization begins and ends that the student does not have qualifying employment counts as a day of unemployment. </a:t>
            </a:r>
            <a:endParaRPr lang="en-US" dirty="0" smtClean="0">
              <a:latin typeface="Calibri Light" panose="020F0302020204030204" pitchFamily="34" charset="0"/>
            </a:endParaRPr>
          </a:p>
        </p:txBody>
      </p:sp>
    </p:spTree>
    <p:extLst>
      <p:ext uri="{BB962C8B-B14F-4D97-AF65-F5344CB8AC3E}">
        <p14:creationId xmlns:p14="http://schemas.microsoft.com/office/powerpoint/2010/main" val="1144965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normAutofit/>
          </a:bodyPr>
          <a:lstStyle/>
          <a:p>
            <a:r>
              <a:rPr lang="en-US" sz="5400" b="1" dirty="0" smtClean="0">
                <a:solidFill>
                  <a:schemeClr val="bg1"/>
                </a:solidFill>
                <a:latin typeface="Calibri" panose="020F0502020204030204" pitchFamily="34" charset="0"/>
              </a:rPr>
              <a:t>FAQs</a:t>
            </a:r>
            <a:endParaRPr lang="en-US" sz="5400" b="1" dirty="0">
              <a:solidFill>
                <a:schemeClr val="bg1"/>
              </a:solidFill>
              <a:latin typeface="Calibri" panose="020F0502020204030204" pitchFamily="34" charset="0"/>
            </a:endParaRPr>
          </a:p>
        </p:txBody>
      </p:sp>
      <p:sp>
        <p:nvSpPr>
          <p:cNvPr id="3" name="Content Placeholder 2"/>
          <p:cNvSpPr>
            <a:spLocks noGrp="1"/>
          </p:cNvSpPr>
          <p:nvPr>
            <p:ph idx="1"/>
          </p:nvPr>
        </p:nvSpPr>
        <p:spPr/>
        <p:txBody>
          <a:bodyPr>
            <a:normAutofit/>
          </a:bodyPr>
          <a:lstStyle/>
          <a:p>
            <a:pPr marR="0">
              <a:lnSpc>
                <a:spcPct val="115000"/>
              </a:lnSpc>
              <a:spcBef>
                <a:spcPts val="0"/>
              </a:spcBef>
              <a:spcAft>
                <a:spcPts val="0"/>
              </a:spcAft>
              <a:tabLst>
                <a:tab pos="406400" algn="l"/>
              </a:tabLst>
            </a:pPr>
            <a:r>
              <a:rPr lang="en-US" b="1" dirty="0" smtClean="0">
                <a:latin typeface="Calibri Light" panose="020F0302020204030204" pitchFamily="34" charset="0"/>
              </a:rPr>
              <a:t>What if my H-1B is denied after my original OPT has ended?</a:t>
            </a:r>
          </a:p>
          <a:p>
            <a:pPr lvl="1">
              <a:lnSpc>
                <a:spcPct val="115000"/>
              </a:lnSpc>
              <a:spcBef>
                <a:spcPts val="0"/>
              </a:spcBef>
              <a:tabLst>
                <a:tab pos="406400" algn="l"/>
              </a:tabLst>
            </a:pPr>
            <a:r>
              <a:rPr lang="en-US" sz="2400" dirty="0" smtClean="0">
                <a:latin typeface="Calibri Light" panose="020F0302020204030204" pitchFamily="34" charset="0"/>
              </a:rPr>
              <a:t>Students will have a 60 day grace period from the notification date of the denial to depart the U.S., obtain admission to a new F-1 SEVIS-approved school, or file an application for a change of status.</a:t>
            </a:r>
          </a:p>
          <a:p>
            <a:pPr>
              <a:lnSpc>
                <a:spcPct val="115000"/>
              </a:lnSpc>
              <a:spcBef>
                <a:spcPts val="0"/>
              </a:spcBef>
              <a:tabLst>
                <a:tab pos="406400" algn="l"/>
              </a:tabLst>
            </a:pPr>
            <a:r>
              <a:rPr lang="en-US" b="1" dirty="0" smtClean="0">
                <a:latin typeface="Calibri Light" panose="020F0302020204030204" pitchFamily="34" charset="0"/>
              </a:rPr>
              <a:t>What should I do if I am not a STEM student and did not file for the H-1B?</a:t>
            </a:r>
          </a:p>
          <a:p>
            <a:pPr lvl="1">
              <a:lnSpc>
                <a:spcPct val="115000"/>
              </a:lnSpc>
              <a:spcBef>
                <a:spcPts val="0"/>
              </a:spcBef>
              <a:tabLst>
                <a:tab pos="406400" algn="l"/>
              </a:tabLst>
            </a:pPr>
            <a:r>
              <a:rPr lang="en-US" sz="2400" dirty="0">
                <a:latin typeface="Calibri Light" panose="020F0302020204030204" pitchFamily="34" charset="0"/>
              </a:rPr>
              <a:t>Students will have a 60 day grace period from the notification date of the denial to depart the U.S., obtain admission to a new F-1 SEVIS-approved school, or file an application for a change of status.</a:t>
            </a:r>
          </a:p>
          <a:p>
            <a:pPr marL="274320" lvl="1" indent="0">
              <a:lnSpc>
                <a:spcPct val="115000"/>
              </a:lnSpc>
              <a:spcBef>
                <a:spcPts val="0"/>
              </a:spcBef>
              <a:buNone/>
              <a:tabLst>
                <a:tab pos="406400" algn="l"/>
              </a:tabLst>
            </a:pPr>
            <a:endParaRPr lang="en-US" dirty="0" smtClean="0"/>
          </a:p>
          <a:p>
            <a:pPr lvl="1">
              <a:lnSpc>
                <a:spcPct val="115000"/>
              </a:lnSpc>
              <a:spcBef>
                <a:spcPts val="0"/>
              </a:spcBef>
              <a:tabLst>
                <a:tab pos="406400" algn="l"/>
              </a:tabLst>
            </a:pPr>
            <a:endParaRPr lang="en-US" dirty="0"/>
          </a:p>
        </p:txBody>
      </p:sp>
    </p:spTree>
    <p:extLst>
      <p:ext uri="{BB962C8B-B14F-4D97-AF65-F5344CB8AC3E}">
        <p14:creationId xmlns:p14="http://schemas.microsoft.com/office/powerpoint/2010/main" val="15200890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accent3">
                    <a:lumMod val="75000"/>
                  </a:schemeClr>
                </a:solidFill>
                <a:latin typeface="Calibri" panose="020F0502020204030204" pitchFamily="34" charset="0"/>
              </a:rPr>
              <a:t>ISSS Advisors</a:t>
            </a:r>
            <a:endParaRPr lang="en-US" sz="5400" b="1" dirty="0">
              <a:solidFill>
                <a:schemeClr val="accent3">
                  <a:lumMod val="75000"/>
                </a:schemeClr>
              </a:solidFill>
              <a:latin typeface="Calibri" panose="020F0502020204030204" pitchFamily="34" charset="0"/>
            </a:endParaRPr>
          </a:p>
        </p:txBody>
      </p:sp>
      <p:sp>
        <p:nvSpPr>
          <p:cNvPr id="3" name="Content Placeholder 2"/>
          <p:cNvSpPr>
            <a:spLocks noGrp="1"/>
          </p:cNvSpPr>
          <p:nvPr>
            <p:ph idx="1"/>
          </p:nvPr>
        </p:nvSpPr>
        <p:spPr/>
        <p:txBody>
          <a:bodyPr/>
          <a:lstStyle/>
          <a:p>
            <a:pPr marL="66040" marR="0">
              <a:lnSpc>
                <a:spcPts val="2875"/>
              </a:lnSpc>
              <a:spcBef>
                <a:spcPts val="0"/>
              </a:spcBef>
              <a:spcAft>
                <a:spcPts val="0"/>
              </a:spcAft>
              <a:tabLst>
                <a:tab pos="342900" algn="l"/>
              </a:tabLst>
            </a:pPr>
            <a:r>
              <a:rPr lang="en-US" dirty="0" smtClean="0">
                <a:solidFill>
                  <a:srgbClr val="000000"/>
                </a:solidFill>
                <a:latin typeface="Calibri Light" panose="020F0302020204030204" pitchFamily="34" charset="0"/>
                <a:ea typeface="Times New Roman"/>
                <a:cs typeface="Calibri"/>
              </a:rPr>
              <a:t>If you have any questions or need to report any updated information to your </a:t>
            </a:r>
            <a:r>
              <a:rPr lang="en-US" dirty="0">
                <a:solidFill>
                  <a:srgbClr val="000000"/>
                </a:solidFill>
                <a:latin typeface="Calibri Light" panose="020F0302020204030204" pitchFamily="34" charset="0"/>
                <a:ea typeface="Times New Roman"/>
                <a:cs typeface="Calibri"/>
              </a:rPr>
              <a:t>ISSS Advisor, please send an email to:</a:t>
            </a:r>
          </a:p>
          <a:p>
            <a:pPr marL="340360" lvl="1">
              <a:lnSpc>
                <a:spcPts val="2875"/>
              </a:lnSpc>
              <a:spcBef>
                <a:spcPts val="0"/>
              </a:spcBef>
              <a:tabLst>
                <a:tab pos="342900" algn="l"/>
              </a:tabLst>
            </a:pPr>
            <a:r>
              <a:rPr lang="en-US" dirty="0">
                <a:solidFill>
                  <a:srgbClr val="000000"/>
                </a:solidFill>
                <a:latin typeface="Calibri Light" panose="020F0302020204030204" pitchFamily="34" charset="0"/>
                <a:ea typeface="Times New Roman"/>
                <a:cs typeface="Calibri"/>
              </a:rPr>
              <a:t>F-1 </a:t>
            </a:r>
            <a:r>
              <a:rPr lang="en-US" dirty="0" smtClean="0">
                <a:solidFill>
                  <a:srgbClr val="000000"/>
                </a:solidFill>
                <a:latin typeface="Calibri Light" panose="020F0302020204030204" pitchFamily="34" charset="0"/>
                <a:ea typeface="Times New Roman"/>
                <a:cs typeface="Calibri"/>
              </a:rPr>
              <a:t>students</a:t>
            </a:r>
          </a:p>
          <a:p>
            <a:pPr marL="340360" lvl="1">
              <a:lnSpc>
                <a:spcPts val="2875"/>
              </a:lnSpc>
              <a:spcBef>
                <a:spcPts val="0"/>
              </a:spcBef>
              <a:tabLst>
                <a:tab pos="342900" algn="l"/>
              </a:tabLst>
            </a:pPr>
            <a:r>
              <a:rPr lang="en-US" dirty="0">
                <a:solidFill>
                  <a:srgbClr val="000000"/>
                </a:solidFill>
                <a:latin typeface="Calibri Light" panose="020F0302020204030204" pitchFamily="34" charset="0"/>
                <a:ea typeface="Times New Roman"/>
                <a:cs typeface="Calibri"/>
              </a:rPr>
              <a:t>Carol Lovvorn (</a:t>
            </a:r>
            <a:r>
              <a:rPr lang="en-US" dirty="0" smtClean="0">
                <a:solidFill>
                  <a:srgbClr val="000000"/>
                </a:solidFill>
                <a:latin typeface="Calibri Light" panose="020F0302020204030204" pitchFamily="34" charset="0"/>
                <a:ea typeface="Times New Roman"/>
                <a:cs typeface="Calibri"/>
                <a:hlinkClick r:id="rId2"/>
              </a:rPr>
              <a:t>lovvocs@auburn.edu</a:t>
            </a:r>
            <a:r>
              <a:rPr lang="en-US" dirty="0" smtClean="0">
                <a:solidFill>
                  <a:srgbClr val="000000"/>
                </a:solidFill>
                <a:latin typeface="Calibri Light" panose="020F0302020204030204" pitchFamily="34" charset="0"/>
                <a:ea typeface="Times New Roman"/>
                <a:cs typeface="Calibri"/>
              </a:rPr>
              <a:t>)</a:t>
            </a:r>
          </a:p>
          <a:p>
            <a:pPr marL="340360" lvl="1">
              <a:lnSpc>
                <a:spcPts val="2875"/>
              </a:lnSpc>
              <a:spcBef>
                <a:spcPts val="0"/>
              </a:spcBef>
              <a:tabLst>
                <a:tab pos="342900" algn="l"/>
              </a:tabLst>
            </a:pPr>
            <a:r>
              <a:rPr lang="en-US" dirty="0" smtClean="0">
                <a:solidFill>
                  <a:srgbClr val="000000"/>
                </a:solidFill>
                <a:latin typeface="Calibri Light" panose="020F0302020204030204" pitchFamily="34" charset="0"/>
                <a:ea typeface="Times New Roman"/>
                <a:cs typeface="Calibri"/>
              </a:rPr>
              <a:t>Suzanne </a:t>
            </a:r>
            <a:r>
              <a:rPr lang="en-US" dirty="0" smtClean="0">
                <a:solidFill>
                  <a:srgbClr val="000000"/>
                </a:solidFill>
                <a:latin typeface="Calibri Light" panose="020F0302020204030204" pitchFamily="34" charset="0"/>
                <a:ea typeface="Times New Roman"/>
                <a:cs typeface="Calibri"/>
              </a:rPr>
              <a:t>Furrow (</a:t>
            </a:r>
            <a:r>
              <a:rPr lang="en-US" dirty="0" smtClean="0">
                <a:solidFill>
                  <a:srgbClr val="000000"/>
                </a:solidFill>
                <a:latin typeface="Calibri Light" panose="020F0302020204030204" pitchFamily="34" charset="0"/>
                <a:ea typeface="Times New Roman"/>
                <a:cs typeface="Calibri"/>
                <a:hlinkClick r:id="rId3"/>
              </a:rPr>
              <a:t>srf0020@auburn.edu</a:t>
            </a:r>
            <a:r>
              <a:rPr lang="en-US" dirty="0" smtClean="0">
                <a:solidFill>
                  <a:srgbClr val="000000"/>
                </a:solidFill>
                <a:latin typeface="Calibri Light" panose="020F0302020204030204" pitchFamily="34" charset="0"/>
                <a:ea typeface="Times New Roman"/>
                <a:cs typeface="Calibri"/>
              </a:rPr>
              <a:t>)</a:t>
            </a:r>
          </a:p>
          <a:p>
            <a:pPr marL="340360" lvl="1">
              <a:lnSpc>
                <a:spcPts val="2875"/>
              </a:lnSpc>
              <a:spcBef>
                <a:spcPts val="0"/>
              </a:spcBef>
              <a:tabLst>
                <a:tab pos="342900" algn="l"/>
              </a:tabLst>
            </a:pPr>
            <a:r>
              <a:rPr lang="en-US" dirty="0" smtClean="0">
                <a:solidFill>
                  <a:srgbClr val="000000"/>
                </a:solidFill>
                <a:latin typeface="Calibri Light" panose="020F0302020204030204" pitchFamily="34" charset="0"/>
                <a:ea typeface="Times New Roman"/>
                <a:cs typeface="Calibri"/>
              </a:rPr>
              <a:t>Swati </a:t>
            </a:r>
            <a:r>
              <a:rPr lang="en-US" dirty="0" smtClean="0">
                <a:solidFill>
                  <a:srgbClr val="000000"/>
                </a:solidFill>
                <a:latin typeface="Calibri Light" panose="020F0302020204030204" pitchFamily="34" charset="0"/>
                <a:ea typeface="Times New Roman"/>
                <a:cs typeface="Calibri"/>
              </a:rPr>
              <a:t>Kukreja (</a:t>
            </a:r>
            <a:r>
              <a:rPr lang="en-US" dirty="0" smtClean="0">
                <a:solidFill>
                  <a:srgbClr val="000000"/>
                </a:solidFill>
                <a:latin typeface="Calibri Light" panose="020F0302020204030204" pitchFamily="34" charset="0"/>
                <a:ea typeface="Times New Roman"/>
                <a:cs typeface="Calibri"/>
                <a:hlinkClick r:id="rId4"/>
              </a:rPr>
              <a:t>ssk0010@auburn.edu</a:t>
            </a:r>
            <a:r>
              <a:rPr lang="en-US" dirty="0" smtClean="0">
                <a:solidFill>
                  <a:srgbClr val="000000"/>
                </a:solidFill>
                <a:latin typeface="Calibri Light" panose="020F0302020204030204" pitchFamily="34" charset="0"/>
                <a:ea typeface="Times New Roman"/>
                <a:cs typeface="Calibri"/>
              </a:rPr>
              <a:t>)</a:t>
            </a:r>
          </a:p>
          <a:p>
            <a:pPr marL="431800" lvl="2" indent="0">
              <a:lnSpc>
                <a:spcPts val="2875"/>
              </a:lnSpc>
              <a:spcBef>
                <a:spcPts val="0"/>
              </a:spcBef>
              <a:buNone/>
              <a:tabLst>
                <a:tab pos="342900" algn="l"/>
              </a:tabLst>
            </a:pPr>
            <a:endParaRPr lang="en-US" dirty="0">
              <a:solidFill>
                <a:srgbClr val="000000"/>
              </a:solidFill>
              <a:latin typeface="Calibri Light" panose="020F0302020204030204" pitchFamily="34" charset="0"/>
              <a:ea typeface="Times New Roman"/>
              <a:cs typeface="Calibri"/>
            </a:endParaRPr>
          </a:p>
          <a:p>
            <a:pPr marL="340360" lvl="1">
              <a:lnSpc>
                <a:spcPts val="2875"/>
              </a:lnSpc>
              <a:spcBef>
                <a:spcPts val="0"/>
              </a:spcBef>
              <a:tabLst>
                <a:tab pos="342900" algn="l"/>
              </a:tabLst>
            </a:pPr>
            <a:r>
              <a:rPr lang="en-US" dirty="0">
                <a:solidFill>
                  <a:srgbClr val="000000"/>
                </a:solidFill>
                <a:latin typeface="Calibri Light" panose="020F0302020204030204" pitchFamily="34" charset="0"/>
                <a:ea typeface="Times New Roman"/>
                <a:cs typeface="Calibri"/>
              </a:rPr>
              <a:t>If you are unsure of your ISSS advisor, please contact the OIP Front Desk by phone (334-844-5001) or by email (</a:t>
            </a:r>
            <a:r>
              <a:rPr lang="en-US" dirty="0">
                <a:solidFill>
                  <a:srgbClr val="000000"/>
                </a:solidFill>
                <a:latin typeface="Calibri Light" panose="020F0302020204030204" pitchFamily="34" charset="0"/>
                <a:ea typeface="Times New Roman"/>
                <a:cs typeface="Calibri"/>
                <a:hlinkClick r:id="rId5"/>
              </a:rPr>
              <a:t>intledu@auburn.edu</a:t>
            </a:r>
            <a:r>
              <a:rPr lang="en-US" dirty="0">
                <a:solidFill>
                  <a:srgbClr val="000000"/>
                </a:solidFill>
                <a:latin typeface="Calibri Light" panose="020F0302020204030204" pitchFamily="34" charset="0"/>
                <a:ea typeface="Times New Roman"/>
                <a:cs typeface="Calibri"/>
              </a:rPr>
              <a:t>).</a:t>
            </a:r>
          </a:p>
          <a:p>
            <a:pPr marL="0" indent="0">
              <a:buNone/>
            </a:pPr>
            <a:endParaRPr lang="en-US" dirty="0"/>
          </a:p>
        </p:txBody>
      </p:sp>
    </p:spTree>
    <p:extLst>
      <p:ext uri="{BB962C8B-B14F-4D97-AF65-F5344CB8AC3E}">
        <p14:creationId xmlns:p14="http://schemas.microsoft.com/office/powerpoint/2010/main" val="3985887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3">
                    <a:lumMod val="75000"/>
                  </a:schemeClr>
                </a:solidFill>
                <a:latin typeface="Calibri" panose="020F0502020204030204" pitchFamily="34" charset="0"/>
              </a:rPr>
              <a:t> </a:t>
            </a:r>
            <a:endParaRPr lang="en-US" dirty="0">
              <a:solidFill>
                <a:schemeClr val="accent3">
                  <a:lumMod val="75000"/>
                </a:schemeClr>
              </a:solidFill>
              <a:latin typeface="Calibri" panose="020F0502020204030204" pitchFamily="34" charset="0"/>
            </a:endParaRPr>
          </a:p>
        </p:txBody>
      </p:sp>
      <p:sp>
        <p:nvSpPr>
          <p:cNvPr id="3" name="Content Placeholder 2"/>
          <p:cNvSpPr>
            <a:spLocks noGrp="1"/>
          </p:cNvSpPr>
          <p:nvPr>
            <p:ph idx="1"/>
          </p:nvPr>
        </p:nvSpPr>
        <p:spPr>
          <a:xfrm>
            <a:off x="457200" y="838200"/>
            <a:ext cx="8229600" cy="5638800"/>
          </a:xfrm>
        </p:spPr>
        <p:txBody>
          <a:bodyPr>
            <a:normAutofit/>
          </a:bodyPr>
          <a:lstStyle/>
          <a:p>
            <a:r>
              <a:rPr lang="en-US" dirty="0" smtClean="0">
                <a:latin typeface="Calibri Light" panose="020F0302020204030204" pitchFamily="34" charset="0"/>
              </a:rPr>
              <a:t>Students have additional reporting requirements to maintain the STEM OPT authorization.</a:t>
            </a:r>
          </a:p>
          <a:p>
            <a:r>
              <a:rPr lang="en-US" dirty="0" smtClean="0">
                <a:latin typeface="Calibri Light" panose="020F0302020204030204" pitchFamily="34" charset="0"/>
                <a:hlinkClick r:id="rId2"/>
              </a:rPr>
              <a:t>Employers have additional reporting requirements </a:t>
            </a:r>
            <a:r>
              <a:rPr lang="en-US" dirty="0" smtClean="0">
                <a:latin typeface="Calibri Light" panose="020F0302020204030204" pitchFamily="34" charset="0"/>
              </a:rPr>
              <a:t>and may be subject to </a:t>
            </a:r>
            <a:r>
              <a:rPr lang="en-US" dirty="0" smtClean="0">
                <a:latin typeface="Calibri Light" panose="020F0302020204030204" pitchFamily="34" charset="0"/>
                <a:hlinkClick r:id="rId3"/>
              </a:rPr>
              <a:t>DHS site visits</a:t>
            </a:r>
            <a:r>
              <a:rPr lang="en-US" dirty="0" smtClean="0">
                <a:latin typeface="Calibri Light" panose="020F0302020204030204" pitchFamily="34" charset="0"/>
              </a:rPr>
              <a:t>.</a:t>
            </a:r>
          </a:p>
          <a:p>
            <a:r>
              <a:rPr lang="en-US" dirty="0" smtClean="0">
                <a:latin typeface="Calibri Light" panose="020F0302020204030204" pitchFamily="34" charset="0"/>
              </a:rPr>
              <a:t>Volunteering and self-employment are not permitted during the STEM OPT extension.</a:t>
            </a:r>
          </a:p>
          <a:p>
            <a:r>
              <a:rPr lang="en-US" dirty="0" smtClean="0">
                <a:latin typeface="Calibri Light" panose="020F0302020204030204" pitchFamily="34" charset="0"/>
              </a:rPr>
              <a:t>Students must work at least 20 hours per week to qualify for the STEM OPT extension.</a:t>
            </a:r>
          </a:p>
          <a:p>
            <a:r>
              <a:rPr lang="en-US" dirty="0" smtClean="0">
                <a:latin typeface="Calibri Light" panose="020F0302020204030204" pitchFamily="34" charset="0"/>
              </a:rPr>
              <a:t>Students are permitted an additional 60 days of unemployment (previous rule allowed an additional 30 days) under the STEM OPT period in addition to the current 90 days of unemployment allowed under the initial 12 month post-completion OPT period; up to 150 days of total unemployment.</a:t>
            </a:r>
            <a:endParaRPr lang="en-US" dirty="0">
              <a:latin typeface="Calibri Light" panose="020F0302020204030204" pitchFamily="34" charset="0"/>
            </a:endParaRPr>
          </a:p>
        </p:txBody>
      </p:sp>
    </p:spTree>
    <p:extLst>
      <p:ext uri="{BB962C8B-B14F-4D97-AF65-F5344CB8AC3E}">
        <p14:creationId xmlns:p14="http://schemas.microsoft.com/office/powerpoint/2010/main" val="2135221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numCol="1">
            <a:normAutofit fontScale="85000" lnSpcReduction="10000"/>
          </a:bodyPr>
          <a:lstStyle/>
          <a:p>
            <a:pPr marL="0" indent="0">
              <a:buNone/>
            </a:pPr>
            <a:r>
              <a:rPr lang="en-US" sz="2000" dirty="0" smtClean="0">
                <a:latin typeface="Calibri Light" panose="020F0302020204030204" pitchFamily="34" charset="0"/>
                <a:cs typeface="Arial" panose="020B0604020202020204" pitchFamily="34" charset="0"/>
              </a:rPr>
              <a:t>To qualify for the 24-month STEM extension, individuals must meet all of the following eligibility requirements:</a:t>
            </a:r>
          </a:p>
          <a:p>
            <a:pPr lvl="1"/>
            <a:r>
              <a:rPr lang="en-US" dirty="0" smtClean="0">
                <a:latin typeface="Calibri Light" panose="020F0302020204030204" pitchFamily="34" charset="0"/>
              </a:rPr>
              <a:t>Is participating in post-completion OPT in a field that is based on your most recent degree.</a:t>
            </a:r>
          </a:p>
          <a:p>
            <a:pPr lvl="1"/>
            <a:r>
              <a:rPr lang="en-US" dirty="0" smtClean="0">
                <a:latin typeface="Calibri Light" panose="020F0302020204030204" pitchFamily="34" charset="0"/>
              </a:rPr>
              <a:t>Must have earned a Bachelor’s, Master’s, or Doctoral degree in a field that is currently on the on the </a:t>
            </a:r>
            <a:r>
              <a:rPr lang="en-US" dirty="0">
                <a:latin typeface="Calibri Light" panose="020F0302020204030204" pitchFamily="34" charset="0"/>
                <a:hlinkClick r:id="rId2"/>
              </a:rPr>
              <a:t>DHS STEM Designated Degree Program </a:t>
            </a:r>
            <a:r>
              <a:rPr lang="en-US" dirty="0" smtClean="0">
                <a:latin typeface="Calibri Light" panose="020F0302020204030204" pitchFamily="34" charset="0"/>
                <a:hlinkClick r:id="rId2"/>
              </a:rPr>
              <a:t>List </a:t>
            </a:r>
            <a:r>
              <a:rPr lang="en-US" dirty="0" smtClean="0">
                <a:latin typeface="Calibri Light" panose="020F0302020204030204" pitchFamily="34" charset="0"/>
              </a:rPr>
              <a:t>within the last 10 years.</a:t>
            </a:r>
          </a:p>
          <a:p>
            <a:pPr lvl="1"/>
            <a:r>
              <a:rPr lang="en-US" dirty="0" smtClean="0">
                <a:latin typeface="Calibri Light" panose="020F0302020204030204" pitchFamily="34" charset="0"/>
              </a:rPr>
              <a:t>Employed/have a job offer from an employer registered in </a:t>
            </a:r>
            <a:r>
              <a:rPr lang="en-US" dirty="0" smtClean="0">
                <a:latin typeface="Calibri Light" panose="020F0302020204030204" pitchFamily="34" charset="0"/>
              </a:rPr>
              <a:t>the</a:t>
            </a:r>
            <a:r>
              <a:rPr lang="en-US" dirty="0" smtClean="0">
                <a:latin typeface="Calibri Light" panose="020F0302020204030204" pitchFamily="34" charset="0"/>
              </a:rPr>
              <a:t> </a:t>
            </a:r>
            <a:r>
              <a:rPr lang="en-US" dirty="0" smtClean="0">
                <a:latin typeface="Calibri Light" panose="020F0302020204030204" pitchFamily="34" charset="0"/>
                <a:hlinkClick r:id="rId3"/>
              </a:rPr>
              <a:t>E-Verify program</a:t>
            </a:r>
            <a:r>
              <a:rPr lang="en-US" dirty="0" smtClean="0">
                <a:latin typeface="Calibri Light" panose="020F0302020204030204" pitchFamily="34" charset="0"/>
              </a:rPr>
              <a:t>; STEM OPT restricts work to E-Verify employers only.</a:t>
            </a:r>
          </a:p>
          <a:p>
            <a:pPr lvl="1"/>
            <a:r>
              <a:rPr lang="en-US" dirty="0" smtClean="0">
                <a:latin typeface="Calibri Light" panose="020F0302020204030204" pitchFamily="34" charset="0"/>
              </a:rPr>
              <a:t>Be able to complete the </a:t>
            </a:r>
            <a:r>
              <a:rPr lang="en-US" dirty="0" smtClean="0">
                <a:latin typeface="Calibri Light" panose="020F0302020204030204" pitchFamily="34" charset="0"/>
                <a:hlinkClick r:id="rId4"/>
              </a:rPr>
              <a:t>Form I-983</a:t>
            </a:r>
            <a:r>
              <a:rPr lang="en-US" dirty="0" smtClean="0">
                <a:latin typeface="Calibri Light" panose="020F0302020204030204" pitchFamily="34" charset="0"/>
              </a:rPr>
              <a:t>, Training Plan for STEM OPT Students, with your employer.</a:t>
            </a:r>
          </a:p>
          <a:p>
            <a:pPr lvl="1"/>
            <a:r>
              <a:rPr lang="en-US" dirty="0" smtClean="0">
                <a:latin typeface="Calibri Light" panose="020F0302020204030204" pitchFamily="34" charset="0"/>
              </a:rPr>
              <a:t>Accumulated no more than 90 days of unemployment during the current post-completion OPT authorization.</a:t>
            </a:r>
          </a:p>
          <a:p>
            <a:pPr lvl="1"/>
            <a:r>
              <a:rPr lang="en-US" dirty="0" smtClean="0">
                <a:latin typeface="Calibri Light" panose="020F0302020204030204" pitchFamily="34" charset="0"/>
              </a:rPr>
              <a:t>Employment during the 24-month STEM OPT extension must be directly related to your AU primary/major field of study and the STEM degree in which you qualify for the STEM OPT extension.</a:t>
            </a:r>
          </a:p>
          <a:p>
            <a:pPr lvl="1"/>
            <a:r>
              <a:rPr lang="en-US" dirty="0" smtClean="0">
                <a:latin typeface="Calibri Light" panose="020F0302020204030204" pitchFamily="34" charset="0"/>
              </a:rPr>
              <a:t>Have not previously received more than one STEM OPT extension in total and have not yet received an extension under this STEM degree.</a:t>
            </a:r>
          </a:p>
          <a:p>
            <a:pPr lvl="1"/>
            <a:r>
              <a:rPr lang="en-US" dirty="0" smtClean="0">
                <a:latin typeface="Calibri Light" panose="020F0302020204030204" pitchFamily="34" charset="0"/>
              </a:rPr>
              <a:t>Be within </a:t>
            </a:r>
            <a:r>
              <a:rPr lang="en-US" dirty="0" smtClean="0">
                <a:latin typeface="Calibri Light" panose="020F0302020204030204" pitchFamily="34" charset="0"/>
              </a:rPr>
              <a:t>120</a:t>
            </a:r>
            <a:r>
              <a:rPr lang="en-US" dirty="0" smtClean="0">
                <a:latin typeface="Calibri Light" panose="020F0302020204030204" pitchFamily="34" charset="0"/>
              </a:rPr>
              <a:t> </a:t>
            </a:r>
            <a:r>
              <a:rPr lang="en-US" dirty="0" smtClean="0">
                <a:latin typeface="Calibri Light" panose="020F0302020204030204" pitchFamily="34" charset="0"/>
              </a:rPr>
              <a:t>days of the end of the current OPT approval period.</a:t>
            </a:r>
          </a:p>
          <a:p>
            <a:pPr marL="274320" lvl="1" indent="0">
              <a:buNone/>
            </a:pPr>
            <a:endParaRPr lang="en-US" dirty="0">
              <a:latin typeface="Calibri Light" panose="020F0302020204030204" pitchFamily="34" charset="0"/>
            </a:endParaRPr>
          </a:p>
          <a:p>
            <a:pPr lvl="1"/>
            <a:endParaRPr lang="en-US" dirty="0" smtClean="0">
              <a:latin typeface="Calibri Light" panose="020F0302020204030204" pitchFamily="34" charset="0"/>
            </a:endParaRPr>
          </a:p>
          <a:p>
            <a:pPr marL="0" indent="0">
              <a:buNone/>
            </a:pPr>
            <a:endParaRPr lang="en-US" dirty="0" smtClean="0"/>
          </a:p>
          <a:p>
            <a:pPr marL="0" indent="0">
              <a:buNone/>
            </a:pPr>
            <a:endParaRPr lang="en-US" dirty="0" smtClean="0"/>
          </a:p>
          <a:p>
            <a:pPr marL="0" indent="0">
              <a:buNone/>
            </a:pPr>
            <a:endParaRPr lang="en-US" dirty="0" smtClean="0"/>
          </a:p>
          <a:p>
            <a:pPr marL="0" indent="0">
              <a:lnSpc>
                <a:spcPct val="120000"/>
              </a:lnSpc>
              <a:buNone/>
            </a:pPr>
            <a:endParaRPr lang="en-US" dirty="0" smtClean="0"/>
          </a:p>
          <a:p>
            <a:endParaRPr lang="en-US" dirty="0"/>
          </a:p>
          <a:p>
            <a:endParaRPr lang="en-US" dirty="0" smtClean="0"/>
          </a:p>
          <a:p>
            <a:pPr marL="0" indent="0">
              <a:buNone/>
            </a:pPr>
            <a:endParaRPr lang="en-US" dirty="0"/>
          </a:p>
          <a:p>
            <a:pPr marL="0" indent="0">
              <a:buNone/>
            </a:pPr>
            <a:endParaRPr lang="en-US" dirty="0"/>
          </a:p>
          <a:p>
            <a:pPr marL="0" indent="0">
              <a:buNone/>
            </a:pPr>
            <a:endParaRPr lang="en-US" dirty="0"/>
          </a:p>
        </p:txBody>
      </p:sp>
      <p:sp>
        <p:nvSpPr>
          <p:cNvPr id="4" name="Title 3"/>
          <p:cNvSpPr>
            <a:spLocks noGrp="1"/>
          </p:cNvSpPr>
          <p:nvPr>
            <p:ph type="title"/>
          </p:nvPr>
        </p:nvSpPr>
        <p:spPr/>
        <p:txBody>
          <a:bodyPr>
            <a:normAutofit/>
          </a:bodyPr>
          <a:lstStyle/>
          <a:p>
            <a:r>
              <a:rPr lang="en-US" sz="5400" b="1" dirty="0" smtClean="0">
                <a:solidFill>
                  <a:schemeClr val="accent3">
                    <a:lumMod val="75000"/>
                  </a:schemeClr>
                </a:solidFill>
                <a:latin typeface="Calibri" panose="020F0502020204030204" pitchFamily="34" charset="0"/>
              </a:rPr>
              <a:t>Eligibility</a:t>
            </a:r>
            <a:endParaRPr lang="en-US" sz="5400" b="1" dirty="0">
              <a:solidFill>
                <a:schemeClr val="accent3">
                  <a:lumMod val="75000"/>
                </a:schemeClr>
              </a:solidFill>
              <a:latin typeface="Calibri" panose="020F0502020204030204" pitchFamily="34" charset="0"/>
            </a:endParaRPr>
          </a:p>
        </p:txBody>
      </p:sp>
    </p:spTree>
    <p:extLst>
      <p:ext uri="{BB962C8B-B14F-4D97-AF65-F5344CB8AC3E}">
        <p14:creationId xmlns:p14="http://schemas.microsoft.com/office/powerpoint/2010/main" val="41494105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latin typeface="Calibri Light" panose="020F0302020204030204" pitchFamily="34" charset="0"/>
                <a:cs typeface="Arial" panose="020B0604020202020204" pitchFamily="34" charset="0"/>
              </a:rPr>
              <a:t>Students may verify if their current degree is eligible for the extension by the CIP code.  To determine your CIP code, look at page 1 of your I-20.  The CIP code is the 6 digit numerical code (</a:t>
            </a:r>
            <a:r>
              <a:rPr lang="en-US" dirty="0" err="1" smtClean="0">
                <a:latin typeface="Calibri Light" panose="020F0302020204030204" pitchFamily="34" charset="0"/>
                <a:cs typeface="Arial" panose="020B0604020202020204" pitchFamily="34" charset="0"/>
              </a:rPr>
              <a:t>xx.xxxx</a:t>
            </a:r>
            <a:r>
              <a:rPr lang="en-US" dirty="0" smtClean="0">
                <a:latin typeface="Calibri Light" panose="020F0302020204030204" pitchFamily="34" charset="0"/>
                <a:cs typeface="Arial" panose="020B0604020202020204" pitchFamily="34" charset="0"/>
              </a:rPr>
              <a:t>) listed under “Major 1” under the Program of Study section of your I-20.</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t>	</a:t>
            </a:r>
          </a:p>
        </p:txBody>
      </p:sp>
      <p:pic>
        <p:nvPicPr>
          <p:cNvPr id="5" name="Picture 4"/>
          <p:cNvPicPr>
            <a:picLocks noChangeAspect="1"/>
          </p:cNvPicPr>
          <p:nvPr/>
        </p:nvPicPr>
        <p:blipFill rotWithShape="1">
          <a:blip r:embed="rId3"/>
          <a:srcRect l="5508" t="1825" r="5861" b="1825"/>
          <a:stretch/>
        </p:blipFill>
        <p:spPr>
          <a:xfrm>
            <a:off x="381000" y="3657600"/>
            <a:ext cx="8544412" cy="1752600"/>
          </a:xfrm>
          <a:prstGeom prst="rect">
            <a:avLst/>
          </a:prstGeom>
        </p:spPr>
      </p:pic>
      <p:sp>
        <p:nvSpPr>
          <p:cNvPr id="9" name="Oval 8"/>
          <p:cNvSpPr/>
          <p:nvPr/>
        </p:nvSpPr>
        <p:spPr>
          <a:xfrm>
            <a:off x="2895600" y="3657600"/>
            <a:ext cx="2895600" cy="990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b="1" dirty="0" smtClean="0">
                <a:solidFill>
                  <a:schemeClr val="accent3">
                    <a:lumMod val="75000"/>
                  </a:schemeClr>
                </a:solidFill>
                <a:latin typeface="Calibri" panose="020F0502020204030204" pitchFamily="34" charset="0"/>
              </a:rPr>
              <a:t>STEM-Designated Degree Program List</a:t>
            </a:r>
            <a:endParaRPr lang="en-US" b="1" dirty="0">
              <a:solidFill>
                <a:schemeClr val="accent3">
                  <a:lumMod val="75000"/>
                </a:schemeClr>
              </a:solidFill>
              <a:latin typeface="Calibri" panose="020F0502020204030204" pitchFamily="34" charset="0"/>
            </a:endParaRPr>
          </a:p>
        </p:txBody>
      </p:sp>
    </p:spTree>
    <p:extLst>
      <p:ext uri="{BB962C8B-B14F-4D97-AF65-F5344CB8AC3E}">
        <p14:creationId xmlns:p14="http://schemas.microsoft.com/office/powerpoint/2010/main" val="1974478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chemeClr val="accent3">
                    <a:lumMod val="75000"/>
                  </a:schemeClr>
                </a:solidFill>
                <a:latin typeface="Calibri" panose="020F0502020204030204" pitchFamily="34" charset="0"/>
              </a:rPr>
              <a:t>Application Timeline</a:t>
            </a:r>
            <a:endParaRPr lang="en-US" sz="4800" b="1" dirty="0">
              <a:solidFill>
                <a:schemeClr val="accent3">
                  <a:lumMod val="75000"/>
                </a:schemeClr>
              </a:solidFill>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en-US" sz="2800" dirty="0" smtClean="0">
                <a:latin typeface="Calibri Light" panose="020F0302020204030204" pitchFamily="34" charset="0"/>
                <a:cs typeface="Arial" panose="020B0604020202020204" pitchFamily="34" charset="0"/>
              </a:rPr>
              <a:t>Students must apply for the OPT STEM extension before the expiration date listed on their current Employment Authorization Document (EAD) issued by the U.S. Citizenship and Immigration Service (USCIS).</a:t>
            </a:r>
          </a:p>
          <a:p>
            <a:r>
              <a:rPr lang="en-US" sz="2800" dirty="0" smtClean="0">
                <a:latin typeface="Calibri Light" panose="020F0302020204030204" pitchFamily="34" charset="0"/>
                <a:cs typeface="Arial" panose="020B0604020202020204" pitchFamily="34" charset="0"/>
              </a:rPr>
              <a:t>USCIS recommends that students apply 90-120 days prior to their EAD expiration date.</a:t>
            </a:r>
          </a:p>
          <a:p>
            <a:r>
              <a:rPr lang="en-US" sz="2800" dirty="0" smtClean="0">
                <a:latin typeface="Calibri Light" panose="020F0302020204030204" pitchFamily="34" charset="0"/>
                <a:cs typeface="Arial" panose="020B0604020202020204" pitchFamily="34" charset="0"/>
              </a:rPr>
              <a:t>International Student and Scholar Services (ISSS) advises eligible students apply no later than one month prior to the EAD expiration date to allow time for USCIS to receive your application.</a:t>
            </a:r>
          </a:p>
        </p:txBody>
      </p:sp>
    </p:spTree>
    <p:extLst>
      <p:ext uri="{BB962C8B-B14F-4D97-AF65-F5344CB8AC3E}">
        <p14:creationId xmlns:p14="http://schemas.microsoft.com/office/powerpoint/2010/main" val="22892150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latin typeface="Calibri Light" panose="020F0302020204030204" pitchFamily="34" charset="0"/>
                <a:cs typeface="Arial" panose="020B0604020202020204" pitchFamily="34" charset="0"/>
              </a:rPr>
              <a:t>To apply for the STEM OPT Extension, you must first request an updated I-20 from your ISSS Advisor.  To request the new I-20 please submit the following to ISSS:</a:t>
            </a:r>
          </a:p>
          <a:p>
            <a:pPr lvl="2"/>
            <a:r>
              <a:rPr lang="en-US" dirty="0" smtClean="0">
                <a:latin typeface="Calibri Light" panose="020F0302020204030204" pitchFamily="34" charset="0"/>
                <a:cs typeface="Arial" panose="020B0604020202020204" pitchFamily="34" charset="0"/>
              </a:rPr>
              <a:t>Completed</a:t>
            </a:r>
            <a:r>
              <a:rPr lang="en-US" dirty="0" smtClean="0">
                <a:latin typeface="Calibri Light" panose="020F0302020204030204" pitchFamily="34" charset="0"/>
                <a:cs typeface="Arial" panose="020B0604020202020204" pitchFamily="34" charset="0"/>
                <a:hlinkClick r:id="rId2"/>
              </a:rPr>
              <a:t> ISSS STEM OPT Extension Request Form</a:t>
            </a:r>
            <a:endParaRPr lang="en-US" dirty="0" smtClean="0">
              <a:latin typeface="Calibri Light" panose="020F0302020204030204" pitchFamily="34" charset="0"/>
              <a:cs typeface="Arial" panose="020B0604020202020204" pitchFamily="34" charset="0"/>
            </a:endParaRPr>
          </a:p>
          <a:p>
            <a:pPr lvl="2"/>
            <a:r>
              <a:rPr lang="en-US" dirty="0" smtClean="0">
                <a:latin typeface="Calibri Light" panose="020F0302020204030204" pitchFamily="34" charset="0"/>
                <a:cs typeface="Arial" panose="020B0604020202020204" pitchFamily="34" charset="0"/>
              </a:rPr>
              <a:t>Completed USCIS </a:t>
            </a:r>
            <a:r>
              <a:rPr lang="en-US" dirty="0" smtClean="0">
                <a:latin typeface="Calibri Light" panose="020F0302020204030204" pitchFamily="34" charset="0"/>
                <a:cs typeface="Arial" panose="020B0604020202020204" pitchFamily="34" charset="0"/>
                <a:hlinkClick r:id="rId3"/>
              </a:rPr>
              <a:t>Form I-765</a:t>
            </a:r>
            <a:r>
              <a:rPr lang="en-US" dirty="0" smtClean="0">
                <a:latin typeface="Calibri Light" panose="020F0302020204030204" pitchFamily="34" charset="0"/>
                <a:cs typeface="Arial" panose="020B0604020202020204" pitchFamily="34" charset="0"/>
              </a:rPr>
              <a:t>, Application for Employer Authorization</a:t>
            </a:r>
          </a:p>
          <a:p>
            <a:pPr lvl="2"/>
            <a:r>
              <a:rPr lang="en-US" dirty="0" smtClean="0">
                <a:latin typeface="Calibri Light" panose="020F0302020204030204" pitchFamily="34" charset="0"/>
                <a:cs typeface="Arial" panose="020B0604020202020204" pitchFamily="34" charset="0"/>
              </a:rPr>
              <a:t>Complete DHS </a:t>
            </a:r>
            <a:r>
              <a:rPr lang="en-US" dirty="0" smtClean="0">
                <a:latin typeface="Calibri Light" panose="020F0302020204030204" pitchFamily="34" charset="0"/>
                <a:cs typeface="Arial" panose="020B0604020202020204" pitchFamily="34" charset="0"/>
                <a:hlinkClick r:id="rId4"/>
              </a:rPr>
              <a:t>I-983 Form</a:t>
            </a:r>
            <a:r>
              <a:rPr lang="en-US" dirty="0" smtClean="0">
                <a:latin typeface="Calibri Light" panose="020F0302020204030204" pitchFamily="34" charset="0"/>
                <a:cs typeface="Arial" panose="020B0604020202020204" pitchFamily="34" charset="0"/>
              </a:rPr>
              <a:t>, Training Plan for STEM OPT Students</a:t>
            </a:r>
          </a:p>
          <a:p>
            <a:pPr lvl="2"/>
            <a:r>
              <a:rPr lang="en-US" dirty="0" smtClean="0">
                <a:latin typeface="Calibri Light" panose="020F0302020204030204" pitchFamily="34" charset="0"/>
                <a:cs typeface="Arial" panose="020B0604020202020204" pitchFamily="34" charset="0"/>
              </a:rPr>
              <a:t>Completed USCIS </a:t>
            </a:r>
            <a:r>
              <a:rPr lang="en-US" dirty="0" smtClean="0">
                <a:latin typeface="Calibri Light" panose="020F0302020204030204" pitchFamily="34" charset="0"/>
                <a:cs typeface="Arial" panose="020B0604020202020204" pitchFamily="34" charset="0"/>
                <a:hlinkClick r:id="rId5"/>
              </a:rPr>
              <a:t>Form G-1145</a:t>
            </a:r>
            <a:r>
              <a:rPr lang="en-US" dirty="0" smtClean="0">
                <a:latin typeface="Calibri Light" panose="020F0302020204030204" pitchFamily="34" charset="0"/>
                <a:cs typeface="Arial" panose="020B0604020202020204" pitchFamily="34" charset="0"/>
              </a:rPr>
              <a:t>, E-Notification of Application/Petition Acceptance</a:t>
            </a:r>
          </a:p>
          <a:p>
            <a:pPr lvl="2"/>
            <a:r>
              <a:rPr lang="en-US" dirty="0" smtClean="0">
                <a:latin typeface="Calibri Light" panose="020F0302020204030204" pitchFamily="34" charset="0"/>
                <a:cs typeface="Arial" panose="020B0604020202020204" pitchFamily="34" charset="0"/>
              </a:rPr>
              <a:t>Letter (on company letterhead) from your employer verifying your employment.  This letter should include the employer’s E-verify number.</a:t>
            </a:r>
          </a:p>
          <a:p>
            <a:pPr lvl="2"/>
            <a:r>
              <a:rPr lang="en-US" dirty="0" smtClean="0">
                <a:latin typeface="Calibri Light" panose="020F0302020204030204" pitchFamily="34" charset="0"/>
                <a:cs typeface="Arial" panose="020B0604020202020204" pitchFamily="34" charset="0"/>
              </a:rPr>
              <a:t>Payment of the OIP International Student Fee.  Submit a check or money order payable to Auburn University in the amount of $780.00.</a:t>
            </a:r>
          </a:p>
          <a:p>
            <a:r>
              <a:rPr lang="en-US" dirty="0" smtClean="0">
                <a:latin typeface="Calibri Light" panose="020F0302020204030204" pitchFamily="34" charset="0"/>
                <a:cs typeface="Arial" panose="020B0604020202020204" pitchFamily="34" charset="0"/>
              </a:rPr>
              <a:t>Your ISSS Advisor will review and send you a new I-20 reflecting your STEM OPT Extension request.  The STEM OPT Extension request will appear on page two of the I-20.</a:t>
            </a:r>
          </a:p>
          <a:p>
            <a:r>
              <a:rPr lang="en-US" dirty="0" smtClean="0">
                <a:latin typeface="Calibri Light" panose="020F0302020204030204" pitchFamily="34" charset="0"/>
                <a:cs typeface="Arial" panose="020B0604020202020204" pitchFamily="34" charset="0"/>
              </a:rPr>
              <a:t>Once you receive the new I-20 from your ISSS Advisor, review it for accuracy and mail the documents listed on the next slide to USCIS.</a:t>
            </a:r>
          </a:p>
          <a:p>
            <a:pPr marL="274320" lvl="1" indent="0">
              <a:buNone/>
            </a:pPr>
            <a:endParaRPr lang="en-US" dirty="0" smtClean="0"/>
          </a:p>
          <a:p>
            <a:pPr lvl="1"/>
            <a:endParaRPr lang="en-US" dirty="0" smtClean="0"/>
          </a:p>
        </p:txBody>
      </p:sp>
      <p:sp>
        <p:nvSpPr>
          <p:cNvPr id="4" name="Title 3"/>
          <p:cNvSpPr>
            <a:spLocks noGrp="1"/>
          </p:cNvSpPr>
          <p:nvPr>
            <p:ph type="title"/>
          </p:nvPr>
        </p:nvSpPr>
        <p:spPr/>
        <p:txBody>
          <a:bodyPr>
            <a:normAutofit/>
          </a:bodyPr>
          <a:lstStyle/>
          <a:p>
            <a:r>
              <a:rPr lang="en-US" sz="5400" b="1" dirty="0" smtClean="0">
                <a:solidFill>
                  <a:schemeClr val="accent3">
                    <a:lumMod val="75000"/>
                  </a:schemeClr>
                </a:solidFill>
                <a:latin typeface="Calibri" panose="020F0502020204030204" pitchFamily="34" charset="0"/>
              </a:rPr>
              <a:t>Application Process</a:t>
            </a:r>
            <a:endParaRPr lang="en-US" sz="5400" b="1" dirty="0">
              <a:solidFill>
                <a:schemeClr val="accent3">
                  <a:lumMod val="75000"/>
                </a:schemeClr>
              </a:solidFill>
              <a:latin typeface="Calibri" panose="020F0502020204030204" pitchFamily="34" charset="0"/>
            </a:endParaRPr>
          </a:p>
        </p:txBody>
      </p:sp>
    </p:spTree>
    <p:extLst>
      <p:ext uri="{BB962C8B-B14F-4D97-AF65-F5344CB8AC3E}">
        <p14:creationId xmlns:p14="http://schemas.microsoft.com/office/powerpoint/2010/main" val="264982164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numCol="2">
            <a:normAutofit/>
          </a:bodyPr>
          <a:lstStyle/>
          <a:p>
            <a:pPr marL="0" indent="0">
              <a:buNone/>
            </a:pPr>
            <a:endParaRPr lang="en-US" sz="2600" dirty="0" smtClean="0"/>
          </a:p>
          <a:p>
            <a:pPr marL="0" indent="0">
              <a:buNone/>
            </a:pPr>
            <a:endParaRPr lang="en-US" dirty="0"/>
          </a:p>
          <a:p>
            <a:pPr marL="0" indent="0">
              <a:buNone/>
            </a:pPr>
            <a:endParaRPr lang="en-US" dirty="0" smtClean="0"/>
          </a:p>
        </p:txBody>
      </p:sp>
      <p:sp>
        <p:nvSpPr>
          <p:cNvPr id="5" name="TextBox 4"/>
          <p:cNvSpPr txBox="1"/>
          <p:nvPr/>
        </p:nvSpPr>
        <p:spPr>
          <a:xfrm>
            <a:off x="457200" y="1676399"/>
            <a:ext cx="8229600" cy="5078313"/>
          </a:xfrm>
          <a:prstGeom prst="rect">
            <a:avLst/>
          </a:prstGeom>
          <a:noFill/>
        </p:spPr>
        <p:txBody>
          <a:bodyPr wrap="square" rtlCol="0">
            <a:spAutoFit/>
          </a:bodyPr>
          <a:lstStyle/>
          <a:p>
            <a:pPr>
              <a:buClr>
                <a:schemeClr val="accent1"/>
              </a:buClr>
            </a:pPr>
            <a:r>
              <a:rPr lang="en-US" dirty="0" smtClean="0">
                <a:latin typeface="Calibri Light" panose="020F0302020204030204" pitchFamily="34" charset="0"/>
              </a:rPr>
              <a:t>To apply for STEM OPT Extension, the following documents must be mailed to USCIS:</a:t>
            </a:r>
          </a:p>
          <a:p>
            <a:pPr marL="1200150" lvl="2" indent="-285750">
              <a:buClr>
                <a:schemeClr val="accent1"/>
              </a:buClr>
              <a:buFont typeface="Arial" panose="020B0604020202020204" pitchFamily="34" charset="0"/>
              <a:buChar char="•"/>
            </a:pPr>
            <a:r>
              <a:rPr lang="en-US" dirty="0" smtClean="0">
                <a:latin typeface="Calibri Light" panose="020F0302020204030204" pitchFamily="34" charset="0"/>
              </a:rPr>
              <a:t>Check or money order for $410.00, payable to Department of Homeland Security</a:t>
            </a:r>
          </a:p>
          <a:p>
            <a:pPr marL="1200150" lvl="2" indent="-285750">
              <a:buClr>
                <a:schemeClr val="accent1"/>
              </a:buClr>
              <a:buFont typeface="Arial" panose="020B0604020202020204" pitchFamily="34" charset="0"/>
              <a:buChar char="•"/>
            </a:pPr>
            <a:r>
              <a:rPr lang="en-US" dirty="0" smtClean="0">
                <a:latin typeface="Calibri Light" panose="020F0302020204030204" pitchFamily="34" charset="0"/>
              </a:rPr>
              <a:t>Completed </a:t>
            </a:r>
            <a:r>
              <a:rPr lang="en-US" dirty="0" smtClean="0">
                <a:latin typeface="Calibri Light" panose="020F0302020204030204" pitchFamily="34" charset="0"/>
                <a:hlinkClick r:id="rId2"/>
              </a:rPr>
              <a:t>Form I-765</a:t>
            </a:r>
            <a:endParaRPr lang="en-US" dirty="0" smtClean="0">
              <a:latin typeface="Calibri Light" panose="020F0302020204030204" pitchFamily="34" charset="0"/>
            </a:endParaRPr>
          </a:p>
          <a:p>
            <a:pPr marL="1200150" lvl="2" indent="-285750">
              <a:buClr>
                <a:schemeClr val="accent1"/>
              </a:buClr>
              <a:buFont typeface="Arial" panose="020B0604020202020204" pitchFamily="34" charset="0"/>
              <a:buChar char="•"/>
            </a:pPr>
            <a:r>
              <a:rPr lang="en-US" dirty="0" smtClean="0">
                <a:latin typeface="Calibri Light" panose="020F0302020204030204" pitchFamily="34" charset="0"/>
              </a:rPr>
              <a:t>Completed </a:t>
            </a:r>
            <a:r>
              <a:rPr lang="en-US" dirty="0" smtClean="0">
                <a:latin typeface="Calibri Light" panose="020F0302020204030204" pitchFamily="34" charset="0"/>
                <a:hlinkClick r:id="rId3"/>
              </a:rPr>
              <a:t>Form I-983</a:t>
            </a:r>
            <a:endParaRPr lang="en-US" dirty="0" smtClean="0">
              <a:latin typeface="Calibri Light" panose="020F0302020204030204" pitchFamily="34" charset="0"/>
            </a:endParaRPr>
          </a:p>
          <a:p>
            <a:pPr marL="1200150" lvl="2" indent="-285750">
              <a:buClr>
                <a:schemeClr val="accent1"/>
              </a:buClr>
              <a:buFont typeface="Arial" panose="020B0604020202020204" pitchFamily="34" charset="0"/>
              <a:buChar char="•"/>
            </a:pPr>
            <a:r>
              <a:rPr lang="en-US" dirty="0" smtClean="0">
                <a:latin typeface="Calibri Light" panose="020F0302020204030204" pitchFamily="34" charset="0"/>
              </a:rPr>
              <a:t>Completed </a:t>
            </a:r>
            <a:r>
              <a:rPr lang="en-US" dirty="0" smtClean="0">
                <a:latin typeface="Calibri Light" panose="020F0302020204030204" pitchFamily="34" charset="0"/>
                <a:hlinkClick r:id="rId4"/>
              </a:rPr>
              <a:t>Form G-1145 </a:t>
            </a:r>
            <a:endParaRPr lang="en-US" dirty="0" smtClean="0">
              <a:latin typeface="Calibri Light" panose="020F0302020204030204" pitchFamily="34" charset="0"/>
            </a:endParaRPr>
          </a:p>
          <a:p>
            <a:pPr marL="1200150" lvl="2" indent="-285750">
              <a:buClr>
                <a:schemeClr val="accent1"/>
              </a:buClr>
              <a:buFont typeface="Arial" panose="020B0604020202020204" pitchFamily="34" charset="0"/>
              <a:buChar char="•"/>
            </a:pPr>
            <a:r>
              <a:rPr lang="en-US" dirty="0" smtClean="0">
                <a:latin typeface="Calibri Light" panose="020F0302020204030204" pitchFamily="34" charset="0"/>
              </a:rPr>
              <a:t>Copy of passport pages(s) showing your picture, biographical information and expiration date</a:t>
            </a:r>
          </a:p>
          <a:p>
            <a:pPr marL="1200150" lvl="2" indent="-285750">
              <a:buClr>
                <a:schemeClr val="accent1"/>
              </a:buClr>
              <a:buFont typeface="Arial" panose="020B0604020202020204" pitchFamily="34" charset="0"/>
              <a:buChar char="•"/>
            </a:pPr>
            <a:r>
              <a:rPr lang="en-US" dirty="0" smtClean="0">
                <a:latin typeface="Calibri Light" panose="020F0302020204030204" pitchFamily="34" charset="0"/>
              </a:rPr>
              <a:t>Copy of most recent </a:t>
            </a:r>
            <a:r>
              <a:rPr lang="en-US" dirty="0" smtClean="0">
                <a:latin typeface="Calibri Light" panose="020F0302020204030204" pitchFamily="34" charset="0"/>
                <a:hlinkClick r:id="rId5"/>
              </a:rPr>
              <a:t>I-94</a:t>
            </a:r>
            <a:endParaRPr lang="en-US" dirty="0" smtClean="0">
              <a:latin typeface="Calibri Light" panose="020F0302020204030204" pitchFamily="34" charset="0"/>
            </a:endParaRPr>
          </a:p>
          <a:p>
            <a:pPr marL="1200150" lvl="2" indent="-285750">
              <a:buClr>
                <a:schemeClr val="accent1"/>
              </a:buClr>
              <a:buFont typeface="Arial" panose="020B0604020202020204" pitchFamily="34" charset="0"/>
              <a:buChar char="•"/>
            </a:pPr>
            <a:r>
              <a:rPr lang="en-US" dirty="0" smtClean="0">
                <a:latin typeface="Calibri Light" panose="020F0302020204030204" pitchFamily="34" charset="0"/>
              </a:rPr>
              <a:t>Copy of visa</a:t>
            </a:r>
          </a:p>
          <a:p>
            <a:pPr marL="1200150" lvl="2" indent="-285750">
              <a:buClr>
                <a:schemeClr val="accent1"/>
              </a:buClr>
              <a:buFont typeface="Arial" panose="020B0604020202020204" pitchFamily="34" charset="0"/>
              <a:buChar char="•"/>
            </a:pPr>
            <a:r>
              <a:rPr lang="en-US" dirty="0" smtClean="0">
                <a:latin typeface="Calibri Light" panose="020F0302020204030204" pitchFamily="34" charset="0"/>
              </a:rPr>
              <a:t>Copy of current Employment Authorization Document (EAD) (front and back)</a:t>
            </a:r>
          </a:p>
          <a:p>
            <a:pPr marL="1200150" lvl="2" indent="-285750">
              <a:buClr>
                <a:schemeClr val="accent1"/>
              </a:buClr>
              <a:buFont typeface="Arial" panose="020B0604020202020204" pitchFamily="34" charset="0"/>
              <a:buChar char="•"/>
            </a:pPr>
            <a:r>
              <a:rPr lang="en-US" dirty="0" smtClean="0">
                <a:latin typeface="Calibri Light" panose="020F0302020204030204" pitchFamily="34" charset="0"/>
              </a:rPr>
              <a:t>Copy of diploma</a:t>
            </a:r>
          </a:p>
          <a:p>
            <a:pPr marL="1200150" lvl="2" indent="-285750">
              <a:buClr>
                <a:schemeClr val="accent1"/>
              </a:buClr>
              <a:buFont typeface="Arial" panose="020B0604020202020204" pitchFamily="34" charset="0"/>
              <a:buChar char="•"/>
            </a:pPr>
            <a:r>
              <a:rPr lang="en-US" dirty="0" smtClean="0">
                <a:latin typeface="Calibri Light" panose="020F0302020204030204" pitchFamily="34" charset="0"/>
              </a:rPr>
              <a:t>2 passport size photos (must meet </a:t>
            </a:r>
            <a:r>
              <a:rPr lang="en-US" dirty="0" smtClean="0">
                <a:latin typeface="Calibri Light" panose="020F0302020204030204" pitchFamily="34" charset="0"/>
                <a:hlinkClick r:id="rId6"/>
              </a:rPr>
              <a:t>Department of State guidelines</a:t>
            </a:r>
            <a:r>
              <a:rPr lang="en-US" dirty="0" smtClean="0">
                <a:latin typeface="Calibri Light" panose="020F0302020204030204" pitchFamily="34" charset="0"/>
              </a:rPr>
              <a:t>)</a:t>
            </a:r>
          </a:p>
          <a:p>
            <a:pPr marL="1200150" lvl="2" indent="-285750">
              <a:buClr>
                <a:schemeClr val="accent1"/>
              </a:buClr>
              <a:buFont typeface="Arial" panose="020B0604020202020204" pitchFamily="34" charset="0"/>
              <a:buChar char="•"/>
            </a:pPr>
            <a:r>
              <a:rPr lang="en-US" dirty="0" smtClean="0">
                <a:latin typeface="Calibri Light" panose="020F0302020204030204" pitchFamily="34" charset="0"/>
              </a:rPr>
              <a:t>Letter from employer verifying employment</a:t>
            </a:r>
          </a:p>
          <a:p>
            <a:pPr marL="1200150" lvl="2" indent="-285750">
              <a:buClr>
                <a:schemeClr val="accent1"/>
              </a:buClr>
              <a:buFont typeface="Arial" panose="020B0604020202020204" pitchFamily="34" charset="0"/>
              <a:buChar char="•"/>
            </a:pPr>
            <a:r>
              <a:rPr lang="en-US" dirty="0" smtClean="0">
                <a:latin typeface="Calibri Light" panose="020F0302020204030204" pitchFamily="34" charset="0"/>
              </a:rPr>
              <a:t>I-20 with OPT STEM Request (obtained by ISSS)</a:t>
            </a:r>
          </a:p>
          <a:p>
            <a:pPr algn="ctr"/>
            <a:r>
              <a:rPr lang="en-US" b="1" i="1" u="sng" dirty="0" smtClean="0">
                <a:solidFill>
                  <a:schemeClr val="accent2"/>
                </a:solidFill>
                <a:latin typeface="Calibri Light" panose="020F0302020204030204" pitchFamily="34" charset="0"/>
              </a:rPr>
              <a:t>ISSS strongly recommends you make copies of all documents you send to USCIS for your records</a:t>
            </a:r>
            <a:endParaRPr lang="en-US" b="1" i="1" u="sng" dirty="0">
              <a:solidFill>
                <a:schemeClr val="accent2"/>
              </a:solidFill>
              <a:latin typeface="Calibri Light" panose="020F0302020204030204" pitchFamily="34" charset="0"/>
            </a:endParaRPr>
          </a:p>
        </p:txBody>
      </p:sp>
      <p:sp>
        <p:nvSpPr>
          <p:cNvPr id="4" name="Title 3"/>
          <p:cNvSpPr>
            <a:spLocks noGrp="1"/>
          </p:cNvSpPr>
          <p:nvPr>
            <p:ph type="title"/>
          </p:nvPr>
        </p:nvSpPr>
        <p:spPr/>
        <p:txBody>
          <a:bodyPr>
            <a:normAutofit/>
          </a:bodyPr>
          <a:lstStyle/>
          <a:p>
            <a:r>
              <a:rPr lang="en-US" sz="4800" b="1" dirty="0" smtClean="0">
                <a:solidFill>
                  <a:schemeClr val="accent3">
                    <a:lumMod val="75000"/>
                  </a:schemeClr>
                </a:solidFill>
                <a:latin typeface="Calibri" panose="020F0502020204030204" pitchFamily="34" charset="0"/>
              </a:rPr>
              <a:t>Application Process</a:t>
            </a:r>
            <a:endParaRPr lang="en-US" sz="4800" b="1" dirty="0">
              <a:solidFill>
                <a:schemeClr val="accent3">
                  <a:lumMod val="75000"/>
                </a:schemeClr>
              </a:solidFill>
              <a:latin typeface="Calibri" panose="020F0502020204030204" pitchFamily="34" charset="0"/>
            </a:endParaRPr>
          </a:p>
        </p:txBody>
      </p:sp>
    </p:spTree>
    <p:extLst>
      <p:ext uri="{BB962C8B-B14F-4D97-AF65-F5344CB8AC3E}">
        <p14:creationId xmlns:p14="http://schemas.microsoft.com/office/powerpoint/2010/main" val="34314260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24368</TotalTime>
  <Words>3281</Words>
  <Application>Microsoft Office PowerPoint</Application>
  <PresentationFormat>On-screen Show (4:3)</PresentationFormat>
  <Paragraphs>230</Paragraphs>
  <Slides>34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Arial Black</vt:lpstr>
      <vt:lpstr>Calibri</vt:lpstr>
      <vt:lpstr>Calibri Light</vt:lpstr>
      <vt:lpstr>Times New Roman</vt:lpstr>
      <vt:lpstr>Clarity</vt:lpstr>
      <vt:lpstr>STEM OPT Extension</vt:lpstr>
      <vt:lpstr>Description</vt:lpstr>
      <vt:lpstr> </vt:lpstr>
      <vt:lpstr> </vt:lpstr>
      <vt:lpstr>Eligibility</vt:lpstr>
      <vt:lpstr>STEM-Designated Degree Program List</vt:lpstr>
      <vt:lpstr>Application Timeline</vt:lpstr>
      <vt:lpstr>Application Process</vt:lpstr>
      <vt:lpstr>Application Process</vt:lpstr>
      <vt:lpstr>USCIS Filing Fee</vt:lpstr>
      <vt:lpstr>                 Form I-765</vt:lpstr>
      <vt:lpstr>Completing Form I-765</vt:lpstr>
      <vt:lpstr>Completing Form I-765</vt:lpstr>
      <vt:lpstr>Completing Form I-765</vt:lpstr>
      <vt:lpstr>Completing Form I-765</vt:lpstr>
      <vt:lpstr>Completing Form I-983</vt:lpstr>
      <vt:lpstr>Form G-1145</vt:lpstr>
      <vt:lpstr>Application Deadline</vt:lpstr>
      <vt:lpstr>OIP International Student Fee</vt:lpstr>
      <vt:lpstr>I-797, Notice of Action</vt:lpstr>
      <vt:lpstr>Request for Evidence (RFE)</vt:lpstr>
      <vt:lpstr>OPT STEM Approval</vt:lpstr>
      <vt:lpstr>STEM OPT Approval</vt:lpstr>
      <vt:lpstr>Types of Employment Allowed During OPT STEM</vt:lpstr>
      <vt:lpstr>Periods of Unemployment</vt:lpstr>
      <vt:lpstr>STEM OPT Reporting Requirements</vt:lpstr>
      <vt:lpstr>STEM OPT Reporting Requirements (cont.)</vt:lpstr>
      <vt:lpstr>STEM OPT Based on Previous STEM Degree</vt:lpstr>
      <vt:lpstr>Additional Information</vt:lpstr>
      <vt:lpstr>After OPT STEM</vt:lpstr>
      <vt:lpstr>FAQs</vt:lpstr>
      <vt:lpstr>FAQs</vt:lpstr>
      <vt:lpstr>FAQs</vt:lpstr>
      <vt:lpstr>ISSS Advisors</vt:lpstr>
    </vt:vector>
  </TitlesOfParts>
  <Company>Auburn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dc:title>
  <dc:creator>Jennifer Jackson</dc:creator>
  <cp:lastModifiedBy>Carol Lovvorn</cp:lastModifiedBy>
  <cp:revision>148</cp:revision>
  <cp:lastPrinted>2013-04-08T18:09:19Z</cp:lastPrinted>
  <dcterms:created xsi:type="dcterms:W3CDTF">2013-02-26T22:17:03Z</dcterms:created>
  <dcterms:modified xsi:type="dcterms:W3CDTF">2017-01-27T14:36:42Z</dcterms:modified>
</cp:coreProperties>
</file>