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262" r:id="rId3"/>
    <p:sldId id="257" r:id="rId4"/>
    <p:sldId id="272" r:id="rId5"/>
    <p:sldId id="260" r:id="rId6"/>
    <p:sldId id="261" r:id="rId7"/>
    <p:sldId id="259" r:id="rId8"/>
    <p:sldId id="258" r:id="rId9"/>
    <p:sldId id="273" r:id="rId10"/>
    <p:sldId id="274" r:id="rId11"/>
    <p:sldId id="275" r:id="rId12"/>
    <p:sldId id="276" r:id="rId13"/>
    <p:sldId id="277" r:id="rId14"/>
    <p:sldId id="278" r:id="rId15"/>
    <p:sldId id="279" r:id="rId16"/>
    <p:sldId id="263" r:id="rId17"/>
    <p:sldId id="265" r:id="rId18"/>
    <p:sldId id="267" r:id="rId19"/>
    <p:sldId id="288" r:id="rId20"/>
    <p:sldId id="271" r:id="rId21"/>
    <p:sldId id="284" r:id="rId22"/>
    <p:sldId id="264" r:id="rId23"/>
    <p:sldId id="268" r:id="rId24"/>
    <p:sldId id="269" r:id="rId25"/>
    <p:sldId id="270" r:id="rId26"/>
    <p:sldId id="286"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66" autoAdjust="0"/>
    <p:restoredTop sz="87004" autoAdjust="0"/>
  </p:normalViewPr>
  <p:slideViewPr>
    <p:cSldViewPr>
      <p:cViewPr varScale="1">
        <p:scale>
          <a:sx n="97" d="100"/>
          <a:sy n="97" d="100"/>
        </p:scale>
        <p:origin x="126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E64D11A-3D2F-4436-B399-26A7387D8F2B}" type="datetimeFigureOut">
              <a:rPr lang="en-US" smtClean="0"/>
              <a:t>3/6/2017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E9F2D36-4B56-479B-928C-E156C999F506}" type="slidenum">
              <a:rPr lang="en-US" smtClean="0"/>
              <a:t>‹#›</a:t>
            </a:fld>
            <a:endParaRPr lang="en-US"/>
          </a:p>
        </p:txBody>
      </p:sp>
    </p:spTree>
    <p:extLst>
      <p:ext uri="{BB962C8B-B14F-4D97-AF65-F5344CB8AC3E}">
        <p14:creationId xmlns:p14="http://schemas.microsoft.com/office/powerpoint/2010/main" val="12611971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5DF407C-7475-4452-B31B-C767B37EFB49}" type="datetimeFigureOut">
              <a:rPr lang="en-US" smtClean="0"/>
              <a:t>3/6/2017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5FFED5C-22A9-45C7-B4AD-703B0EE907F5}" type="slidenum">
              <a:rPr lang="en-US" smtClean="0"/>
              <a:t>‹#›</a:t>
            </a:fld>
            <a:endParaRPr lang="en-US" dirty="0"/>
          </a:p>
        </p:txBody>
      </p:sp>
    </p:spTree>
    <p:extLst>
      <p:ext uri="{BB962C8B-B14F-4D97-AF65-F5344CB8AC3E}">
        <p14:creationId xmlns:p14="http://schemas.microsoft.com/office/powerpoint/2010/main" val="3579650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2</a:t>
            </a:fld>
            <a:endParaRPr lang="en-US" dirty="0"/>
          </a:p>
        </p:txBody>
      </p:sp>
    </p:spTree>
    <p:extLst>
      <p:ext uri="{BB962C8B-B14F-4D97-AF65-F5344CB8AC3E}">
        <p14:creationId xmlns:p14="http://schemas.microsoft.com/office/powerpoint/2010/main" val="343398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24</a:t>
            </a:fld>
            <a:endParaRPr lang="en-US" dirty="0"/>
          </a:p>
        </p:txBody>
      </p:sp>
    </p:spTree>
    <p:extLst>
      <p:ext uri="{BB962C8B-B14F-4D97-AF65-F5344CB8AC3E}">
        <p14:creationId xmlns:p14="http://schemas.microsoft.com/office/powerpoint/2010/main" val="212190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26</a:t>
            </a:fld>
            <a:endParaRPr lang="en-US" dirty="0"/>
          </a:p>
        </p:txBody>
      </p:sp>
    </p:spTree>
    <p:extLst>
      <p:ext uri="{BB962C8B-B14F-4D97-AF65-F5344CB8AC3E}">
        <p14:creationId xmlns:p14="http://schemas.microsoft.com/office/powerpoint/2010/main" val="3619257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4</a:t>
            </a:fld>
            <a:endParaRPr lang="en-US" dirty="0"/>
          </a:p>
        </p:txBody>
      </p:sp>
    </p:spTree>
    <p:extLst>
      <p:ext uri="{BB962C8B-B14F-4D97-AF65-F5344CB8AC3E}">
        <p14:creationId xmlns:p14="http://schemas.microsoft.com/office/powerpoint/2010/main" val="2086406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400" dirty="0"/>
          </a:p>
        </p:txBody>
      </p:sp>
      <p:sp>
        <p:nvSpPr>
          <p:cNvPr id="4" name="Slide Number Placeholder 3"/>
          <p:cNvSpPr>
            <a:spLocks noGrp="1"/>
          </p:cNvSpPr>
          <p:nvPr>
            <p:ph type="sldNum" sz="quarter" idx="10"/>
          </p:nvPr>
        </p:nvSpPr>
        <p:spPr/>
        <p:txBody>
          <a:bodyPr/>
          <a:lstStyle/>
          <a:p>
            <a:fld id="{C5FFED5C-22A9-45C7-B4AD-703B0EE907F5}" type="slidenum">
              <a:rPr lang="en-US" smtClean="0"/>
              <a:t>5</a:t>
            </a:fld>
            <a:endParaRPr lang="en-US" dirty="0"/>
          </a:p>
        </p:txBody>
      </p:sp>
    </p:spTree>
    <p:extLst>
      <p:ext uri="{BB962C8B-B14F-4D97-AF65-F5344CB8AC3E}">
        <p14:creationId xmlns:p14="http://schemas.microsoft.com/office/powerpoint/2010/main" val="331491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16</a:t>
            </a:fld>
            <a:endParaRPr lang="en-US" dirty="0"/>
          </a:p>
        </p:txBody>
      </p:sp>
    </p:spTree>
    <p:extLst>
      <p:ext uri="{BB962C8B-B14F-4D97-AF65-F5344CB8AC3E}">
        <p14:creationId xmlns:p14="http://schemas.microsoft.com/office/powerpoint/2010/main" val="3433226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18</a:t>
            </a:fld>
            <a:endParaRPr lang="en-US" dirty="0"/>
          </a:p>
        </p:txBody>
      </p:sp>
    </p:spTree>
    <p:extLst>
      <p:ext uri="{BB962C8B-B14F-4D97-AF65-F5344CB8AC3E}">
        <p14:creationId xmlns:p14="http://schemas.microsoft.com/office/powerpoint/2010/main" val="2126537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student are still enrolled they will</a:t>
            </a:r>
            <a:r>
              <a:rPr lang="en-US" baseline="0" dirty="0" smtClean="0"/>
              <a:t> have the option of adding the </a:t>
            </a:r>
            <a:r>
              <a:rPr lang="en-US" dirty="0" smtClean="0"/>
              <a:t>fee added to their ebill. Once the student has graduated the</a:t>
            </a:r>
            <a:r>
              <a:rPr lang="en-US" baseline="0" dirty="0" smtClean="0"/>
              <a:t> fee must be paid in full when the application is being processed.</a:t>
            </a:r>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19</a:t>
            </a:fld>
            <a:endParaRPr lang="en-US" dirty="0"/>
          </a:p>
        </p:txBody>
      </p:sp>
    </p:spTree>
    <p:extLst>
      <p:ext uri="{BB962C8B-B14F-4D97-AF65-F5344CB8AC3E}">
        <p14:creationId xmlns:p14="http://schemas.microsoft.com/office/powerpoint/2010/main" val="3010090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20</a:t>
            </a:fld>
            <a:endParaRPr lang="en-US" dirty="0"/>
          </a:p>
        </p:txBody>
      </p:sp>
    </p:spTree>
    <p:extLst>
      <p:ext uri="{BB962C8B-B14F-4D97-AF65-F5344CB8AC3E}">
        <p14:creationId xmlns:p14="http://schemas.microsoft.com/office/powerpoint/2010/main" val="1517612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22</a:t>
            </a:fld>
            <a:endParaRPr lang="en-US" dirty="0"/>
          </a:p>
        </p:txBody>
      </p:sp>
    </p:spTree>
    <p:extLst>
      <p:ext uri="{BB962C8B-B14F-4D97-AF65-F5344CB8AC3E}">
        <p14:creationId xmlns:p14="http://schemas.microsoft.com/office/powerpoint/2010/main" val="795059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23</a:t>
            </a:fld>
            <a:endParaRPr lang="en-US" dirty="0"/>
          </a:p>
        </p:txBody>
      </p:sp>
    </p:spTree>
    <p:extLst>
      <p:ext uri="{BB962C8B-B14F-4D97-AF65-F5344CB8AC3E}">
        <p14:creationId xmlns:p14="http://schemas.microsoft.com/office/powerpoint/2010/main" val="1886492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8E32CDB-172D-4FD2-B744-CA435ED30F64}" type="datetimeFigureOut">
              <a:rPr lang="en-US" smtClean="0"/>
              <a:t>3/6/2017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B1AB55-C7CD-4679-86A5-7CDD3336F9C1}" type="slidenum">
              <a:rPr lang="en-US" smtClean="0"/>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E32CDB-172D-4FD2-B744-CA435ED30F64}" type="datetimeFigureOut">
              <a:rPr lang="en-US" smtClean="0"/>
              <a:t>3/6/2017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B1AB55-C7CD-4679-86A5-7CDD3336F9C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E32CDB-172D-4FD2-B744-CA435ED30F64}" type="datetimeFigureOut">
              <a:rPr lang="en-US" smtClean="0"/>
              <a:t>3/6/2017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B1AB55-C7CD-4679-86A5-7CDD3336F9C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E32CDB-172D-4FD2-B744-CA435ED30F64}" type="datetimeFigureOut">
              <a:rPr lang="en-US" smtClean="0"/>
              <a:t>3/6/2017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B1AB55-C7CD-4679-86A5-7CDD3336F9C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E32CDB-172D-4FD2-B744-CA435ED30F64}" type="datetimeFigureOut">
              <a:rPr lang="en-US" smtClean="0"/>
              <a:t>3/6/2017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B1AB55-C7CD-4679-86A5-7CDD3336F9C1}" type="slidenum">
              <a:rPr lang="en-US" smtClean="0"/>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8E32CDB-172D-4FD2-B744-CA435ED30F64}" type="datetimeFigureOut">
              <a:rPr lang="en-US" smtClean="0"/>
              <a:t>3/6/2017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B1AB55-C7CD-4679-86A5-7CDD3336F9C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E32CDB-172D-4FD2-B744-CA435ED30F64}" type="datetimeFigureOut">
              <a:rPr lang="en-US" smtClean="0"/>
              <a:t>3/6/2017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B1AB55-C7CD-4679-86A5-7CDD3336F9C1}" type="slidenum">
              <a:rPr lang="en-US" smtClean="0"/>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E32CDB-172D-4FD2-B744-CA435ED30F64}" type="datetimeFigureOut">
              <a:rPr lang="en-US" smtClean="0"/>
              <a:t>3/6/2017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B1AB55-C7CD-4679-86A5-7CDD3336F9C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E32CDB-172D-4FD2-B744-CA435ED30F64}" type="datetimeFigureOut">
              <a:rPr lang="en-US" smtClean="0"/>
              <a:t>3/6/2017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B1AB55-C7CD-4679-86A5-7CDD3336F9C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E32CDB-172D-4FD2-B744-CA435ED30F64}" type="datetimeFigureOut">
              <a:rPr lang="en-US" smtClean="0"/>
              <a:t>3/6/2017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B1AB55-C7CD-4679-86A5-7CDD3336F9C1}" type="slidenum">
              <a:rPr lang="en-US" smtClean="0"/>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E32CDB-172D-4FD2-B744-CA435ED30F64}" type="datetimeFigureOut">
              <a:rPr lang="en-US" smtClean="0"/>
              <a:t>3/6/2017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B1AB55-C7CD-4679-86A5-7CDD3336F9C1}"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8E32CDB-172D-4FD2-B744-CA435ED30F64}" type="datetimeFigureOut">
              <a:rPr lang="en-US" smtClean="0"/>
              <a:t>3/6/2017</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1B1AB55-C7CD-4679-86A5-7CDD3336F9C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auburn.edu/academic/international/docs/Travel_Request_Form.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chemeClr val="bg1"/>
                </a:solidFill>
              </a:rPr>
              <a:t>OPT</a:t>
            </a:r>
            <a:endParaRPr lang="en-US" dirty="0">
              <a:solidFill>
                <a:schemeClr val="bg1"/>
              </a:solidFill>
            </a:endParaRPr>
          </a:p>
        </p:txBody>
      </p:sp>
      <p:sp>
        <p:nvSpPr>
          <p:cNvPr id="5" name="Subtitle 4"/>
          <p:cNvSpPr>
            <a:spLocks noGrp="1"/>
          </p:cNvSpPr>
          <p:nvPr>
            <p:ph type="subTitle" idx="1"/>
          </p:nvPr>
        </p:nvSpPr>
        <p:spPr>
          <a:xfrm>
            <a:off x="685800" y="3505200"/>
            <a:ext cx="7239000" cy="1752600"/>
          </a:xfrm>
          <a:solidFill>
            <a:srgbClr val="002060"/>
          </a:solidFill>
        </p:spPr>
        <p:txBody>
          <a:bodyPr>
            <a:normAutofit/>
          </a:bodyPr>
          <a:lstStyle/>
          <a:p>
            <a:r>
              <a:rPr lang="en-US" sz="3600" dirty="0" smtClean="0">
                <a:solidFill>
                  <a:schemeClr val="bg1"/>
                </a:solidFill>
              </a:rPr>
              <a:t>Optional Practical Training </a:t>
            </a:r>
            <a:endParaRPr lang="en-US" sz="3600" dirty="0">
              <a:solidFill>
                <a:schemeClr val="bg1"/>
              </a:solidFill>
            </a:endParaRPr>
          </a:p>
        </p:txBody>
      </p:sp>
    </p:spTree>
    <p:extLst>
      <p:ext uri="{BB962C8B-B14F-4D97-AF65-F5344CB8AC3E}">
        <p14:creationId xmlns:p14="http://schemas.microsoft.com/office/powerpoint/2010/main" val="23904967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2060"/>
                </a:solidFill>
              </a:rPr>
              <a:t>Location</a:t>
            </a:r>
            <a:endParaRPr lang="en-US" dirty="0">
              <a:solidFill>
                <a:srgbClr val="002060"/>
              </a:solidFill>
            </a:endParaRPr>
          </a:p>
        </p:txBody>
      </p:sp>
      <p:sp>
        <p:nvSpPr>
          <p:cNvPr id="3" name="Content Placeholder 2"/>
          <p:cNvSpPr>
            <a:spLocks noGrp="1"/>
          </p:cNvSpPr>
          <p:nvPr>
            <p:ph idx="1"/>
          </p:nvPr>
        </p:nvSpPr>
        <p:spPr/>
        <p:txBody>
          <a:bodyPr/>
          <a:lstStyle/>
          <a:p>
            <a:pPr marL="0" indent="0">
              <a:buNone/>
            </a:pPr>
            <a:endParaRPr lang="en-US" dirty="0"/>
          </a:p>
          <a:p>
            <a:r>
              <a:rPr lang="en-US" dirty="0" smtClean="0"/>
              <a:t>Students </a:t>
            </a:r>
            <a:r>
              <a:rPr lang="en-US" dirty="0"/>
              <a:t>may engage in OPT for any employer </a:t>
            </a:r>
            <a:r>
              <a:rPr lang="en-US" dirty="0" smtClean="0"/>
              <a:t>in the U.S. for </a:t>
            </a:r>
            <a:r>
              <a:rPr lang="en-US" dirty="0"/>
              <a:t>the </a:t>
            </a:r>
            <a:r>
              <a:rPr lang="en-US" dirty="0" smtClean="0"/>
              <a:t>duration of </a:t>
            </a:r>
            <a:r>
              <a:rPr lang="en-US" dirty="0"/>
              <a:t>OPT authorization, as long as the employment qualifies </a:t>
            </a:r>
            <a:r>
              <a:rPr lang="en-US" dirty="0" smtClean="0"/>
              <a:t>under OPT </a:t>
            </a:r>
            <a:r>
              <a:rPr lang="en-US" dirty="0"/>
              <a:t>standards</a:t>
            </a:r>
            <a:r>
              <a:rPr lang="en-US" dirty="0" smtClean="0"/>
              <a:t>.</a:t>
            </a:r>
          </a:p>
          <a:p>
            <a:r>
              <a:rPr lang="en-US" dirty="0" smtClean="0"/>
              <a:t>Your SEVIS record must be updated for every place you live and every place you work during OPT. Student must contact immigration advisor with this information/change.</a:t>
            </a:r>
          </a:p>
          <a:p>
            <a:r>
              <a:rPr lang="en-US" dirty="0" smtClean="0"/>
              <a:t>An updated I-20 will be printed for changes to employment.</a:t>
            </a:r>
            <a:endParaRPr lang="en-US" dirty="0"/>
          </a:p>
          <a:p>
            <a:endParaRPr lang="en-US" dirty="0"/>
          </a:p>
        </p:txBody>
      </p:sp>
    </p:spTree>
    <p:extLst>
      <p:ext uri="{BB962C8B-B14F-4D97-AF65-F5344CB8AC3E}">
        <p14:creationId xmlns:p14="http://schemas.microsoft.com/office/powerpoint/2010/main" val="3419129395"/>
      </p:ext>
    </p:extLst>
  </p:cSld>
  <p:clrMapOvr>
    <a:masterClrMapping/>
  </p:clrMapOvr>
  <mc:AlternateContent xmlns:mc="http://schemas.openxmlformats.org/markup-compatibility/2006" xmlns:p14="http://schemas.microsoft.com/office/powerpoint/2010/main">
    <mc:Choice Requires="p14">
      <p:transition spd="slow" p14:dur="1250">
        <p:cut/>
      </p:transition>
    </mc:Choice>
    <mc:Fallback xmlns="">
      <p:transition spd="slow">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Duration</a:t>
            </a:r>
            <a:endParaRPr lang="en-US" dirty="0">
              <a:solidFill>
                <a:srgbClr val="002060"/>
              </a:solidFill>
            </a:endParaRPr>
          </a:p>
        </p:txBody>
      </p:sp>
      <p:sp>
        <p:nvSpPr>
          <p:cNvPr id="3" name="Content Placeholder 2"/>
          <p:cNvSpPr>
            <a:spLocks noGrp="1"/>
          </p:cNvSpPr>
          <p:nvPr>
            <p:ph idx="1"/>
          </p:nvPr>
        </p:nvSpPr>
        <p:spPr/>
        <p:txBody>
          <a:bodyPr>
            <a:normAutofit/>
          </a:bodyPr>
          <a:lstStyle/>
          <a:p>
            <a:endParaRPr lang="en-US" dirty="0" smtClean="0"/>
          </a:p>
          <a:p>
            <a:r>
              <a:rPr lang="en-US" dirty="0" smtClean="0"/>
              <a:t>Standard </a:t>
            </a:r>
            <a:r>
              <a:rPr lang="en-US" dirty="0"/>
              <a:t>OPT is available for a cumulative maximum of </a:t>
            </a:r>
            <a:r>
              <a:rPr lang="en-US" dirty="0" smtClean="0"/>
              <a:t>12 months </a:t>
            </a:r>
            <a:r>
              <a:rPr lang="en-US" dirty="0"/>
              <a:t>per educational level (including both </a:t>
            </a:r>
            <a:r>
              <a:rPr lang="en-US" dirty="0" smtClean="0"/>
              <a:t>pre‐completion OPT </a:t>
            </a:r>
            <a:r>
              <a:rPr lang="en-US" dirty="0"/>
              <a:t>and post‐completion OPT</a:t>
            </a:r>
            <a:r>
              <a:rPr lang="en-US" dirty="0" smtClean="0"/>
              <a:t>)</a:t>
            </a:r>
          </a:p>
          <a:p>
            <a:pPr marL="0" indent="0">
              <a:buNone/>
            </a:pPr>
            <a:endParaRPr lang="en-US" dirty="0" smtClean="0"/>
          </a:p>
          <a:p>
            <a:pPr marL="0" indent="0">
              <a:buNone/>
            </a:pPr>
            <a:r>
              <a:rPr lang="en-US" dirty="0" smtClean="0"/>
              <a:t>EXAMPLE: </a:t>
            </a:r>
          </a:p>
          <a:p>
            <a:pPr marL="0" indent="0">
              <a:buNone/>
            </a:pPr>
            <a:r>
              <a:rPr lang="en-US" dirty="0" smtClean="0"/>
              <a:t>	participating in 6 month of Pre-Completion OPT prior 	to graduation will leave you only eligible for only 6 	month of Post-Completion OPT.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0164742"/>
      </p:ext>
    </p:extLst>
  </p:cSld>
  <p:clrMapOvr>
    <a:masterClrMapping/>
  </p:clrMapOvr>
  <mc:AlternateContent xmlns:mc="http://schemas.openxmlformats.org/markup-compatibility/2006" xmlns:p14="http://schemas.microsoft.com/office/powerpoint/2010/main">
    <mc:Choice Requires="p14">
      <p:transition spd="slow" p14:dur="1250">
        <p:cut/>
      </p:transition>
    </mc:Choice>
    <mc:Fallback xmlns="">
      <p:transition spd="slow">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2060"/>
                </a:solidFill>
              </a:rPr>
              <a:t>Field &amp; Level of </a:t>
            </a:r>
            <a:r>
              <a:rPr lang="en-US" dirty="0" smtClean="0">
                <a:solidFill>
                  <a:srgbClr val="002060"/>
                </a:solidFill>
              </a:rPr>
              <a:t>Work</a:t>
            </a:r>
            <a:endParaRPr lang="en-US" dirty="0">
              <a:solidFill>
                <a:srgbClr val="002060"/>
              </a:solidFill>
            </a:endParaRPr>
          </a:p>
        </p:txBody>
      </p:sp>
      <p:sp>
        <p:nvSpPr>
          <p:cNvPr id="3" name="Content Placeholder 2"/>
          <p:cNvSpPr>
            <a:spLocks noGrp="1"/>
          </p:cNvSpPr>
          <p:nvPr>
            <p:ph idx="1"/>
          </p:nvPr>
        </p:nvSpPr>
        <p:spPr/>
        <p:txBody>
          <a:bodyPr>
            <a:normAutofit fontScale="85000" lnSpcReduction="20000"/>
          </a:bodyPr>
          <a:lstStyle/>
          <a:p>
            <a:r>
              <a:rPr lang="en-US" dirty="0"/>
              <a:t>In its OPT Policy Guidance [7.2.4], SEVP recommends </a:t>
            </a:r>
            <a:r>
              <a:rPr lang="en-US" dirty="0" smtClean="0"/>
              <a:t>that students </a:t>
            </a:r>
            <a:r>
              <a:rPr lang="en-US" dirty="0"/>
              <a:t>keep documentation showing that their </a:t>
            </a:r>
            <a:r>
              <a:rPr lang="en-US" dirty="0" smtClean="0"/>
              <a:t>OPT employment </a:t>
            </a:r>
            <a:r>
              <a:rPr lang="en-US" dirty="0"/>
              <a:t>is directly related to their degree program:</a:t>
            </a:r>
          </a:p>
          <a:p>
            <a:endParaRPr lang="en-US" dirty="0"/>
          </a:p>
          <a:p>
            <a:endParaRPr lang="en-US" dirty="0"/>
          </a:p>
          <a:p>
            <a:endParaRPr lang="en-US" dirty="0"/>
          </a:p>
          <a:p>
            <a:r>
              <a:rPr lang="en-US" dirty="0" smtClean="0"/>
              <a:t>SEVP </a:t>
            </a:r>
            <a:r>
              <a:rPr lang="en-US" dirty="0"/>
              <a:t>recommends that the student maintain evidence for each job documenting the position held, proof of the duration of that position, the job title, contact information for the student's supervisor or manager, and a description of the work.</a:t>
            </a:r>
          </a:p>
          <a:p>
            <a:endParaRPr lang="en-US" dirty="0"/>
          </a:p>
          <a:p>
            <a:endParaRPr lang="en-US" dirty="0"/>
          </a:p>
          <a:p>
            <a:endParaRPr lang="en-US" dirty="0"/>
          </a:p>
          <a:p>
            <a:r>
              <a:rPr lang="en-US" dirty="0" smtClean="0"/>
              <a:t>If </a:t>
            </a:r>
            <a:r>
              <a:rPr lang="en-US" dirty="0"/>
              <a:t>it is not clear from the job description that the work is related to the student's degree, SEVP recommends that the student obtain a signed letter from his or her hiring official, supervisor, or manager stating how the student's degree is related to the work performed</a:t>
            </a:r>
          </a:p>
          <a:p>
            <a:endParaRPr lang="en-US" dirty="0"/>
          </a:p>
        </p:txBody>
      </p:sp>
    </p:spTree>
    <p:extLst>
      <p:ext uri="{BB962C8B-B14F-4D97-AF65-F5344CB8AC3E}">
        <p14:creationId xmlns:p14="http://schemas.microsoft.com/office/powerpoint/2010/main" val="2910789386"/>
      </p:ext>
    </p:extLst>
  </p:cSld>
  <p:clrMapOvr>
    <a:masterClrMapping/>
  </p:clrMapOvr>
  <mc:AlternateContent xmlns:mc="http://schemas.openxmlformats.org/markup-compatibility/2006" xmlns:p14="http://schemas.microsoft.com/office/powerpoint/2010/main">
    <mc:Choice Requires="p14">
      <p:transition spd="slow" p14:dur="1250">
        <p:cut/>
      </p:transition>
    </mc:Choice>
    <mc:Fallback xmlns="">
      <p:transition spd="slow">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Hours</a:t>
            </a:r>
          </a:p>
        </p:txBody>
      </p:sp>
      <p:sp>
        <p:nvSpPr>
          <p:cNvPr id="3" name="Content Placeholder 2"/>
          <p:cNvSpPr>
            <a:spLocks noGrp="1"/>
          </p:cNvSpPr>
          <p:nvPr>
            <p:ph idx="1"/>
          </p:nvPr>
        </p:nvSpPr>
        <p:spPr/>
        <p:txBody>
          <a:bodyPr/>
          <a:lstStyle/>
          <a:p>
            <a:pPr marL="66040" marR="0">
              <a:lnSpc>
                <a:spcPts val="2875"/>
              </a:lnSpc>
              <a:spcBef>
                <a:spcPts val="0"/>
              </a:spcBef>
              <a:spcAft>
                <a:spcPts val="0"/>
              </a:spcAft>
              <a:tabLst>
                <a:tab pos="342900" algn="l"/>
              </a:tabLst>
            </a:pPr>
            <a:r>
              <a:rPr lang="en-US" dirty="0">
                <a:solidFill>
                  <a:srgbClr val="000000"/>
                </a:solidFill>
                <a:latin typeface="Calibri"/>
                <a:ea typeface="Times New Roman"/>
                <a:cs typeface="Calibri"/>
              </a:rPr>
              <a:t>20</a:t>
            </a:r>
            <a:r>
              <a:rPr lang="en-US" spc="-40" dirty="0">
                <a:solidFill>
                  <a:srgbClr val="000000"/>
                </a:solidFill>
                <a:latin typeface="Calibri"/>
                <a:ea typeface="Times New Roman"/>
                <a:cs typeface="Calibri"/>
              </a:rPr>
              <a:t> </a:t>
            </a:r>
            <a:r>
              <a:rPr lang="en-US" dirty="0">
                <a:solidFill>
                  <a:srgbClr val="000000"/>
                </a:solidFill>
                <a:latin typeface="Calibri"/>
                <a:ea typeface="Times New Roman"/>
                <a:cs typeface="Calibri"/>
              </a:rPr>
              <a:t>hou</a:t>
            </a:r>
            <a:r>
              <a:rPr lang="en-US" spc="-45" dirty="0">
                <a:solidFill>
                  <a:srgbClr val="000000"/>
                </a:solidFill>
                <a:latin typeface="Calibri"/>
                <a:ea typeface="Times New Roman"/>
                <a:cs typeface="Calibri"/>
              </a:rPr>
              <a:t>r</a:t>
            </a:r>
            <a:r>
              <a:rPr lang="en-US" dirty="0">
                <a:solidFill>
                  <a:srgbClr val="000000"/>
                </a:solidFill>
                <a:latin typeface="Calibri"/>
                <a:ea typeface="Times New Roman"/>
                <a:cs typeface="Calibri"/>
              </a:rPr>
              <a:t>s/</a:t>
            </a:r>
            <a:r>
              <a:rPr lang="en-US" spc="-25" dirty="0">
                <a:solidFill>
                  <a:srgbClr val="000000"/>
                </a:solidFill>
                <a:latin typeface="Calibri"/>
                <a:ea typeface="Times New Roman"/>
                <a:cs typeface="Calibri"/>
              </a:rPr>
              <a:t>w</a:t>
            </a:r>
            <a:r>
              <a:rPr lang="en-US" dirty="0">
                <a:solidFill>
                  <a:srgbClr val="000000"/>
                </a:solidFill>
                <a:latin typeface="Calibri"/>
                <a:ea typeface="Times New Roman"/>
                <a:cs typeface="Calibri"/>
              </a:rPr>
              <a:t>eek</a:t>
            </a:r>
            <a:r>
              <a:rPr lang="en-US" spc="-30" dirty="0">
                <a:solidFill>
                  <a:srgbClr val="000000"/>
                </a:solidFill>
                <a:latin typeface="Calibri"/>
                <a:ea typeface="Times New Roman"/>
                <a:cs typeface="Calibri"/>
              </a:rPr>
              <a:t> </a:t>
            </a:r>
            <a:r>
              <a:rPr lang="en-US" dirty="0">
                <a:solidFill>
                  <a:srgbClr val="000000"/>
                </a:solidFill>
                <a:latin typeface="Calibri"/>
                <a:ea typeface="Times New Roman"/>
                <a:cs typeface="Calibri"/>
              </a:rPr>
              <a:t>limit</a:t>
            </a:r>
            <a:r>
              <a:rPr lang="en-US" spc="-20" dirty="0">
                <a:solidFill>
                  <a:srgbClr val="000000"/>
                </a:solidFill>
                <a:latin typeface="Calibri"/>
                <a:ea typeface="Times New Roman"/>
                <a:cs typeface="Calibri"/>
              </a:rPr>
              <a:t> </a:t>
            </a:r>
            <a:r>
              <a:rPr lang="en-US" spc="-50" dirty="0">
                <a:solidFill>
                  <a:srgbClr val="000000"/>
                </a:solidFill>
                <a:latin typeface="Calibri"/>
                <a:ea typeface="Times New Roman"/>
                <a:cs typeface="Calibri"/>
              </a:rPr>
              <a:t>f</a:t>
            </a:r>
            <a:r>
              <a:rPr lang="en-US" dirty="0">
                <a:solidFill>
                  <a:srgbClr val="000000"/>
                </a:solidFill>
                <a:latin typeface="Calibri"/>
                <a:ea typeface="Times New Roman"/>
                <a:cs typeface="Calibri"/>
              </a:rPr>
              <a:t>or</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p</a:t>
            </a:r>
            <a:r>
              <a:rPr lang="en-US" spc="-35" dirty="0">
                <a:solidFill>
                  <a:srgbClr val="000000"/>
                </a:solidFill>
                <a:latin typeface="Calibri"/>
                <a:ea typeface="Times New Roman"/>
                <a:cs typeface="Calibri"/>
              </a:rPr>
              <a:t>r</a:t>
            </a:r>
            <a:r>
              <a:rPr lang="en-US" dirty="0">
                <a:solidFill>
                  <a:srgbClr val="000000"/>
                </a:solidFill>
                <a:latin typeface="Calibri"/>
                <a:ea typeface="Times New Roman"/>
                <a:cs typeface="Calibri"/>
              </a:rPr>
              <a:t>e‐</a:t>
            </a:r>
            <a:r>
              <a:rPr lang="en-US" spc="-20" dirty="0">
                <a:solidFill>
                  <a:srgbClr val="000000"/>
                </a:solidFill>
                <a:latin typeface="Calibri"/>
                <a:ea typeface="Times New Roman"/>
                <a:cs typeface="Calibri"/>
              </a:rPr>
              <a:t>c</a:t>
            </a:r>
            <a:r>
              <a:rPr lang="en-US" dirty="0">
                <a:solidFill>
                  <a:srgbClr val="000000"/>
                </a:solidFill>
                <a:latin typeface="Calibri"/>
                <a:ea typeface="Times New Roman"/>
                <a:cs typeface="Calibri"/>
              </a:rPr>
              <a:t>o</a:t>
            </a:r>
            <a:r>
              <a:rPr lang="en-US" spc="5" dirty="0">
                <a:solidFill>
                  <a:srgbClr val="000000"/>
                </a:solidFill>
                <a:latin typeface="Calibri"/>
                <a:ea typeface="Times New Roman"/>
                <a:cs typeface="Calibri"/>
              </a:rPr>
              <a:t>m</a:t>
            </a:r>
            <a:r>
              <a:rPr lang="en-US" dirty="0">
                <a:solidFill>
                  <a:srgbClr val="000000"/>
                </a:solidFill>
                <a:latin typeface="Calibri"/>
                <a:ea typeface="Times New Roman"/>
                <a:cs typeface="Calibri"/>
              </a:rPr>
              <a:t>pl</a:t>
            </a:r>
            <a:r>
              <a:rPr lang="en-US" spc="-10" dirty="0">
                <a:solidFill>
                  <a:srgbClr val="000000"/>
                </a:solidFill>
                <a:latin typeface="Calibri"/>
                <a:ea typeface="Times New Roman"/>
                <a:cs typeface="Calibri"/>
              </a:rPr>
              <a:t>e</a:t>
            </a:r>
            <a:r>
              <a:rPr lang="en-US" dirty="0">
                <a:solidFill>
                  <a:srgbClr val="000000"/>
                </a:solidFill>
                <a:latin typeface="Calibri"/>
                <a:ea typeface="Times New Roman"/>
                <a:cs typeface="Calibri"/>
              </a:rPr>
              <a:t>tion</a:t>
            </a:r>
            <a:r>
              <a:rPr lang="en-US" spc="-55"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OP</a:t>
            </a:r>
            <a:r>
              <a:rPr lang="en-US" dirty="0">
                <a:solidFill>
                  <a:srgbClr val="000000"/>
                </a:solidFill>
                <a:latin typeface="Calibri"/>
                <a:ea typeface="Times New Roman"/>
                <a:cs typeface="Calibri"/>
              </a:rPr>
              <a:t>T done while</a:t>
            </a:r>
            <a:r>
              <a:rPr lang="en-US" spc="-10" dirty="0">
                <a:solidFill>
                  <a:srgbClr val="000000"/>
                </a:solidFill>
                <a:latin typeface="Calibri"/>
                <a:ea typeface="Times New Roman"/>
                <a:cs typeface="Calibri"/>
              </a:rPr>
              <a:t> </a:t>
            </a:r>
            <a:r>
              <a:rPr lang="en-US" dirty="0" smtClean="0">
                <a:solidFill>
                  <a:srgbClr val="000000"/>
                </a:solidFill>
                <a:latin typeface="Calibri"/>
                <a:ea typeface="Times New Roman"/>
                <a:cs typeface="Calibri"/>
              </a:rPr>
              <a:t>school</a:t>
            </a:r>
            <a:r>
              <a:rPr lang="en-US" sz="1100" dirty="0" smtClean="0">
                <a:latin typeface="Calibri"/>
                <a:ea typeface="Times New Roman"/>
                <a:cs typeface="Times New Roman"/>
              </a:rPr>
              <a:t> </a:t>
            </a:r>
            <a:r>
              <a:rPr lang="en-US" dirty="0" smtClean="0">
                <a:solidFill>
                  <a:srgbClr val="000000"/>
                </a:solidFill>
                <a:latin typeface="Calibri"/>
                <a:ea typeface="Times New Roman"/>
                <a:cs typeface="Calibri"/>
              </a:rPr>
              <a:t>is </a:t>
            </a:r>
            <a:r>
              <a:rPr lang="en-US" dirty="0">
                <a:solidFill>
                  <a:srgbClr val="000000"/>
                </a:solidFill>
                <a:latin typeface="Calibri"/>
                <a:ea typeface="Times New Roman"/>
                <a:cs typeface="Calibri"/>
              </a:rPr>
              <a:t>in</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session and </a:t>
            </a:r>
            <a:r>
              <a:rPr lang="en-US" spc="-35" dirty="0">
                <a:solidFill>
                  <a:srgbClr val="000000"/>
                </a:solidFill>
                <a:latin typeface="Calibri"/>
                <a:ea typeface="Times New Roman"/>
                <a:cs typeface="Calibri"/>
              </a:rPr>
              <a:t>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 </a:t>
            </a:r>
            <a:r>
              <a:rPr lang="en-US" spc="-35" dirty="0">
                <a:solidFill>
                  <a:srgbClr val="000000"/>
                </a:solidFill>
                <a:latin typeface="Calibri"/>
                <a:ea typeface="Times New Roman"/>
                <a:cs typeface="Calibri"/>
              </a:rPr>
              <a:t>s</a:t>
            </a:r>
            <a:r>
              <a:rPr lang="en-US" dirty="0">
                <a:solidFill>
                  <a:srgbClr val="000000"/>
                </a:solidFill>
                <a:latin typeface="Calibri"/>
                <a:ea typeface="Times New Roman"/>
                <a:cs typeface="Calibri"/>
              </a:rPr>
              <a:t>till</a:t>
            </a:r>
            <a:r>
              <a:rPr lang="en-US" spc="-25" dirty="0">
                <a:solidFill>
                  <a:srgbClr val="000000"/>
                </a:solidFill>
                <a:latin typeface="Calibri"/>
                <a:ea typeface="Times New Roman"/>
                <a:cs typeface="Calibri"/>
              </a:rPr>
              <a:t> </a:t>
            </a:r>
            <a:r>
              <a:rPr lang="en-US" dirty="0">
                <a:solidFill>
                  <a:srgbClr val="000000"/>
                </a:solidFill>
                <a:latin typeface="Calibri"/>
                <a:ea typeface="Times New Roman"/>
                <a:cs typeface="Calibri"/>
              </a:rPr>
              <a:t>has </a:t>
            </a:r>
            <a:r>
              <a:rPr lang="en-US" spc="-20" dirty="0">
                <a:solidFill>
                  <a:srgbClr val="000000"/>
                </a:solidFill>
                <a:latin typeface="Calibri"/>
                <a:ea typeface="Times New Roman"/>
                <a:cs typeface="Calibri"/>
              </a:rPr>
              <a:t>c</a:t>
            </a:r>
            <a:r>
              <a:rPr lang="en-US" dirty="0">
                <a:solidFill>
                  <a:srgbClr val="000000"/>
                </a:solidFill>
                <a:latin typeface="Calibri"/>
                <a:ea typeface="Times New Roman"/>
                <a:cs typeface="Calibri"/>
              </a:rPr>
              <a:t>o</a:t>
            </a:r>
            <a:r>
              <a:rPr lang="en-US" spc="-5" dirty="0">
                <a:solidFill>
                  <a:srgbClr val="000000"/>
                </a:solidFill>
                <a:latin typeface="Calibri"/>
                <a:ea typeface="Times New Roman"/>
                <a:cs typeface="Calibri"/>
              </a:rPr>
              <a:t>u</a:t>
            </a:r>
            <a:r>
              <a:rPr lang="en-US" spc="-45" dirty="0">
                <a:solidFill>
                  <a:srgbClr val="000000"/>
                </a:solidFill>
                <a:latin typeface="Calibri"/>
                <a:ea typeface="Times New Roman"/>
                <a:cs typeface="Calibri"/>
              </a:rPr>
              <a:t>r</a:t>
            </a:r>
            <a:r>
              <a:rPr lang="en-US" spc="-5" dirty="0">
                <a:solidFill>
                  <a:srgbClr val="000000"/>
                </a:solidFill>
                <a:latin typeface="Calibri"/>
                <a:ea typeface="Times New Roman"/>
                <a:cs typeface="Calibri"/>
              </a:rPr>
              <a:t>se</a:t>
            </a:r>
            <a:r>
              <a:rPr lang="en-US" spc="-20" dirty="0">
                <a:solidFill>
                  <a:srgbClr val="000000"/>
                </a:solidFill>
                <a:latin typeface="Calibri"/>
                <a:ea typeface="Times New Roman"/>
                <a:cs typeface="Calibri"/>
              </a:rPr>
              <a:t>w</a:t>
            </a:r>
            <a:r>
              <a:rPr lang="en-US" dirty="0">
                <a:solidFill>
                  <a:srgbClr val="000000"/>
                </a:solidFill>
                <a:latin typeface="Calibri"/>
                <a:ea typeface="Times New Roman"/>
                <a:cs typeface="Calibri"/>
              </a:rPr>
              <a:t>o</a:t>
            </a:r>
            <a:r>
              <a:rPr lang="en-US" spc="-5" dirty="0">
                <a:solidFill>
                  <a:srgbClr val="000000"/>
                </a:solidFill>
                <a:latin typeface="Calibri"/>
                <a:ea typeface="Times New Roman"/>
                <a:cs typeface="Calibri"/>
              </a:rPr>
              <a:t>r</a:t>
            </a:r>
            <a:r>
              <a:rPr lang="en-US" dirty="0">
                <a:solidFill>
                  <a:srgbClr val="000000"/>
                </a:solidFill>
                <a:latin typeface="Calibri"/>
                <a:ea typeface="Times New Roman"/>
                <a:cs typeface="Calibri"/>
              </a:rPr>
              <a:t>k</a:t>
            </a:r>
            <a:r>
              <a:rPr lang="en-US" spc="-75" dirty="0">
                <a:solidFill>
                  <a:srgbClr val="000000"/>
                </a:solidFill>
                <a:latin typeface="Calibri"/>
                <a:ea typeface="Times New Roman"/>
                <a:cs typeface="Calibri"/>
              </a:rPr>
              <a:t> </a:t>
            </a:r>
            <a:r>
              <a:rPr lang="en-US" spc="-25" dirty="0">
                <a:solidFill>
                  <a:srgbClr val="000000"/>
                </a:solidFill>
                <a:latin typeface="Calibri"/>
                <a:ea typeface="Times New Roman"/>
                <a:cs typeface="Calibri"/>
              </a:rPr>
              <a:t>t</a:t>
            </a:r>
            <a:r>
              <a:rPr lang="en-US" dirty="0">
                <a:solidFill>
                  <a:srgbClr val="000000"/>
                </a:solidFill>
                <a:latin typeface="Calibri"/>
                <a:ea typeface="Times New Roman"/>
                <a:cs typeface="Calibri"/>
              </a:rPr>
              <a:t>o</a:t>
            </a:r>
            <a:r>
              <a:rPr lang="en-US" spc="-15" dirty="0">
                <a:solidFill>
                  <a:srgbClr val="000000"/>
                </a:solidFill>
                <a:latin typeface="Calibri"/>
                <a:ea typeface="Times New Roman"/>
                <a:cs typeface="Calibri"/>
              </a:rPr>
              <a:t> </a:t>
            </a:r>
            <a:r>
              <a:rPr lang="en-US" spc="-20" dirty="0">
                <a:solidFill>
                  <a:srgbClr val="000000"/>
                </a:solidFill>
                <a:latin typeface="Calibri"/>
                <a:ea typeface="Times New Roman"/>
                <a:cs typeface="Calibri"/>
              </a:rPr>
              <a:t>c</a:t>
            </a:r>
            <a:r>
              <a:rPr lang="en-US" dirty="0">
                <a:solidFill>
                  <a:srgbClr val="000000"/>
                </a:solidFill>
                <a:latin typeface="Calibri"/>
                <a:ea typeface="Times New Roman"/>
                <a:cs typeface="Calibri"/>
              </a:rPr>
              <a:t>o</a:t>
            </a:r>
            <a:r>
              <a:rPr lang="en-US" spc="5" dirty="0">
                <a:solidFill>
                  <a:srgbClr val="000000"/>
                </a:solidFill>
                <a:latin typeface="Calibri"/>
                <a:ea typeface="Times New Roman"/>
                <a:cs typeface="Calibri"/>
              </a:rPr>
              <a:t>m</a:t>
            </a:r>
            <a:r>
              <a:rPr lang="en-US" dirty="0">
                <a:solidFill>
                  <a:srgbClr val="000000"/>
                </a:solidFill>
                <a:latin typeface="Calibri"/>
                <a:ea typeface="Times New Roman"/>
                <a:cs typeface="Calibri"/>
              </a:rPr>
              <a:t>pl</a:t>
            </a:r>
            <a:r>
              <a:rPr lang="en-US" spc="-10" dirty="0">
                <a:solidFill>
                  <a:srgbClr val="000000"/>
                </a:solidFill>
                <a:latin typeface="Calibri"/>
                <a:ea typeface="Times New Roman"/>
                <a:cs typeface="Calibri"/>
              </a:rPr>
              <a:t>e</a:t>
            </a:r>
            <a:r>
              <a:rPr lang="en-US" spc="-20" dirty="0">
                <a:solidFill>
                  <a:srgbClr val="000000"/>
                </a:solidFill>
                <a:latin typeface="Calibri"/>
                <a:ea typeface="Times New Roman"/>
                <a:cs typeface="Calibri"/>
              </a:rPr>
              <a:t>t</a:t>
            </a:r>
            <a:r>
              <a:rPr lang="en-US" dirty="0">
                <a:solidFill>
                  <a:srgbClr val="000000"/>
                </a:solidFill>
                <a:latin typeface="Calibri"/>
                <a:ea typeface="Times New Roman"/>
                <a:cs typeface="Calibri"/>
              </a:rPr>
              <a:t>e</a:t>
            </a:r>
            <a:r>
              <a:rPr lang="en-US" dirty="0" smtClean="0">
                <a:solidFill>
                  <a:srgbClr val="000000"/>
                </a:solidFill>
                <a:latin typeface="Calibri"/>
                <a:ea typeface="Times New Roman"/>
                <a:cs typeface="Calibri"/>
              </a:rPr>
              <a:t>.</a:t>
            </a:r>
          </a:p>
          <a:p>
            <a:pPr marL="66040" marR="0">
              <a:lnSpc>
                <a:spcPts val="2875"/>
              </a:lnSpc>
              <a:spcBef>
                <a:spcPts val="0"/>
              </a:spcBef>
              <a:spcAft>
                <a:spcPts val="0"/>
              </a:spcAft>
              <a:tabLst>
                <a:tab pos="342900" algn="l"/>
              </a:tabLst>
            </a:pPr>
            <a:endParaRPr lang="en-US" sz="1100" dirty="0">
              <a:latin typeface="Calibri"/>
              <a:ea typeface="Times New Roman"/>
              <a:cs typeface="Times New Roman"/>
            </a:endParaRPr>
          </a:p>
          <a:p>
            <a:pPr marL="66040" marR="0">
              <a:lnSpc>
                <a:spcPts val="2880"/>
              </a:lnSpc>
              <a:spcBef>
                <a:spcPts val="0"/>
              </a:spcBef>
              <a:spcAft>
                <a:spcPts val="0"/>
              </a:spcAft>
              <a:tabLst>
                <a:tab pos="342900" algn="l"/>
              </a:tabLst>
            </a:pPr>
            <a:r>
              <a:rPr lang="en-US" dirty="0" smtClean="0">
                <a:solidFill>
                  <a:srgbClr val="000000"/>
                </a:solidFill>
                <a:latin typeface="Calibri"/>
                <a:ea typeface="Times New Roman"/>
                <a:cs typeface="Calibri"/>
              </a:rPr>
              <a:t>Full‐time</a:t>
            </a:r>
            <a:r>
              <a:rPr lang="en-US" spc="-60" dirty="0" smtClean="0">
                <a:solidFill>
                  <a:srgbClr val="000000"/>
                </a:solidFill>
                <a:latin typeface="Calibri"/>
                <a:ea typeface="Times New Roman"/>
                <a:cs typeface="Calibri"/>
              </a:rPr>
              <a:t> </a:t>
            </a:r>
            <a:r>
              <a:rPr lang="en-US" dirty="0">
                <a:solidFill>
                  <a:srgbClr val="000000"/>
                </a:solidFill>
                <a:latin typeface="Calibri"/>
                <a:ea typeface="Times New Roman"/>
                <a:cs typeface="Calibri"/>
              </a:rPr>
              <a:t>employme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spc="-20" dirty="0">
                <a:solidFill>
                  <a:srgbClr val="000000"/>
                </a:solidFill>
                <a:latin typeface="Calibri"/>
                <a:ea typeface="Times New Roman"/>
                <a:cs typeface="Calibri"/>
              </a:rPr>
              <a:t> c</a:t>
            </a:r>
            <a:r>
              <a:rPr lang="en-US" spc="5" dirty="0">
                <a:solidFill>
                  <a:srgbClr val="000000"/>
                </a:solidFill>
                <a:latin typeface="Calibri"/>
                <a:ea typeface="Times New Roman"/>
                <a:cs typeface="Calibri"/>
              </a:rPr>
              <a:t>a</a:t>
            </a:r>
            <a:r>
              <a:rPr lang="en-US" dirty="0">
                <a:solidFill>
                  <a:srgbClr val="000000"/>
                </a:solidFill>
                <a:latin typeface="Calibri"/>
                <a:ea typeface="Times New Roman"/>
                <a:cs typeface="Calibri"/>
              </a:rPr>
              <a:t>n</a:t>
            </a:r>
            <a:r>
              <a:rPr lang="en-US" spc="-30" dirty="0">
                <a:solidFill>
                  <a:srgbClr val="000000"/>
                </a:solidFill>
                <a:latin typeface="Calibri"/>
                <a:ea typeface="Times New Roman"/>
                <a:cs typeface="Calibri"/>
              </a:rPr>
              <a:t> </a:t>
            </a:r>
            <a:r>
              <a:rPr lang="en-US" dirty="0">
                <a:solidFill>
                  <a:srgbClr val="000000"/>
                </a:solidFill>
                <a:latin typeface="Calibri"/>
                <a:ea typeface="Times New Roman"/>
                <a:cs typeface="Calibri"/>
              </a:rPr>
              <a:t>be</a:t>
            </a:r>
            <a:r>
              <a:rPr lang="en-US" spc="-25" dirty="0">
                <a:solidFill>
                  <a:srgbClr val="000000"/>
                </a:solidFill>
                <a:latin typeface="Calibri"/>
                <a:ea typeface="Times New Roman"/>
                <a:cs typeface="Calibri"/>
              </a:rPr>
              <a:t> </a:t>
            </a:r>
            <a:r>
              <a:rPr lang="en-US" spc="-30" dirty="0">
                <a:solidFill>
                  <a:srgbClr val="000000"/>
                </a:solidFill>
                <a:latin typeface="Calibri"/>
                <a:ea typeface="Times New Roman"/>
                <a:cs typeface="Calibri"/>
              </a:rPr>
              <a:t>r</a:t>
            </a:r>
            <a:r>
              <a:rPr lang="en-US" dirty="0">
                <a:solidFill>
                  <a:srgbClr val="000000"/>
                </a:solidFill>
                <a:latin typeface="Calibri"/>
                <a:ea typeface="Times New Roman"/>
                <a:cs typeface="Calibri"/>
              </a:rPr>
              <a:t>eque</a:t>
            </a:r>
            <a:r>
              <a:rPr lang="en-US" spc="-30" dirty="0">
                <a:solidFill>
                  <a:srgbClr val="000000"/>
                </a:solidFill>
                <a:latin typeface="Calibri"/>
                <a:ea typeface="Times New Roman"/>
                <a:cs typeface="Calibri"/>
              </a:rPr>
              <a:t>st</a:t>
            </a:r>
            <a:r>
              <a:rPr lang="en-US" dirty="0">
                <a:solidFill>
                  <a:srgbClr val="000000"/>
                </a:solidFill>
                <a:latin typeface="Calibri"/>
                <a:ea typeface="Times New Roman"/>
                <a:cs typeface="Calibri"/>
              </a:rPr>
              <a:t>ed</a:t>
            </a:r>
            <a:r>
              <a:rPr lang="en-US" spc="-40" dirty="0">
                <a:solidFill>
                  <a:srgbClr val="000000"/>
                </a:solidFill>
                <a:latin typeface="Calibri"/>
                <a:ea typeface="Times New Roman"/>
                <a:cs typeface="Calibri"/>
              </a:rPr>
              <a:t> </a:t>
            </a:r>
            <a:r>
              <a:rPr lang="en-US" spc="-50" dirty="0">
                <a:solidFill>
                  <a:srgbClr val="000000"/>
                </a:solidFill>
                <a:latin typeface="Calibri"/>
                <a:ea typeface="Times New Roman"/>
                <a:cs typeface="Calibri"/>
              </a:rPr>
              <a:t>f</a:t>
            </a:r>
            <a:r>
              <a:rPr lang="en-US" dirty="0">
                <a:solidFill>
                  <a:srgbClr val="000000"/>
                </a:solidFill>
                <a:latin typeface="Calibri"/>
                <a:ea typeface="Times New Roman"/>
                <a:cs typeface="Calibri"/>
              </a:rPr>
              <a:t>or</a:t>
            </a:r>
            <a:r>
              <a:rPr lang="en-US" spc="-10" dirty="0">
                <a:solidFill>
                  <a:srgbClr val="000000"/>
                </a:solidFill>
                <a:latin typeface="Calibri"/>
                <a:ea typeface="Times New Roman"/>
                <a:cs typeface="Calibri"/>
              </a:rPr>
              <a:t> </a:t>
            </a:r>
            <a:r>
              <a:rPr lang="en-US" dirty="0" smtClean="0">
                <a:solidFill>
                  <a:srgbClr val="000000"/>
                </a:solidFill>
                <a:latin typeface="Calibri"/>
                <a:ea typeface="Times New Roman"/>
                <a:cs typeface="Calibri"/>
              </a:rPr>
              <a:t>p</a:t>
            </a:r>
            <a:r>
              <a:rPr lang="en-US" spc="-35" dirty="0" smtClean="0">
                <a:solidFill>
                  <a:srgbClr val="000000"/>
                </a:solidFill>
                <a:latin typeface="Calibri"/>
                <a:ea typeface="Times New Roman"/>
                <a:cs typeface="Calibri"/>
              </a:rPr>
              <a:t>r</a:t>
            </a:r>
            <a:r>
              <a:rPr lang="en-US" dirty="0" smtClean="0">
                <a:solidFill>
                  <a:srgbClr val="000000"/>
                </a:solidFill>
                <a:latin typeface="Calibri"/>
                <a:ea typeface="Times New Roman"/>
                <a:cs typeface="Calibri"/>
              </a:rPr>
              <a:t>e‐</a:t>
            </a:r>
            <a:r>
              <a:rPr lang="en-US" spc="-20" dirty="0" smtClean="0">
                <a:solidFill>
                  <a:srgbClr val="000000"/>
                </a:solidFill>
                <a:latin typeface="Calibri"/>
                <a:ea typeface="Times New Roman"/>
                <a:cs typeface="Calibri"/>
              </a:rPr>
              <a:t>c</a:t>
            </a:r>
            <a:r>
              <a:rPr lang="en-US" dirty="0" smtClean="0">
                <a:solidFill>
                  <a:srgbClr val="000000"/>
                </a:solidFill>
                <a:latin typeface="Calibri"/>
                <a:ea typeface="Times New Roman"/>
                <a:cs typeface="Calibri"/>
              </a:rPr>
              <a:t>o</a:t>
            </a:r>
            <a:r>
              <a:rPr lang="en-US" spc="5" dirty="0" smtClean="0">
                <a:solidFill>
                  <a:srgbClr val="000000"/>
                </a:solidFill>
                <a:latin typeface="Calibri"/>
                <a:ea typeface="Times New Roman"/>
                <a:cs typeface="Calibri"/>
              </a:rPr>
              <a:t>m</a:t>
            </a:r>
            <a:r>
              <a:rPr lang="en-US" dirty="0" smtClean="0">
                <a:solidFill>
                  <a:srgbClr val="000000"/>
                </a:solidFill>
                <a:latin typeface="Calibri"/>
                <a:ea typeface="Times New Roman"/>
                <a:cs typeface="Calibri"/>
              </a:rPr>
              <a:t>pl</a:t>
            </a:r>
            <a:r>
              <a:rPr lang="en-US" spc="-10" dirty="0" smtClean="0">
                <a:solidFill>
                  <a:srgbClr val="000000"/>
                </a:solidFill>
                <a:latin typeface="Calibri"/>
                <a:ea typeface="Times New Roman"/>
                <a:cs typeface="Calibri"/>
              </a:rPr>
              <a:t>e</a:t>
            </a:r>
            <a:r>
              <a:rPr lang="en-US" dirty="0" smtClean="0">
                <a:solidFill>
                  <a:srgbClr val="000000"/>
                </a:solidFill>
                <a:latin typeface="Calibri"/>
                <a:ea typeface="Times New Roman"/>
                <a:cs typeface="Calibri"/>
              </a:rPr>
              <a:t>tion</a:t>
            </a:r>
            <a:r>
              <a:rPr lang="en-US" sz="1100" dirty="0" smtClean="0">
                <a:latin typeface="Calibri"/>
                <a:ea typeface="Times New Roman"/>
                <a:cs typeface="Times New Roman"/>
              </a:rPr>
              <a:t> </a:t>
            </a:r>
            <a:r>
              <a:rPr lang="en-US" spc="-5" dirty="0" smtClean="0">
                <a:solidFill>
                  <a:srgbClr val="000000"/>
                </a:solidFill>
                <a:latin typeface="Calibri"/>
                <a:ea typeface="Times New Roman"/>
                <a:cs typeface="Calibri"/>
              </a:rPr>
              <a:t>OP</a:t>
            </a:r>
            <a:r>
              <a:rPr lang="en-US" dirty="0" smtClean="0">
                <a:solidFill>
                  <a:srgbClr val="000000"/>
                </a:solidFill>
                <a:latin typeface="Calibri"/>
                <a:ea typeface="Times New Roman"/>
                <a:cs typeface="Calibri"/>
              </a:rPr>
              <a:t>T </a:t>
            </a:r>
            <a:r>
              <a:rPr lang="en-US" dirty="0">
                <a:solidFill>
                  <a:srgbClr val="000000"/>
                </a:solidFill>
                <a:latin typeface="Calibri"/>
                <a:ea typeface="Times New Roman"/>
                <a:cs typeface="Calibri"/>
              </a:rPr>
              <a:t>done during o</a:t>
            </a:r>
            <a:r>
              <a:rPr lang="en-US" spc="-25" dirty="0">
                <a:solidFill>
                  <a:srgbClr val="000000"/>
                </a:solidFill>
                <a:latin typeface="Calibri"/>
                <a:ea typeface="Times New Roman"/>
                <a:cs typeface="Calibri"/>
              </a:rPr>
              <a:t>f</a:t>
            </a:r>
            <a:r>
              <a:rPr lang="en-US" dirty="0">
                <a:solidFill>
                  <a:srgbClr val="000000"/>
                </a:solidFill>
                <a:latin typeface="Calibri"/>
                <a:ea typeface="Times New Roman"/>
                <a:cs typeface="Calibri"/>
              </a:rPr>
              <a:t>ficial</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school</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b</a:t>
            </a:r>
            <a:r>
              <a:rPr lang="en-US" spc="-35" dirty="0">
                <a:solidFill>
                  <a:srgbClr val="000000"/>
                </a:solidFill>
                <a:latin typeface="Calibri"/>
                <a:ea typeface="Times New Roman"/>
                <a:cs typeface="Calibri"/>
              </a:rPr>
              <a:t>r</a:t>
            </a:r>
            <a:r>
              <a:rPr lang="en-US" dirty="0">
                <a:solidFill>
                  <a:srgbClr val="000000"/>
                </a:solidFill>
                <a:latin typeface="Calibri"/>
                <a:ea typeface="Times New Roman"/>
                <a:cs typeface="Calibri"/>
              </a:rPr>
              <a:t>ea</a:t>
            </a:r>
            <a:r>
              <a:rPr lang="en-US" spc="-20" dirty="0">
                <a:solidFill>
                  <a:srgbClr val="000000"/>
                </a:solidFill>
                <a:latin typeface="Calibri"/>
                <a:ea typeface="Times New Roman"/>
                <a:cs typeface="Calibri"/>
              </a:rPr>
              <a:t>k</a:t>
            </a:r>
            <a:r>
              <a:rPr lang="en-US" spc="-5" dirty="0">
                <a:solidFill>
                  <a:srgbClr val="000000"/>
                </a:solidFill>
                <a:latin typeface="Calibri"/>
                <a:ea typeface="Times New Roman"/>
                <a:cs typeface="Calibri"/>
              </a:rPr>
              <a:t>s</a:t>
            </a:r>
            <a:r>
              <a:rPr lang="en-US" dirty="0">
                <a:solidFill>
                  <a:srgbClr val="000000"/>
                </a:solidFill>
                <a:latin typeface="Calibri"/>
                <a:ea typeface="Times New Roman"/>
                <a:cs typeface="Calibri"/>
              </a:rPr>
              <a:t>,</a:t>
            </a:r>
            <a:r>
              <a:rPr lang="en-US" spc="-40" dirty="0">
                <a:solidFill>
                  <a:srgbClr val="000000"/>
                </a:solidFill>
                <a:latin typeface="Calibri"/>
                <a:ea typeface="Times New Roman"/>
                <a:cs typeface="Calibri"/>
              </a:rPr>
              <a:t> </a:t>
            </a:r>
            <a:r>
              <a:rPr lang="en-US" dirty="0">
                <a:solidFill>
                  <a:srgbClr val="000000"/>
                </a:solidFill>
                <a:latin typeface="Calibri"/>
                <a:ea typeface="Times New Roman"/>
                <a:cs typeface="Calibri"/>
              </a:rPr>
              <a:t>and </a:t>
            </a:r>
            <a:r>
              <a:rPr lang="en-US" spc="-50" dirty="0">
                <a:solidFill>
                  <a:srgbClr val="000000"/>
                </a:solidFill>
                <a:latin typeface="Calibri"/>
                <a:ea typeface="Times New Roman"/>
                <a:cs typeface="Calibri"/>
              </a:rPr>
              <a:t>f</a:t>
            </a:r>
            <a:r>
              <a:rPr lang="en-US" dirty="0">
                <a:solidFill>
                  <a:srgbClr val="000000"/>
                </a:solidFill>
                <a:latin typeface="Calibri"/>
                <a:ea typeface="Times New Roman"/>
                <a:cs typeface="Calibri"/>
              </a:rPr>
              <a:t>or</a:t>
            </a:r>
            <a:r>
              <a:rPr lang="en-US" spc="-10" dirty="0">
                <a:solidFill>
                  <a:srgbClr val="000000"/>
                </a:solidFill>
                <a:latin typeface="Calibri"/>
                <a:ea typeface="Times New Roman"/>
                <a:cs typeface="Calibri"/>
              </a:rPr>
              <a:t> </a:t>
            </a:r>
            <a:r>
              <a:rPr lang="en-US" spc="-35" dirty="0">
                <a:solidFill>
                  <a:srgbClr val="000000"/>
                </a:solidFill>
                <a:latin typeface="Calibri"/>
                <a:ea typeface="Times New Roman"/>
                <a:cs typeface="Calibri"/>
              </a:rPr>
              <a:t>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ts</a:t>
            </a:r>
            <a:r>
              <a:rPr lang="en-US" spc="-15" dirty="0">
                <a:solidFill>
                  <a:srgbClr val="000000"/>
                </a:solidFill>
                <a:latin typeface="Calibri"/>
                <a:ea typeface="Times New Roman"/>
                <a:cs typeface="Calibri"/>
              </a:rPr>
              <a:t> </a:t>
            </a:r>
            <a:r>
              <a:rPr lang="en-US" dirty="0" smtClean="0">
                <a:solidFill>
                  <a:srgbClr val="000000"/>
                </a:solidFill>
                <a:latin typeface="Calibri"/>
                <a:ea typeface="Times New Roman"/>
                <a:cs typeface="Calibri"/>
              </a:rPr>
              <a:t>who</a:t>
            </a:r>
            <a:r>
              <a:rPr lang="en-US" sz="1100" dirty="0" smtClean="0">
                <a:latin typeface="Calibri"/>
                <a:ea typeface="Times New Roman"/>
                <a:cs typeface="Times New Roman"/>
              </a:rPr>
              <a:t> </a:t>
            </a:r>
            <a:r>
              <a:rPr lang="en-US" dirty="0" smtClean="0">
                <a:solidFill>
                  <a:srgbClr val="000000"/>
                </a:solidFill>
                <a:latin typeface="Calibri"/>
                <a:ea typeface="Times New Roman"/>
                <a:cs typeface="Calibri"/>
              </a:rPr>
              <a:t>h</a:t>
            </a:r>
            <a:r>
              <a:rPr lang="en-US" spc="-40" dirty="0" smtClean="0">
                <a:solidFill>
                  <a:srgbClr val="000000"/>
                </a:solidFill>
                <a:latin typeface="Calibri"/>
                <a:ea typeface="Times New Roman"/>
                <a:cs typeface="Calibri"/>
              </a:rPr>
              <a:t>a</a:t>
            </a:r>
            <a:r>
              <a:rPr lang="en-US" spc="-20" dirty="0" smtClean="0">
                <a:solidFill>
                  <a:srgbClr val="000000"/>
                </a:solidFill>
                <a:latin typeface="Calibri"/>
                <a:ea typeface="Times New Roman"/>
                <a:cs typeface="Calibri"/>
              </a:rPr>
              <a:t>v</a:t>
            </a:r>
            <a:r>
              <a:rPr lang="en-US" dirty="0" smtClean="0">
                <a:solidFill>
                  <a:srgbClr val="000000"/>
                </a:solidFill>
                <a:latin typeface="Calibri"/>
                <a:ea typeface="Times New Roman"/>
                <a:cs typeface="Calibri"/>
              </a:rPr>
              <a:t>e</a:t>
            </a:r>
            <a:r>
              <a:rPr lang="en-US" spc="-25" dirty="0" smtClean="0">
                <a:solidFill>
                  <a:srgbClr val="000000"/>
                </a:solidFill>
                <a:latin typeface="Calibri"/>
                <a:ea typeface="Times New Roman"/>
                <a:cs typeface="Calibri"/>
              </a:rPr>
              <a:t> </a:t>
            </a:r>
            <a:r>
              <a:rPr lang="en-US" spc="-20" dirty="0">
                <a:solidFill>
                  <a:srgbClr val="000000"/>
                </a:solidFill>
                <a:latin typeface="Calibri"/>
                <a:ea typeface="Times New Roman"/>
                <a:cs typeface="Calibri"/>
              </a:rPr>
              <a:t>c</a:t>
            </a:r>
            <a:r>
              <a:rPr lang="en-US" dirty="0">
                <a:solidFill>
                  <a:srgbClr val="000000"/>
                </a:solidFill>
                <a:latin typeface="Calibri"/>
                <a:ea typeface="Times New Roman"/>
                <a:cs typeface="Calibri"/>
              </a:rPr>
              <a:t>o</a:t>
            </a:r>
            <a:r>
              <a:rPr lang="en-US" spc="5" dirty="0">
                <a:solidFill>
                  <a:srgbClr val="000000"/>
                </a:solidFill>
                <a:latin typeface="Calibri"/>
                <a:ea typeface="Times New Roman"/>
                <a:cs typeface="Calibri"/>
              </a:rPr>
              <a:t>m</a:t>
            </a:r>
            <a:r>
              <a:rPr lang="en-US" dirty="0">
                <a:solidFill>
                  <a:srgbClr val="000000"/>
                </a:solidFill>
                <a:latin typeface="Calibri"/>
                <a:ea typeface="Times New Roman"/>
                <a:cs typeface="Calibri"/>
              </a:rPr>
              <a:t>pl</a:t>
            </a:r>
            <a:r>
              <a:rPr lang="en-US" spc="-10" dirty="0">
                <a:solidFill>
                  <a:srgbClr val="000000"/>
                </a:solidFill>
                <a:latin typeface="Calibri"/>
                <a:ea typeface="Times New Roman"/>
                <a:cs typeface="Calibri"/>
              </a:rPr>
              <a:t>e</a:t>
            </a:r>
            <a:r>
              <a:rPr lang="en-US" spc="-20" dirty="0">
                <a:solidFill>
                  <a:srgbClr val="000000"/>
                </a:solidFill>
                <a:latin typeface="Calibri"/>
                <a:ea typeface="Times New Roman"/>
                <a:cs typeface="Calibri"/>
              </a:rPr>
              <a:t>t</a:t>
            </a:r>
            <a:r>
              <a:rPr lang="en-US" dirty="0">
                <a:solidFill>
                  <a:srgbClr val="000000"/>
                </a:solidFill>
                <a:latin typeface="Calibri"/>
                <a:ea typeface="Times New Roman"/>
                <a:cs typeface="Calibri"/>
              </a:rPr>
              <a:t>ed</a:t>
            </a:r>
            <a:r>
              <a:rPr lang="en-US" spc="-60" dirty="0">
                <a:solidFill>
                  <a:srgbClr val="000000"/>
                </a:solidFill>
                <a:latin typeface="Calibri"/>
                <a:ea typeface="Times New Roman"/>
                <a:cs typeface="Calibri"/>
              </a:rPr>
              <a:t> </a:t>
            </a:r>
            <a:r>
              <a:rPr lang="en-US" dirty="0">
                <a:solidFill>
                  <a:srgbClr val="000000"/>
                </a:solidFill>
                <a:latin typeface="Calibri"/>
                <a:ea typeface="Times New Roman"/>
                <a:cs typeface="Calibri"/>
              </a:rPr>
              <a:t>all</a:t>
            </a:r>
            <a:r>
              <a:rPr lang="en-US" spc="-15" dirty="0">
                <a:solidFill>
                  <a:srgbClr val="000000"/>
                </a:solidFill>
                <a:latin typeface="Calibri"/>
                <a:ea typeface="Times New Roman"/>
                <a:cs typeface="Calibri"/>
              </a:rPr>
              <a:t> </a:t>
            </a:r>
            <a:r>
              <a:rPr lang="en-US" spc="-30" dirty="0">
                <a:solidFill>
                  <a:srgbClr val="000000"/>
                </a:solidFill>
                <a:latin typeface="Calibri"/>
                <a:ea typeface="Times New Roman"/>
                <a:cs typeface="Calibri"/>
              </a:rPr>
              <a:t>r</a:t>
            </a:r>
            <a:r>
              <a:rPr lang="en-US" dirty="0">
                <a:solidFill>
                  <a:srgbClr val="000000"/>
                </a:solidFill>
                <a:latin typeface="Calibri"/>
                <a:ea typeface="Times New Roman"/>
                <a:cs typeface="Calibri"/>
              </a:rPr>
              <a:t>equi</a:t>
            </a:r>
            <a:r>
              <a:rPr lang="en-US" spc="-30" dirty="0">
                <a:solidFill>
                  <a:srgbClr val="000000"/>
                </a:solidFill>
                <a:latin typeface="Calibri"/>
                <a:ea typeface="Times New Roman"/>
                <a:cs typeface="Calibri"/>
              </a:rPr>
              <a:t>r</a:t>
            </a:r>
            <a:r>
              <a:rPr lang="en-US" dirty="0">
                <a:solidFill>
                  <a:srgbClr val="000000"/>
                </a:solidFill>
                <a:latin typeface="Calibri"/>
                <a:ea typeface="Times New Roman"/>
                <a:cs typeface="Calibri"/>
              </a:rPr>
              <a:t>e</a:t>
            </a:r>
            <a:r>
              <a:rPr lang="en-US" spc="5" dirty="0">
                <a:solidFill>
                  <a:srgbClr val="000000"/>
                </a:solidFill>
                <a:latin typeface="Calibri"/>
                <a:ea typeface="Times New Roman"/>
                <a:cs typeface="Calibri"/>
              </a:rPr>
              <a:t>m</a:t>
            </a:r>
            <a:r>
              <a:rPr lang="en-US" dirty="0">
                <a:solidFill>
                  <a:srgbClr val="000000"/>
                </a:solidFill>
                <a:latin typeface="Calibri"/>
                <a:ea typeface="Times New Roman"/>
                <a:cs typeface="Calibri"/>
              </a:rPr>
              <a:t>e</a:t>
            </a:r>
            <a:r>
              <a:rPr lang="en-US" spc="-30" dirty="0">
                <a:solidFill>
                  <a:srgbClr val="000000"/>
                </a:solidFill>
                <a:latin typeface="Calibri"/>
                <a:ea typeface="Times New Roman"/>
                <a:cs typeface="Calibri"/>
              </a:rPr>
              <a:t>n</a:t>
            </a:r>
            <a:r>
              <a:rPr lang="en-US" dirty="0">
                <a:solidFill>
                  <a:srgbClr val="000000"/>
                </a:solidFill>
                <a:latin typeface="Calibri"/>
                <a:ea typeface="Times New Roman"/>
                <a:cs typeface="Calibri"/>
              </a:rPr>
              <a:t>ts</a:t>
            </a:r>
            <a:r>
              <a:rPr lang="en-US" spc="-60" dirty="0">
                <a:solidFill>
                  <a:srgbClr val="000000"/>
                </a:solidFill>
                <a:latin typeface="Calibri"/>
                <a:ea typeface="Times New Roman"/>
                <a:cs typeface="Calibri"/>
              </a:rPr>
              <a:t> </a:t>
            </a:r>
            <a:r>
              <a:rPr lang="en-US" spc="-50" dirty="0">
                <a:solidFill>
                  <a:srgbClr val="000000"/>
                </a:solidFill>
                <a:latin typeface="Calibri"/>
                <a:ea typeface="Times New Roman"/>
                <a:cs typeface="Calibri"/>
              </a:rPr>
              <a:t>f</a:t>
            </a:r>
            <a:r>
              <a:rPr lang="en-US" dirty="0">
                <a:solidFill>
                  <a:srgbClr val="000000"/>
                </a:solidFill>
                <a:latin typeface="Calibri"/>
                <a:ea typeface="Times New Roman"/>
                <a:cs typeface="Calibri"/>
              </a:rPr>
              <a:t>or</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their deg</a:t>
            </a:r>
            <a:r>
              <a:rPr lang="en-US" spc="-30" dirty="0">
                <a:solidFill>
                  <a:srgbClr val="000000"/>
                </a:solidFill>
                <a:latin typeface="Calibri"/>
                <a:ea typeface="Times New Roman"/>
                <a:cs typeface="Calibri"/>
              </a:rPr>
              <a:t>r</a:t>
            </a:r>
            <a:r>
              <a:rPr lang="en-US" dirty="0">
                <a:solidFill>
                  <a:srgbClr val="000000"/>
                </a:solidFill>
                <a:latin typeface="Calibri"/>
                <a:ea typeface="Times New Roman"/>
                <a:cs typeface="Calibri"/>
              </a:rPr>
              <a:t>ee</a:t>
            </a:r>
            <a:r>
              <a:rPr lang="en-US" spc="-55" dirty="0">
                <a:solidFill>
                  <a:srgbClr val="000000"/>
                </a:solidFill>
                <a:latin typeface="Calibri"/>
                <a:ea typeface="Times New Roman"/>
                <a:cs typeface="Calibri"/>
              </a:rPr>
              <a:t> </a:t>
            </a:r>
            <a:r>
              <a:rPr lang="en-US" spc="-35" dirty="0">
                <a:solidFill>
                  <a:srgbClr val="000000"/>
                </a:solidFill>
                <a:latin typeface="Calibri"/>
                <a:ea typeface="Times New Roman"/>
                <a:cs typeface="Calibri"/>
              </a:rPr>
              <a:t>e</a:t>
            </a:r>
            <a:r>
              <a:rPr lang="en-US" spc="-55" dirty="0">
                <a:solidFill>
                  <a:srgbClr val="000000"/>
                </a:solidFill>
                <a:latin typeface="Calibri"/>
                <a:ea typeface="Times New Roman"/>
                <a:cs typeface="Calibri"/>
              </a:rPr>
              <a:t>x</a:t>
            </a:r>
            <a:r>
              <a:rPr lang="en-US" dirty="0">
                <a:solidFill>
                  <a:srgbClr val="000000"/>
                </a:solidFill>
                <a:latin typeface="Calibri"/>
                <a:ea typeface="Times New Roman"/>
                <a:cs typeface="Calibri"/>
              </a:rPr>
              <a:t>ce</a:t>
            </a:r>
            <a:r>
              <a:rPr lang="en-US" spc="-15" dirty="0">
                <a:solidFill>
                  <a:srgbClr val="000000"/>
                </a:solidFill>
                <a:latin typeface="Calibri"/>
                <a:ea typeface="Times New Roman"/>
                <a:cs typeface="Calibri"/>
              </a:rPr>
              <a:t>p</a:t>
            </a:r>
            <a:r>
              <a:rPr lang="en-US" dirty="0">
                <a:solidFill>
                  <a:srgbClr val="000000"/>
                </a:solidFill>
                <a:latin typeface="Calibri"/>
                <a:ea typeface="Times New Roman"/>
                <a:cs typeface="Calibri"/>
              </a:rPr>
              <a:t>t</a:t>
            </a:r>
            <a:r>
              <a:rPr lang="en-US" spc="-50" dirty="0">
                <a:solidFill>
                  <a:srgbClr val="000000"/>
                </a:solidFill>
                <a:latin typeface="Calibri"/>
                <a:ea typeface="Times New Roman"/>
                <a:cs typeface="Calibri"/>
              </a:rPr>
              <a:t> </a:t>
            </a:r>
            <a:r>
              <a:rPr lang="en-US" spc="-50" dirty="0" smtClean="0">
                <a:solidFill>
                  <a:srgbClr val="000000"/>
                </a:solidFill>
                <a:latin typeface="Calibri"/>
                <a:ea typeface="Times New Roman"/>
                <a:cs typeface="Calibri"/>
              </a:rPr>
              <a:t>f</a:t>
            </a:r>
            <a:r>
              <a:rPr lang="en-US" dirty="0" smtClean="0">
                <a:solidFill>
                  <a:srgbClr val="000000"/>
                </a:solidFill>
                <a:latin typeface="Calibri"/>
                <a:ea typeface="Times New Roman"/>
                <a:cs typeface="Calibri"/>
              </a:rPr>
              <a:t>or</a:t>
            </a:r>
            <a:r>
              <a:rPr lang="en-US" sz="1100" dirty="0" smtClean="0">
                <a:latin typeface="Calibri"/>
                <a:ea typeface="Times New Roman"/>
                <a:cs typeface="Times New Roman"/>
              </a:rPr>
              <a:t> </a:t>
            </a:r>
            <a:r>
              <a:rPr lang="en-US" dirty="0" smtClean="0">
                <a:solidFill>
                  <a:srgbClr val="000000"/>
                </a:solidFill>
                <a:latin typeface="Calibri"/>
                <a:ea typeface="Times New Roman"/>
                <a:cs typeface="Calibri"/>
              </a:rPr>
              <a:t>thesis </a:t>
            </a:r>
            <a:r>
              <a:rPr lang="en-US" dirty="0">
                <a:solidFill>
                  <a:srgbClr val="000000"/>
                </a:solidFill>
                <a:latin typeface="Calibri"/>
                <a:ea typeface="Times New Roman"/>
                <a:cs typeface="Calibri"/>
              </a:rPr>
              <a:t>or</a:t>
            </a:r>
            <a:r>
              <a:rPr lang="en-US" spc="-30" dirty="0">
                <a:solidFill>
                  <a:srgbClr val="000000"/>
                </a:solidFill>
                <a:latin typeface="Calibri"/>
                <a:ea typeface="Times New Roman"/>
                <a:cs typeface="Calibri"/>
              </a:rPr>
              <a:t> </a:t>
            </a:r>
            <a:r>
              <a:rPr lang="en-US" dirty="0">
                <a:solidFill>
                  <a:srgbClr val="000000"/>
                </a:solidFill>
                <a:latin typeface="Calibri"/>
                <a:ea typeface="Times New Roman"/>
                <a:cs typeface="Calibri"/>
              </a:rPr>
              <a:t>disser</a:t>
            </a:r>
            <a:r>
              <a:rPr lang="en-US" spc="-30" dirty="0">
                <a:solidFill>
                  <a:srgbClr val="000000"/>
                </a:solidFill>
                <a:latin typeface="Calibri"/>
                <a:ea typeface="Times New Roman"/>
                <a:cs typeface="Calibri"/>
              </a:rPr>
              <a:t>t</a:t>
            </a:r>
            <a:r>
              <a:rPr lang="en-US" spc="-20" dirty="0">
                <a:solidFill>
                  <a:srgbClr val="000000"/>
                </a:solidFill>
                <a:latin typeface="Calibri"/>
                <a:ea typeface="Times New Roman"/>
                <a:cs typeface="Calibri"/>
              </a:rPr>
              <a:t>a</a:t>
            </a:r>
            <a:r>
              <a:rPr lang="en-US" dirty="0">
                <a:solidFill>
                  <a:srgbClr val="000000"/>
                </a:solidFill>
                <a:latin typeface="Calibri"/>
                <a:ea typeface="Times New Roman"/>
                <a:cs typeface="Calibri"/>
              </a:rPr>
              <a:t>tion</a:t>
            </a:r>
            <a:r>
              <a:rPr lang="en-US" dirty="0" smtClean="0">
                <a:solidFill>
                  <a:srgbClr val="000000"/>
                </a:solidFill>
                <a:latin typeface="Calibri"/>
                <a:ea typeface="Times New Roman"/>
                <a:cs typeface="Calibri"/>
              </a:rPr>
              <a:t>.</a:t>
            </a:r>
          </a:p>
          <a:p>
            <a:pPr marL="0" marR="0" indent="0">
              <a:lnSpc>
                <a:spcPts val="2880"/>
              </a:lnSpc>
              <a:spcBef>
                <a:spcPts val="0"/>
              </a:spcBef>
              <a:spcAft>
                <a:spcPts val="0"/>
              </a:spcAft>
              <a:buNone/>
              <a:tabLst>
                <a:tab pos="342900" algn="l"/>
              </a:tabLst>
            </a:pPr>
            <a:endParaRPr lang="en-US" sz="1100" dirty="0">
              <a:latin typeface="Calibri"/>
              <a:ea typeface="Times New Roman"/>
              <a:cs typeface="Times New Roman"/>
            </a:endParaRPr>
          </a:p>
          <a:p>
            <a:pPr marL="66040" marR="0">
              <a:lnSpc>
                <a:spcPts val="2880"/>
              </a:lnSpc>
              <a:spcBef>
                <a:spcPts val="0"/>
              </a:spcBef>
              <a:spcAft>
                <a:spcPts val="0"/>
              </a:spcAft>
              <a:tabLst>
                <a:tab pos="342900" algn="l"/>
              </a:tabLst>
            </a:pPr>
            <a:r>
              <a:rPr lang="en-US" spc="-35" dirty="0" smtClean="0">
                <a:solidFill>
                  <a:srgbClr val="000000"/>
                </a:solidFill>
                <a:latin typeface="Calibri"/>
                <a:ea typeface="Times New Roman"/>
                <a:cs typeface="Calibri"/>
              </a:rPr>
              <a:t>F</a:t>
            </a:r>
            <a:r>
              <a:rPr lang="en-US" dirty="0" smtClean="0">
                <a:solidFill>
                  <a:srgbClr val="000000"/>
                </a:solidFill>
                <a:latin typeface="Calibri"/>
                <a:ea typeface="Times New Roman"/>
                <a:cs typeface="Calibri"/>
              </a:rPr>
              <a:t>or</a:t>
            </a:r>
            <a:r>
              <a:rPr lang="en-US" spc="-20" dirty="0" smtClean="0">
                <a:solidFill>
                  <a:srgbClr val="000000"/>
                </a:solidFill>
                <a:latin typeface="Calibri"/>
                <a:ea typeface="Times New Roman"/>
                <a:cs typeface="Calibri"/>
              </a:rPr>
              <a:t> </a:t>
            </a:r>
            <a:r>
              <a:rPr lang="en-US" dirty="0">
                <a:solidFill>
                  <a:srgbClr val="000000"/>
                </a:solidFill>
                <a:latin typeface="Calibri"/>
                <a:ea typeface="Times New Roman"/>
                <a:cs typeface="Calibri"/>
              </a:rPr>
              <a:t>po</a:t>
            </a:r>
            <a:r>
              <a:rPr lang="en-US" spc="-35" dirty="0">
                <a:solidFill>
                  <a:srgbClr val="000000"/>
                </a:solidFill>
                <a:latin typeface="Calibri"/>
                <a:ea typeface="Times New Roman"/>
                <a:cs typeface="Calibri"/>
              </a:rPr>
              <a:t>s</a:t>
            </a:r>
            <a:r>
              <a:rPr lang="en-US" dirty="0">
                <a:solidFill>
                  <a:srgbClr val="000000"/>
                </a:solidFill>
                <a:latin typeface="Calibri"/>
                <a:ea typeface="Times New Roman"/>
                <a:cs typeface="Calibri"/>
              </a:rPr>
              <a:t>t‐</a:t>
            </a:r>
            <a:r>
              <a:rPr lang="en-US" spc="-20" dirty="0">
                <a:solidFill>
                  <a:srgbClr val="000000"/>
                </a:solidFill>
                <a:latin typeface="Calibri"/>
                <a:ea typeface="Times New Roman"/>
                <a:cs typeface="Calibri"/>
              </a:rPr>
              <a:t>c</a:t>
            </a:r>
            <a:r>
              <a:rPr lang="en-US" dirty="0">
                <a:solidFill>
                  <a:srgbClr val="000000"/>
                </a:solidFill>
                <a:latin typeface="Calibri"/>
                <a:ea typeface="Times New Roman"/>
                <a:cs typeface="Calibri"/>
              </a:rPr>
              <a:t>o</a:t>
            </a:r>
            <a:r>
              <a:rPr lang="en-US" spc="5" dirty="0">
                <a:solidFill>
                  <a:srgbClr val="000000"/>
                </a:solidFill>
                <a:latin typeface="Calibri"/>
                <a:ea typeface="Times New Roman"/>
                <a:cs typeface="Calibri"/>
              </a:rPr>
              <a:t>m</a:t>
            </a:r>
            <a:r>
              <a:rPr lang="en-US" dirty="0">
                <a:solidFill>
                  <a:srgbClr val="000000"/>
                </a:solidFill>
                <a:latin typeface="Calibri"/>
                <a:ea typeface="Times New Roman"/>
                <a:cs typeface="Calibri"/>
              </a:rPr>
              <a:t>pl</a:t>
            </a:r>
            <a:r>
              <a:rPr lang="en-US" spc="-10" dirty="0">
                <a:solidFill>
                  <a:srgbClr val="000000"/>
                </a:solidFill>
                <a:latin typeface="Calibri"/>
                <a:ea typeface="Times New Roman"/>
                <a:cs typeface="Calibri"/>
              </a:rPr>
              <a:t>e</a:t>
            </a:r>
            <a:r>
              <a:rPr lang="en-US" dirty="0">
                <a:solidFill>
                  <a:srgbClr val="000000"/>
                </a:solidFill>
                <a:latin typeface="Calibri"/>
                <a:ea typeface="Times New Roman"/>
                <a:cs typeface="Calibri"/>
              </a:rPr>
              <a:t>tion</a:t>
            </a:r>
            <a:r>
              <a:rPr lang="en-US" spc="-55"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OP</a:t>
            </a:r>
            <a:r>
              <a:rPr lang="en-US" dirty="0">
                <a:solidFill>
                  <a:srgbClr val="000000"/>
                </a:solidFill>
                <a:latin typeface="Calibri"/>
                <a:ea typeface="Times New Roman"/>
                <a:cs typeface="Calibri"/>
              </a:rPr>
              <a:t>T a</a:t>
            </a:r>
            <a:r>
              <a:rPr lang="en-US" spc="-5" dirty="0">
                <a:solidFill>
                  <a:srgbClr val="000000"/>
                </a:solidFill>
                <a:latin typeface="Calibri"/>
                <a:ea typeface="Times New Roman"/>
                <a:cs typeface="Calibri"/>
              </a:rPr>
              <a:t> </a:t>
            </a:r>
            <a:r>
              <a:rPr lang="en-US" spc="-35" dirty="0">
                <a:solidFill>
                  <a:srgbClr val="000000"/>
                </a:solidFill>
                <a:latin typeface="Calibri"/>
                <a:ea typeface="Times New Roman"/>
                <a:cs typeface="Calibri"/>
              </a:rPr>
              <a:t>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mu</a:t>
            </a:r>
            <a:r>
              <a:rPr lang="en-US" spc="-35" dirty="0">
                <a:solidFill>
                  <a:srgbClr val="000000"/>
                </a:solidFill>
                <a:latin typeface="Calibri"/>
                <a:ea typeface="Times New Roman"/>
                <a:cs typeface="Calibri"/>
              </a:rPr>
              <a:t>s</a:t>
            </a:r>
            <a:r>
              <a:rPr lang="en-US" dirty="0">
                <a:solidFill>
                  <a:srgbClr val="000000"/>
                </a:solidFill>
                <a:latin typeface="Calibri"/>
                <a:ea typeface="Times New Roman"/>
                <a:cs typeface="Calibri"/>
              </a:rPr>
              <a:t>t</a:t>
            </a:r>
            <a:r>
              <a:rPr lang="en-US" spc="-20" dirty="0">
                <a:solidFill>
                  <a:srgbClr val="000000"/>
                </a:solidFill>
                <a:latin typeface="Calibri"/>
                <a:ea typeface="Times New Roman"/>
                <a:cs typeface="Calibri"/>
              </a:rPr>
              <a:t> </a:t>
            </a:r>
            <a:r>
              <a:rPr lang="en-US" dirty="0">
                <a:solidFill>
                  <a:srgbClr val="000000"/>
                </a:solidFill>
                <a:latin typeface="Calibri"/>
                <a:ea typeface="Times New Roman"/>
                <a:cs typeface="Calibri"/>
              </a:rPr>
              <a:t>be</a:t>
            </a:r>
            <a:r>
              <a:rPr lang="en-US" spc="-25" dirty="0">
                <a:solidFill>
                  <a:srgbClr val="000000"/>
                </a:solidFill>
                <a:latin typeface="Calibri"/>
                <a:ea typeface="Times New Roman"/>
                <a:cs typeface="Calibri"/>
              </a:rPr>
              <a:t> </a:t>
            </a:r>
            <a:r>
              <a:rPr lang="en-US" dirty="0" smtClean="0">
                <a:solidFill>
                  <a:srgbClr val="000000"/>
                </a:solidFill>
                <a:latin typeface="Calibri"/>
                <a:ea typeface="Times New Roman"/>
                <a:cs typeface="Calibri"/>
              </a:rPr>
              <a:t>adequ</a:t>
            </a:r>
            <a:r>
              <a:rPr lang="en-US" spc="-25" dirty="0" smtClean="0">
                <a:solidFill>
                  <a:srgbClr val="000000"/>
                </a:solidFill>
                <a:latin typeface="Calibri"/>
                <a:ea typeface="Times New Roman"/>
                <a:cs typeface="Calibri"/>
              </a:rPr>
              <a:t>at</a:t>
            </a:r>
            <a:r>
              <a:rPr lang="en-US" dirty="0" smtClean="0">
                <a:solidFill>
                  <a:srgbClr val="000000"/>
                </a:solidFill>
                <a:latin typeface="Calibri"/>
                <a:ea typeface="Times New Roman"/>
                <a:cs typeface="Calibri"/>
              </a:rPr>
              <a:t>ely</a:t>
            </a:r>
            <a:r>
              <a:rPr lang="en-US" sz="1100" dirty="0" smtClean="0">
                <a:latin typeface="Calibri"/>
                <a:ea typeface="Times New Roman"/>
                <a:cs typeface="Times New Roman"/>
              </a:rPr>
              <a:t> </a:t>
            </a:r>
            <a:r>
              <a:rPr lang="en-US" spc="-5" dirty="0" smtClean="0">
                <a:solidFill>
                  <a:srgbClr val="000000"/>
                </a:solidFill>
                <a:latin typeface="Calibri"/>
                <a:ea typeface="Times New Roman"/>
                <a:cs typeface="Calibri"/>
              </a:rPr>
              <a:t>emplo</a:t>
            </a:r>
            <a:r>
              <a:rPr lang="en-US" spc="-30" dirty="0" smtClean="0">
                <a:solidFill>
                  <a:srgbClr val="000000"/>
                </a:solidFill>
                <a:latin typeface="Calibri"/>
                <a:ea typeface="Times New Roman"/>
                <a:cs typeface="Calibri"/>
              </a:rPr>
              <a:t>y</a:t>
            </a:r>
            <a:r>
              <a:rPr lang="en-US" spc="-5" dirty="0" smtClean="0">
                <a:solidFill>
                  <a:srgbClr val="000000"/>
                </a:solidFill>
                <a:latin typeface="Calibri"/>
                <a:ea typeface="Times New Roman"/>
                <a:cs typeface="Calibri"/>
              </a:rPr>
              <a:t>e</a:t>
            </a:r>
            <a:r>
              <a:rPr lang="en-US" dirty="0" smtClean="0">
                <a:solidFill>
                  <a:srgbClr val="000000"/>
                </a:solidFill>
                <a:latin typeface="Calibri"/>
                <a:ea typeface="Times New Roman"/>
                <a:cs typeface="Calibri"/>
              </a:rPr>
              <a:t>d</a:t>
            </a:r>
            <a:r>
              <a:rPr lang="en-US" spc="-25" dirty="0" smtClean="0">
                <a:solidFill>
                  <a:srgbClr val="000000"/>
                </a:solidFill>
                <a:latin typeface="Calibri"/>
                <a:ea typeface="Times New Roman"/>
                <a:cs typeface="Calibri"/>
              </a:rPr>
              <a:t> </a:t>
            </a:r>
            <a:r>
              <a:rPr lang="en-US" spc="-25" dirty="0">
                <a:solidFill>
                  <a:srgbClr val="000000"/>
                </a:solidFill>
                <a:latin typeface="Calibri"/>
                <a:ea typeface="Times New Roman"/>
                <a:cs typeface="Calibri"/>
              </a:rPr>
              <a:t>t</a:t>
            </a:r>
            <a:r>
              <a:rPr lang="en-US" dirty="0">
                <a:solidFill>
                  <a:srgbClr val="000000"/>
                </a:solidFill>
                <a:latin typeface="Calibri"/>
                <a:ea typeface="Times New Roman"/>
                <a:cs typeface="Calibri"/>
              </a:rPr>
              <a:t>o</a:t>
            </a:r>
            <a:r>
              <a:rPr lang="en-US" spc="-10" dirty="0">
                <a:solidFill>
                  <a:srgbClr val="000000"/>
                </a:solidFill>
                <a:latin typeface="Calibri"/>
                <a:ea typeface="Times New Roman"/>
                <a:cs typeface="Calibri"/>
              </a:rPr>
              <a:t> </a:t>
            </a:r>
            <a:r>
              <a:rPr lang="en-US" spc="-40" dirty="0">
                <a:solidFill>
                  <a:srgbClr val="000000"/>
                </a:solidFill>
                <a:latin typeface="Calibri"/>
                <a:ea typeface="Times New Roman"/>
                <a:cs typeface="Calibri"/>
              </a:rPr>
              <a:t>a</a:t>
            </a:r>
            <a:r>
              <a:rPr lang="en-US" spc="-20" dirty="0">
                <a:solidFill>
                  <a:srgbClr val="000000"/>
                </a:solidFill>
                <a:latin typeface="Calibri"/>
                <a:ea typeface="Times New Roman"/>
                <a:cs typeface="Calibri"/>
              </a:rPr>
              <a:t>v</a:t>
            </a:r>
            <a:r>
              <a:rPr lang="en-US" dirty="0">
                <a:solidFill>
                  <a:srgbClr val="000000"/>
                </a:solidFill>
                <a:latin typeface="Calibri"/>
                <a:ea typeface="Times New Roman"/>
                <a:cs typeface="Calibri"/>
              </a:rPr>
              <a:t>oid</a:t>
            </a:r>
            <a:r>
              <a:rPr lang="en-US" spc="-30" dirty="0">
                <a:solidFill>
                  <a:srgbClr val="000000"/>
                </a:solidFill>
                <a:latin typeface="Calibri"/>
                <a:ea typeface="Times New Roman"/>
                <a:cs typeface="Calibri"/>
              </a:rPr>
              <a:t> </a:t>
            </a:r>
            <a:r>
              <a:rPr lang="en-US" dirty="0">
                <a:solidFill>
                  <a:srgbClr val="000000"/>
                </a:solidFill>
                <a:latin typeface="Calibri"/>
                <a:ea typeface="Times New Roman"/>
                <a:cs typeface="Calibri"/>
              </a:rPr>
              <a:t>limits</a:t>
            </a:r>
            <a:r>
              <a:rPr lang="en-US" spc="-25" dirty="0">
                <a:solidFill>
                  <a:srgbClr val="000000"/>
                </a:solidFill>
                <a:latin typeface="Calibri"/>
                <a:ea typeface="Times New Roman"/>
                <a:cs typeface="Calibri"/>
              </a:rPr>
              <a:t> </a:t>
            </a:r>
            <a:r>
              <a:rPr lang="en-US" dirty="0">
                <a:solidFill>
                  <a:srgbClr val="000000"/>
                </a:solidFill>
                <a:latin typeface="Calibri"/>
                <a:ea typeface="Times New Roman"/>
                <a:cs typeface="Calibri"/>
              </a:rPr>
              <a:t>on unemployme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spc="-15" dirty="0">
                <a:solidFill>
                  <a:srgbClr val="000000"/>
                </a:solidFill>
                <a:latin typeface="Calibri"/>
                <a:ea typeface="Times New Roman"/>
                <a:cs typeface="Calibri"/>
              </a:rPr>
              <a:t> </a:t>
            </a:r>
            <a:r>
              <a:rPr lang="en-US" spc="-50" dirty="0">
                <a:solidFill>
                  <a:srgbClr val="000000"/>
                </a:solidFill>
                <a:latin typeface="Calibri"/>
                <a:ea typeface="Times New Roman"/>
                <a:cs typeface="Calibri"/>
              </a:rPr>
              <a:t>f</a:t>
            </a:r>
            <a:r>
              <a:rPr lang="en-US" dirty="0">
                <a:solidFill>
                  <a:srgbClr val="000000"/>
                </a:solidFill>
                <a:latin typeface="Calibri"/>
                <a:ea typeface="Times New Roman"/>
                <a:cs typeface="Calibri"/>
              </a:rPr>
              <a:t>or</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20</a:t>
            </a:r>
            <a:r>
              <a:rPr lang="en-US" spc="-40" dirty="0">
                <a:solidFill>
                  <a:srgbClr val="000000"/>
                </a:solidFill>
                <a:latin typeface="Calibri"/>
                <a:ea typeface="Times New Roman"/>
                <a:cs typeface="Calibri"/>
              </a:rPr>
              <a:t> </a:t>
            </a:r>
            <a:r>
              <a:rPr lang="en-US" dirty="0">
                <a:solidFill>
                  <a:srgbClr val="000000"/>
                </a:solidFill>
                <a:latin typeface="Calibri"/>
                <a:ea typeface="Times New Roman"/>
                <a:cs typeface="Calibri"/>
              </a:rPr>
              <a:t>hou</a:t>
            </a:r>
            <a:r>
              <a:rPr lang="en-US" spc="-45" dirty="0">
                <a:solidFill>
                  <a:srgbClr val="000000"/>
                </a:solidFill>
                <a:latin typeface="Calibri"/>
                <a:ea typeface="Times New Roman"/>
                <a:cs typeface="Calibri"/>
              </a:rPr>
              <a:t>r</a:t>
            </a:r>
            <a:r>
              <a:rPr lang="en-US" dirty="0">
                <a:solidFill>
                  <a:srgbClr val="000000"/>
                </a:solidFill>
                <a:latin typeface="Calibri"/>
                <a:ea typeface="Times New Roman"/>
                <a:cs typeface="Calibri"/>
              </a:rPr>
              <a:t>s </a:t>
            </a:r>
            <a:r>
              <a:rPr lang="en-US" dirty="0" smtClean="0">
                <a:solidFill>
                  <a:srgbClr val="000000"/>
                </a:solidFill>
                <a:latin typeface="Calibri"/>
                <a:ea typeface="Times New Roman"/>
                <a:cs typeface="Calibri"/>
              </a:rPr>
              <a:t>a</a:t>
            </a:r>
            <a:r>
              <a:rPr lang="en-US" sz="1100" dirty="0" smtClean="0">
                <a:latin typeface="Calibri"/>
                <a:ea typeface="Times New Roman"/>
                <a:cs typeface="Times New Roman"/>
              </a:rPr>
              <a:t> </a:t>
            </a:r>
            <a:r>
              <a:rPr lang="en-US" spc="-25" dirty="0" smtClean="0">
                <a:solidFill>
                  <a:srgbClr val="000000"/>
                </a:solidFill>
                <a:latin typeface="Calibri"/>
                <a:ea typeface="Times New Roman"/>
                <a:cs typeface="Calibri"/>
              </a:rPr>
              <a:t>w</a:t>
            </a:r>
            <a:r>
              <a:rPr lang="en-US" dirty="0" smtClean="0">
                <a:solidFill>
                  <a:srgbClr val="000000"/>
                </a:solidFill>
                <a:latin typeface="Calibri"/>
                <a:ea typeface="Times New Roman"/>
                <a:cs typeface="Calibri"/>
              </a:rPr>
              <a:t>eek</a:t>
            </a:r>
            <a:r>
              <a:rPr lang="en-US" spc="-50" dirty="0" smtClean="0">
                <a:solidFill>
                  <a:srgbClr val="000000"/>
                </a:solidFill>
                <a:latin typeface="Calibri"/>
                <a:ea typeface="Times New Roman"/>
                <a:cs typeface="Calibri"/>
              </a:rPr>
              <a:t> </a:t>
            </a:r>
            <a:r>
              <a:rPr lang="en-US" dirty="0">
                <a:solidFill>
                  <a:srgbClr val="000000"/>
                </a:solidFill>
                <a:latin typeface="Calibri"/>
                <a:ea typeface="Times New Roman"/>
                <a:cs typeface="Calibri"/>
              </a:rPr>
              <a:t>as</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a </a:t>
            </a:r>
            <a:r>
              <a:rPr lang="en-US" spc="-20" dirty="0">
                <a:solidFill>
                  <a:srgbClr val="000000"/>
                </a:solidFill>
                <a:latin typeface="Calibri"/>
                <a:ea typeface="Times New Roman"/>
                <a:cs typeface="Calibri"/>
              </a:rPr>
              <a:t>v</a:t>
            </a:r>
            <a:r>
              <a:rPr lang="en-US" dirty="0">
                <a:solidFill>
                  <a:srgbClr val="000000"/>
                </a:solidFill>
                <a:latin typeface="Calibri"/>
                <a:ea typeface="Times New Roman"/>
                <a:cs typeface="Calibri"/>
              </a:rPr>
              <a:t>olu</a:t>
            </a:r>
            <a:r>
              <a:rPr lang="en-US" spc="-30" dirty="0">
                <a:solidFill>
                  <a:srgbClr val="000000"/>
                </a:solidFill>
                <a:latin typeface="Calibri"/>
                <a:ea typeface="Times New Roman"/>
                <a:cs typeface="Calibri"/>
              </a:rPr>
              <a:t>n</a:t>
            </a:r>
            <a:r>
              <a:rPr lang="en-US" spc="-25" dirty="0">
                <a:solidFill>
                  <a:srgbClr val="000000"/>
                </a:solidFill>
                <a:latin typeface="Calibri"/>
                <a:ea typeface="Times New Roman"/>
                <a:cs typeface="Calibri"/>
              </a:rPr>
              <a:t>t</a:t>
            </a:r>
            <a:r>
              <a:rPr lang="en-US" dirty="0">
                <a:solidFill>
                  <a:srgbClr val="000000"/>
                </a:solidFill>
                <a:latin typeface="Calibri"/>
                <a:ea typeface="Times New Roman"/>
                <a:cs typeface="Calibri"/>
              </a:rPr>
              <a:t>eer</a:t>
            </a:r>
            <a:r>
              <a:rPr lang="en-US" spc="-50" dirty="0">
                <a:solidFill>
                  <a:srgbClr val="000000"/>
                </a:solidFill>
                <a:latin typeface="Calibri"/>
                <a:ea typeface="Times New Roman"/>
                <a:cs typeface="Calibri"/>
              </a:rPr>
              <a:t> </a:t>
            </a:r>
            <a:r>
              <a:rPr lang="en-US" dirty="0">
                <a:solidFill>
                  <a:srgbClr val="000000"/>
                </a:solidFill>
                <a:latin typeface="Calibri"/>
                <a:ea typeface="Times New Roman"/>
                <a:cs typeface="Calibri"/>
              </a:rPr>
              <a:t>or</a:t>
            </a:r>
            <a:r>
              <a:rPr lang="en-US" spc="-20" dirty="0">
                <a:solidFill>
                  <a:srgbClr val="000000"/>
                </a:solidFill>
                <a:latin typeface="Calibri"/>
                <a:ea typeface="Times New Roman"/>
                <a:cs typeface="Calibri"/>
              </a:rPr>
              <a:t> </a:t>
            </a:r>
            <a:r>
              <a:rPr lang="en-US" dirty="0">
                <a:solidFill>
                  <a:srgbClr val="000000"/>
                </a:solidFill>
                <a:latin typeface="Calibri"/>
                <a:ea typeface="Times New Roman"/>
                <a:cs typeface="Calibri"/>
              </a:rPr>
              <a:t>paid emplo</a:t>
            </a:r>
            <a:r>
              <a:rPr lang="en-US" spc="-30" dirty="0">
                <a:solidFill>
                  <a:srgbClr val="000000"/>
                </a:solidFill>
                <a:latin typeface="Calibri"/>
                <a:ea typeface="Times New Roman"/>
                <a:cs typeface="Calibri"/>
              </a:rPr>
              <a:t>y</a:t>
            </a:r>
            <a:r>
              <a:rPr lang="en-US" dirty="0">
                <a:solidFill>
                  <a:srgbClr val="000000"/>
                </a:solidFill>
                <a:latin typeface="Calibri"/>
                <a:ea typeface="Times New Roman"/>
                <a:cs typeface="Calibri"/>
              </a:rPr>
              <a:t>ee</a:t>
            </a:r>
            <a:r>
              <a:rPr lang="en-US" dirty="0" smtClean="0">
                <a:solidFill>
                  <a:srgbClr val="000000"/>
                </a:solidFill>
                <a:latin typeface="Calibri"/>
                <a:ea typeface="Times New Roman"/>
                <a:cs typeface="Calibri"/>
              </a:rPr>
              <a:t>.</a:t>
            </a:r>
            <a:endParaRPr lang="en-US" sz="1100" dirty="0">
              <a:latin typeface="Calibri"/>
              <a:ea typeface="Times New Roman"/>
              <a:cs typeface="Times New Roman"/>
            </a:endParaRPr>
          </a:p>
        </p:txBody>
      </p:sp>
    </p:spTree>
    <p:extLst>
      <p:ext uri="{BB962C8B-B14F-4D97-AF65-F5344CB8AC3E}">
        <p14:creationId xmlns:p14="http://schemas.microsoft.com/office/powerpoint/2010/main" val="2503651631"/>
      </p:ext>
    </p:extLst>
  </p:cSld>
  <p:clrMapOvr>
    <a:masterClrMapping/>
  </p:clrMapOvr>
  <mc:AlternateContent xmlns:mc="http://schemas.openxmlformats.org/markup-compatibility/2006" xmlns:p14="http://schemas.microsoft.com/office/powerpoint/2010/main">
    <mc:Choice Requires="p14">
      <p:transition spd="slow" p14:dur="1250">
        <p:cut/>
      </p:transition>
    </mc:Choice>
    <mc:Fallback xmlns="">
      <p:transition spd="slow">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95400"/>
          </a:xfrm>
        </p:spPr>
        <p:txBody>
          <a:bodyPr>
            <a:normAutofit fontScale="90000"/>
          </a:bodyPr>
          <a:lstStyle/>
          <a:p>
            <a:pPr algn="ctr"/>
            <a:r>
              <a:rPr lang="en-US" sz="4400" dirty="0">
                <a:solidFill>
                  <a:srgbClr val="002060"/>
                </a:solidFill>
              </a:rPr>
              <a:t>How CPT can effect OPT</a:t>
            </a:r>
            <a:r>
              <a:rPr lang="en-US" dirty="0"/>
              <a:t/>
            </a:r>
            <a:br>
              <a:rPr lang="en-US" dirty="0"/>
            </a:br>
            <a:endParaRPr lang="en-US" dirty="0"/>
          </a:p>
        </p:txBody>
      </p:sp>
      <p:sp>
        <p:nvSpPr>
          <p:cNvPr id="3" name="Content Placeholder 2"/>
          <p:cNvSpPr>
            <a:spLocks noGrp="1"/>
          </p:cNvSpPr>
          <p:nvPr>
            <p:ph idx="1"/>
          </p:nvPr>
        </p:nvSpPr>
        <p:spPr/>
        <p:txBody>
          <a:bodyPr/>
          <a:lstStyle/>
          <a:p>
            <a:pPr marL="66040" marR="0">
              <a:lnSpc>
                <a:spcPts val="2875"/>
              </a:lnSpc>
              <a:spcBef>
                <a:spcPts val="0"/>
              </a:spcBef>
              <a:spcAft>
                <a:spcPts val="0"/>
              </a:spcAft>
              <a:tabLst>
                <a:tab pos="342900" algn="l"/>
              </a:tabLst>
            </a:pPr>
            <a:endParaRPr lang="en-US" dirty="0" smtClean="0">
              <a:solidFill>
                <a:srgbClr val="000000"/>
              </a:solidFill>
              <a:latin typeface="Calibri"/>
              <a:ea typeface="Times New Roman"/>
              <a:cs typeface="Calibri"/>
            </a:endParaRPr>
          </a:p>
          <a:p>
            <a:pPr marL="0" marR="0" indent="0">
              <a:lnSpc>
                <a:spcPts val="2875"/>
              </a:lnSpc>
              <a:spcBef>
                <a:spcPts val="0"/>
              </a:spcBef>
              <a:spcAft>
                <a:spcPts val="0"/>
              </a:spcAft>
              <a:buNone/>
              <a:tabLst>
                <a:tab pos="342900" algn="l"/>
              </a:tabLst>
            </a:pPr>
            <a:endParaRPr lang="en-US" dirty="0">
              <a:solidFill>
                <a:srgbClr val="000000"/>
              </a:solidFill>
              <a:latin typeface="Calibri"/>
              <a:ea typeface="Times New Roman"/>
              <a:cs typeface="Calibri"/>
            </a:endParaRPr>
          </a:p>
          <a:p>
            <a:pPr marL="66040" marR="0">
              <a:lnSpc>
                <a:spcPts val="2875"/>
              </a:lnSpc>
              <a:spcBef>
                <a:spcPts val="0"/>
              </a:spcBef>
              <a:spcAft>
                <a:spcPts val="0"/>
              </a:spcAft>
              <a:tabLst>
                <a:tab pos="342900" algn="l"/>
              </a:tabLst>
            </a:pPr>
            <a:endParaRPr lang="en-US" dirty="0" smtClean="0">
              <a:solidFill>
                <a:srgbClr val="000000"/>
              </a:solidFill>
              <a:latin typeface="Calibri"/>
              <a:ea typeface="Times New Roman"/>
              <a:cs typeface="Calibri"/>
            </a:endParaRPr>
          </a:p>
          <a:p>
            <a:pPr marL="66040" marR="0">
              <a:lnSpc>
                <a:spcPts val="2875"/>
              </a:lnSpc>
              <a:spcBef>
                <a:spcPts val="0"/>
              </a:spcBef>
              <a:spcAft>
                <a:spcPts val="0"/>
              </a:spcAft>
              <a:tabLst>
                <a:tab pos="342900" algn="l"/>
              </a:tabLst>
            </a:pPr>
            <a:r>
              <a:rPr lang="en-US" sz="2800" dirty="0" smtClean="0">
                <a:solidFill>
                  <a:srgbClr val="000000"/>
                </a:solidFill>
                <a:latin typeface="Calibri"/>
                <a:ea typeface="Times New Roman"/>
                <a:cs typeface="Calibri"/>
              </a:rPr>
              <a:t>Prior</a:t>
            </a:r>
            <a:r>
              <a:rPr lang="en-US" sz="2800" spc="-55" dirty="0" smtClean="0">
                <a:solidFill>
                  <a:srgbClr val="000000"/>
                </a:solidFill>
                <a:latin typeface="Calibri"/>
                <a:ea typeface="Times New Roman"/>
                <a:cs typeface="Calibri"/>
              </a:rPr>
              <a:t> </a:t>
            </a:r>
            <a:r>
              <a:rPr lang="en-US" sz="2800" dirty="0" smtClean="0">
                <a:solidFill>
                  <a:srgbClr val="000000"/>
                </a:solidFill>
                <a:latin typeface="Calibri"/>
                <a:ea typeface="Times New Roman"/>
                <a:cs typeface="Calibri"/>
              </a:rPr>
              <a:t>uses </a:t>
            </a:r>
            <a:r>
              <a:rPr lang="en-US" sz="2800" dirty="0">
                <a:solidFill>
                  <a:srgbClr val="000000"/>
                </a:solidFill>
                <a:latin typeface="Calibri"/>
                <a:ea typeface="Times New Roman"/>
                <a:cs typeface="Calibri"/>
              </a:rPr>
              <a:t>of </a:t>
            </a:r>
            <a:r>
              <a:rPr lang="en-US" sz="2800" u="sng" dirty="0" smtClean="0">
                <a:solidFill>
                  <a:srgbClr val="000000"/>
                </a:solidFill>
                <a:latin typeface="Calibri"/>
                <a:ea typeface="Times New Roman"/>
                <a:cs typeface="Calibri"/>
              </a:rPr>
              <a:t>full‐time</a:t>
            </a:r>
            <a:r>
              <a:rPr lang="en-US" sz="2800" dirty="0" smtClean="0">
                <a:solidFill>
                  <a:srgbClr val="000000"/>
                </a:solidFill>
                <a:latin typeface="Calibri"/>
                <a:ea typeface="Times New Roman"/>
                <a:cs typeface="Calibri"/>
              </a:rPr>
              <a:t>( 40 hours per week or more)</a:t>
            </a:r>
            <a:r>
              <a:rPr lang="en-US" sz="2800" spc="-45" dirty="0" smtClean="0">
                <a:solidFill>
                  <a:srgbClr val="000000"/>
                </a:solidFill>
                <a:latin typeface="Calibri"/>
                <a:ea typeface="Times New Roman"/>
                <a:cs typeface="Calibri"/>
              </a:rPr>
              <a:t> </a:t>
            </a:r>
            <a:r>
              <a:rPr lang="en-US" sz="2800" dirty="0">
                <a:solidFill>
                  <a:srgbClr val="000000"/>
                </a:solidFill>
                <a:latin typeface="Calibri"/>
                <a:ea typeface="Times New Roman"/>
                <a:cs typeface="Calibri"/>
              </a:rPr>
              <a:t>Curricular P</a:t>
            </a:r>
            <a:r>
              <a:rPr lang="en-US" sz="2800" spc="-50" dirty="0">
                <a:solidFill>
                  <a:srgbClr val="000000"/>
                </a:solidFill>
                <a:latin typeface="Calibri"/>
                <a:ea typeface="Times New Roman"/>
                <a:cs typeface="Calibri"/>
              </a:rPr>
              <a:t>r</a:t>
            </a:r>
            <a:r>
              <a:rPr lang="en-US" sz="2800" dirty="0">
                <a:solidFill>
                  <a:srgbClr val="000000"/>
                </a:solidFill>
                <a:latin typeface="Calibri"/>
                <a:ea typeface="Times New Roman"/>
                <a:cs typeface="Calibri"/>
              </a:rPr>
              <a:t>acti</a:t>
            </a:r>
            <a:r>
              <a:rPr lang="en-US" sz="2800" spc="-20" dirty="0">
                <a:solidFill>
                  <a:srgbClr val="000000"/>
                </a:solidFill>
                <a:latin typeface="Calibri"/>
                <a:ea typeface="Times New Roman"/>
                <a:cs typeface="Calibri"/>
              </a:rPr>
              <a:t>c</a:t>
            </a:r>
            <a:r>
              <a:rPr lang="en-US" sz="2800" dirty="0">
                <a:solidFill>
                  <a:srgbClr val="000000"/>
                </a:solidFill>
                <a:latin typeface="Calibri"/>
                <a:ea typeface="Times New Roman"/>
                <a:cs typeface="Calibri"/>
              </a:rPr>
              <a:t>al</a:t>
            </a:r>
            <a:r>
              <a:rPr lang="en-US" sz="2800" spc="-50" dirty="0">
                <a:solidFill>
                  <a:srgbClr val="000000"/>
                </a:solidFill>
                <a:latin typeface="Calibri"/>
                <a:ea typeface="Times New Roman"/>
                <a:cs typeface="Calibri"/>
              </a:rPr>
              <a:t> </a:t>
            </a:r>
            <a:r>
              <a:rPr lang="en-US" sz="2800" spc="-150" dirty="0" smtClean="0">
                <a:solidFill>
                  <a:srgbClr val="000000"/>
                </a:solidFill>
                <a:latin typeface="Calibri"/>
                <a:ea typeface="Times New Roman"/>
                <a:cs typeface="Calibri"/>
              </a:rPr>
              <a:t>T</a:t>
            </a:r>
            <a:r>
              <a:rPr lang="en-US" sz="2800" spc="-50" dirty="0" smtClean="0">
                <a:solidFill>
                  <a:srgbClr val="000000"/>
                </a:solidFill>
                <a:latin typeface="Calibri"/>
                <a:ea typeface="Times New Roman"/>
                <a:cs typeface="Calibri"/>
              </a:rPr>
              <a:t>r</a:t>
            </a:r>
            <a:r>
              <a:rPr lang="en-US" sz="2800" dirty="0" smtClean="0">
                <a:solidFill>
                  <a:srgbClr val="000000"/>
                </a:solidFill>
                <a:latin typeface="Calibri"/>
                <a:ea typeface="Times New Roman"/>
                <a:cs typeface="Calibri"/>
              </a:rPr>
              <a:t>aining(CPT)</a:t>
            </a:r>
            <a:r>
              <a:rPr lang="en-US" sz="2800" spc="-10" dirty="0" smtClean="0">
                <a:solidFill>
                  <a:srgbClr val="000000"/>
                </a:solidFill>
                <a:latin typeface="Calibri"/>
                <a:ea typeface="Times New Roman"/>
                <a:cs typeface="Calibri"/>
              </a:rPr>
              <a:t> </a:t>
            </a:r>
            <a:r>
              <a:rPr lang="en-US" sz="2800" spc="-50" dirty="0">
                <a:solidFill>
                  <a:srgbClr val="000000"/>
                </a:solidFill>
                <a:latin typeface="Calibri"/>
                <a:ea typeface="Times New Roman"/>
                <a:cs typeface="Calibri"/>
              </a:rPr>
              <a:t>f</a:t>
            </a:r>
            <a:r>
              <a:rPr lang="en-US" sz="2800" dirty="0">
                <a:solidFill>
                  <a:srgbClr val="000000"/>
                </a:solidFill>
                <a:latin typeface="Calibri"/>
                <a:ea typeface="Times New Roman"/>
                <a:cs typeface="Calibri"/>
              </a:rPr>
              <a:t>or</a:t>
            </a:r>
            <a:r>
              <a:rPr lang="en-US" sz="2800" spc="-10" dirty="0">
                <a:solidFill>
                  <a:srgbClr val="000000"/>
                </a:solidFill>
                <a:latin typeface="Calibri"/>
                <a:ea typeface="Times New Roman"/>
                <a:cs typeface="Calibri"/>
              </a:rPr>
              <a:t> </a:t>
            </a:r>
            <a:r>
              <a:rPr lang="en-US" sz="2800" dirty="0">
                <a:solidFill>
                  <a:srgbClr val="000000"/>
                </a:solidFill>
                <a:latin typeface="Calibri"/>
                <a:ea typeface="Times New Roman"/>
                <a:cs typeface="Calibri"/>
              </a:rPr>
              <a:t>one </a:t>
            </a:r>
            <a:r>
              <a:rPr lang="en-US" sz="2800" spc="-30" dirty="0" smtClean="0">
                <a:solidFill>
                  <a:srgbClr val="000000"/>
                </a:solidFill>
                <a:latin typeface="Calibri"/>
                <a:ea typeface="Times New Roman"/>
                <a:cs typeface="Calibri"/>
              </a:rPr>
              <a:t>y</a:t>
            </a:r>
            <a:r>
              <a:rPr lang="en-US" sz="2800" dirty="0" smtClean="0">
                <a:solidFill>
                  <a:srgbClr val="000000"/>
                </a:solidFill>
                <a:latin typeface="Calibri"/>
                <a:ea typeface="Times New Roman"/>
                <a:cs typeface="Calibri"/>
              </a:rPr>
              <a:t>ear</a:t>
            </a:r>
            <a:r>
              <a:rPr lang="en-US" sz="1200" dirty="0" smtClean="0">
                <a:latin typeface="Calibri"/>
                <a:ea typeface="Times New Roman"/>
                <a:cs typeface="Times New Roman"/>
              </a:rPr>
              <a:t> </a:t>
            </a:r>
            <a:r>
              <a:rPr lang="en-US" sz="2800" dirty="0" smtClean="0">
                <a:solidFill>
                  <a:srgbClr val="000000"/>
                </a:solidFill>
                <a:latin typeface="Calibri"/>
                <a:ea typeface="Times New Roman"/>
                <a:cs typeface="Calibri"/>
              </a:rPr>
              <a:t>or</a:t>
            </a:r>
            <a:r>
              <a:rPr lang="en-US" sz="2800" spc="-20" dirty="0" smtClean="0">
                <a:solidFill>
                  <a:srgbClr val="000000"/>
                </a:solidFill>
                <a:latin typeface="Calibri"/>
                <a:ea typeface="Times New Roman"/>
                <a:cs typeface="Calibri"/>
              </a:rPr>
              <a:t> </a:t>
            </a:r>
            <a:r>
              <a:rPr lang="en-US" sz="2800" dirty="0">
                <a:solidFill>
                  <a:srgbClr val="000000"/>
                </a:solidFill>
                <a:latin typeface="Calibri"/>
                <a:ea typeface="Times New Roman"/>
                <a:cs typeface="Calibri"/>
              </a:rPr>
              <a:t>mo</a:t>
            </a:r>
            <a:r>
              <a:rPr lang="en-US" sz="2800" spc="-30" dirty="0">
                <a:solidFill>
                  <a:srgbClr val="000000"/>
                </a:solidFill>
                <a:latin typeface="Calibri"/>
                <a:ea typeface="Times New Roman"/>
                <a:cs typeface="Calibri"/>
              </a:rPr>
              <a:t>r</a:t>
            </a:r>
            <a:r>
              <a:rPr lang="en-US" sz="2800" dirty="0">
                <a:solidFill>
                  <a:srgbClr val="000000"/>
                </a:solidFill>
                <a:latin typeface="Calibri"/>
                <a:ea typeface="Times New Roman"/>
                <a:cs typeface="Calibri"/>
              </a:rPr>
              <a:t>e</a:t>
            </a:r>
            <a:r>
              <a:rPr lang="en-US" sz="2800" spc="-60" dirty="0">
                <a:solidFill>
                  <a:srgbClr val="000000"/>
                </a:solidFill>
                <a:latin typeface="Calibri"/>
                <a:ea typeface="Times New Roman"/>
                <a:cs typeface="Calibri"/>
              </a:rPr>
              <a:t> </a:t>
            </a:r>
            <a:r>
              <a:rPr lang="en-US" sz="2800" dirty="0">
                <a:solidFill>
                  <a:srgbClr val="000000"/>
                </a:solidFill>
                <a:latin typeface="Calibri"/>
                <a:ea typeface="Times New Roman"/>
                <a:cs typeface="Calibri"/>
              </a:rPr>
              <a:t>elimin</a:t>
            </a:r>
            <a:r>
              <a:rPr lang="en-US" sz="2800" spc="-25" dirty="0">
                <a:solidFill>
                  <a:srgbClr val="000000"/>
                </a:solidFill>
                <a:latin typeface="Calibri"/>
                <a:ea typeface="Times New Roman"/>
                <a:cs typeface="Calibri"/>
              </a:rPr>
              <a:t>at</a:t>
            </a:r>
            <a:r>
              <a:rPr lang="en-US" sz="2800" dirty="0">
                <a:solidFill>
                  <a:srgbClr val="000000"/>
                </a:solidFill>
                <a:latin typeface="Calibri"/>
                <a:ea typeface="Times New Roman"/>
                <a:cs typeface="Calibri"/>
              </a:rPr>
              <a:t>es</a:t>
            </a:r>
            <a:r>
              <a:rPr lang="en-US" sz="2800" spc="-40" dirty="0">
                <a:solidFill>
                  <a:srgbClr val="000000"/>
                </a:solidFill>
                <a:latin typeface="Calibri"/>
                <a:ea typeface="Times New Roman"/>
                <a:cs typeface="Calibri"/>
              </a:rPr>
              <a:t> </a:t>
            </a:r>
            <a:r>
              <a:rPr lang="en-US" sz="2800" dirty="0">
                <a:solidFill>
                  <a:srgbClr val="000000"/>
                </a:solidFill>
                <a:latin typeface="Calibri"/>
                <a:ea typeface="Times New Roman"/>
                <a:cs typeface="Calibri"/>
              </a:rPr>
              <a:t>eligibility</a:t>
            </a:r>
            <a:r>
              <a:rPr lang="en-US" sz="2800" spc="-15" dirty="0">
                <a:solidFill>
                  <a:srgbClr val="000000"/>
                </a:solidFill>
                <a:latin typeface="Calibri"/>
                <a:ea typeface="Times New Roman"/>
                <a:cs typeface="Calibri"/>
              </a:rPr>
              <a:t> </a:t>
            </a:r>
            <a:r>
              <a:rPr lang="en-US" sz="2800" spc="-50" dirty="0">
                <a:solidFill>
                  <a:srgbClr val="000000"/>
                </a:solidFill>
                <a:latin typeface="Calibri"/>
                <a:ea typeface="Times New Roman"/>
                <a:cs typeface="Calibri"/>
              </a:rPr>
              <a:t>f</a:t>
            </a:r>
            <a:r>
              <a:rPr lang="en-US" sz="2800" dirty="0">
                <a:solidFill>
                  <a:srgbClr val="000000"/>
                </a:solidFill>
                <a:latin typeface="Calibri"/>
                <a:ea typeface="Times New Roman"/>
                <a:cs typeface="Calibri"/>
              </a:rPr>
              <a:t>or</a:t>
            </a:r>
            <a:r>
              <a:rPr lang="en-US" sz="2800" spc="-10" dirty="0">
                <a:solidFill>
                  <a:srgbClr val="000000"/>
                </a:solidFill>
                <a:latin typeface="Calibri"/>
                <a:ea typeface="Times New Roman"/>
                <a:cs typeface="Calibri"/>
              </a:rPr>
              <a:t> </a:t>
            </a:r>
            <a:r>
              <a:rPr lang="en-US" sz="2800" dirty="0">
                <a:solidFill>
                  <a:srgbClr val="000000"/>
                </a:solidFill>
                <a:latin typeface="Calibri"/>
                <a:ea typeface="Times New Roman"/>
                <a:cs typeface="Calibri"/>
              </a:rPr>
              <a:t>O</a:t>
            </a:r>
            <a:r>
              <a:rPr lang="en-US" sz="2800" spc="-15" dirty="0">
                <a:solidFill>
                  <a:srgbClr val="000000"/>
                </a:solidFill>
                <a:latin typeface="Calibri"/>
                <a:ea typeface="Times New Roman"/>
                <a:cs typeface="Calibri"/>
              </a:rPr>
              <a:t>p</a:t>
            </a:r>
            <a:r>
              <a:rPr lang="en-US" sz="2800" dirty="0">
                <a:solidFill>
                  <a:srgbClr val="000000"/>
                </a:solidFill>
                <a:latin typeface="Calibri"/>
                <a:ea typeface="Times New Roman"/>
                <a:cs typeface="Calibri"/>
              </a:rPr>
              <a:t>tional</a:t>
            </a:r>
            <a:r>
              <a:rPr lang="en-US" sz="2800" spc="-15" dirty="0">
                <a:solidFill>
                  <a:srgbClr val="000000"/>
                </a:solidFill>
                <a:latin typeface="Calibri"/>
                <a:ea typeface="Times New Roman"/>
                <a:cs typeface="Calibri"/>
              </a:rPr>
              <a:t> </a:t>
            </a:r>
            <a:r>
              <a:rPr lang="en-US" sz="2800" dirty="0">
                <a:solidFill>
                  <a:srgbClr val="000000"/>
                </a:solidFill>
                <a:latin typeface="Calibri"/>
                <a:ea typeface="Times New Roman"/>
                <a:cs typeface="Calibri"/>
              </a:rPr>
              <a:t>P</a:t>
            </a:r>
            <a:r>
              <a:rPr lang="en-US" sz="2800" spc="-50" dirty="0">
                <a:solidFill>
                  <a:srgbClr val="000000"/>
                </a:solidFill>
                <a:latin typeface="Calibri"/>
                <a:ea typeface="Times New Roman"/>
                <a:cs typeface="Calibri"/>
              </a:rPr>
              <a:t>r</a:t>
            </a:r>
            <a:r>
              <a:rPr lang="en-US" sz="2800" dirty="0">
                <a:solidFill>
                  <a:srgbClr val="000000"/>
                </a:solidFill>
                <a:latin typeface="Calibri"/>
                <a:ea typeface="Times New Roman"/>
                <a:cs typeface="Calibri"/>
              </a:rPr>
              <a:t>acti</a:t>
            </a:r>
            <a:r>
              <a:rPr lang="en-US" sz="2800" spc="-20" dirty="0">
                <a:solidFill>
                  <a:srgbClr val="000000"/>
                </a:solidFill>
                <a:latin typeface="Calibri"/>
                <a:ea typeface="Times New Roman"/>
                <a:cs typeface="Calibri"/>
              </a:rPr>
              <a:t>c</a:t>
            </a:r>
            <a:r>
              <a:rPr lang="en-US" sz="2800" dirty="0">
                <a:solidFill>
                  <a:srgbClr val="000000"/>
                </a:solidFill>
                <a:latin typeface="Calibri"/>
                <a:ea typeface="Times New Roman"/>
                <a:cs typeface="Calibri"/>
              </a:rPr>
              <a:t>al</a:t>
            </a:r>
            <a:r>
              <a:rPr lang="en-US" sz="2800" spc="-50" dirty="0">
                <a:solidFill>
                  <a:srgbClr val="000000"/>
                </a:solidFill>
                <a:latin typeface="Calibri"/>
                <a:ea typeface="Times New Roman"/>
                <a:cs typeface="Calibri"/>
              </a:rPr>
              <a:t> </a:t>
            </a:r>
            <a:r>
              <a:rPr lang="en-US" sz="2800" spc="-150" dirty="0">
                <a:solidFill>
                  <a:srgbClr val="000000"/>
                </a:solidFill>
                <a:latin typeface="Calibri"/>
                <a:ea typeface="Times New Roman"/>
                <a:cs typeface="Calibri"/>
              </a:rPr>
              <a:t>T</a:t>
            </a:r>
            <a:r>
              <a:rPr lang="en-US" sz="2800" spc="-50" dirty="0">
                <a:solidFill>
                  <a:srgbClr val="000000"/>
                </a:solidFill>
                <a:latin typeface="Calibri"/>
                <a:ea typeface="Times New Roman"/>
                <a:cs typeface="Calibri"/>
              </a:rPr>
              <a:t>r</a:t>
            </a:r>
            <a:r>
              <a:rPr lang="en-US" sz="2800" dirty="0">
                <a:solidFill>
                  <a:srgbClr val="000000"/>
                </a:solidFill>
                <a:latin typeface="Calibri"/>
                <a:ea typeface="Times New Roman"/>
                <a:cs typeface="Calibri"/>
              </a:rPr>
              <a:t>aining</a:t>
            </a:r>
            <a:r>
              <a:rPr lang="en-US" sz="2800" spc="-10" dirty="0">
                <a:solidFill>
                  <a:srgbClr val="000000"/>
                </a:solidFill>
                <a:latin typeface="Calibri"/>
                <a:ea typeface="Times New Roman"/>
                <a:cs typeface="Calibri"/>
              </a:rPr>
              <a:t> </a:t>
            </a:r>
            <a:endParaRPr lang="en-US" sz="2800" dirty="0"/>
          </a:p>
        </p:txBody>
      </p:sp>
    </p:spTree>
    <p:extLst>
      <p:ext uri="{BB962C8B-B14F-4D97-AF65-F5344CB8AC3E}">
        <p14:creationId xmlns:p14="http://schemas.microsoft.com/office/powerpoint/2010/main" val="84813284"/>
      </p:ext>
    </p:extLst>
  </p:cSld>
  <p:clrMapOvr>
    <a:masterClrMapping/>
  </p:clrMapOvr>
  <mc:AlternateContent xmlns:mc="http://schemas.openxmlformats.org/markup-compatibility/2006" xmlns:p14="http://schemas.microsoft.com/office/powerpoint/2010/main">
    <mc:Choice Requires="p14">
      <p:transition spd="slow" p14:dur="1250">
        <p:cut/>
      </p:transition>
    </mc:Choice>
    <mc:Fallback xmlns="">
      <p:transition spd="slow">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2060"/>
                </a:solidFill>
              </a:rPr>
              <a:t>Offer of Employment</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No offer of employment is required to apply for standard OPT, </a:t>
            </a:r>
            <a:r>
              <a:rPr lang="en-US" dirty="0" smtClean="0"/>
              <a:t>but the </a:t>
            </a:r>
            <a:r>
              <a:rPr lang="en-US" dirty="0"/>
              <a:t>student is expected to work during the OPT EAD </a:t>
            </a:r>
            <a:r>
              <a:rPr lang="en-US" dirty="0" smtClean="0"/>
              <a:t>validity period</a:t>
            </a:r>
            <a:r>
              <a:rPr lang="en-US" dirty="0"/>
              <a:t>. Students on post‐completion OPT are limited to </a:t>
            </a:r>
            <a:r>
              <a:rPr lang="en-US" dirty="0" smtClean="0"/>
              <a:t>a maximum </a:t>
            </a:r>
            <a:r>
              <a:rPr lang="en-US" dirty="0"/>
              <a:t>of 90 days of unemployment</a:t>
            </a:r>
            <a:r>
              <a:rPr lang="en-US" dirty="0" smtClean="0"/>
              <a:t>.</a:t>
            </a:r>
          </a:p>
          <a:p>
            <a:pPr marL="0" indent="0">
              <a:buNone/>
            </a:pPr>
            <a:endParaRPr lang="en-US" dirty="0"/>
          </a:p>
          <a:p>
            <a:r>
              <a:rPr lang="en-US" dirty="0" smtClean="0"/>
              <a:t>To </a:t>
            </a:r>
            <a:r>
              <a:rPr lang="en-US" dirty="0"/>
              <a:t>apply for a </a:t>
            </a:r>
            <a:r>
              <a:rPr lang="en-US" dirty="0" smtClean="0"/>
              <a:t>24‐month </a:t>
            </a:r>
            <a:r>
              <a:rPr lang="en-US" dirty="0"/>
              <a:t>STEM extension, student must have </a:t>
            </a:r>
            <a:r>
              <a:rPr lang="en-US" dirty="0" smtClean="0"/>
              <a:t>an offer </a:t>
            </a:r>
            <a:r>
              <a:rPr lang="en-US" dirty="0"/>
              <a:t>of employment from an employer registered with </a:t>
            </a:r>
            <a:r>
              <a:rPr lang="en-US" dirty="0" smtClean="0"/>
              <a:t>E‐Verify. If more than 90 days of unemployment is used during the first 12 months of OPT, the 24 Month Extension will be Denied.</a:t>
            </a:r>
            <a:endParaRPr lang="en-US" dirty="0"/>
          </a:p>
          <a:p>
            <a:endParaRPr lang="en-US" dirty="0"/>
          </a:p>
        </p:txBody>
      </p:sp>
    </p:spTree>
    <p:extLst>
      <p:ext uri="{BB962C8B-B14F-4D97-AF65-F5344CB8AC3E}">
        <p14:creationId xmlns:p14="http://schemas.microsoft.com/office/powerpoint/2010/main" val="3757925099"/>
      </p:ext>
    </p:extLst>
  </p:cSld>
  <p:clrMapOvr>
    <a:masterClrMapping/>
  </p:clrMapOvr>
  <mc:AlternateContent xmlns:mc="http://schemas.openxmlformats.org/markup-compatibility/2006" xmlns:p14="http://schemas.microsoft.com/office/powerpoint/2010/main">
    <mc:Choice Requires="p14">
      <p:transition spd="slow" p14:dur="1250">
        <p:cut/>
      </p:transition>
    </mc:Choice>
    <mc:Fallback xmlns="">
      <p:transition spd="slow">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Grace Period</a:t>
            </a:r>
            <a:endParaRPr lang="en-US" dirty="0">
              <a:solidFill>
                <a:srgbClr val="002060"/>
              </a:solidFill>
            </a:endParaRPr>
          </a:p>
        </p:txBody>
      </p:sp>
      <p:sp>
        <p:nvSpPr>
          <p:cNvPr id="3" name="Content Placeholder 2"/>
          <p:cNvSpPr>
            <a:spLocks noGrp="1"/>
          </p:cNvSpPr>
          <p:nvPr>
            <p:ph idx="1"/>
          </p:nvPr>
        </p:nvSpPr>
        <p:spPr/>
        <p:txBody>
          <a:bodyPr>
            <a:normAutofit lnSpcReduction="10000"/>
          </a:bodyPr>
          <a:lstStyle/>
          <a:p>
            <a:pPr marL="0" indent="0">
              <a:buNone/>
            </a:pPr>
            <a:r>
              <a:rPr lang="en-US" dirty="0">
                <a:solidFill>
                  <a:srgbClr val="000000"/>
                </a:solidFill>
                <a:latin typeface="Calibri"/>
                <a:ea typeface="Times New Roman"/>
                <a:cs typeface="Calibri"/>
              </a:rPr>
              <a:t>The p</a:t>
            </a:r>
            <a:r>
              <a:rPr lang="en-US" spc="-50" dirty="0">
                <a:solidFill>
                  <a:srgbClr val="000000"/>
                </a:solidFill>
                <a:latin typeface="Calibri"/>
                <a:ea typeface="Times New Roman"/>
                <a:cs typeface="Calibri"/>
              </a:rPr>
              <a:t>r</a:t>
            </a:r>
            <a:r>
              <a:rPr lang="en-US" dirty="0">
                <a:solidFill>
                  <a:srgbClr val="000000"/>
                </a:solidFill>
                <a:latin typeface="Calibri"/>
                <a:ea typeface="Times New Roman"/>
                <a:cs typeface="Calibri"/>
              </a:rPr>
              <a:t>acti</a:t>
            </a:r>
            <a:r>
              <a:rPr lang="en-US" spc="-25" dirty="0">
                <a:solidFill>
                  <a:srgbClr val="000000"/>
                </a:solidFill>
                <a:latin typeface="Calibri"/>
                <a:ea typeface="Times New Roman"/>
                <a:cs typeface="Calibri"/>
              </a:rPr>
              <a:t>c</a:t>
            </a:r>
            <a:r>
              <a:rPr lang="en-US" spc="-5" dirty="0">
                <a:solidFill>
                  <a:srgbClr val="000000"/>
                </a:solidFill>
                <a:latin typeface="Calibri"/>
                <a:ea typeface="Times New Roman"/>
                <a:cs typeface="Calibri"/>
              </a:rPr>
              <a:t>a</a:t>
            </a:r>
            <a:r>
              <a:rPr lang="en-US" dirty="0">
                <a:solidFill>
                  <a:srgbClr val="000000"/>
                </a:solidFill>
                <a:latin typeface="Calibri"/>
                <a:ea typeface="Times New Roman"/>
                <a:cs typeface="Calibri"/>
              </a:rPr>
              <a:t>l</a:t>
            </a:r>
            <a:r>
              <a:rPr lang="en-US" spc="-20" dirty="0">
                <a:solidFill>
                  <a:srgbClr val="000000"/>
                </a:solidFill>
                <a:latin typeface="Calibri"/>
                <a:ea typeface="Times New Roman"/>
                <a:cs typeface="Calibri"/>
              </a:rPr>
              <a:t> c</a:t>
            </a:r>
            <a:r>
              <a:rPr lang="en-US" dirty="0">
                <a:solidFill>
                  <a:srgbClr val="000000"/>
                </a:solidFill>
                <a:latin typeface="Calibri"/>
                <a:ea typeface="Times New Roman"/>
                <a:cs typeface="Calibri"/>
              </a:rPr>
              <a:t>onsequence</a:t>
            </a:r>
            <a:r>
              <a:rPr lang="en-US" spc="-10"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o</a:t>
            </a:r>
            <a:r>
              <a:rPr lang="en-US" dirty="0">
                <a:solidFill>
                  <a:srgbClr val="000000"/>
                </a:solidFill>
                <a:latin typeface="Calibri"/>
                <a:ea typeface="Times New Roman"/>
                <a:cs typeface="Calibri"/>
              </a:rPr>
              <a:t>f these </a:t>
            </a:r>
            <a:r>
              <a:rPr lang="en-US" spc="-5" dirty="0">
                <a:solidFill>
                  <a:srgbClr val="000000"/>
                </a:solidFill>
                <a:latin typeface="Calibri"/>
                <a:ea typeface="Times New Roman"/>
                <a:cs typeface="Calibri"/>
              </a:rPr>
              <a:t>p</a:t>
            </a:r>
            <a:r>
              <a:rPr lang="en-US" spc="-35" dirty="0">
                <a:solidFill>
                  <a:srgbClr val="000000"/>
                </a:solidFill>
                <a:latin typeface="Calibri"/>
                <a:ea typeface="Times New Roman"/>
                <a:cs typeface="Calibri"/>
              </a:rPr>
              <a:t>r</a:t>
            </a:r>
            <a:r>
              <a:rPr lang="en-US" spc="-5" dirty="0">
                <a:solidFill>
                  <a:srgbClr val="000000"/>
                </a:solidFill>
                <a:latin typeface="Calibri"/>
                <a:ea typeface="Times New Roman"/>
                <a:cs typeface="Calibri"/>
              </a:rPr>
              <a:t>ovision</a:t>
            </a:r>
            <a:r>
              <a:rPr lang="en-US" dirty="0">
                <a:solidFill>
                  <a:srgbClr val="000000"/>
                </a:solidFill>
                <a:latin typeface="Calibri"/>
                <a:ea typeface="Times New Roman"/>
                <a:cs typeface="Calibri"/>
              </a:rPr>
              <a:t>s</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is th</a:t>
            </a:r>
            <a:r>
              <a:rPr lang="en-US" spc="-20" dirty="0">
                <a:solidFill>
                  <a:srgbClr val="000000"/>
                </a:solidFill>
                <a:latin typeface="Calibri"/>
                <a:ea typeface="Times New Roman"/>
                <a:cs typeface="Calibri"/>
              </a:rPr>
              <a:t>a</a:t>
            </a:r>
            <a:r>
              <a:rPr lang="en-US" dirty="0">
                <a:solidFill>
                  <a:srgbClr val="000000"/>
                </a:solidFill>
                <a:latin typeface="Calibri"/>
                <a:ea typeface="Times New Roman"/>
                <a:cs typeface="Calibri"/>
              </a:rPr>
              <a:t>t</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 l</a:t>
            </a:r>
            <a:r>
              <a:rPr lang="en-US" spc="-20" dirty="0">
                <a:solidFill>
                  <a:srgbClr val="000000"/>
                </a:solidFill>
                <a:latin typeface="Calibri"/>
                <a:ea typeface="Times New Roman"/>
                <a:cs typeface="Calibri"/>
              </a:rPr>
              <a:t>a</a:t>
            </a:r>
            <a:r>
              <a:rPr lang="en-US" spc="-25"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e</a:t>
            </a:r>
            <a:r>
              <a:rPr lang="en-US" spc="-20" dirty="0">
                <a:solidFill>
                  <a:srgbClr val="000000"/>
                </a:solidFill>
                <a:latin typeface="Calibri"/>
                <a:ea typeface="Times New Roman"/>
                <a:cs typeface="Calibri"/>
              </a:rPr>
              <a:t>s</a:t>
            </a:r>
            <a:r>
              <a:rPr lang="en-US" dirty="0">
                <a:solidFill>
                  <a:srgbClr val="000000"/>
                </a:solidFill>
                <a:latin typeface="Calibri"/>
                <a:ea typeface="Times New Roman"/>
                <a:cs typeface="Calibri"/>
              </a:rPr>
              <a:t>t </a:t>
            </a:r>
            <a:r>
              <a:rPr lang="en-US" spc="-35" dirty="0">
                <a:solidFill>
                  <a:srgbClr val="000000"/>
                </a:solidFill>
                <a:latin typeface="Calibri"/>
                <a:ea typeface="Times New Roman"/>
                <a:cs typeface="Calibri"/>
              </a:rPr>
              <a:t>e</a:t>
            </a:r>
            <a:r>
              <a:rPr lang="en-US" dirty="0">
                <a:solidFill>
                  <a:srgbClr val="000000"/>
                </a:solidFill>
                <a:latin typeface="Calibri"/>
                <a:ea typeface="Times New Roman"/>
                <a:cs typeface="Calibri"/>
              </a:rPr>
              <a:t>xpi</a:t>
            </a:r>
            <a:r>
              <a:rPr lang="en-US" spc="-45" dirty="0">
                <a:solidFill>
                  <a:srgbClr val="000000"/>
                </a:solidFill>
                <a:latin typeface="Calibri"/>
                <a:ea typeface="Times New Roman"/>
                <a:cs typeface="Calibri"/>
              </a:rPr>
              <a:t>r</a:t>
            </a:r>
            <a:r>
              <a:rPr lang="en-US" spc="-25" dirty="0">
                <a:solidFill>
                  <a:srgbClr val="000000"/>
                </a:solidFill>
                <a:latin typeface="Calibri"/>
                <a:ea typeface="Times New Roman"/>
                <a:cs typeface="Calibri"/>
              </a:rPr>
              <a:t>a</a:t>
            </a:r>
            <a:r>
              <a:rPr lang="en-US" dirty="0">
                <a:solidFill>
                  <a:srgbClr val="000000"/>
                </a:solidFill>
                <a:latin typeface="Calibri"/>
                <a:ea typeface="Times New Roman"/>
                <a:cs typeface="Calibri"/>
              </a:rPr>
              <a:t>ti</a:t>
            </a:r>
            <a:r>
              <a:rPr lang="en-US" spc="-5" dirty="0">
                <a:solidFill>
                  <a:srgbClr val="000000"/>
                </a:solidFill>
                <a:latin typeface="Calibri"/>
                <a:ea typeface="Times New Roman"/>
                <a:cs typeface="Calibri"/>
              </a:rPr>
              <a:t>o</a:t>
            </a:r>
            <a:r>
              <a:rPr lang="en-US" dirty="0">
                <a:solidFill>
                  <a:srgbClr val="000000"/>
                </a:solidFill>
                <a:latin typeface="Calibri"/>
                <a:ea typeface="Times New Roman"/>
                <a:cs typeface="Calibri"/>
              </a:rPr>
              <a:t>n</a:t>
            </a:r>
            <a:r>
              <a:rPr lang="en-US" spc="-30" dirty="0">
                <a:solidFill>
                  <a:srgbClr val="000000"/>
                </a:solidFill>
                <a:latin typeface="Calibri"/>
                <a:ea typeface="Times New Roman"/>
                <a:cs typeface="Calibri"/>
              </a:rPr>
              <a:t> </a:t>
            </a:r>
            <a:r>
              <a:rPr lang="en-US" dirty="0">
                <a:solidFill>
                  <a:srgbClr val="000000"/>
                </a:solidFill>
                <a:latin typeface="Calibri"/>
                <a:ea typeface="Times New Roman"/>
                <a:cs typeface="Calibri"/>
              </a:rPr>
              <a:t>d</a:t>
            </a:r>
            <a:r>
              <a:rPr lang="en-US" spc="-20" dirty="0">
                <a:solidFill>
                  <a:srgbClr val="000000"/>
                </a:solidFill>
                <a:latin typeface="Calibri"/>
                <a:ea typeface="Times New Roman"/>
                <a:cs typeface="Calibri"/>
              </a:rPr>
              <a:t>a</a:t>
            </a:r>
            <a:r>
              <a:rPr lang="en-US" spc="-25" dirty="0">
                <a:solidFill>
                  <a:srgbClr val="000000"/>
                </a:solidFill>
                <a:latin typeface="Calibri"/>
                <a:ea typeface="Times New Roman"/>
                <a:cs typeface="Calibri"/>
              </a:rPr>
              <a:t>t</a:t>
            </a:r>
            <a:r>
              <a:rPr lang="en-US" dirty="0">
                <a:solidFill>
                  <a:srgbClr val="000000"/>
                </a:solidFill>
                <a:latin typeface="Calibri"/>
                <a:ea typeface="Times New Roman"/>
                <a:cs typeface="Calibri"/>
              </a:rPr>
              <a:t>e</a:t>
            </a:r>
            <a:r>
              <a:rPr lang="en-US" spc="-10"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o</a:t>
            </a:r>
            <a:r>
              <a:rPr lang="en-US" dirty="0">
                <a:solidFill>
                  <a:srgbClr val="000000"/>
                </a:solidFill>
                <a:latin typeface="Calibri"/>
                <a:ea typeface="Times New Roman"/>
                <a:cs typeface="Calibri"/>
              </a:rPr>
              <a:t>n a </a:t>
            </a:r>
            <a:r>
              <a:rPr lang="en-US" spc="-20" dirty="0">
                <a:solidFill>
                  <a:srgbClr val="000000"/>
                </a:solidFill>
                <a:latin typeface="Calibri"/>
                <a:ea typeface="Times New Roman"/>
                <a:cs typeface="Calibri"/>
              </a:rPr>
              <a:t>s</a:t>
            </a:r>
            <a:r>
              <a:rPr lang="en-US" spc="-30" dirty="0">
                <a:solidFill>
                  <a:srgbClr val="000000"/>
                </a:solidFill>
                <a:latin typeface="Calibri"/>
                <a:ea typeface="Times New Roman"/>
                <a:cs typeface="Calibri"/>
              </a:rPr>
              <a:t>t</a:t>
            </a:r>
            <a:r>
              <a:rPr lang="en-US" dirty="0">
                <a:solidFill>
                  <a:srgbClr val="000000"/>
                </a:solidFill>
                <a:latin typeface="Calibri"/>
                <a:ea typeface="Times New Roman"/>
                <a:cs typeface="Calibri"/>
              </a:rPr>
              <a:t>anda</a:t>
            </a:r>
            <a:r>
              <a:rPr lang="en-US" spc="-35" dirty="0">
                <a:solidFill>
                  <a:srgbClr val="000000"/>
                </a:solidFill>
                <a:latin typeface="Calibri"/>
                <a:ea typeface="Times New Roman"/>
                <a:cs typeface="Calibri"/>
              </a:rPr>
              <a:t>r</a:t>
            </a:r>
            <a:r>
              <a:rPr lang="en-US" dirty="0">
                <a:solidFill>
                  <a:srgbClr val="000000"/>
                </a:solidFill>
                <a:latin typeface="Calibri"/>
                <a:ea typeface="Times New Roman"/>
                <a:cs typeface="Calibri"/>
              </a:rPr>
              <a:t>d</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po</a:t>
            </a:r>
            <a:r>
              <a:rPr lang="en-US" spc="-25" dirty="0">
                <a:solidFill>
                  <a:srgbClr val="000000"/>
                </a:solidFill>
                <a:latin typeface="Calibri"/>
                <a:ea typeface="Times New Roman"/>
                <a:cs typeface="Calibri"/>
              </a:rPr>
              <a:t>s</a:t>
            </a:r>
            <a:r>
              <a:rPr lang="en-US" dirty="0">
                <a:solidFill>
                  <a:srgbClr val="000000"/>
                </a:solidFill>
                <a:latin typeface="Calibri"/>
                <a:ea typeface="Times New Roman"/>
                <a:cs typeface="Calibri"/>
              </a:rPr>
              <a:t>t‐</a:t>
            </a:r>
            <a:r>
              <a:rPr lang="en-US" spc="-25" dirty="0">
                <a:solidFill>
                  <a:srgbClr val="000000"/>
                </a:solidFill>
                <a:latin typeface="Calibri"/>
                <a:ea typeface="Times New Roman"/>
                <a:cs typeface="Calibri"/>
              </a:rPr>
              <a:t>c</a:t>
            </a:r>
            <a:r>
              <a:rPr lang="en-US" dirty="0">
                <a:solidFill>
                  <a:srgbClr val="000000"/>
                </a:solidFill>
                <a:latin typeface="Calibri"/>
                <a:ea typeface="Times New Roman"/>
                <a:cs typeface="Calibri"/>
              </a:rPr>
              <a:t>omp</a:t>
            </a:r>
            <a:r>
              <a:rPr lang="en-US" spc="-10" dirty="0">
                <a:solidFill>
                  <a:srgbClr val="000000"/>
                </a:solidFill>
                <a:latin typeface="Calibri"/>
                <a:ea typeface="Times New Roman"/>
                <a:cs typeface="Calibri"/>
              </a:rPr>
              <a:t>le</a:t>
            </a:r>
            <a:r>
              <a:rPr lang="en-US" dirty="0">
                <a:solidFill>
                  <a:srgbClr val="000000"/>
                </a:solidFill>
                <a:latin typeface="Calibri"/>
                <a:ea typeface="Times New Roman"/>
                <a:cs typeface="Calibri"/>
              </a:rPr>
              <a:t>t</a:t>
            </a:r>
            <a:r>
              <a:rPr lang="en-US" spc="-10" dirty="0">
                <a:solidFill>
                  <a:srgbClr val="000000"/>
                </a:solidFill>
                <a:latin typeface="Calibri"/>
                <a:ea typeface="Times New Roman"/>
                <a:cs typeface="Calibri"/>
              </a:rPr>
              <a:t>i</a:t>
            </a:r>
            <a:r>
              <a:rPr lang="en-US" dirty="0">
                <a:solidFill>
                  <a:srgbClr val="000000"/>
                </a:solidFill>
                <a:latin typeface="Calibri"/>
                <a:ea typeface="Times New Roman"/>
                <a:cs typeface="Calibri"/>
              </a:rPr>
              <a:t>on</a:t>
            </a:r>
            <a:r>
              <a:rPr lang="en-US" spc="-20"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OP</a:t>
            </a:r>
            <a:r>
              <a:rPr lang="en-US" dirty="0">
                <a:solidFill>
                  <a:srgbClr val="000000"/>
                </a:solidFill>
                <a:latin typeface="Calibri"/>
                <a:ea typeface="Times New Roman"/>
                <a:cs typeface="Calibri"/>
              </a:rPr>
              <a:t>T</a:t>
            </a:r>
            <a:r>
              <a:rPr lang="en-US" spc="10" dirty="0">
                <a:solidFill>
                  <a:srgbClr val="000000"/>
                </a:solidFill>
                <a:latin typeface="Calibri"/>
                <a:ea typeface="Times New Roman"/>
                <a:cs typeface="Calibri"/>
              </a:rPr>
              <a:t> </a:t>
            </a:r>
            <a:r>
              <a:rPr lang="en-US" spc="-25" dirty="0">
                <a:solidFill>
                  <a:srgbClr val="000000"/>
                </a:solidFill>
                <a:latin typeface="Calibri"/>
                <a:ea typeface="Times New Roman"/>
                <a:cs typeface="Calibri"/>
              </a:rPr>
              <a:t>E</a:t>
            </a:r>
            <a:r>
              <a:rPr lang="en-US" dirty="0">
                <a:solidFill>
                  <a:srgbClr val="000000"/>
                </a:solidFill>
                <a:latin typeface="Calibri"/>
                <a:ea typeface="Times New Roman"/>
                <a:cs typeface="Calibri"/>
              </a:rPr>
              <a:t>AD</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will</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be 14 mo</a:t>
            </a:r>
            <a:r>
              <a:rPr lang="en-US" spc="-20" dirty="0">
                <a:solidFill>
                  <a:srgbClr val="000000"/>
                </a:solidFill>
                <a:latin typeface="Calibri"/>
                <a:ea typeface="Times New Roman"/>
                <a:cs typeface="Calibri"/>
              </a:rPr>
              <a:t>n</a:t>
            </a:r>
            <a:r>
              <a:rPr lang="en-US" dirty="0">
                <a:solidFill>
                  <a:srgbClr val="000000"/>
                </a:solidFill>
                <a:latin typeface="Calibri"/>
                <a:ea typeface="Times New Roman"/>
                <a:cs typeface="Calibri"/>
              </a:rPr>
              <a:t>ths</a:t>
            </a:r>
            <a:r>
              <a:rPr lang="en-US" spc="-15"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af</a:t>
            </a:r>
            <a:r>
              <a:rPr lang="en-US" spc="-25"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r</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 p</a:t>
            </a:r>
            <a:r>
              <a:rPr lang="en-US" spc="-35" dirty="0">
                <a:solidFill>
                  <a:srgbClr val="000000"/>
                </a:solidFill>
                <a:latin typeface="Calibri"/>
                <a:ea typeface="Times New Roman"/>
                <a:cs typeface="Calibri"/>
              </a:rPr>
              <a:t>r</a:t>
            </a:r>
            <a:r>
              <a:rPr lang="en-US" dirty="0">
                <a:solidFill>
                  <a:srgbClr val="000000"/>
                </a:solidFill>
                <a:latin typeface="Calibri"/>
                <a:ea typeface="Times New Roman"/>
                <a:cs typeface="Calibri"/>
              </a:rPr>
              <a:t>og</a:t>
            </a:r>
            <a:r>
              <a:rPr lang="en-US" spc="-45" dirty="0">
                <a:solidFill>
                  <a:srgbClr val="000000"/>
                </a:solidFill>
                <a:latin typeface="Calibri"/>
                <a:ea typeface="Times New Roman"/>
                <a:cs typeface="Calibri"/>
              </a:rPr>
              <a:t>r</a:t>
            </a:r>
            <a:r>
              <a:rPr lang="en-US" spc="-5" dirty="0">
                <a:solidFill>
                  <a:srgbClr val="000000"/>
                </a:solidFill>
                <a:latin typeface="Calibri"/>
                <a:ea typeface="Times New Roman"/>
                <a:cs typeface="Calibri"/>
              </a:rPr>
              <a:t>a</a:t>
            </a:r>
            <a:r>
              <a:rPr lang="en-US" dirty="0">
                <a:solidFill>
                  <a:srgbClr val="000000"/>
                </a:solidFill>
                <a:latin typeface="Calibri"/>
                <a:ea typeface="Times New Roman"/>
                <a:cs typeface="Calibri"/>
              </a:rPr>
              <a:t>m</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end</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d</a:t>
            </a:r>
            <a:r>
              <a:rPr lang="en-US" spc="-20" dirty="0">
                <a:solidFill>
                  <a:srgbClr val="000000"/>
                </a:solidFill>
                <a:latin typeface="Calibri"/>
                <a:ea typeface="Times New Roman"/>
                <a:cs typeface="Calibri"/>
              </a:rPr>
              <a:t>a</a:t>
            </a:r>
            <a:r>
              <a:rPr lang="en-US" spc="-25"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a:t>
            </a:r>
            <a:r>
              <a:rPr lang="en-US" spc="480" dirty="0">
                <a:solidFill>
                  <a:srgbClr val="000000"/>
                </a:solidFill>
                <a:latin typeface="Calibri"/>
                <a:ea typeface="Times New Roman"/>
                <a:cs typeface="Calibri"/>
              </a:rPr>
              <a:t> </a:t>
            </a:r>
            <a:endParaRPr lang="en-US" spc="480" dirty="0" smtClean="0">
              <a:solidFill>
                <a:srgbClr val="000000"/>
              </a:solidFill>
              <a:latin typeface="Calibri"/>
              <a:ea typeface="Times New Roman"/>
              <a:cs typeface="Calibri"/>
            </a:endParaRPr>
          </a:p>
          <a:p>
            <a:pPr marL="0" indent="0">
              <a:buNone/>
            </a:pPr>
            <a:endParaRPr lang="en-US" spc="480" dirty="0" smtClean="0">
              <a:solidFill>
                <a:srgbClr val="000000"/>
              </a:solidFill>
              <a:latin typeface="Calibri"/>
              <a:ea typeface="Times New Roman"/>
              <a:cs typeface="Calibri"/>
            </a:endParaRPr>
          </a:p>
          <a:p>
            <a:pPr lvl="1"/>
            <a:r>
              <a:rPr lang="en-US" spc="-30" dirty="0" smtClean="0">
                <a:solidFill>
                  <a:srgbClr val="000000"/>
                </a:solidFill>
                <a:latin typeface="Calibri"/>
                <a:ea typeface="Times New Roman"/>
                <a:cs typeface="Calibri"/>
              </a:rPr>
              <a:t>F</a:t>
            </a:r>
            <a:r>
              <a:rPr lang="en-US" dirty="0" smtClean="0">
                <a:solidFill>
                  <a:srgbClr val="000000"/>
                </a:solidFill>
                <a:latin typeface="Calibri"/>
                <a:ea typeface="Times New Roman"/>
                <a:cs typeface="Calibri"/>
              </a:rPr>
              <a:t>or</a:t>
            </a:r>
            <a:r>
              <a:rPr lang="en-US" spc="-10" dirty="0" smtClean="0">
                <a:solidFill>
                  <a:srgbClr val="000000"/>
                </a:solidFill>
                <a:latin typeface="Calibri"/>
                <a:ea typeface="Times New Roman"/>
                <a:cs typeface="Calibri"/>
              </a:rPr>
              <a:t> </a:t>
            </a:r>
            <a:r>
              <a:rPr lang="en-US" spc="-20" dirty="0">
                <a:solidFill>
                  <a:srgbClr val="000000"/>
                </a:solidFill>
                <a:latin typeface="Calibri"/>
                <a:ea typeface="Times New Roman"/>
                <a:cs typeface="Calibri"/>
              </a:rPr>
              <a:t>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ts</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whose </a:t>
            </a:r>
            <a:r>
              <a:rPr lang="en-US" spc="-25" dirty="0">
                <a:solidFill>
                  <a:srgbClr val="000000"/>
                </a:solidFill>
                <a:latin typeface="Calibri"/>
                <a:ea typeface="Times New Roman"/>
                <a:cs typeface="Calibri"/>
              </a:rPr>
              <a:t>E</a:t>
            </a:r>
            <a:r>
              <a:rPr lang="en-US" dirty="0">
                <a:solidFill>
                  <a:srgbClr val="000000"/>
                </a:solidFill>
                <a:latin typeface="Calibri"/>
                <a:ea typeface="Times New Roman"/>
                <a:cs typeface="Calibri"/>
              </a:rPr>
              <a:t>ADs begin</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shortly</a:t>
            </a:r>
            <a:r>
              <a:rPr lang="en-US" spc="-10"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af</a:t>
            </a:r>
            <a:r>
              <a:rPr lang="en-US" spc="-25"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r</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 p</a:t>
            </a:r>
            <a:r>
              <a:rPr lang="en-US" spc="-35" dirty="0">
                <a:solidFill>
                  <a:srgbClr val="000000"/>
                </a:solidFill>
                <a:latin typeface="Calibri"/>
                <a:ea typeface="Times New Roman"/>
                <a:cs typeface="Calibri"/>
              </a:rPr>
              <a:t>r</a:t>
            </a:r>
            <a:r>
              <a:rPr lang="en-US" dirty="0">
                <a:solidFill>
                  <a:srgbClr val="000000"/>
                </a:solidFill>
                <a:latin typeface="Calibri"/>
                <a:ea typeface="Times New Roman"/>
                <a:cs typeface="Calibri"/>
              </a:rPr>
              <a:t>og</a:t>
            </a:r>
            <a:r>
              <a:rPr lang="en-US" spc="-45" dirty="0">
                <a:solidFill>
                  <a:srgbClr val="000000"/>
                </a:solidFill>
                <a:latin typeface="Calibri"/>
                <a:ea typeface="Times New Roman"/>
                <a:cs typeface="Calibri"/>
              </a:rPr>
              <a:t>r</a:t>
            </a:r>
            <a:r>
              <a:rPr lang="en-US" spc="-5" dirty="0">
                <a:solidFill>
                  <a:srgbClr val="000000"/>
                </a:solidFill>
                <a:latin typeface="Calibri"/>
                <a:ea typeface="Times New Roman"/>
                <a:cs typeface="Calibri"/>
              </a:rPr>
              <a:t>a</a:t>
            </a:r>
            <a:r>
              <a:rPr lang="en-US" dirty="0">
                <a:solidFill>
                  <a:srgbClr val="000000"/>
                </a:solidFill>
                <a:latin typeface="Calibri"/>
                <a:ea typeface="Times New Roman"/>
                <a:cs typeface="Calibri"/>
              </a:rPr>
              <a:t>m</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end</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d</a:t>
            </a:r>
            <a:r>
              <a:rPr lang="en-US" spc="-20" dirty="0">
                <a:solidFill>
                  <a:srgbClr val="000000"/>
                </a:solidFill>
                <a:latin typeface="Calibri"/>
                <a:ea typeface="Times New Roman"/>
                <a:cs typeface="Calibri"/>
              </a:rPr>
              <a:t>a</a:t>
            </a:r>
            <a:r>
              <a:rPr lang="en-US" spc="-25"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a full</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12 mo</a:t>
            </a:r>
            <a:r>
              <a:rPr lang="en-US" spc="-20" dirty="0">
                <a:solidFill>
                  <a:srgbClr val="000000"/>
                </a:solidFill>
                <a:latin typeface="Calibri"/>
                <a:ea typeface="Times New Roman"/>
                <a:cs typeface="Calibri"/>
              </a:rPr>
              <a:t>n</a:t>
            </a:r>
            <a:r>
              <a:rPr lang="en-US" dirty="0">
                <a:solidFill>
                  <a:srgbClr val="000000"/>
                </a:solidFill>
                <a:latin typeface="Calibri"/>
                <a:ea typeface="Times New Roman"/>
                <a:cs typeface="Calibri"/>
              </a:rPr>
              <a:t>ths</a:t>
            </a:r>
            <a:r>
              <a:rPr lang="en-US" spc="-15" dirty="0">
                <a:solidFill>
                  <a:srgbClr val="000000"/>
                </a:solidFill>
                <a:latin typeface="Calibri"/>
                <a:ea typeface="Times New Roman"/>
                <a:cs typeface="Calibri"/>
              </a:rPr>
              <a:t> </a:t>
            </a:r>
            <a:r>
              <a:rPr lang="en-US" spc="-20" dirty="0">
                <a:solidFill>
                  <a:srgbClr val="000000"/>
                </a:solidFill>
                <a:latin typeface="Calibri"/>
                <a:ea typeface="Times New Roman"/>
                <a:cs typeface="Calibri"/>
              </a:rPr>
              <a:t>c</a:t>
            </a:r>
            <a:r>
              <a:rPr lang="en-US" dirty="0">
                <a:solidFill>
                  <a:srgbClr val="000000"/>
                </a:solidFill>
                <a:latin typeface="Calibri"/>
                <a:ea typeface="Times New Roman"/>
                <a:cs typeface="Calibri"/>
              </a:rPr>
              <a:t>an easily fit i</a:t>
            </a:r>
            <a:r>
              <a:rPr lang="en-US" spc="-20" dirty="0">
                <a:solidFill>
                  <a:srgbClr val="000000"/>
                </a:solidFill>
                <a:latin typeface="Calibri"/>
                <a:ea typeface="Times New Roman"/>
                <a:cs typeface="Calibri"/>
              </a:rPr>
              <a:t>n</a:t>
            </a:r>
            <a:r>
              <a:rPr lang="en-US" spc="-25" dirty="0">
                <a:solidFill>
                  <a:srgbClr val="000000"/>
                </a:solidFill>
                <a:latin typeface="Calibri"/>
                <a:ea typeface="Times New Roman"/>
                <a:cs typeface="Calibri"/>
              </a:rPr>
              <a:t>t</a:t>
            </a:r>
            <a:r>
              <a:rPr lang="en-US" dirty="0">
                <a:solidFill>
                  <a:srgbClr val="000000"/>
                </a:solidFill>
                <a:latin typeface="Calibri"/>
                <a:ea typeface="Times New Roman"/>
                <a:cs typeface="Calibri"/>
              </a:rPr>
              <a:t>o</a:t>
            </a:r>
            <a:r>
              <a:rPr lang="en-US" spc="-5"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 14</a:t>
            </a:r>
            <a:r>
              <a:rPr lang="en-US" spc="-5" dirty="0">
                <a:solidFill>
                  <a:srgbClr val="000000"/>
                </a:solidFill>
                <a:latin typeface="Calibri"/>
                <a:ea typeface="Times New Roman"/>
                <a:cs typeface="Calibri"/>
              </a:rPr>
              <a:t> </a:t>
            </a:r>
            <a:r>
              <a:rPr lang="en-US" dirty="0">
                <a:solidFill>
                  <a:srgbClr val="000000"/>
                </a:solidFill>
                <a:latin typeface="Calibri"/>
                <a:ea typeface="Times New Roman"/>
                <a:cs typeface="Calibri"/>
              </a:rPr>
              <a:t>mo</a:t>
            </a:r>
            <a:r>
              <a:rPr lang="en-US" spc="-20" dirty="0">
                <a:solidFill>
                  <a:srgbClr val="000000"/>
                </a:solidFill>
                <a:latin typeface="Calibri"/>
                <a:ea typeface="Times New Roman"/>
                <a:cs typeface="Calibri"/>
              </a:rPr>
              <a:t>n</a:t>
            </a:r>
            <a:r>
              <a:rPr lang="en-US" dirty="0">
                <a:solidFill>
                  <a:srgbClr val="000000"/>
                </a:solidFill>
                <a:latin typeface="Calibri"/>
                <a:ea typeface="Times New Roman"/>
                <a:cs typeface="Calibri"/>
              </a:rPr>
              <a:t>th</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wind</a:t>
            </a:r>
            <a:r>
              <a:rPr lang="en-US" spc="-5" dirty="0">
                <a:solidFill>
                  <a:srgbClr val="000000"/>
                </a:solidFill>
                <a:latin typeface="Calibri"/>
                <a:ea typeface="Times New Roman"/>
                <a:cs typeface="Calibri"/>
              </a:rPr>
              <a:t>o</a:t>
            </a:r>
            <a:r>
              <a:rPr lang="en-US" spc="-140" dirty="0">
                <a:solidFill>
                  <a:srgbClr val="000000"/>
                </a:solidFill>
                <a:latin typeface="Calibri"/>
                <a:ea typeface="Times New Roman"/>
                <a:cs typeface="Calibri"/>
              </a:rPr>
              <a:t>w</a:t>
            </a:r>
            <a:r>
              <a:rPr lang="en-US" dirty="0">
                <a:solidFill>
                  <a:srgbClr val="000000"/>
                </a:solidFill>
                <a:latin typeface="Calibri"/>
                <a:ea typeface="Times New Roman"/>
                <a:cs typeface="Calibri"/>
              </a:rPr>
              <a:t>.</a:t>
            </a:r>
            <a:r>
              <a:rPr lang="en-US" spc="485" dirty="0">
                <a:solidFill>
                  <a:srgbClr val="000000"/>
                </a:solidFill>
                <a:latin typeface="Calibri"/>
                <a:ea typeface="Times New Roman"/>
                <a:cs typeface="Calibri"/>
              </a:rPr>
              <a:t> </a:t>
            </a:r>
            <a:endParaRPr lang="en-US" spc="485" dirty="0" smtClean="0">
              <a:solidFill>
                <a:srgbClr val="000000"/>
              </a:solidFill>
              <a:latin typeface="Calibri"/>
              <a:ea typeface="Times New Roman"/>
              <a:cs typeface="Calibri"/>
            </a:endParaRPr>
          </a:p>
          <a:p>
            <a:pPr marL="274320" lvl="1" indent="0">
              <a:buNone/>
            </a:pPr>
            <a:endParaRPr lang="en-US" spc="485" dirty="0" smtClean="0">
              <a:solidFill>
                <a:srgbClr val="000000"/>
              </a:solidFill>
              <a:latin typeface="Calibri"/>
              <a:ea typeface="Times New Roman"/>
              <a:cs typeface="Calibri"/>
            </a:endParaRPr>
          </a:p>
          <a:p>
            <a:pPr lvl="1"/>
            <a:r>
              <a:rPr lang="en-US" spc="-30" dirty="0" smtClean="0">
                <a:solidFill>
                  <a:srgbClr val="000000"/>
                </a:solidFill>
                <a:latin typeface="Calibri"/>
                <a:ea typeface="Times New Roman"/>
                <a:cs typeface="Calibri"/>
              </a:rPr>
              <a:t>F</a:t>
            </a:r>
            <a:r>
              <a:rPr lang="en-US" dirty="0" smtClean="0">
                <a:solidFill>
                  <a:srgbClr val="000000"/>
                </a:solidFill>
                <a:latin typeface="Calibri"/>
                <a:ea typeface="Times New Roman"/>
                <a:cs typeface="Calibri"/>
              </a:rPr>
              <a:t>or</a:t>
            </a:r>
            <a:r>
              <a:rPr lang="en-US" spc="-10" dirty="0" smtClean="0">
                <a:solidFill>
                  <a:srgbClr val="000000"/>
                </a:solidFill>
                <a:latin typeface="Calibri"/>
                <a:ea typeface="Times New Roman"/>
                <a:cs typeface="Calibri"/>
              </a:rPr>
              <a:t> </a:t>
            </a:r>
            <a:r>
              <a:rPr lang="en-US" spc="-20" dirty="0">
                <a:solidFill>
                  <a:srgbClr val="000000"/>
                </a:solidFill>
                <a:latin typeface="Calibri"/>
                <a:ea typeface="Times New Roman"/>
                <a:cs typeface="Calibri"/>
              </a:rPr>
              <a:t>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ts</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whose </a:t>
            </a:r>
            <a:r>
              <a:rPr lang="en-US" spc="-25" dirty="0">
                <a:solidFill>
                  <a:srgbClr val="000000"/>
                </a:solidFill>
                <a:latin typeface="Calibri"/>
                <a:ea typeface="Times New Roman"/>
                <a:cs typeface="Calibri"/>
              </a:rPr>
              <a:t>E</a:t>
            </a:r>
            <a:r>
              <a:rPr lang="en-US" dirty="0">
                <a:solidFill>
                  <a:srgbClr val="000000"/>
                </a:solidFill>
                <a:latin typeface="Calibri"/>
                <a:ea typeface="Times New Roman"/>
                <a:cs typeface="Calibri"/>
              </a:rPr>
              <a:t>ADs a</a:t>
            </a:r>
            <a:r>
              <a:rPr lang="en-US" spc="-30" dirty="0">
                <a:solidFill>
                  <a:srgbClr val="000000"/>
                </a:solidFill>
                <a:latin typeface="Calibri"/>
                <a:ea typeface="Times New Roman"/>
                <a:cs typeface="Calibri"/>
              </a:rPr>
              <a:t>r</a:t>
            </a:r>
            <a:r>
              <a:rPr lang="en-US" dirty="0">
                <a:solidFill>
                  <a:srgbClr val="000000"/>
                </a:solidFill>
                <a:latin typeface="Calibri"/>
                <a:ea typeface="Times New Roman"/>
                <a:cs typeface="Calibri"/>
              </a:rPr>
              <a:t>e </a:t>
            </a:r>
            <a:r>
              <a:rPr lang="en-US" spc="-5" dirty="0">
                <a:solidFill>
                  <a:srgbClr val="000000"/>
                </a:solidFill>
                <a:latin typeface="Calibri"/>
                <a:ea typeface="Times New Roman"/>
                <a:cs typeface="Calibri"/>
              </a:rPr>
              <a:t>app</a:t>
            </a:r>
            <a:r>
              <a:rPr lang="en-US" spc="-35" dirty="0">
                <a:solidFill>
                  <a:srgbClr val="000000"/>
                </a:solidFill>
                <a:latin typeface="Calibri"/>
                <a:ea typeface="Times New Roman"/>
                <a:cs typeface="Calibri"/>
              </a:rPr>
              <a:t>r</a:t>
            </a:r>
            <a:r>
              <a:rPr lang="en-US" spc="-5" dirty="0">
                <a:solidFill>
                  <a:srgbClr val="000000"/>
                </a:solidFill>
                <a:latin typeface="Calibri"/>
                <a:ea typeface="Times New Roman"/>
                <a:cs typeface="Calibri"/>
              </a:rPr>
              <a:t>o</a:t>
            </a:r>
            <a:r>
              <a:rPr lang="en-US" spc="-30" dirty="0">
                <a:solidFill>
                  <a:srgbClr val="000000"/>
                </a:solidFill>
                <a:latin typeface="Calibri"/>
                <a:ea typeface="Times New Roman"/>
                <a:cs typeface="Calibri"/>
              </a:rPr>
              <a:t>v</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d</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mo</a:t>
            </a:r>
            <a:r>
              <a:rPr lang="en-US" spc="-30" dirty="0">
                <a:solidFill>
                  <a:srgbClr val="000000"/>
                </a:solidFill>
                <a:latin typeface="Calibri"/>
                <a:ea typeface="Times New Roman"/>
                <a:cs typeface="Calibri"/>
              </a:rPr>
              <a:t>r</a:t>
            </a:r>
            <a:r>
              <a:rPr lang="en-US" dirty="0">
                <a:solidFill>
                  <a:srgbClr val="000000"/>
                </a:solidFill>
                <a:latin typeface="Calibri"/>
                <a:ea typeface="Times New Roman"/>
                <a:cs typeface="Calibri"/>
              </a:rPr>
              <a:t>e than</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60</a:t>
            </a:r>
            <a:r>
              <a:rPr lang="en-US" spc="-5" dirty="0">
                <a:solidFill>
                  <a:srgbClr val="000000"/>
                </a:solidFill>
                <a:latin typeface="Calibri"/>
                <a:ea typeface="Times New Roman"/>
                <a:cs typeface="Calibri"/>
              </a:rPr>
              <a:t> </a:t>
            </a:r>
            <a:r>
              <a:rPr lang="en-US" dirty="0">
                <a:solidFill>
                  <a:srgbClr val="000000"/>
                </a:solidFill>
                <a:latin typeface="Calibri"/>
                <a:ea typeface="Times New Roman"/>
                <a:cs typeface="Calibri"/>
              </a:rPr>
              <a:t>d</a:t>
            </a:r>
            <a:r>
              <a:rPr lang="en-US" spc="-40" dirty="0">
                <a:solidFill>
                  <a:srgbClr val="000000"/>
                </a:solidFill>
                <a:latin typeface="Calibri"/>
                <a:ea typeface="Times New Roman"/>
                <a:cs typeface="Calibri"/>
              </a:rPr>
              <a:t>a</a:t>
            </a:r>
            <a:r>
              <a:rPr lang="en-US" spc="-20" dirty="0">
                <a:solidFill>
                  <a:srgbClr val="000000"/>
                </a:solidFill>
                <a:latin typeface="Calibri"/>
                <a:ea typeface="Times New Roman"/>
                <a:cs typeface="Calibri"/>
              </a:rPr>
              <a:t>y</a:t>
            </a:r>
            <a:r>
              <a:rPr lang="en-US" dirty="0">
                <a:solidFill>
                  <a:srgbClr val="000000"/>
                </a:solidFill>
                <a:latin typeface="Calibri"/>
                <a:ea typeface="Times New Roman"/>
                <a:cs typeface="Calibri"/>
              </a:rPr>
              <a:t>s</a:t>
            </a:r>
            <a:r>
              <a:rPr lang="en-US" spc="-10"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af</a:t>
            </a:r>
            <a:r>
              <a:rPr lang="en-US" spc="-25"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r</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 p</a:t>
            </a:r>
            <a:r>
              <a:rPr lang="en-US" spc="-35" dirty="0">
                <a:solidFill>
                  <a:srgbClr val="000000"/>
                </a:solidFill>
                <a:latin typeface="Calibri"/>
                <a:ea typeface="Times New Roman"/>
                <a:cs typeface="Calibri"/>
              </a:rPr>
              <a:t>r</a:t>
            </a:r>
            <a:r>
              <a:rPr lang="en-US" dirty="0">
                <a:solidFill>
                  <a:srgbClr val="000000"/>
                </a:solidFill>
                <a:latin typeface="Calibri"/>
                <a:ea typeface="Times New Roman"/>
                <a:cs typeface="Calibri"/>
              </a:rPr>
              <a:t>og</a:t>
            </a:r>
            <a:r>
              <a:rPr lang="en-US" spc="-45" dirty="0">
                <a:solidFill>
                  <a:srgbClr val="000000"/>
                </a:solidFill>
                <a:latin typeface="Calibri"/>
                <a:ea typeface="Times New Roman"/>
                <a:cs typeface="Calibri"/>
              </a:rPr>
              <a:t>r</a:t>
            </a:r>
            <a:r>
              <a:rPr lang="en-US" spc="-5" dirty="0">
                <a:solidFill>
                  <a:srgbClr val="000000"/>
                </a:solidFill>
                <a:latin typeface="Calibri"/>
                <a:ea typeface="Times New Roman"/>
                <a:cs typeface="Calibri"/>
              </a:rPr>
              <a:t>a</a:t>
            </a:r>
            <a:r>
              <a:rPr lang="en-US" dirty="0">
                <a:solidFill>
                  <a:srgbClr val="000000"/>
                </a:solidFill>
                <a:latin typeface="Calibri"/>
                <a:ea typeface="Times New Roman"/>
                <a:cs typeface="Calibri"/>
              </a:rPr>
              <a:t>m</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end</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d</a:t>
            </a:r>
            <a:r>
              <a:rPr lang="en-US" spc="-20" dirty="0">
                <a:solidFill>
                  <a:srgbClr val="000000"/>
                </a:solidFill>
                <a:latin typeface="Calibri"/>
                <a:ea typeface="Times New Roman"/>
                <a:cs typeface="Calibri"/>
              </a:rPr>
              <a:t>a</a:t>
            </a:r>
            <a:r>
              <a:rPr lang="en-US" spc="-25"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a:t>
            </a:r>
            <a:r>
              <a:rPr lang="en-US" spc="-20" dirty="0">
                <a:solidFill>
                  <a:srgbClr val="000000"/>
                </a:solidFill>
                <a:latin typeface="Calibri"/>
                <a:ea typeface="Times New Roman"/>
                <a:cs typeface="Calibri"/>
              </a:rPr>
              <a:t> </a:t>
            </a:r>
            <a:r>
              <a:rPr lang="en-US" dirty="0">
                <a:solidFill>
                  <a:srgbClr val="000000"/>
                </a:solidFill>
                <a:latin typeface="Calibri"/>
                <a:ea typeface="Times New Roman"/>
                <a:cs typeface="Calibri"/>
              </a:rPr>
              <a:t>though,</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a full</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12</a:t>
            </a:r>
            <a:r>
              <a:rPr lang="en-US" spc="-5" dirty="0">
                <a:solidFill>
                  <a:srgbClr val="000000"/>
                </a:solidFill>
                <a:latin typeface="Calibri"/>
                <a:ea typeface="Times New Roman"/>
                <a:cs typeface="Calibri"/>
              </a:rPr>
              <a:t> </a:t>
            </a:r>
            <a:r>
              <a:rPr lang="en-US" dirty="0">
                <a:solidFill>
                  <a:srgbClr val="000000"/>
                </a:solidFill>
                <a:latin typeface="Calibri"/>
                <a:ea typeface="Times New Roman"/>
                <a:cs typeface="Calibri"/>
              </a:rPr>
              <a:t>mo</a:t>
            </a:r>
            <a:r>
              <a:rPr lang="en-US" spc="-20" dirty="0">
                <a:solidFill>
                  <a:srgbClr val="000000"/>
                </a:solidFill>
                <a:latin typeface="Calibri"/>
                <a:ea typeface="Times New Roman"/>
                <a:cs typeface="Calibri"/>
              </a:rPr>
              <a:t>n</a:t>
            </a:r>
            <a:r>
              <a:rPr lang="en-US" dirty="0">
                <a:solidFill>
                  <a:srgbClr val="000000"/>
                </a:solidFill>
                <a:latin typeface="Calibri"/>
                <a:ea typeface="Times New Roman"/>
                <a:cs typeface="Calibri"/>
              </a:rPr>
              <a:t>ths</a:t>
            </a:r>
            <a:r>
              <a:rPr lang="en-US" spc="-10" dirty="0">
                <a:solidFill>
                  <a:srgbClr val="000000"/>
                </a:solidFill>
                <a:latin typeface="Calibri"/>
                <a:ea typeface="Times New Roman"/>
                <a:cs typeface="Calibri"/>
              </a:rPr>
              <a:t> </a:t>
            </a:r>
            <a:r>
              <a:rPr lang="en-US" spc="-20" dirty="0">
                <a:solidFill>
                  <a:srgbClr val="000000"/>
                </a:solidFill>
                <a:latin typeface="Calibri"/>
                <a:ea typeface="Times New Roman"/>
                <a:cs typeface="Calibri"/>
              </a:rPr>
              <a:t>c</a:t>
            </a:r>
            <a:r>
              <a:rPr lang="en-US" dirty="0">
                <a:solidFill>
                  <a:srgbClr val="000000"/>
                </a:solidFill>
                <a:latin typeface="Calibri"/>
                <a:ea typeface="Times New Roman"/>
                <a:cs typeface="Calibri"/>
              </a:rPr>
              <a:t>annot</a:t>
            </a:r>
            <a:r>
              <a:rPr lang="en-US" spc="-20" dirty="0">
                <a:solidFill>
                  <a:srgbClr val="000000"/>
                </a:solidFill>
                <a:latin typeface="Calibri"/>
                <a:ea typeface="Times New Roman"/>
                <a:cs typeface="Calibri"/>
              </a:rPr>
              <a:t> </a:t>
            </a:r>
            <a:r>
              <a:rPr lang="en-US" dirty="0">
                <a:solidFill>
                  <a:srgbClr val="000000"/>
                </a:solidFill>
                <a:latin typeface="Calibri"/>
                <a:ea typeface="Times New Roman"/>
                <a:cs typeface="Calibri"/>
              </a:rPr>
              <a:t>fit i</a:t>
            </a:r>
            <a:r>
              <a:rPr lang="en-US" spc="-20" dirty="0">
                <a:solidFill>
                  <a:srgbClr val="000000"/>
                </a:solidFill>
                <a:latin typeface="Calibri"/>
                <a:ea typeface="Times New Roman"/>
                <a:cs typeface="Calibri"/>
              </a:rPr>
              <a:t>n</a:t>
            </a:r>
            <a:r>
              <a:rPr lang="en-US" spc="-25" dirty="0">
                <a:solidFill>
                  <a:srgbClr val="000000"/>
                </a:solidFill>
                <a:latin typeface="Calibri"/>
                <a:ea typeface="Times New Roman"/>
                <a:cs typeface="Calibri"/>
              </a:rPr>
              <a:t>t</a:t>
            </a:r>
            <a:r>
              <a:rPr lang="en-US" dirty="0">
                <a:solidFill>
                  <a:srgbClr val="000000"/>
                </a:solidFill>
                <a:latin typeface="Calibri"/>
                <a:ea typeface="Times New Roman"/>
                <a:cs typeface="Calibri"/>
              </a:rPr>
              <a:t>o</a:t>
            </a:r>
            <a:r>
              <a:rPr lang="en-US" spc="-5"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 14</a:t>
            </a:r>
            <a:r>
              <a:rPr lang="en-US" spc="-5" dirty="0">
                <a:solidFill>
                  <a:srgbClr val="000000"/>
                </a:solidFill>
                <a:latin typeface="Calibri"/>
                <a:ea typeface="Times New Roman"/>
                <a:cs typeface="Calibri"/>
              </a:rPr>
              <a:t> </a:t>
            </a:r>
            <a:r>
              <a:rPr lang="en-US" dirty="0">
                <a:solidFill>
                  <a:srgbClr val="000000"/>
                </a:solidFill>
                <a:latin typeface="Calibri"/>
                <a:ea typeface="Times New Roman"/>
                <a:cs typeface="Calibri"/>
              </a:rPr>
              <a:t>mo</a:t>
            </a:r>
            <a:r>
              <a:rPr lang="en-US" spc="-20" dirty="0">
                <a:solidFill>
                  <a:srgbClr val="000000"/>
                </a:solidFill>
                <a:latin typeface="Calibri"/>
                <a:ea typeface="Times New Roman"/>
                <a:cs typeface="Calibri"/>
              </a:rPr>
              <a:t>n</a:t>
            </a:r>
            <a:r>
              <a:rPr lang="en-US" dirty="0">
                <a:solidFill>
                  <a:srgbClr val="000000"/>
                </a:solidFill>
                <a:latin typeface="Calibri"/>
                <a:ea typeface="Times New Roman"/>
                <a:cs typeface="Calibri"/>
              </a:rPr>
              <a:t>th</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wind</a:t>
            </a:r>
            <a:r>
              <a:rPr lang="en-US" spc="-5" dirty="0">
                <a:solidFill>
                  <a:srgbClr val="000000"/>
                </a:solidFill>
                <a:latin typeface="Calibri"/>
                <a:ea typeface="Times New Roman"/>
                <a:cs typeface="Calibri"/>
              </a:rPr>
              <a:t>o</a:t>
            </a:r>
            <a:r>
              <a:rPr lang="en-US" spc="-140" dirty="0">
                <a:solidFill>
                  <a:srgbClr val="000000"/>
                </a:solidFill>
                <a:latin typeface="Calibri"/>
                <a:ea typeface="Times New Roman"/>
                <a:cs typeface="Calibri"/>
              </a:rPr>
              <a:t>w</a:t>
            </a:r>
            <a:r>
              <a:rPr lang="en-US" dirty="0">
                <a:solidFill>
                  <a:srgbClr val="000000"/>
                </a:solidFill>
                <a:latin typeface="Calibri"/>
                <a:ea typeface="Times New Roman"/>
                <a:cs typeface="Calibri"/>
              </a:rPr>
              <a:t>.</a:t>
            </a:r>
            <a:r>
              <a:rPr lang="en-US" spc="475"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I</a:t>
            </a:r>
            <a:r>
              <a:rPr lang="en-US" dirty="0">
                <a:solidFill>
                  <a:srgbClr val="000000"/>
                </a:solidFill>
                <a:latin typeface="Calibri"/>
                <a:ea typeface="Times New Roman"/>
                <a:cs typeface="Calibri"/>
              </a:rPr>
              <a:t>n th</a:t>
            </a:r>
            <a:r>
              <a:rPr lang="en-US" spc="-20" dirty="0">
                <a:solidFill>
                  <a:srgbClr val="000000"/>
                </a:solidFill>
                <a:latin typeface="Calibri"/>
                <a:ea typeface="Times New Roman"/>
                <a:cs typeface="Calibri"/>
              </a:rPr>
              <a:t>a</a:t>
            </a:r>
            <a:r>
              <a:rPr lang="en-US" dirty="0">
                <a:solidFill>
                  <a:srgbClr val="000000"/>
                </a:solidFill>
                <a:latin typeface="Calibri"/>
                <a:ea typeface="Times New Roman"/>
                <a:cs typeface="Calibri"/>
              </a:rPr>
              <a:t>t</a:t>
            </a:r>
            <a:r>
              <a:rPr lang="en-US" spc="-15" dirty="0">
                <a:solidFill>
                  <a:srgbClr val="000000"/>
                </a:solidFill>
                <a:latin typeface="Calibri"/>
                <a:ea typeface="Times New Roman"/>
                <a:cs typeface="Calibri"/>
              </a:rPr>
              <a:t> </a:t>
            </a:r>
            <a:r>
              <a:rPr lang="en-US" spc="-20" dirty="0">
                <a:solidFill>
                  <a:srgbClr val="000000"/>
                </a:solidFill>
                <a:latin typeface="Calibri"/>
                <a:ea typeface="Times New Roman"/>
                <a:cs typeface="Calibri"/>
              </a:rPr>
              <a:t>c</a:t>
            </a:r>
            <a:r>
              <a:rPr lang="en-US" dirty="0">
                <a:solidFill>
                  <a:srgbClr val="000000"/>
                </a:solidFill>
                <a:latin typeface="Calibri"/>
                <a:ea typeface="Times New Roman"/>
                <a:cs typeface="Calibri"/>
              </a:rPr>
              <a:t>a</a:t>
            </a:r>
            <a:r>
              <a:rPr lang="en-US" spc="5" dirty="0">
                <a:solidFill>
                  <a:srgbClr val="000000"/>
                </a:solidFill>
                <a:latin typeface="Calibri"/>
                <a:ea typeface="Times New Roman"/>
                <a:cs typeface="Calibri"/>
              </a:rPr>
              <a:t>se</a:t>
            </a:r>
            <a:r>
              <a:rPr lang="en-US" dirty="0">
                <a:solidFill>
                  <a:srgbClr val="000000"/>
                </a:solidFill>
                <a:latin typeface="Calibri"/>
                <a:ea typeface="Times New Roman"/>
                <a:cs typeface="Calibri"/>
              </a:rPr>
              <a:t>, the </a:t>
            </a:r>
            <a:r>
              <a:rPr lang="en-US" spc="-5" dirty="0">
                <a:solidFill>
                  <a:srgbClr val="000000"/>
                </a:solidFill>
                <a:latin typeface="Calibri"/>
                <a:ea typeface="Times New Roman"/>
                <a:cs typeface="Calibri"/>
              </a:rPr>
              <a:t>OP</a:t>
            </a:r>
            <a:r>
              <a:rPr lang="en-US" dirty="0">
                <a:solidFill>
                  <a:srgbClr val="000000"/>
                </a:solidFill>
                <a:latin typeface="Calibri"/>
                <a:ea typeface="Times New Roman"/>
                <a:cs typeface="Calibri"/>
              </a:rPr>
              <a:t>T</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period will</a:t>
            </a:r>
            <a:r>
              <a:rPr lang="en-US" spc="-5" dirty="0">
                <a:solidFill>
                  <a:srgbClr val="000000"/>
                </a:solidFill>
                <a:latin typeface="Calibri"/>
                <a:ea typeface="Times New Roman"/>
                <a:cs typeface="Calibri"/>
              </a:rPr>
              <a:t> b</a:t>
            </a:r>
            <a:r>
              <a:rPr lang="en-US" dirty="0">
                <a:solidFill>
                  <a:srgbClr val="000000"/>
                </a:solidFill>
                <a:latin typeface="Calibri"/>
                <a:ea typeface="Times New Roman"/>
                <a:cs typeface="Calibri"/>
              </a:rPr>
              <a:t>e</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trun</a:t>
            </a:r>
            <a:r>
              <a:rPr lang="en-US" spc="-25" dirty="0">
                <a:solidFill>
                  <a:srgbClr val="000000"/>
                </a:solidFill>
                <a:latin typeface="Calibri"/>
                <a:ea typeface="Times New Roman"/>
                <a:cs typeface="Calibri"/>
              </a:rPr>
              <a:t>cat</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d,</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and the</a:t>
            </a:r>
            <a:r>
              <a:rPr lang="en-US" spc="-10" dirty="0">
                <a:solidFill>
                  <a:srgbClr val="000000"/>
                </a:solidFill>
                <a:latin typeface="Calibri"/>
                <a:ea typeface="Times New Roman"/>
                <a:cs typeface="Calibri"/>
              </a:rPr>
              <a:t> </a:t>
            </a:r>
            <a:r>
              <a:rPr lang="en-US" spc="-20" dirty="0">
                <a:solidFill>
                  <a:srgbClr val="000000"/>
                </a:solidFill>
                <a:latin typeface="Calibri"/>
                <a:ea typeface="Times New Roman"/>
                <a:cs typeface="Calibri"/>
              </a:rPr>
              <a:t>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will</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lose p</a:t>
            </a:r>
            <a:r>
              <a:rPr lang="en-US" spc="-50" dirty="0">
                <a:solidFill>
                  <a:srgbClr val="000000"/>
                </a:solidFill>
                <a:latin typeface="Calibri"/>
                <a:ea typeface="Times New Roman"/>
                <a:cs typeface="Calibri"/>
              </a:rPr>
              <a:t>r</a:t>
            </a:r>
            <a:r>
              <a:rPr lang="en-US" dirty="0">
                <a:solidFill>
                  <a:srgbClr val="000000"/>
                </a:solidFill>
                <a:latin typeface="Calibri"/>
                <a:ea typeface="Times New Roman"/>
                <a:cs typeface="Calibri"/>
              </a:rPr>
              <a:t>acti</a:t>
            </a:r>
            <a:r>
              <a:rPr lang="en-US" spc="-25" dirty="0">
                <a:solidFill>
                  <a:srgbClr val="000000"/>
                </a:solidFill>
                <a:latin typeface="Calibri"/>
                <a:ea typeface="Times New Roman"/>
                <a:cs typeface="Calibri"/>
              </a:rPr>
              <a:t>c</a:t>
            </a:r>
            <a:r>
              <a:rPr lang="en-US" spc="-5" dirty="0">
                <a:solidFill>
                  <a:srgbClr val="000000"/>
                </a:solidFill>
                <a:latin typeface="Calibri"/>
                <a:ea typeface="Times New Roman"/>
                <a:cs typeface="Calibri"/>
              </a:rPr>
              <a:t>a</a:t>
            </a:r>
            <a:r>
              <a:rPr lang="en-US" dirty="0">
                <a:solidFill>
                  <a:srgbClr val="000000"/>
                </a:solidFill>
                <a:latin typeface="Calibri"/>
                <a:ea typeface="Times New Roman"/>
                <a:cs typeface="Calibri"/>
              </a:rPr>
              <a:t>l t</a:t>
            </a:r>
            <a:r>
              <a:rPr lang="en-US" spc="-45" dirty="0">
                <a:solidFill>
                  <a:srgbClr val="000000"/>
                </a:solidFill>
                <a:latin typeface="Calibri"/>
                <a:ea typeface="Times New Roman"/>
                <a:cs typeface="Calibri"/>
              </a:rPr>
              <a:t>r</a:t>
            </a:r>
            <a:r>
              <a:rPr lang="en-US" dirty="0">
                <a:solidFill>
                  <a:srgbClr val="000000"/>
                </a:solidFill>
                <a:latin typeface="Calibri"/>
                <a:ea typeface="Times New Roman"/>
                <a:cs typeface="Calibri"/>
              </a:rPr>
              <a:t>aining time.</a:t>
            </a:r>
            <a:r>
              <a:rPr lang="en-US" spc="480" dirty="0">
                <a:solidFill>
                  <a:srgbClr val="000000"/>
                </a:solidFill>
                <a:latin typeface="Calibri"/>
                <a:ea typeface="Times New Roman"/>
                <a:cs typeface="Calibri"/>
              </a:rPr>
              <a:t> </a:t>
            </a:r>
            <a:endParaRPr lang="en-US" spc="480" dirty="0" smtClean="0">
              <a:solidFill>
                <a:srgbClr val="000000"/>
              </a:solidFill>
              <a:latin typeface="Calibri"/>
              <a:ea typeface="Times New Roman"/>
              <a:cs typeface="Calibri"/>
            </a:endParaRPr>
          </a:p>
          <a:p>
            <a:pPr marL="274320" lvl="1" indent="0">
              <a:buNone/>
            </a:pPr>
            <a:endParaRPr lang="en-US" spc="480" dirty="0" smtClean="0">
              <a:solidFill>
                <a:srgbClr val="000000"/>
              </a:solidFill>
              <a:latin typeface="Calibri"/>
              <a:ea typeface="Times New Roman"/>
              <a:cs typeface="Calibri"/>
            </a:endParaRPr>
          </a:p>
          <a:p>
            <a:pPr marL="0" indent="0">
              <a:buNone/>
            </a:pPr>
            <a:r>
              <a:rPr lang="en-US" b="1" dirty="0" smtClean="0">
                <a:solidFill>
                  <a:srgbClr val="000000"/>
                </a:solidFill>
                <a:latin typeface="Calibri"/>
                <a:ea typeface="Times New Roman"/>
                <a:cs typeface="Calibri"/>
              </a:rPr>
              <a:t>Stude</a:t>
            </a:r>
            <a:r>
              <a:rPr lang="en-US" b="1" spc="-25" dirty="0" smtClean="0">
                <a:solidFill>
                  <a:srgbClr val="000000"/>
                </a:solidFill>
                <a:latin typeface="Calibri"/>
                <a:ea typeface="Times New Roman"/>
                <a:cs typeface="Calibri"/>
              </a:rPr>
              <a:t>n</a:t>
            </a:r>
            <a:r>
              <a:rPr lang="en-US" b="1" dirty="0" smtClean="0">
                <a:solidFill>
                  <a:srgbClr val="000000"/>
                </a:solidFill>
                <a:latin typeface="Calibri"/>
                <a:ea typeface="Times New Roman"/>
                <a:cs typeface="Calibri"/>
              </a:rPr>
              <a:t>ts</a:t>
            </a:r>
            <a:r>
              <a:rPr lang="en-US" b="1" spc="-10" dirty="0" smtClean="0">
                <a:solidFill>
                  <a:srgbClr val="000000"/>
                </a:solidFill>
                <a:latin typeface="Calibri"/>
                <a:ea typeface="Times New Roman"/>
                <a:cs typeface="Calibri"/>
              </a:rPr>
              <a:t> </a:t>
            </a:r>
            <a:r>
              <a:rPr lang="en-US" b="1" dirty="0">
                <a:solidFill>
                  <a:srgbClr val="000000"/>
                </a:solidFill>
                <a:latin typeface="Calibri"/>
                <a:ea typeface="Times New Roman"/>
                <a:cs typeface="Calibri"/>
              </a:rPr>
              <a:t>should</a:t>
            </a:r>
            <a:r>
              <a:rPr lang="en-US" b="1" spc="-15" dirty="0">
                <a:solidFill>
                  <a:srgbClr val="000000"/>
                </a:solidFill>
                <a:latin typeface="Calibri"/>
                <a:ea typeface="Times New Roman"/>
                <a:cs typeface="Calibri"/>
              </a:rPr>
              <a:t> </a:t>
            </a:r>
            <a:r>
              <a:rPr lang="en-US" b="1" dirty="0">
                <a:solidFill>
                  <a:srgbClr val="000000"/>
                </a:solidFill>
                <a:latin typeface="Calibri"/>
                <a:ea typeface="Times New Roman"/>
                <a:cs typeface="Calibri"/>
              </a:rPr>
              <a:t>bear</a:t>
            </a:r>
            <a:r>
              <a:rPr lang="en-US" b="1" spc="-10" dirty="0">
                <a:solidFill>
                  <a:srgbClr val="000000"/>
                </a:solidFill>
                <a:latin typeface="Calibri"/>
                <a:ea typeface="Times New Roman"/>
                <a:cs typeface="Calibri"/>
              </a:rPr>
              <a:t> </a:t>
            </a:r>
            <a:r>
              <a:rPr lang="en-US" b="1" dirty="0">
                <a:solidFill>
                  <a:srgbClr val="000000"/>
                </a:solidFill>
                <a:latin typeface="Calibri"/>
                <a:ea typeface="Times New Roman"/>
                <a:cs typeface="Calibri"/>
              </a:rPr>
              <a:t>this</a:t>
            </a:r>
            <a:r>
              <a:rPr lang="en-US" b="1" spc="-10" dirty="0">
                <a:solidFill>
                  <a:srgbClr val="000000"/>
                </a:solidFill>
                <a:latin typeface="Calibri"/>
                <a:ea typeface="Times New Roman"/>
                <a:cs typeface="Calibri"/>
              </a:rPr>
              <a:t> </a:t>
            </a:r>
            <a:r>
              <a:rPr lang="en-US" b="1" dirty="0">
                <a:solidFill>
                  <a:srgbClr val="000000"/>
                </a:solidFill>
                <a:latin typeface="Calibri"/>
                <a:ea typeface="Times New Roman"/>
                <a:cs typeface="Calibri"/>
              </a:rPr>
              <a:t>in</a:t>
            </a:r>
            <a:r>
              <a:rPr lang="en-US" b="1" spc="-10" dirty="0">
                <a:solidFill>
                  <a:srgbClr val="000000"/>
                </a:solidFill>
                <a:latin typeface="Calibri"/>
                <a:ea typeface="Times New Roman"/>
                <a:cs typeface="Calibri"/>
              </a:rPr>
              <a:t> </a:t>
            </a:r>
            <a:r>
              <a:rPr lang="en-US" b="1" dirty="0">
                <a:solidFill>
                  <a:srgbClr val="000000"/>
                </a:solidFill>
                <a:latin typeface="Calibri"/>
                <a:ea typeface="Times New Roman"/>
                <a:cs typeface="Calibri"/>
              </a:rPr>
              <a:t>mind</a:t>
            </a:r>
            <a:r>
              <a:rPr lang="en-US" b="1" spc="-10" dirty="0">
                <a:solidFill>
                  <a:srgbClr val="000000"/>
                </a:solidFill>
                <a:latin typeface="Calibri"/>
                <a:ea typeface="Times New Roman"/>
                <a:cs typeface="Calibri"/>
              </a:rPr>
              <a:t> </a:t>
            </a:r>
            <a:r>
              <a:rPr lang="en-US" b="1" dirty="0">
                <a:solidFill>
                  <a:srgbClr val="000000"/>
                </a:solidFill>
                <a:latin typeface="Calibri"/>
                <a:ea typeface="Times New Roman"/>
                <a:cs typeface="Calibri"/>
              </a:rPr>
              <a:t>when</a:t>
            </a:r>
            <a:r>
              <a:rPr lang="en-US" b="1" spc="-10" dirty="0">
                <a:solidFill>
                  <a:srgbClr val="000000"/>
                </a:solidFill>
                <a:latin typeface="Calibri"/>
                <a:ea typeface="Times New Roman"/>
                <a:cs typeface="Calibri"/>
              </a:rPr>
              <a:t> </a:t>
            </a:r>
            <a:r>
              <a:rPr lang="en-US" b="1" spc="-5" dirty="0">
                <a:solidFill>
                  <a:srgbClr val="000000"/>
                </a:solidFill>
                <a:latin typeface="Calibri"/>
                <a:ea typeface="Times New Roman"/>
                <a:cs typeface="Calibri"/>
              </a:rPr>
              <a:t>deciding </a:t>
            </a:r>
            <a:r>
              <a:rPr lang="en-US" b="1" dirty="0">
                <a:solidFill>
                  <a:srgbClr val="000000"/>
                </a:solidFill>
                <a:latin typeface="Calibri"/>
                <a:ea typeface="Times New Roman"/>
                <a:cs typeface="Calibri"/>
              </a:rPr>
              <a:t>when</a:t>
            </a:r>
            <a:r>
              <a:rPr lang="en-US" b="1" spc="-5" dirty="0">
                <a:solidFill>
                  <a:srgbClr val="000000"/>
                </a:solidFill>
                <a:latin typeface="Calibri"/>
                <a:ea typeface="Times New Roman"/>
                <a:cs typeface="Calibri"/>
              </a:rPr>
              <a:t> </a:t>
            </a:r>
            <a:r>
              <a:rPr lang="en-US" b="1" spc="-25" dirty="0">
                <a:solidFill>
                  <a:srgbClr val="000000"/>
                </a:solidFill>
                <a:latin typeface="Calibri"/>
                <a:ea typeface="Times New Roman"/>
                <a:cs typeface="Calibri"/>
              </a:rPr>
              <a:t>t</a:t>
            </a:r>
            <a:r>
              <a:rPr lang="en-US" b="1" dirty="0">
                <a:solidFill>
                  <a:srgbClr val="000000"/>
                </a:solidFill>
                <a:latin typeface="Calibri"/>
                <a:ea typeface="Times New Roman"/>
                <a:cs typeface="Calibri"/>
              </a:rPr>
              <a:t>o apply</a:t>
            </a:r>
            <a:r>
              <a:rPr lang="en-US" b="1" spc="-10" dirty="0">
                <a:solidFill>
                  <a:srgbClr val="000000"/>
                </a:solidFill>
                <a:latin typeface="Calibri"/>
                <a:ea typeface="Times New Roman"/>
                <a:cs typeface="Calibri"/>
              </a:rPr>
              <a:t> </a:t>
            </a:r>
            <a:r>
              <a:rPr lang="en-US" b="1" spc="-50" dirty="0">
                <a:solidFill>
                  <a:srgbClr val="000000"/>
                </a:solidFill>
                <a:latin typeface="Calibri"/>
                <a:ea typeface="Times New Roman"/>
                <a:cs typeface="Calibri"/>
              </a:rPr>
              <a:t>f</a:t>
            </a:r>
            <a:r>
              <a:rPr lang="en-US" b="1" dirty="0">
                <a:solidFill>
                  <a:srgbClr val="000000"/>
                </a:solidFill>
                <a:latin typeface="Calibri"/>
                <a:ea typeface="Times New Roman"/>
                <a:cs typeface="Calibri"/>
              </a:rPr>
              <a:t>or</a:t>
            </a:r>
            <a:r>
              <a:rPr lang="en-US" b="1" spc="-10" dirty="0">
                <a:solidFill>
                  <a:srgbClr val="000000"/>
                </a:solidFill>
                <a:latin typeface="Calibri"/>
                <a:ea typeface="Times New Roman"/>
                <a:cs typeface="Calibri"/>
              </a:rPr>
              <a:t> </a:t>
            </a:r>
            <a:r>
              <a:rPr lang="en-US" b="1" spc="-5" dirty="0">
                <a:solidFill>
                  <a:srgbClr val="000000"/>
                </a:solidFill>
                <a:latin typeface="Calibri"/>
                <a:ea typeface="Times New Roman"/>
                <a:cs typeface="Calibri"/>
              </a:rPr>
              <a:t>OP</a:t>
            </a:r>
            <a:r>
              <a:rPr lang="en-US" b="1" spc="-215" dirty="0">
                <a:solidFill>
                  <a:srgbClr val="000000"/>
                </a:solidFill>
                <a:latin typeface="Calibri"/>
                <a:ea typeface="Times New Roman"/>
                <a:cs typeface="Calibri"/>
              </a:rPr>
              <a:t>T</a:t>
            </a:r>
            <a:r>
              <a:rPr lang="en-US" b="1" dirty="0">
                <a:solidFill>
                  <a:srgbClr val="000000"/>
                </a:solidFill>
                <a:latin typeface="Calibri"/>
                <a:ea typeface="Times New Roman"/>
                <a:cs typeface="Calibri"/>
              </a:rPr>
              <a:t>.</a:t>
            </a:r>
            <a:endParaRPr lang="en-US" b="1" dirty="0"/>
          </a:p>
        </p:txBody>
      </p:sp>
    </p:spTree>
    <p:extLst>
      <p:ext uri="{BB962C8B-B14F-4D97-AF65-F5344CB8AC3E}">
        <p14:creationId xmlns:p14="http://schemas.microsoft.com/office/powerpoint/2010/main" val="4203583964"/>
      </p:ext>
    </p:extLst>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dirty="0" smtClean="0">
                <a:solidFill>
                  <a:srgbClr val="002060"/>
                </a:solidFill>
              </a:rPr>
              <a:t>Approval Process</a:t>
            </a:r>
            <a:endParaRPr lang="en-US" dirty="0">
              <a:solidFill>
                <a:srgbClr val="002060"/>
              </a:solidFill>
            </a:endParaRPr>
          </a:p>
        </p:txBody>
      </p:sp>
      <p:sp>
        <p:nvSpPr>
          <p:cNvPr id="3" name="Content Placeholder 2"/>
          <p:cNvSpPr>
            <a:spLocks noGrp="1"/>
          </p:cNvSpPr>
          <p:nvPr>
            <p:ph idx="1"/>
          </p:nvPr>
        </p:nvSpPr>
        <p:spPr/>
        <p:txBody>
          <a:bodyPr>
            <a:normAutofit/>
          </a:bodyPr>
          <a:lstStyle/>
          <a:p>
            <a:pPr marL="408940" marR="42545" indent="-342900">
              <a:lnSpc>
                <a:spcPts val="2880"/>
              </a:lnSpc>
              <a:spcBef>
                <a:spcPts val="0"/>
              </a:spcBef>
              <a:tabLst>
                <a:tab pos="406400" algn="l"/>
              </a:tabLst>
            </a:pPr>
            <a:r>
              <a:rPr lang="en-US" dirty="0" smtClean="0">
                <a:solidFill>
                  <a:srgbClr val="000000"/>
                </a:solidFill>
                <a:latin typeface="Calibri" panose="020F0502020204030204" pitchFamily="34" charset="0"/>
                <a:ea typeface="Times New Roman"/>
                <a:cs typeface="Calibri"/>
              </a:rPr>
              <a:t>During the OPT period, the student remain in F-1 status. </a:t>
            </a:r>
          </a:p>
          <a:p>
            <a:pPr marL="408940" marR="42545" indent="-342900">
              <a:lnSpc>
                <a:spcPts val="2880"/>
              </a:lnSpc>
              <a:spcBef>
                <a:spcPts val="0"/>
              </a:spcBef>
              <a:tabLst>
                <a:tab pos="406400" algn="l"/>
              </a:tabLst>
            </a:pPr>
            <a:r>
              <a:rPr lang="en-US" dirty="0" smtClean="0">
                <a:solidFill>
                  <a:srgbClr val="000000"/>
                </a:solidFill>
                <a:latin typeface="Calibri" panose="020F0502020204030204" pitchFamily="34" charset="0"/>
                <a:ea typeface="Times New Roman"/>
                <a:cs typeface="Calibri"/>
              </a:rPr>
              <a:t>DSO must process an I-20 to accompany OPT application. USCIS must received this application within 30 days of receiving the I-20 from the Office of International Programs.</a:t>
            </a:r>
          </a:p>
          <a:p>
            <a:pPr marL="66040" marR="42545" indent="0">
              <a:lnSpc>
                <a:spcPts val="2880"/>
              </a:lnSpc>
              <a:spcBef>
                <a:spcPts val="0"/>
              </a:spcBef>
              <a:buNone/>
              <a:tabLst>
                <a:tab pos="406400" algn="l"/>
              </a:tabLst>
            </a:pPr>
            <a:endParaRPr lang="en-US" dirty="0" smtClean="0">
              <a:solidFill>
                <a:srgbClr val="000000"/>
              </a:solidFill>
              <a:latin typeface="Calibri" panose="020F0502020204030204" pitchFamily="34" charset="0"/>
              <a:ea typeface="Times New Roman"/>
              <a:cs typeface="Calibri"/>
            </a:endParaRPr>
          </a:p>
          <a:p>
            <a:pPr>
              <a:lnSpc>
                <a:spcPct val="115000"/>
              </a:lnSpc>
              <a:spcBef>
                <a:spcPts val="0"/>
              </a:spcBef>
              <a:tabLst>
                <a:tab pos="406400" algn="l"/>
              </a:tabLst>
            </a:pPr>
            <a:r>
              <a:rPr lang="en-US" dirty="0" smtClean="0">
                <a:solidFill>
                  <a:srgbClr val="000000"/>
                </a:solidFill>
                <a:latin typeface="Calibri" panose="020F0502020204030204" pitchFamily="34" charset="0"/>
                <a:ea typeface="Times New Roman"/>
                <a:cs typeface="Calibri"/>
              </a:rPr>
              <a:t>USCIS processing time is 90 days, so plan early to allow time for application to be approved.</a:t>
            </a:r>
          </a:p>
          <a:p>
            <a:pPr marL="66040" marR="0">
              <a:lnSpc>
                <a:spcPct val="115000"/>
              </a:lnSpc>
              <a:spcBef>
                <a:spcPts val="0"/>
              </a:spcBef>
              <a:spcAft>
                <a:spcPts val="0"/>
              </a:spcAft>
              <a:tabLst>
                <a:tab pos="406400" algn="l"/>
              </a:tabLst>
            </a:pPr>
            <a:endParaRPr lang="en-US" dirty="0" smtClean="0">
              <a:solidFill>
                <a:srgbClr val="000000"/>
              </a:solidFill>
              <a:latin typeface="Calibri" panose="020F0502020204030204" pitchFamily="34" charset="0"/>
              <a:ea typeface="Times New Roman"/>
              <a:cs typeface="Calibri"/>
            </a:endParaRPr>
          </a:p>
          <a:p>
            <a:pPr marL="0" indent="0" algn="just">
              <a:lnSpc>
                <a:spcPct val="115000"/>
              </a:lnSpc>
              <a:spcBef>
                <a:spcPts val="0"/>
              </a:spcBef>
              <a:buNone/>
              <a:tabLst>
                <a:tab pos="406400" algn="l"/>
              </a:tabLst>
            </a:pPr>
            <a:r>
              <a:rPr lang="en-US" b="1" dirty="0" smtClean="0">
                <a:solidFill>
                  <a:srgbClr val="000000"/>
                </a:solidFill>
                <a:latin typeface="Calibri" panose="020F0502020204030204" pitchFamily="34" charset="0"/>
                <a:cs typeface="Calibri"/>
              </a:rPr>
              <a:t>NOTE: </a:t>
            </a:r>
            <a:r>
              <a:rPr lang="en-US" b="1" dirty="0" smtClean="0">
                <a:latin typeface="Calibri" panose="020F0502020204030204" pitchFamily="34" charset="0"/>
              </a:rPr>
              <a:t>Work </a:t>
            </a:r>
            <a:r>
              <a:rPr lang="en-US" b="1" dirty="0">
                <a:latin typeface="Calibri" panose="020F0502020204030204" pitchFamily="34" charset="0"/>
              </a:rPr>
              <a:t>can begin only after receiving EAD issued by </a:t>
            </a:r>
            <a:r>
              <a:rPr lang="en-US" b="1" dirty="0" smtClean="0">
                <a:latin typeface="Calibri" panose="020F0502020204030204" pitchFamily="34" charset="0"/>
              </a:rPr>
              <a:t>     USCIS and on the day or </a:t>
            </a:r>
            <a:r>
              <a:rPr lang="en-US" b="1" dirty="0">
                <a:latin typeface="Calibri" panose="020F0502020204030204" pitchFamily="34" charset="0"/>
              </a:rPr>
              <a:t>after the start date </a:t>
            </a:r>
            <a:r>
              <a:rPr lang="en-US" b="1" dirty="0" smtClean="0">
                <a:latin typeface="Calibri" panose="020F0502020204030204" pitchFamily="34" charset="0"/>
              </a:rPr>
              <a:t>printed on </a:t>
            </a:r>
            <a:r>
              <a:rPr lang="en-US" b="1" dirty="0">
                <a:latin typeface="Calibri" panose="020F0502020204030204" pitchFamily="34" charset="0"/>
              </a:rPr>
              <a:t>the </a:t>
            </a:r>
            <a:r>
              <a:rPr lang="en-US" b="1" dirty="0" smtClean="0">
                <a:latin typeface="Calibri" panose="020F0502020204030204" pitchFamily="34" charset="0"/>
              </a:rPr>
              <a:t>EAD card.</a:t>
            </a:r>
            <a:endParaRPr lang="en-US" b="1" dirty="0">
              <a:latin typeface="Calibri" panose="020F0502020204030204" pitchFamily="34" charset="0"/>
            </a:endParaRPr>
          </a:p>
        </p:txBody>
      </p:sp>
    </p:spTree>
    <p:extLst>
      <p:ext uri="{BB962C8B-B14F-4D97-AF65-F5344CB8AC3E}">
        <p14:creationId xmlns:p14="http://schemas.microsoft.com/office/powerpoint/2010/main" val="68132231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914400" y="685800"/>
            <a:ext cx="7467600" cy="1264920"/>
          </a:xfrm>
          <a:solidFill>
            <a:srgbClr val="002060"/>
          </a:solidFill>
        </p:spPr>
        <p:txBody>
          <a:bodyPr>
            <a:noAutofit/>
          </a:bodyPr>
          <a:lstStyle/>
          <a:p>
            <a:pPr algn="ctr"/>
            <a:r>
              <a:rPr lang="en-US" sz="4000" dirty="0">
                <a:solidFill>
                  <a:schemeClr val="bg1"/>
                </a:solidFill>
              </a:rPr>
              <a:t>How to apply to </a:t>
            </a:r>
            <a:br>
              <a:rPr lang="en-US" sz="4000" dirty="0">
                <a:solidFill>
                  <a:schemeClr val="bg1"/>
                </a:solidFill>
              </a:rPr>
            </a:br>
            <a:r>
              <a:rPr lang="en-US" sz="4000" dirty="0" smtClean="0">
                <a:solidFill>
                  <a:schemeClr val="bg1"/>
                </a:solidFill>
              </a:rPr>
              <a:t>OPT Cont.</a:t>
            </a:r>
            <a:endParaRPr lang="en-US" sz="4000" dirty="0">
              <a:solidFill>
                <a:schemeClr val="bg1"/>
              </a:solidFill>
            </a:endParaRPr>
          </a:p>
        </p:txBody>
      </p:sp>
      <p:sp>
        <p:nvSpPr>
          <p:cNvPr id="12" name="Text Placeholder 11"/>
          <p:cNvSpPr>
            <a:spLocks noGrp="1"/>
          </p:cNvSpPr>
          <p:nvPr>
            <p:ph type="body" sz="half" idx="2"/>
          </p:nvPr>
        </p:nvSpPr>
        <p:spPr>
          <a:xfrm>
            <a:off x="1676400" y="2209800"/>
            <a:ext cx="5943600" cy="4038600"/>
          </a:xfrm>
        </p:spPr>
        <p:txBody>
          <a:bodyPr>
            <a:noAutofit/>
          </a:bodyPr>
          <a:lstStyle/>
          <a:p>
            <a:pPr marL="285750" indent="-285750">
              <a:buFont typeface="Wingdings" pitchFamily="2" charset="2"/>
              <a:buChar char="q"/>
            </a:pPr>
            <a:r>
              <a:rPr lang="en-US" sz="1100" b="1" dirty="0"/>
              <a:t>OPT </a:t>
            </a:r>
            <a:r>
              <a:rPr lang="en-US" sz="1100" b="1" dirty="0" smtClean="0"/>
              <a:t>Request Form</a:t>
            </a:r>
          </a:p>
          <a:p>
            <a:endParaRPr lang="en-US" sz="1100" b="1" dirty="0"/>
          </a:p>
          <a:p>
            <a:pPr marL="285750" indent="-285750">
              <a:buFont typeface="Wingdings" pitchFamily="2" charset="2"/>
              <a:buChar char="q"/>
            </a:pPr>
            <a:r>
              <a:rPr lang="en-US" sz="1100" b="1" dirty="0" smtClean="0"/>
              <a:t>Form </a:t>
            </a:r>
            <a:r>
              <a:rPr lang="en-US" sz="1100" b="1" dirty="0"/>
              <a:t>I-765</a:t>
            </a:r>
          </a:p>
          <a:p>
            <a:pPr marL="285750" indent="-285750">
              <a:buFont typeface="Wingdings" pitchFamily="2" charset="2"/>
              <a:buChar char="q"/>
            </a:pPr>
            <a:endParaRPr lang="en-US" sz="1100" b="1" dirty="0"/>
          </a:p>
          <a:p>
            <a:pPr marL="285750" indent="-285750">
              <a:buFont typeface="Wingdings" pitchFamily="2" charset="2"/>
              <a:buChar char="q"/>
            </a:pPr>
            <a:r>
              <a:rPr lang="en-US" sz="1100" b="1" dirty="0"/>
              <a:t>Form I-765 filing </a:t>
            </a:r>
            <a:r>
              <a:rPr lang="en-US" sz="1100" b="1" dirty="0" smtClean="0"/>
              <a:t>fee  ($410.00)</a:t>
            </a:r>
          </a:p>
          <a:p>
            <a:endParaRPr lang="en-US" sz="1100" b="1" dirty="0"/>
          </a:p>
          <a:p>
            <a:pPr marL="285750" indent="-285750">
              <a:buFont typeface="Wingdings" pitchFamily="2" charset="2"/>
              <a:buChar char="q"/>
            </a:pPr>
            <a:r>
              <a:rPr lang="en-US" sz="1100" b="1" dirty="0" smtClean="0"/>
              <a:t>International Student Fee ($390.00)</a:t>
            </a:r>
          </a:p>
          <a:p>
            <a:endParaRPr lang="en-US" sz="1100" b="1" dirty="0"/>
          </a:p>
          <a:p>
            <a:pPr marL="285750" indent="-285750">
              <a:buFont typeface="Wingdings" pitchFamily="2" charset="2"/>
              <a:buChar char="q"/>
            </a:pPr>
            <a:r>
              <a:rPr lang="en-US" sz="1100" b="1" dirty="0"/>
              <a:t>2 passport style </a:t>
            </a:r>
            <a:r>
              <a:rPr lang="en-US" sz="1100" b="1" dirty="0" smtClean="0"/>
              <a:t>photos </a:t>
            </a:r>
          </a:p>
          <a:p>
            <a:endParaRPr lang="en-US" sz="1100" b="1" dirty="0" smtClean="0"/>
          </a:p>
          <a:p>
            <a:pPr marL="285750" indent="-285750">
              <a:buFont typeface="Wingdings" pitchFamily="2" charset="2"/>
              <a:buChar char="q"/>
            </a:pPr>
            <a:r>
              <a:rPr lang="en-US" sz="1100" b="1" dirty="0" smtClean="0"/>
              <a:t>Copy </a:t>
            </a:r>
            <a:r>
              <a:rPr lang="en-US" sz="1100" b="1" dirty="0"/>
              <a:t>of </a:t>
            </a:r>
            <a:r>
              <a:rPr lang="en-US" sz="1100" b="1" dirty="0" smtClean="0"/>
              <a:t>I-94</a:t>
            </a:r>
            <a:endParaRPr lang="en-US" sz="1100" b="1" dirty="0"/>
          </a:p>
          <a:p>
            <a:pPr marL="285750" indent="-285750">
              <a:buFont typeface="Wingdings" pitchFamily="2" charset="2"/>
              <a:buChar char="q"/>
            </a:pPr>
            <a:endParaRPr lang="en-US" sz="1100" b="1" dirty="0"/>
          </a:p>
          <a:p>
            <a:pPr marL="285750" indent="-285750">
              <a:buFont typeface="Wingdings" pitchFamily="2" charset="2"/>
              <a:buChar char="q"/>
            </a:pPr>
            <a:r>
              <a:rPr lang="en-US" sz="1100" b="1" dirty="0" smtClean="0"/>
              <a:t>Copy </a:t>
            </a:r>
            <a:r>
              <a:rPr lang="en-US" sz="1100" b="1" dirty="0"/>
              <a:t>of passport info pages, including any extensions</a:t>
            </a:r>
          </a:p>
          <a:p>
            <a:pPr marL="285750" indent="-285750">
              <a:buFont typeface="Wingdings" pitchFamily="2" charset="2"/>
              <a:buChar char="q"/>
            </a:pPr>
            <a:endParaRPr lang="en-US" sz="1100" b="1" dirty="0"/>
          </a:p>
          <a:p>
            <a:pPr marL="285750" indent="-285750">
              <a:buFont typeface="Wingdings" pitchFamily="2" charset="2"/>
              <a:buChar char="q"/>
            </a:pPr>
            <a:r>
              <a:rPr lang="en-US" sz="1100" b="1" dirty="0"/>
              <a:t> </a:t>
            </a:r>
            <a:r>
              <a:rPr lang="en-US" sz="1100" b="1" dirty="0" smtClean="0"/>
              <a:t>Copy </a:t>
            </a:r>
            <a:r>
              <a:rPr lang="en-US" sz="1100" b="1" dirty="0"/>
              <a:t>of U.S</a:t>
            </a:r>
            <a:r>
              <a:rPr lang="en-US" sz="1100" b="1" dirty="0" smtClean="0"/>
              <a:t>. Visa</a:t>
            </a:r>
            <a:endParaRPr lang="en-US" sz="1100" b="1" dirty="0"/>
          </a:p>
          <a:p>
            <a:pPr marL="285750" indent="-285750">
              <a:buFont typeface="Wingdings" pitchFamily="2" charset="2"/>
              <a:buChar char="q"/>
            </a:pPr>
            <a:endParaRPr lang="en-US" sz="1100" b="1" dirty="0"/>
          </a:p>
          <a:p>
            <a:pPr marL="285750" indent="-285750">
              <a:buFont typeface="Wingdings" pitchFamily="2" charset="2"/>
              <a:buChar char="q"/>
            </a:pPr>
            <a:r>
              <a:rPr lang="en-US" sz="1100" b="1" dirty="0" smtClean="0"/>
              <a:t>Offer </a:t>
            </a:r>
            <a:r>
              <a:rPr lang="en-US" sz="1100" b="1" dirty="0"/>
              <a:t>Letter of Employment </a:t>
            </a:r>
            <a:r>
              <a:rPr lang="en-US" sz="1100" b="1" dirty="0" smtClean="0"/>
              <a:t>(</a:t>
            </a:r>
            <a:r>
              <a:rPr lang="en-US" sz="1100" b="1" dirty="0"/>
              <a:t>if available</a:t>
            </a:r>
            <a:r>
              <a:rPr lang="en-US" sz="1100" b="1" dirty="0" smtClean="0"/>
              <a:t>)</a:t>
            </a:r>
          </a:p>
          <a:p>
            <a:endParaRPr lang="en-US" sz="1100" b="1" dirty="0"/>
          </a:p>
          <a:p>
            <a:pPr marL="285750" indent="-285750">
              <a:buFont typeface="Wingdings" pitchFamily="2" charset="2"/>
              <a:buChar char="q"/>
            </a:pPr>
            <a:r>
              <a:rPr lang="en-US" sz="1100" b="1" dirty="0"/>
              <a:t> </a:t>
            </a:r>
            <a:r>
              <a:rPr lang="en-US" sz="1100" b="1" dirty="0" smtClean="0"/>
              <a:t>Copy </a:t>
            </a:r>
            <a:r>
              <a:rPr lang="en-US" sz="1100" b="1" dirty="0"/>
              <a:t>of previous EAD card (if applicable</a:t>
            </a:r>
            <a:r>
              <a:rPr lang="en-US" sz="1100" b="1" dirty="0" smtClean="0"/>
              <a:t>)</a:t>
            </a:r>
            <a:endParaRPr lang="en-US" sz="1100" b="1" dirty="0"/>
          </a:p>
        </p:txBody>
      </p:sp>
    </p:spTree>
    <p:extLst>
      <p:ext uri="{BB962C8B-B14F-4D97-AF65-F5344CB8AC3E}">
        <p14:creationId xmlns:p14="http://schemas.microsoft.com/office/powerpoint/2010/main" val="1057746555"/>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solidFill>
            <a:srgbClr val="002060"/>
          </a:solidFill>
        </p:spPr>
        <p:txBody>
          <a:bodyPr>
            <a:normAutofit/>
          </a:bodyPr>
          <a:lstStyle/>
          <a:p>
            <a:r>
              <a:rPr lang="en-US" dirty="0" smtClean="0">
                <a:solidFill>
                  <a:schemeClr val="bg1"/>
                </a:solidFill>
              </a:rPr>
              <a:t>International Student Fee</a:t>
            </a:r>
            <a:endParaRPr lang="en-US" dirty="0">
              <a:solidFill>
                <a:schemeClr val="bg1"/>
              </a:solidFill>
            </a:endParaRPr>
          </a:p>
        </p:txBody>
      </p:sp>
      <p:sp>
        <p:nvSpPr>
          <p:cNvPr id="9" name="Content Placeholder 8"/>
          <p:cNvSpPr>
            <a:spLocks noGrp="1"/>
          </p:cNvSpPr>
          <p:nvPr>
            <p:ph idx="1"/>
          </p:nvPr>
        </p:nvSpPr>
        <p:spPr>
          <a:xfrm>
            <a:off x="457200" y="1371600"/>
            <a:ext cx="8229600" cy="5105400"/>
          </a:xfrm>
        </p:spPr>
        <p:txBody>
          <a:bodyPr>
            <a:normAutofit/>
          </a:bodyPr>
          <a:lstStyle/>
          <a:p>
            <a:pPr marL="0" indent="0">
              <a:buNone/>
            </a:pPr>
            <a:endParaRPr lang="en-US" dirty="0" smtClean="0"/>
          </a:p>
          <a:p>
            <a:r>
              <a:rPr lang="en-US" sz="2000" dirty="0"/>
              <a:t>While on </a:t>
            </a:r>
            <a:r>
              <a:rPr lang="en-US" sz="2000" dirty="0" smtClean="0"/>
              <a:t>OPT, </a:t>
            </a:r>
            <a:r>
              <a:rPr lang="en-US" sz="2000" dirty="0"/>
              <a:t>your immigration status will remain </a:t>
            </a:r>
            <a:r>
              <a:rPr lang="en-US" sz="2000" dirty="0" smtClean="0"/>
              <a:t>F1 </a:t>
            </a:r>
            <a:r>
              <a:rPr lang="en-US" sz="2000" dirty="0"/>
              <a:t>student visa under Auburn University. Therefore, Auburn University is responsible for reporting your </a:t>
            </a:r>
            <a:r>
              <a:rPr lang="en-US" sz="2000" dirty="0" smtClean="0"/>
              <a:t>OPT </a:t>
            </a:r>
            <a:r>
              <a:rPr lang="en-US" sz="2000" dirty="0"/>
              <a:t>information and all updates to Department of </a:t>
            </a:r>
            <a:r>
              <a:rPr lang="en-US" sz="2000" dirty="0" smtClean="0"/>
              <a:t>Homeland Security.</a:t>
            </a:r>
          </a:p>
          <a:p>
            <a:pPr marL="0" indent="0">
              <a:buNone/>
            </a:pPr>
            <a:endParaRPr lang="en-US" sz="2000" dirty="0"/>
          </a:p>
          <a:p>
            <a:r>
              <a:rPr lang="en-US" sz="2000" dirty="0" smtClean="0"/>
              <a:t>As of September 1, 2013 the Office of International Programs has implemented the continuation of the international student fee during the duration of OPT &amp; OPT S.T.E.M. Extension</a:t>
            </a:r>
          </a:p>
          <a:p>
            <a:pPr marL="0" indent="0">
              <a:buNone/>
            </a:pPr>
            <a:endParaRPr lang="en-US" sz="2000" dirty="0" smtClean="0"/>
          </a:p>
          <a:p>
            <a:r>
              <a:rPr lang="en-US" sz="2000" dirty="0" smtClean="0"/>
              <a:t>$390- OPT ( 12 months or $130 per semester)</a:t>
            </a:r>
          </a:p>
          <a:p>
            <a:r>
              <a:rPr lang="en-US" sz="2000" dirty="0" smtClean="0"/>
              <a:t>$780- </a:t>
            </a:r>
            <a:r>
              <a:rPr lang="en-US" sz="2000" dirty="0"/>
              <a:t>OPT S.T.E.M. </a:t>
            </a:r>
            <a:r>
              <a:rPr lang="en-US" sz="2000" dirty="0" smtClean="0"/>
              <a:t>Extension(24 </a:t>
            </a:r>
            <a:r>
              <a:rPr lang="en-US" sz="2000" dirty="0"/>
              <a:t>months or $130 per semester</a:t>
            </a:r>
            <a:r>
              <a:rPr lang="en-US" sz="2000" dirty="0" smtClean="0"/>
              <a:t>)</a:t>
            </a:r>
          </a:p>
          <a:p>
            <a:endParaRPr lang="en-US" dirty="0"/>
          </a:p>
          <a:p>
            <a:endParaRPr lang="en-US" dirty="0"/>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3203233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002060"/>
          </a:solidFill>
        </p:spPr>
        <p:txBody>
          <a:bodyPr/>
          <a:lstStyle/>
          <a:p>
            <a:pPr algn="ctr"/>
            <a:r>
              <a:rPr lang="en-US" dirty="0" smtClean="0">
                <a:solidFill>
                  <a:schemeClr val="bg1"/>
                </a:solidFill>
              </a:rPr>
              <a:t>What is OPT</a:t>
            </a:r>
            <a:endParaRPr lang="en-US" dirty="0">
              <a:solidFill>
                <a:schemeClr val="bg1"/>
              </a:solidFill>
            </a:endParaRPr>
          </a:p>
        </p:txBody>
      </p:sp>
      <p:sp>
        <p:nvSpPr>
          <p:cNvPr id="5" name="Content Placeholder 4"/>
          <p:cNvSpPr>
            <a:spLocks noGrp="1"/>
          </p:cNvSpPr>
          <p:nvPr>
            <p:ph idx="1"/>
          </p:nvPr>
        </p:nvSpPr>
        <p:spPr>
          <a:xfrm>
            <a:off x="457200" y="2590800"/>
            <a:ext cx="8229600" cy="3886200"/>
          </a:xfrm>
        </p:spPr>
        <p:txBody>
          <a:bodyPr/>
          <a:lstStyle/>
          <a:p>
            <a:pPr marL="274320" lvl="1" indent="0">
              <a:buNone/>
            </a:pPr>
            <a:r>
              <a:rPr lang="en-US" sz="2800" dirty="0" smtClean="0"/>
              <a:t>Optional practical training (OPT) is temporary employment for practical training directly related to the student’s major area of study</a:t>
            </a:r>
            <a:r>
              <a:rPr lang="en-US" dirty="0" smtClean="0"/>
              <a:t>. </a:t>
            </a:r>
          </a:p>
          <a:p>
            <a:pPr marL="274320" lvl="1" indent="0">
              <a:buNone/>
            </a:pPr>
            <a:endParaRPr lang="en-US" dirty="0"/>
          </a:p>
          <a:p>
            <a:pPr marL="274320" lvl="1" indent="0">
              <a:buNone/>
            </a:pPr>
            <a:r>
              <a:rPr lang="en-US" sz="2800" dirty="0" smtClean="0"/>
              <a:t>OPT allows for off campus work authorization in a student’s filed of study. </a:t>
            </a:r>
          </a:p>
        </p:txBody>
      </p:sp>
    </p:spTree>
    <p:extLst>
      <p:ext uri="{BB962C8B-B14F-4D97-AF65-F5344CB8AC3E}">
        <p14:creationId xmlns:p14="http://schemas.microsoft.com/office/powerpoint/2010/main" val="35302172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960120"/>
          </a:xfrm>
          <a:solidFill>
            <a:srgbClr val="002060"/>
          </a:solidFill>
        </p:spPr>
        <p:txBody>
          <a:bodyPr>
            <a:normAutofit fontScale="90000"/>
          </a:bodyPr>
          <a:lstStyle/>
          <a:p>
            <a:pPr algn="ctr"/>
            <a:r>
              <a:rPr lang="en-US" sz="4000" dirty="0" smtClean="0">
                <a:solidFill>
                  <a:schemeClr val="bg1"/>
                </a:solidFill>
              </a:rPr>
              <a:t>Photos</a:t>
            </a:r>
            <a:r>
              <a:rPr lang="en-US" dirty="0" smtClean="0"/>
              <a:t/>
            </a:r>
            <a:br>
              <a:rPr lang="en-US" dirty="0" smtClean="0"/>
            </a:br>
            <a:r>
              <a:rPr lang="en-US" dirty="0" smtClean="0"/>
              <a:t> </a:t>
            </a:r>
            <a:endParaRPr lang="en-US" dirty="0"/>
          </a:p>
        </p:txBody>
      </p:sp>
      <p:pic>
        <p:nvPicPr>
          <p:cNvPr id="5" name="Picture Placeholder 4"/>
          <p:cNvPicPr>
            <a:picLocks noGrp="1" noChangeAspect="1"/>
          </p:cNvPicPr>
          <p:nvPr>
            <p:ph type="pic" idx="1"/>
          </p:nvPr>
        </p:nvPicPr>
        <p:blipFill rotWithShape="1">
          <a:blip r:embed="rId3">
            <a:extLst>
              <a:ext uri="{28A0092B-C50C-407E-A947-70E740481C1C}">
                <a14:useLocalDpi xmlns:a14="http://schemas.microsoft.com/office/drawing/2010/main" val="0"/>
              </a:ext>
            </a:extLst>
          </a:blip>
          <a:srcRect l="-505" t="6717" r="505" b="21287"/>
          <a:stretch/>
        </p:blipFill>
        <p:spPr/>
      </p:pic>
      <p:sp>
        <p:nvSpPr>
          <p:cNvPr id="4" name="Text Placeholder 3"/>
          <p:cNvSpPr>
            <a:spLocks noGrp="1"/>
          </p:cNvSpPr>
          <p:nvPr>
            <p:ph type="body" sz="half" idx="2"/>
          </p:nvPr>
        </p:nvSpPr>
        <p:spPr>
          <a:xfrm>
            <a:off x="457200" y="1905000"/>
            <a:ext cx="2139696" cy="4471416"/>
          </a:xfrm>
        </p:spPr>
        <p:txBody>
          <a:bodyPr>
            <a:normAutofit fontScale="92500"/>
          </a:bodyPr>
          <a:lstStyle/>
          <a:p>
            <a:r>
              <a:rPr lang="en-US" dirty="0"/>
              <a:t>F‐1 students are required to submit 2 passport photos for OPT.</a:t>
            </a:r>
          </a:p>
          <a:p>
            <a:r>
              <a:rPr lang="en-US" dirty="0" smtClean="0"/>
              <a:t>•The </a:t>
            </a:r>
            <a:r>
              <a:rPr lang="en-US" dirty="0"/>
              <a:t>photos must be 2 x2 (U.S. passport</a:t>
            </a:r>
          </a:p>
          <a:p>
            <a:r>
              <a:rPr lang="en-US" dirty="0"/>
              <a:t>picture size) with a head size of 1 inch to 1 3/8</a:t>
            </a:r>
          </a:p>
          <a:p>
            <a:r>
              <a:rPr lang="en-US" dirty="0"/>
              <a:t>inches</a:t>
            </a:r>
            <a:r>
              <a:rPr lang="en-US" dirty="0" smtClean="0"/>
              <a:t>.</a:t>
            </a:r>
          </a:p>
          <a:p>
            <a:r>
              <a:rPr lang="en-US" dirty="0" smtClean="0"/>
              <a:t>These must have been made within the past 6 months and not ever used on any other document.</a:t>
            </a:r>
            <a:endParaRPr lang="en-US" dirty="0"/>
          </a:p>
          <a:p>
            <a:endParaRPr lang="en-US" dirty="0"/>
          </a:p>
          <a:p>
            <a:r>
              <a:rPr lang="en-US" dirty="0" smtClean="0"/>
              <a:t>•The </a:t>
            </a:r>
            <a:r>
              <a:rPr lang="en-US" dirty="0"/>
              <a:t>background of the pictures must be white.</a:t>
            </a:r>
          </a:p>
          <a:p>
            <a:endParaRPr lang="en-US" dirty="0"/>
          </a:p>
          <a:p>
            <a:r>
              <a:rPr lang="en-US" dirty="0" smtClean="0"/>
              <a:t>•Please </a:t>
            </a:r>
            <a:r>
              <a:rPr lang="en-US" dirty="0"/>
              <a:t>write your name, </a:t>
            </a:r>
            <a:r>
              <a:rPr lang="en-US" dirty="0" smtClean="0"/>
              <a:t>SEVIS </a:t>
            </a:r>
            <a:r>
              <a:rPr lang="en-US" dirty="0"/>
              <a:t>number and birth date on the back of the pictures.</a:t>
            </a:r>
          </a:p>
          <a:p>
            <a:endParaRPr lang="en-US" dirty="0"/>
          </a:p>
        </p:txBody>
      </p:sp>
    </p:spTree>
    <p:extLst>
      <p:ext uri="{BB962C8B-B14F-4D97-AF65-F5344CB8AC3E}">
        <p14:creationId xmlns:p14="http://schemas.microsoft.com/office/powerpoint/2010/main" val="3259586249"/>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pPr algn="ctr"/>
            <a:r>
              <a:rPr lang="en-US" sz="4000" dirty="0" smtClean="0">
                <a:solidFill>
                  <a:schemeClr val="bg1"/>
                </a:solidFill>
              </a:rPr>
              <a:t>FYI</a:t>
            </a:r>
            <a:r>
              <a:rPr lang="en-US" sz="3200" dirty="0">
                <a:solidFill>
                  <a:schemeClr val="bg1"/>
                </a:solidFill>
              </a:rPr>
              <a:t/>
            </a:r>
            <a:br>
              <a:rPr lang="en-US" sz="3200" dirty="0">
                <a:solidFill>
                  <a:schemeClr val="bg1"/>
                </a:solidFill>
              </a:rPr>
            </a:br>
            <a:r>
              <a:rPr lang="en-US" sz="1600" dirty="0" smtClean="0">
                <a:solidFill>
                  <a:schemeClr val="bg1"/>
                </a:solidFill>
              </a:rPr>
              <a:t>For your information</a:t>
            </a:r>
            <a:endParaRPr lang="en-US" sz="3200" dirty="0">
              <a:solidFill>
                <a:schemeClr val="bg1"/>
              </a:solidFill>
            </a:endParaRPr>
          </a:p>
        </p:txBody>
      </p:sp>
      <p:sp>
        <p:nvSpPr>
          <p:cNvPr id="3" name="Content Placeholder 2"/>
          <p:cNvSpPr>
            <a:spLocks noGrp="1"/>
          </p:cNvSpPr>
          <p:nvPr>
            <p:ph idx="1"/>
          </p:nvPr>
        </p:nvSpPr>
        <p:spPr/>
        <p:txBody>
          <a:bodyPr>
            <a:normAutofit fontScale="55000" lnSpcReduction="20000"/>
          </a:bodyPr>
          <a:lstStyle/>
          <a:p>
            <a:pPr marL="66040" marR="0">
              <a:lnSpc>
                <a:spcPts val="3215"/>
              </a:lnSpc>
              <a:spcBef>
                <a:spcPts val="0"/>
              </a:spcBef>
              <a:spcAft>
                <a:spcPts val="0"/>
              </a:spcAft>
              <a:tabLst>
                <a:tab pos="406400" algn="l"/>
              </a:tabLst>
            </a:pPr>
            <a:r>
              <a:rPr lang="en-US" sz="2600" b="1" dirty="0">
                <a:solidFill>
                  <a:srgbClr val="000000"/>
                </a:solidFill>
                <a:latin typeface="Calibri"/>
                <a:ea typeface="Times New Roman"/>
                <a:cs typeface="Calibri"/>
              </a:rPr>
              <a:t>It</a:t>
            </a:r>
            <a:r>
              <a:rPr lang="en-US" sz="2600" b="1" spc="-1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will</a:t>
            </a:r>
            <a:r>
              <a:rPr lang="en-US" sz="2600" b="1" spc="15" dirty="0">
                <a:solidFill>
                  <a:srgbClr val="000000"/>
                </a:solidFill>
                <a:latin typeface="Calibri"/>
                <a:ea typeface="Times New Roman"/>
                <a:cs typeface="Calibri"/>
              </a:rPr>
              <a:t> </a:t>
            </a:r>
            <a:r>
              <a:rPr lang="en-US" sz="2600" b="1" spc="-35" dirty="0">
                <a:solidFill>
                  <a:srgbClr val="000000"/>
                </a:solidFill>
                <a:latin typeface="Calibri"/>
                <a:ea typeface="Times New Roman"/>
                <a:cs typeface="Calibri"/>
              </a:rPr>
              <a:t>t</a:t>
            </a:r>
            <a:r>
              <a:rPr lang="en-US" sz="2600" b="1" spc="5" dirty="0">
                <a:solidFill>
                  <a:srgbClr val="000000"/>
                </a:solidFill>
                <a:latin typeface="Calibri"/>
                <a:ea typeface="Times New Roman"/>
                <a:cs typeface="Calibri"/>
              </a:rPr>
              <a:t>a</a:t>
            </a:r>
            <a:r>
              <a:rPr lang="en-US" sz="2600" b="1" spc="-85" dirty="0">
                <a:solidFill>
                  <a:srgbClr val="000000"/>
                </a:solidFill>
                <a:latin typeface="Calibri"/>
                <a:ea typeface="Times New Roman"/>
                <a:cs typeface="Calibri"/>
              </a:rPr>
              <a:t>k</a:t>
            </a:r>
            <a:r>
              <a:rPr lang="en-US" sz="2600" b="1" dirty="0">
                <a:solidFill>
                  <a:srgbClr val="000000"/>
                </a:solidFill>
                <a:latin typeface="Calibri"/>
                <a:ea typeface="Times New Roman"/>
                <a:cs typeface="Calibri"/>
              </a:rPr>
              <a:t>e</a:t>
            </a:r>
            <a:r>
              <a:rPr lang="en-US" sz="2600" b="1" spc="-65" dirty="0">
                <a:solidFill>
                  <a:srgbClr val="000000"/>
                </a:solidFill>
                <a:latin typeface="Calibri"/>
                <a:ea typeface="Times New Roman"/>
                <a:cs typeface="Calibri"/>
              </a:rPr>
              <a:t> </a:t>
            </a:r>
            <a:r>
              <a:rPr lang="en-US" sz="2600" b="1" dirty="0" smtClean="0">
                <a:solidFill>
                  <a:srgbClr val="000000"/>
                </a:solidFill>
                <a:latin typeface="Calibri"/>
                <a:ea typeface="Times New Roman"/>
                <a:cs typeface="Calibri"/>
              </a:rPr>
              <a:t>USCIS an estimated</a:t>
            </a:r>
            <a:r>
              <a:rPr lang="en-US" sz="2600" b="1" spc="-10" dirty="0" smtClean="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3</a:t>
            </a:r>
            <a:r>
              <a:rPr lang="en-US" sz="2600" b="1" spc="-1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mo</a:t>
            </a:r>
            <a:r>
              <a:rPr lang="en-US" sz="2600" b="1" spc="-30" dirty="0">
                <a:solidFill>
                  <a:srgbClr val="000000"/>
                </a:solidFill>
                <a:latin typeface="Calibri"/>
                <a:ea typeface="Times New Roman"/>
                <a:cs typeface="Calibri"/>
              </a:rPr>
              <a:t>n</a:t>
            </a:r>
            <a:r>
              <a:rPr lang="en-US" sz="2600" b="1" dirty="0">
                <a:solidFill>
                  <a:srgbClr val="000000"/>
                </a:solidFill>
                <a:latin typeface="Calibri"/>
                <a:ea typeface="Times New Roman"/>
                <a:cs typeface="Calibri"/>
              </a:rPr>
              <a:t>ths</a:t>
            </a:r>
            <a:r>
              <a:rPr lang="en-US" sz="2600" b="1" spc="-10" dirty="0">
                <a:solidFill>
                  <a:srgbClr val="000000"/>
                </a:solidFill>
                <a:latin typeface="Calibri"/>
                <a:ea typeface="Times New Roman"/>
                <a:cs typeface="Calibri"/>
              </a:rPr>
              <a:t> </a:t>
            </a:r>
            <a:r>
              <a:rPr lang="en-US" sz="2600" b="1" spc="-20"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p</a:t>
            </a:r>
            <a:r>
              <a:rPr lang="en-US" sz="2600" b="1" spc="-40" dirty="0">
                <a:solidFill>
                  <a:srgbClr val="000000"/>
                </a:solidFill>
                <a:latin typeface="Calibri"/>
                <a:ea typeface="Times New Roman"/>
                <a:cs typeface="Calibri"/>
              </a:rPr>
              <a:t>r</a:t>
            </a:r>
            <a:r>
              <a:rPr lang="en-US" sz="2600" b="1" dirty="0">
                <a:solidFill>
                  <a:srgbClr val="000000"/>
                </a:solidFill>
                <a:latin typeface="Calibri"/>
                <a:ea typeface="Times New Roman"/>
                <a:cs typeface="Calibri"/>
              </a:rPr>
              <a:t>ocess</a:t>
            </a:r>
            <a:r>
              <a:rPr lang="en-US" sz="2600" b="1" spc="-60" dirty="0">
                <a:solidFill>
                  <a:srgbClr val="000000"/>
                </a:solidFill>
                <a:latin typeface="Calibri"/>
                <a:ea typeface="Times New Roman"/>
                <a:cs typeface="Calibri"/>
              </a:rPr>
              <a:t> </a:t>
            </a:r>
            <a:r>
              <a:rPr lang="en-US" sz="2600" b="1" spc="-30" dirty="0" smtClean="0">
                <a:solidFill>
                  <a:srgbClr val="000000"/>
                </a:solidFill>
                <a:latin typeface="Calibri"/>
                <a:ea typeface="Times New Roman"/>
                <a:cs typeface="Calibri"/>
              </a:rPr>
              <a:t>y</a:t>
            </a:r>
            <a:r>
              <a:rPr lang="en-US" sz="2600" b="1" dirty="0" smtClean="0">
                <a:solidFill>
                  <a:srgbClr val="000000"/>
                </a:solidFill>
                <a:latin typeface="Calibri"/>
                <a:ea typeface="Times New Roman"/>
                <a:cs typeface="Calibri"/>
              </a:rPr>
              <a:t>o</a:t>
            </a:r>
            <a:r>
              <a:rPr lang="en-US" sz="2600" b="1" spc="-5" dirty="0" smtClean="0">
                <a:solidFill>
                  <a:srgbClr val="000000"/>
                </a:solidFill>
                <a:latin typeface="Calibri"/>
                <a:ea typeface="Times New Roman"/>
                <a:cs typeface="Calibri"/>
              </a:rPr>
              <a:t>u</a:t>
            </a:r>
            <a:r>
              <a:rPr lang="en-US" sz="2600" b="1" dirty="0" smtClean="0">
                <a:solidFill>
                  <a:srgbClr val="000000"/>
                </a:solidFill>
                <a:latin typeface="Calibri"/>
                <a:ea typeface="Times New Roman"/>
                <a:cs typeface="Calibri"/>
              </a:rPr>
              <a:t>r</a:t>
            </a:r>
            <a:r>
              <a:rPr lang="en-US" sz="2600" b="1" spc="-50" dirty="0" smtClean="0">
                <a:solidFill>
                  <a:srgbClr val="000000"/>
                </a:solidFill>
                <a:latin typeface="Calibri"/>
                <a:ea typeface="Times New Roman"/>
                <a:cs typeface="Calibri"/>
              </a:rPr>
              <a:t> </a:t>
            </a:r>
            <a:r>
              <a:rPr lang="en-US" sz="2600" b="1" dirty="0" smtClean="0">
                <a:solidFill>
                  <a:srgbClr val="000000"/>
                </a:solidFill>
                <a:latin typeface="Calibri"/>
                <a:ea typeface="Times New Roman"/>
                <a:cs typeface="Calibri"/>
              </a:rPr>
              <a:t>O</a:t>
            </a:r>
            <a:r>
              <a:rPr lang="en-US" sz="2600" b="1" spc="-15" dirty="0" smtClean="0">
                <a:solidFill>
                  <a:srgbClr val="000000"/>
                </a:solidFill>
                <a:latin typeface="Calibri"/>
                <a:ea typeface="Times New Roman"/>
                <a:cs typeface="Calibri"/>
              </a:rPr>
              <a:t>P</a:t>
            </a:r>
            <a:r>
              <a:rPr lang="en-US" sz="2600" b="1" dirty="0" smtClean="0">
                <a:solidFill>
                  <a:srgbClr val="000000"/>
                </a:solidFill>
                <a:latin typeface="Calibri"/>
                <a:ea typeface="Times New Roman"/>
                <a:cs typeface="Calibri"/>
              </a:rPr>
              <a:t>T</a:t>
            </a:r>
            <a:r>
              <a:rPr lang="en-US" sz="1000" b="1" dirty="0" smtClean="0">
                <a:latin typeface="Calibri"/>
                <a:ea typeface="Times New Roman"/>
                <a:cs typeface="Times New Roman"/>
              </a:rPr>
              <a:t> </a:t>
            </a:r>
            <a:r>
              <a:rPr lang="en-US" sz="2600" b="1" dirty="0" smtClean="0">
                <a:solidFill>
                  <a:srgbClr val="000000"/>
                </a:solidFill>
                <a:latin typeface="Calibri"/>
                <a:ea typeface="Times New Roman"/>
                <a:cs typeface="Calibri"/>
              </a:rPr>
              <a:t>appli</a:t>
            </a:r>
            <a:r>
              <a:rPr lang="en-US" sz="2600" b="1" spc="-30" dirty="0" smtClean="0">
                <a:solidFill>
                  <a:srgbClr val="000000"/>
                </a:solidFill>
                <a:latin typeface="Calibri"/>
                <a:ea typeface="Times New Roman"/>
                <a:cs typeface="Calibri"/>
              </a:rPr>
              <a:t>c</a:t>
            </a:r>
            <a:r>
              <a:rPr lang="en-US" sz="2600" b="1" spc="-20" dirty="0" smtClean="0">
                <a:solidFill>
                  <a:srgbClr val="000000"/>
                </a:solidFill>
                <a:latin typeface="Calibri"/>
                <a:ea typeface="Times New Roman"/>
                <a:cs typeface="Calibri"/>
              </a:rPr>
              <a:t>a</a:t>
            </a:r>
            <a:r>
              <a:rPr lang="en-US" sz="2600" b="1" dirty="0" smtClean="0">
                <a:solidFill>
                  <a:srgbClr val="000000"/>
                </a:solidFill>
                <a:latin typeface="Calibri"/>
                <a:ea typeface="Times New Roman"/>
                <a:cs typeface="Calibri"/>
              </a:rPr>
              <a:t>tion.</a:t>
            </a:r>
          </a:p>
          <a:p>
            <a:pPr marL="0" marR="0" indent="0">
              <a:lnSpc>
                <a:spcPts val="3215"/>
              </a:lnSpc>
              <a:spcBef>
                <a:spcPts val="0"/>
              </a:spcBef>
              <a:spcAft>
                <a:spcPts val="0"/>
              </a:spcAft>
              <a:buNone/>
              <a:tabLst>
                <a:tab pos="406400" algn="l"/>
              </a:tabLst>
            </a:pPr>
            <a:endParaRPr lang="en-US" sz="2600" b="1" dirty="0" smtClean="0">
              <a:solidFill>
                <a:srgbClr val="000000"/>
              </a:solidFill>
              <a:latin typeface="Calibri"/>
              <a:ea typeface="Times New Roman"/>
              <a:cs typeface="Calibri"/>
            </a:endParaRPr>
          </a:p>
          <a:p>
            <a:pPr marL="66040" marR="0">
              <a:lnSpc>
                <a:spcPts val="3215"/>
              </a:lnSpc>
              <a:spcBef>
                <a:spcPts val="0"/>
              </a:spcBef>
              <a:spcAft>
                <a:spcPts val="0"/>
              </a:spcAft>
              <a:tabLst>
                <a:tab pos="406400" algn="l"/>
              </a:tabLst>
            </a:pPr>
            <a:r>
              <a:rPr lang="en-US" sz="2600" b="1" dirty="0" smtClean="0">
                <a:solidFill>
                  <a:srgbClr val="000000"/>
                </a:solidFill>
                <a:latin typeface="Calibri"/>
                <a:ea typeface="Times New Roman"/>
                <a:cs typeface="Calibri"/>
              </a:rPr>
              <a:t>If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ou</a:t>
            </a:r>
            <a:r>
              <a:rPr lang="en-US" sz="2600" b="1" spc="-2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h</a:t>
            </a:r>
            <a:r>
              <a:rPr lang="en-US" sz="2600" b="1" spc="-45" dirty="0">
                <a:solidFill>
                  <a:srgbClr val="000000"/>
                </a:solidFill>
                <a:latin typeface="Calibri"/>
                <a:ea typeface="Times New Roman"/>
                <a:cs typeface="Calibri"/>
              </a:rPr>
              <a:t>a</a:t>
            </a:r>
            <a:r>
              <a:rPr lang="en-US" sz="2600" b="1" spc="-25" dirty="0">
                <a:solidFill>
                  <a:srgbClr val="000000"/>
                </a:solidFill>
                <a:latin typeface="Calibri"/>
                <a:ea typeface="Times New Roman"/>
                <a:cs typeface="Calibri"/>
              </a:rPr>
              <a:t>v</a:t>
            </a:r>
            <a:r>
              <a:rPr lang="en-US" sz="2600" b="1" dirty="0">
                <a:solidFill>
                  <a:srgbClr val="000000"/>
                </a:solidFill>
                <a:latin typeface="Calibri"/>
                <a:ea typeface="Times New Roman"/>
                <a:cs typeface="Calibri"/>
              </a:rPr>
              <a:t>e</a:t>
            </a:r>
            <a:r>
              <a:rPr lang="en-US" sz="2600" b="1" spc="-35" dirty="0">
                <a:solidFill>
                  <a:srgbClr val="000000"/>
                </a:solidFill>
                <a:latin typeface="Calibri"/>
                <a:ea typeface="Times New Roman"/>
                <a:cs typeface="Calibri"/>
              </a:rPr>
              <a:t> </a:t>
            </a:r>
            <a:r>
              <a:rPr lang="en-US" sz="2600" b="1" spc="5" dirty="0">
                <a:solidFill>
                  <a:srgbClr val="000000"/>
                </a:solidFill>
                <a:latin typeface="Calibri"/>
                <a:ea typeface="Times New Roman"/>
                <a:cs typeface="Calibri"/>
              </a:rPr>
              <a:t>a</a:t>
            </a:r>
            <a:r>
              <a:rPr lang="en-US" sz="2600" b="1" dirty="0">
                <a:solidFill>
                  <a:srgbClr val="000000"/>
                </a:solidFill>
                <a:latin typeface="Calibri"/>
                <a:ea typeface="Times New Roman"/>
                <a:cs typeface="Calibri"/>
              </a:rPr>
              <a:t>n</a:t>
            </a:r>
            <a:r>
              <a:rPr lang="en-US" sz="2600" b="1" spc="-1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assi</a:t>
            </a:r>
            <a:r>
              <a:rPr lang="en-US" sz="2600" b="1" spc="-30" dirty="0">
                <a:solidFill>
                  <a:srgbClr val="000000"/>
                </a:solidFill>
                <a:latin typeface="Calibri"/>
                <a:ea typeface="Times New Roman"/>
                <a:cs typeface="Calibri"/>
              </a:rPr>
              <a:t>s</a:t>
            </a:r>
            <a:r>
              <a:rPr lang="en-US" sz="2600" b="1" spc="-40"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a</a:t>
            </a:r>
            <a:r>
              <a:rPr lang="en-US" sz="2600" b="1" spc="-35" dirty="0">
                <a:solidFill>
                  <a:srgbClr val="000000"/>
                </a:solidFill>
                <a:latin typeface="Calibri"/>
                <a:ea typeface="Times New Roman"/>
                <a:cs typeface="Calibri"/>
              </a:rPr>
              <a:t>n</a:t>
            </a:r>
            <a:r>
              <a:rPr lang="en-US" sz="2600" b="1" dirty="0">
                <a:solidFill>
                  <a:srgbClr val="000000"/>
                </a:solidFill>
                <a:latin typeface="Calibri"/>
                <a:ea typeface="Times New Roman"/>
                <a:cs typeface="Calibri"/>
              </a:rPr>
              <a:t>tship,</a:t>
            </a:r>
            <a:r>
              <a:rPr lang="en-US" sz="2600" b="1" spc="-15" dirty="0">
                <a:solidFill>
                  <a:srgbClr val="000000"/>
                </a:solidFill>
                <a:latin typeface="Calibri"/>
                <a:ea typeface="Times New Roman"/>
                <a:cs typeface="Calibri"/>
              </a:rPr>
              <a:t>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ou</a:t>
            </a:r>
            <a:r>
              <a:rPr lang="en-US" sz="2600" b="1" spc="-25" dirty="0">
                <a:solidFill>
                  <a:srgbClr val="000000"/>
                </a:solidFill>
                <a:latin typeface="Calibri"/>
                <a:ea typeface="Times New Roman"/>
                <a:cs typeface="Calibri"/>
              </a:rPr>
              <a:t> </a:t>
            </a:r>
            <a:r>
              <a:rPr lang="en-US" sz="2600" b="1" spc="-5" dirty="0">
                <a:solidFill>
                  <a:srgbClr val="000000"/>
                </a:solidFill>
                <a:latin typeface="Calibri"/>
                <a:ea typeface="Times New Roman"/>
                <a:cs typeface="Calibri"/>
              </a:rPr>
              <a:t>mu</a:t>
            </a:r>
            <a:r>
              <a:rPr lang="en-US" sz="2600" b="1" spc="-30" dirty="0">
                <a:solidFill>
                  <a:srgbClr val="000000"/>
                </a:solidFill>
                <a:latin typeface="Calibri"/>
                <a:ea typeface="Times New Roman"/>
                <a:cs typeface="Calibri"/>
              </a:rPr>
              <a:t>s</a:t>
            </a:r>
            <a:r>
              <a:rPr lang="en-US" sz="2600" b="1" dirty="0">
                <a:solidFill>
                  <a:srgbClr val="000000"/>
                </a:solidFill>
                <a:latin typeface="Calibri"/>
                <a:ea typeface="Times New Roman"/>
                <a:cs typeface="Calibri"/>
              </a:rPr>
              <a:t>t</a:t>
            </a:r>
            <a:r>
              <a:rPr lang="en-US" sz="2600" b="1" spc="-10" dirty="0">
                <a:solidFill>
                  <a:srgbClr val="000000"/>
                </a:solidFill>
                <a:latin typeface="Calibri"/>
                <a:ea typeface="Times New Roman"/>
                <a:cs typeface="Calibri"/>
              </a:rPr>
              <a:t> </a:t>
            </a:r>
            <a:r>
              <a:rPr lang="en-US" sz="2600" b="1" spc="-20" dirty="0">
                <a:solidFill>
                  <a:srgbClr val="000000"/>
                </a:solidFill>
                <a:latin typeface="Calibri"/>
                <a:ea typeface="Times New Roman"/>
                <a:cs typeface="Calibri"/>
              </a:rPr>
              <a:t>w</a:t>
            </a:r>
            <a:r>
              <a:rPr lang="en-US" sz="2600" b="1" dirty="0">
                <a:solidFill>
                  <a:srgbClr val="000000"/>
                </a:solidFill>
                <a:latin typeface="Calibri"/>
                <a:ea typeface="Times New Roman"/>
                <a:cs typeface="Calibri"/>
              </a:rPr>
              <a:t>ork</a:t>
            </a:r>
            <a:r>
              <a:rPr lang="en-US" sz="2600" b="1" spc="-3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u</a:t>
            </a:r>
            <a:r>
              <a:rPr lang="en-US" sz="2600" b="1" spc="-30" dirty="0">
                <a:solidFill>
                  <a:srgbClr val="000000"/>
                </a:solidFill>
                <a:latin typeface="Calibri"/>
                <a:ea typeface="Times New Roman"/>
                <a:cs typeface="Calibri"/>
              </a:rPr>
              <a:t>n</a:t>
            </a:r>
            <a:r>
              <a:rPr lang="en-US" sz="2600" b="1" dirty="0">
                <a:solidFill>
                  <a:srgbClr val="000000"/>
                </a:solidFill>
                <a:latin typeface="Calibri"/>
                <a:ea typeface="Times New Roman"/>
                <a:cs typeface="Calibri"/>
              </a:rPr>
              <a:t>til the la</a:t>
            </a:r>
            <a:r>
              <a:rPr lang="en-US" sz="2600" b="1" spc="-30" dirty="0">
                <a:solidFill>
                  <a:srgbClr val="000000"/>
                </a:solidFill>
                <a:latin typeface="Calibri"/>
                <a:ea typeface="Times New Roman"/>
                <a:cs typeface="Calibri"/>
              </a:rPr>
              <a:t>s</a:t>
            </a:r>
            <a:r>
              <a:rPr lang="en-US" sz="2600" b="1" dirty="0">
                <a:solidFill>
                  <a:srgbClr val="000000"/>
                </a:solidFill>
                <a:latin typeface="Calibri"/>
                <a:ea typeface="Times New Roman"/>
                <a:cs typeface="Calibri"/>
              </a:rPr>
              <a:t>t</a:t>
            </a:r>
            <a:r>
              <a:rPr lang="en-US" sz="2600" b="1" spc="-1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class</a:t>
            </a:r>
            <a:r>
              <a:rPr lang="en-US" sz="2600" b="1" spc="-1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d</a:t>
            </a:r>
            <a:r>
              <a:rPr lang="en-US" sz="2600" b="1" spc="-45" dirty="0">
                <a:solidFill>
                  <a:srgbClr val="000000"/>
                </a:solidFill>
                <a:latin typeface="Calibri"/>
                <a:ea typeface="Times New Roman"/>
                <a:cs typeface="Calibri"/>
              </a:rPr>
              <a:t>a</a:t>
            </a:r>
            <a:r>
              <a:rPr lang="en-US" sz="2600" b="1" dirty="0">
                <a:solidFill>
                  <a:srgbClr val="000000"/>
                </a:solidFill>
                <a:latin typeface="Calibri"/>
                <a:ea typeface="Times New Roman"/>
                <a:cs typeface="Calibri"/>
              </a:rPr>
              <a:t>y</a:t>
            </a:r>
            <a:r>
              <a:rPr lang="en-US" sz="2600" b="1" spc="-15" dirty="0">
                <a:solidFill>
                  <a:srgbClr val="000000"/>
                </a:solidFill>
                <a:latin typeface="Calibri"/>
                <a:ea typeface="Times New Roman"/>
                <a:cs typeface="Calibri"/>
              </a:rPr>
              <a:t> </a:t>
            </a:r>
            <a:r>
              <a:rPr lang="en-US" sz="2600" b="1" spc="-20"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 </a:t>
            </a:r>
            <a:r>
              <a:rPr lang="en-US" sz="2600" b="1" spc="-35" dirty="0">
                <a:solidFill>
                  <a:srgbClr val="000000"/>
                </a:solidFill>
                <a:latin typeface="Calibri"/>
                <a:ea typeface="Times New Roman"/>
                <a:cs typeface="Calibri"/>
              </a:rPr>
              <a:t>r</a:t>
            </a:r>
            <a:r>
              <a:rPr lang="en-US" sz="2600" b="1" dirty="0">
                <a:solidFill>
                  <a:srgbClr val="000000"/>
                </a:solidFill>
                <a:latin typeface="Calibri"/>
                <a:ea typeface="Times New Roman"/>
                <a:cs typeface="Calibri"/>
              </a:rPr>
              <a:t>ecei</a:t>
            </a:r>
            <a:r>
              <a:rPr lang="en-US" sz="2600" b="1" spc="-25" dirty="0">
                <a:solidFill>
                  <a:srgbClr val="000000"/>
                </a:solidFill>
                <a:latin typeface="Calibri"/>
                <a:ea typeface="Times New Roman"/>
                <a:cs typeface="Calibri"/>
              </a:rPr>
              <a:t>v</a:t>
            </a:r>
            <a:r>
              <a:rPr lang="en-US" sz="2600" b="1" dirty="0">
                <a:solidFill>
                  <a:srgbClr val="000000"/>
                </a:solidFill>
                <a:latin typeface="Calibri"/>
                <a:ea typeface="Times New Roman"/>
                <a:cs typeface="Calibri"/>
              </a:rPr>
              <a:t>e</a:t>
            </a:r>
            <a:r>
              <a:rPr lang="en-US" sz="2600" b="1" spc="-95" dirty="0">
                <a:solidFill>
                  <a:srgbClr val="000000"/>
                </a:solidFill>
                <a:latin typeface="Calibri"/>
                <a:ea typeface="Times New Roman"/>
                <a:cs typeface="Calibri"/>
              </a:rPr>
              <a:t>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u</a:t>
            </a:r>
            <a:r>
              <a:rPr lang="en-US" sz="2600" b="1" dirty="0">
                <a:solidFill>
                  <a:srgbClr val="000000"/>
                </a:solidFill>
                <a:latin typeface="Calibri"/>
                <a:ea typeface="Times New Roman"/>
                <a:cs typeface="Calibri"/>
              </a:rPr>
              <a:t>r</a:t>
            </a:r>
            <a:r>
              <a:rPr lang="en-US" sz="2600" b="1" spc="-3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tuition </a:t>
            </a:r>
            <a:r>
              <a:rPr lang="en-US" sz="2600" b="1" spc="-30" dirty="0" smtClean="0">
                <a:solidFill>
                  <a:srgbClr val="000000"/>
                </a:solidFill>
                <a:latin typeface="Calibri"/>
                <a:ea typeface="Times New Roman"/>
                <a:cs typeface="Calibri"/>
              </a:rPr>
              <a:t>waiver. </a:t>
            </a:r>
          </a:p>
          <a:p>
            <a:pPr marL="0" marR="0" indent="0">
              <a:lnSpc>
                <a:spcPts val="3215"/>
              </a:lnSpc>
              <a:spcBef>
                <a:spcPts val="0"/>
              </a:spcBef>
              <a:spcAft>
                <a:spcPts val="0"/>
              </a:spcAft>
              <a:buNone/>
              <a:tabLst>
                <a:tab pos="406400" algn="l"/>
              </a:tabLst>
            </a:pPr>
            <a:endParaRPr lang="en-US" sz="2600" b="1" spc="-30" dirty="0" smtClean="0">
              <a:solidFill>
                <a:srgbClr val="000000"/>
              </a:solidFill>
              <a:latin typeface="Calibri"/>
              <a:ea typeface="Times New Roman"/>
              <a:cs typeface="Calibri"/>
            </a:endParaRPr>
          </a:p>
          <a:p>
            <a:pPr marL="66040" marR="0">
              <a:lnSpc>
                <a:spcPts val="3215"/>
              </a:lnSpc>
              <a:spcBef>
                <a:spcPts val="0"/>
              </a:spcBef>
              <a:spcAft>
                <a:spcPts val="0"/>
              </a:spcAft>
              <a:tabLst>
                <a:tab pos="406400" algn="l"/>
              </a:tabLst>
            </a:pPr>
            <a:r>
              <a:rPr lang="en-US" sz="2600" b="1" spc="-30" dirty="0" smtClean="0">
                <a:solidFill>
                  <a:srgbClr val="000000"/>
                </a:solidFill>
                <a:latin typeface="Calibri"/>
                <a:ea typeface="Times New Roman"/>
                <a:cs typeface="Calibri"/>
              </a:rPr>
              <a:t>No </a:t>
            </a:r>
            <a:r>
              <a:rPr lang="en-US" sz="2600" b="1" spc="-25" dirty="0">
                <a:solidFill>
                  <a:srgbClr val="000000"/>
                </a:solidFill>
                <a:latin typeface="Calibri"/>
                <a:ea typeface="Times New Roman"/>
                <a:cs typeface="Calibri"/>
              </a:rPr>
              <a:t>c</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u</a:t>
            </a:r>
            <a:r>
              <a:rPr lang="en-US" sz="2600" b="1" spc="-30" dirty="0">
                <a:solidFill>
                  <a:srgbClr val="000000"/>
                </a:solidFill>
                <a:latin typeface="Calibri"/>
                <a:ea typeface="Times New Roman"/>
                <a:cs typeface="Calibri"/>
              </a:rPr>
              <a:t>n</a:t>
            </a:r>
            <a:r>
              <a:rPr lang="en-US" sz="2600" b="1" spc="-25"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er</a:t>
            </a:r>
            <a:r>
              <a:rPr lang="en-US" sz="2600" b="1" spc="-4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chec</a:t>
            </a:r>
            <a:r>
              <a:rPr lang="en-US" sz="2600" b="1" spc="-25" dirty="0">
                <a:solidFill>
                  <a:srgbClr val="000000"/>
                </a:solidFill>
                <a:latin typeface="Calibri"/>
                <a:ea typeface="Times New Roman"/>
                <a:cs typeface="Calibri"/>
              </a:rPr>
              <a:t>k</a:t>
            </a:r>
            <a:r>
              <a:rPr lang="en-US" sz="2600" b="1" dirty="0">
                <a:solidFill>
                  <a:srgbClr val="000000"/>
                </a:solidFill>
                <a:latin typeface="Calibri"/>
                <a:ea typeface="Times New Roman"/>
                <a:cs typeface="Calibri"/>
              </a:rPr>
              <a:t>s</a:t>
            </a:r>
            <a:r>
              <a:rPr lang="en-US" sz="2600" b="1" spc="-90"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or</a:t>
            </a:r>
            <a:r>
              <a:rPr lang="en-US" sz="2600" b="1" spc="-25" dirty="0">
                <a:solidFill>
                  <a:srgbClr val="000000"/>
                </a:solidFill>
                <a:latin typeface="Calibri"/>
                <a:ea typeface="Times New Roman"/>
                <a:cs typeface="Calibri"/>
              </a:rPr>
              <a:t> </a:t>
            </a:r>
            <a:r>
              <a:rPr lang="en-US" sz="2600" b="1" spc="-5" dirty="0">
                <a:solidFill>
                  <a:srgbClr val="000000"/>
                </a:solidFill>
                <a:latin typeface="Calibri"/>
                <a:ea typeface="Times New Roman"/>
                <a:cs typeface="Calibri"/>
              </a:rPr>
              <a:t>pe</a:t>
            </a:r>
            <a:r>
              <a:rPr lang="en-US" sz="2600" b="1" spc="-45" dirty="0">
                <a:solidFill>
                  <a:srgbClr val="000000"/>
                </a:solidFill>
                <a:latin typeface="Calibri"/>
                <a:ea typeface="Times New Roman"/>
                <a:cs typeface="Calibri"/>
              </a:rPr>
              <a:t>r</a:t>
            </a:r>
            <a:r>
              <a:rPr lang="en-US" sz="2600" b="1" dirty="0">
                <a:solidFill>
                  <a:srgbClr val="000000"/>
                </a:solidFill>
                <a:latin typeface="Calibri"/>
                <a:ea typeface="Times New Roman"/>
                <a:cs typeface="Calibri"/>
              </a:rPr>
              <a:t>s</a:t>
            </a:r>
            <a:r>
              <a:rPr lang="en-US" sz="2600" b="1" spc="-5" dirty="0">
                <a:solidFill>
                  <a:srgbClr val="000000"/>
                </a:solidFill>
                <a:latin typeface="Calibri"/>
                <a:ea typeface="Times New Roman"/>
                <a:cs typeface="Calibri"/>
              </a:rPr>
              <a:t>ona</a:t>
            </a:r>
            <a:r>
              <a:rPr lang="en-US" sz="2600" b="1" dirty="0">
                <a:solidFill>
                  <a:srgbClr val="000000"/>
                </a:solidFill>
                <a:latin typeface="Calibri"/>
                <a:ea typeface="Times New Roman"/>
                <a:cs typeface="Calibri"/>
              </a:rPr>
              <a:t>l</a:t>
            </a:r>
            <a:r>
              <a:rPr lang="en-US" sz="2600" b="1" spc="-40"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chec</a:t>
            </a:r>
            <a:r>
              <a:rPr lang="en-US" sz="2600" b="1" spc="-25" dirty="0">
                <a:solidFill>
                  <a:srgbClr val="000000"/>
                </a:solidFill>
                <a:latin typeface="Calibri"/>
                <a:ea typeface="Times New Roman"/>
                <a:cs typeface="Calibri"/>
              </a:rPr>
              <a:t>k</a:t>
            </a:r>
            <a:r>
              <a:rPr lang="en-US" sz="2600" b="1" dirty="0">
                <a:solidFill>
                  <a:srgbClr val="000000"/>
                </a:solidFill>
                <a:latin typeface="Calibri"/>
                <a:ea typeface="Times New Roman"/>
                <a:cs typeface="Calibri"/>
              </a:rPr>
              <a:t>s</a:t>
            </a:r>
            <a:r>
              <a:rPr lang="en-US" sz="2600" b="1" spc="-90"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without</a:t>
            </a:r>
            <a:r>
              <a:rPr lang="en-US" sz="2600" b="1" spc="-10" dirty="0">
                <a:solidFill>
                  <a:srgbClr val="000000"/>
                </a:solidFill>
                <a:latin typeface="Calibri"/>
                <a:ea typeface="Times New Roman"/>
                <a:cs typeface="Calibri"/>
              </a:rPr>
              <a:t>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u</a:t>
            </a:r>
            <a:r>
              <a:rPr lang="en-US" sz="2600" b="1" dirty="0">
                <a:solidFill>
                  <a:srgbClr val="000000"/>
                </a:solidFill>
                <a:latin typeface="Calibri"/>
                <a:ea typeface="Times New Roman"/>
                <a:cs typeface="Calibri"/>
              </a:rPr>
              <a:t>r name</a:t>
            </a:r>
            <a:r>
              <a:rPr lang="en-US" sz="2600" b="1" spc="-70"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and</a:t>
            </a:r>
            <a:r>
              <a:rPr lang="en-US" sz="2600" b="1" spc="-15" dirty="0">
                <a:solidFill>
                  <a:srgbClr val="000000"/>
                </a:solidFill>
                <a:latin typeface="Calibri"/>
                <a:ea typeface="Times New Roman"/>
                <a:cs typeface="Calibri"/>
              </a:rPr>
              <a:t> </a:t>
            </a:r>
            <a:r>
              <a:rPr lang="en-US" sz="2600" b="1" spc="-5" dirty="0">
                <a:solidFill>
                  <a:srgbClr val="000000"/>
                </a:solidFill>
                <a:latin typeface="Calibri"/>
                <a:ea typeface="Times New Roman"/>
                <a:cs typeface="Calibri"/>
              </a:rPr>
              <a:t>add</a:t>
            </a:r>
            <a:r>
              <a:rPr lang="en-US" sz="2600" b="1" spc="-35" dirty="0">
                <a:solidFill>
                  <a:srgbClr val="000000"/>
                </a:solidFill>
                <a:latin typeface="Calibri"/>
                <a:ea typeface="Times New Roman"/>
                <a:cs typeface="Calibri"/>
              </a:rPr>
              <a:t>r</a:t>
            </a:r>
            <a:r>
              <a:rPr lang="en-US" sz="2600" b="1" spc="-5" dirty="0">
                <a:solidFill>
                  <a:srgbClr val="000000"/>
                </a:solidFill>
                <a:latin typeface="Calibri"/>
                <a:ea typeface="Times New Roman"/>
                <a:cs typeface="Calibri"/>
              </a:rPr>
              <a:t>es</a:t>
            </a:r>
            <a:r>
              <a:rPr lang="en-US" sz="2600" b="1" dirty="0">
                <a:solidFill>
                  <a:srgbClr val="000000"/>
                </a:solidFill>
                <a:latin typeface="Calibri"/>
                <a:ea typeface="Times New Roman"/>
                <a:cs typeface="Calibri"/>
              </a:rPr>
              <a:t>s</a:t>
            </a:r>
            <a:r>
              <a:rPr lang="en-US" sz="2600" b="1" spc="-5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on it will</a:t>
            </a:r>
            <a:r>
              <a:rPr lang="en-US" sz="2600" b="1" spc="1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be</a:t>
            </a:r>
            <a:r>
              <a:rPr lang="en-US" sz="2600" b="1" spc="-30" dirty="0">
                <a:solidFill>
                  <a:srgbClr val="000000"/>
                </a:solidFill>
                <a:latin typeface="Calibri"/>
                <a:ea typeface="Times New Roman"/>
                <a:cs typeface="Calibri"/>
              </a:rPr>
              <a:t> </a:t>
            </a:r>
            <a:r>
              <a:rPr lang="en-US" sz="2600" b="1" spc="-5" dirty="0">
                <a:solidFill>
                  <a:srgbClr val="000000"/>
                </a:solidFill>
                <a:latin typeface="Calibri"/>
                <a:ea typeface="Times New Roman"/>
                <a:cs typeface="Calibri"/>
              </a:rPr>
              <a:t>accep</a:t>
            </a:r>
            <a:r>
              <a:rPr lang="en-US" sz="2600" b="1" spc="-35" dirty="0">
                <a:solidFill>
                  <a:srgbClr val="000000"/>
                </a:solidFill>
                <a:latin typeface="Calibri"/>
                <a:ea typeface="Times New Roman"/>
                <a:cs typeface="Calibri"/>
              </a:rPr>
              <a:t>t</a:t>
            </a:r>
            <a:r>
              <a:rPr lang="en-US" sz="2600" b="1" spc="-5" dirty="0">
                <a:solidFill>
                  <a:srgbClr val="000000"/>
                </a:solidFill>
                <a:latin typeface="Calibri"/>
                <a:ea typeface="Times New Roman"/>
                <a:cs typeface="Calibri"/>
              </a:rPr>
              <a:t>e</a:t>
            </a:r>
            <a:r>
              <a:rPr lang="en-US" sz="2600" b="1" dirty="0">
                <a:solidFill>
                  <a:srgbClr val="000000"/>
                </a:solidFill>
                <a:latin typeface="Calibri"/>
                <a:ea typeface="Times New Roman"/>
                <a:cs typeface="Calibri"/>
              </a:rPr>
              <a:t>d</a:t>
            </a:r>
            <a:r>
              <a:rPr lang="en-US" sz="2600" b="1" spc="-120" dirty="0">
                <a:solidFill>
                  <a:srgbClr val="000000"/>
                </a:solidFill>
                <a:latin typeface="Calibri"/>
                <a:ea typeface="Times New Roman"/>
                <a:cs typeface="Calibri"/>
              </a:rPr>
              <a:t> </a:t>
            </a:r>
            <a:r>
              <a:rPr lang="en-US" sz="2600" b="1" spc="-15" dirty="0">
                <a:solidFill>
                  <a:srgbClr val="000000"/>
                </a:solidFill>
                <a:latin typeface="Calibri"/>
                <a:ea typeface="Times New Roman"/>
                <a:cs typeface="Calibri"/>
              </a:rPr>
              <a:t>b</a:t>
            </a:r>
            <a:r>
              <a:rPr lang="en-US" sz="2600" b="1" dirty="0">
                <a:solidFill>
                  <a:srgbClr val="000000"/>
                </a:solidFill>
                <a:latin typeface="Calibri"/>
                <a:ea typeface="Times New Roman"/>
                <a:cs typeface="Calibri"/>
              </a:rPr>
              <a:t>y </a:t>
            </a:r>
            <a:r>
              <a:rPr lang="en-US" sz="2600" b="1" dirty="0" smtClean="0">
                <a:solidFill>
                  <a:srgbClr val="000000"/>
                </a:solidFill>
                <a:latin typeface="Calibri"/>
                <a:ea typeface="Times New Roman"/>
                <a:cs typeface="Calibri"/>
              </a:rPr>
              <a:t>USCIS. Check should be payable to the </a:t>
            </a:r>
            <a:r>
              <a:rPr lang="en-US" sz="2600" b="1" i="1" dirty="0" smtClean="0">
                <a:solidFill>
                  <a:srgbClr val="000000"/>
                </a:solidFill>
                <a:latin typeface="Calibri"/>
                <a:ea typeface="Times New Roman"/>
                <a:cs typeface="Calibri"/>
              </a:rPr>
              <a:t>Department of Homeland Security</a:t>
            </a:r>
            <a:endParaRPr lang="en-US" sz="2600" b="1" i="1" dirty="0">
              <a:solidFill>
                <a:srgbClr val="000000"/>
              </a:solidFill>
              <a:latin typeface="Calibri"/>
              <a:ea typeface="Times New Roman"/>
              <a:cs typeface="Calibri"/>
            </a:endParaRPr>
          </a:p>
          <a:p>
            <a:pPr marL="66040" marR="0">
              <a:lnSpc>
                <a:spcPts val="3215"/>
              </a:lnSpc>
              <a:spcBef>
                <a:spcPts val="0"/>
              </a:spcBef>
              <a:spcAft>
                <a:spcPts val="0"/>
              </a:spcAft>
              <a:tabLst>
                <a:tab pos="406400" algn="l"/>
              </a:tabLst>
            </a:pPr>
            <a:endParaRPr lang="en-US" sz="1000" b="1" dirty="0" smtClean="0">
              <a:latin typeface="Calibri"/>
              <a:ea typeface="Times New Roman"/>
              <a:cs typeface="Times New Roman"/>
            </a:endParaRPr>
          </a:p>
          <a:p>
            <a:pPr marL="66040" marR="0">
              <a:lnSpc>
                <a:spcPts val="3215"/>
              </a:lnSpc>
              <a:spcBef>
                <a:spcPts val="0"/>
              </a:spcBef>
              <a:spcAft>
                <a:spcPts val="0"/>
              </a:spcAft>
              <a:tabLst>
                <a:tab pos="406400" algn="l"/>
              </a:tabLst>
            </a:pPr>
            <a:r>
              <a:rPr lang="en-US" sz="2600" b="1" spc="-205" dirty="0" smtClean="0">
                <a:solidFill>
                  <a:srgbClr val="000000"/>
                </a:solidFill>
                <a:latin typeface="Calibri"/>
                <a:ea typeface="Times New Roman"/>
                <a:cs typeface="Calibri"/>
              </a:rPr>
              <a:t>Y</a:t>
            </a:r>
            <a:r>
              <a:rPr lang="en-US" sz="2600" b="1" spc="-5" dirty="0" smtClean="0">
                <a:solidFill>
                  <a:srgbClr val="000000"/>
                </a:solidFill>
                <a:latin typeface="Calibri"/>
                <a:ea typeface="Times New Roman"/>
                <a:cs typeface="Calibri"/>
              </a:rPr>
              <a:t>o</a:t>
            </a:r>
            <a:r>
              <a:rPr lang="en-US" sz="2600" b="1" dirty="0" smtClean="0">
                <a:solidFill>
                  <a:srgbClr val="000000"/>
                </a:solidFill>
                <a:latin typeface="Calibri"/>
                <a:ea typeface="Times New Roman"/>
                <a:cs typeface="Calibri"/>
              </a:rPr>
              <a:t>u </a:t>
            </a:r>
            <a:r>
              <a:rPr lang="en-US" sz="2600" b="1" spc="-5" dirty="0">
                <a:solidFill>
                  <a:srgbClr val="000000"/>
                </a:solidFill>
                <a:latin typeface="Calibri"/>
                <a:ea typeface="Times New Roman"/>
                <a:cs typeface="Calibri"/>
              </a:rPr>
              <a:t>mu</a:t>
            </a:r>
            <a:r>
              <a:rPr lang="en-US" sz="2600" b="1" spc="-30" dirty="0">
                <a:solidFill>
                  <a:srgbClr val="000000"/>
                </a:solidFill>
                <a:latin typeface="Calibri"/>
                <a:ea typeface="Times New Roman"/>
                <a:cs typeface="Calibri"/>
              </a:rPr>
              <a:t>s</a:t>
            </a:r>
            <a:r>
              <a:rPr lang="en-US" sz="2600" b="1" dirty="0">
                <a:solidFill>
                  <a:srgbClr val="000000"/>
                </a:solidFill>
                <a:latin typeface="Calibri"/>
                <a:ea typeface="Times New Roman"/>
                <a:cs typeface="Calibri"/>
              </a:rPr>
              <a:t>t</a:t>
            </a:r>
            <a:r>
              <a:rPr lang="en-US" sz="2600" b="1" spc="-10"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h</a:t>
            </a:r>
            <a:r>
              <a:rPr lang="en-US" sz="2600" b="1" spc="-45" dirty="0">
                <a:solidFill>
                  <a:srgbClr val="000000"/>
                </a:solidFill>
                <a:latin typeface="Calibri"/>
                <a:ea typeface="Times New Roman"/>
                <a:cs typeface="Calibri"/>
              </a:rPr>
              <a:t>a</a:t>
            </a:r>
            <a:r>
              <a:rPr lang="en-US" sz="2600" b="1" spc="-25" dirty="0">
                <a:solidFill>
                  <a:srgbClr val="000000"/>
                </a:solidFill>
                <a:latin typeface="Calibri"/>
                <a:ea typeface="Times New Roman"/>
                <a:cs typeface="Calibri"/>
              </a:rPr>
              <a:t>v</a:t>
            </a:r>
            <a:r>
              <a:rPr lang="en-US" sz="2600" b="1" dirty="0">
                <a:solidFill>
                  <a:srgbClr val="000000"/>
                </a:solidFill>
                <a:latin typeface="Calibri"/>
                <a:ea typeface="Times New Roman"/>
                <a:cs typeface="Calibri"/>
              </a:rPr>
              <a:t>e</a:t>
            </a:r>
            <a:r>
              <a:rPr lang="en-US" sz="2600" b="1" spc="-3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6</a:t>
            </a:r>
            <a:r>
              <a:rPr lang="en-US" sz="2600" b="1" spc="-1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mo</a:t>
            </a:r>
            <a:r>
              <a:rPr lang="en-US" sz="2600" b="1" spc="-30" dirty="0">
                <a:solidFill>
                  <a:srgbClr val="000000"/>
                </a:solidFill>
                <a:latin typeface="Calibri"/>
                <a:ea typeface="Times New Roman"/>
                <a:cs typeface="Calibri"/>
              </a:rPr>
              <a:t>n</a:t>
            </a:r>
            <a:r>
              <a:rPr lang="en-US" sz="2600" b="1" dirty="0">
                <a:solidFill>
                  <a:srgbClr val="000000"/>
                </a:solidFill>
                <a:latin typeface="Calibri"/>
                <a:ea typeface="Times New Roman"/>
                <a:cs typeface="Calibri"/>
              </a:rPr>
              <a:t>ths</a:t>
            </a:r>
            <a:r>
              <a:rPr lang="en-US" sz="2600" b="1" spc="-10" dirty="0">
                <a:solidFill>
                  <a:srgbClr val="000000"/>
                </a:solidFill>
                <a:latin typeface="Calibri"/>
                <a:ea typeface="Times New Roman"/>
                <a:cs typeface="Calibri"/>
              </a:rPr>
              <a:t> </a:t>
            </a:r>
            <a:r>
              <a:rPr lang="en-US" sz="2600" b="1" spc="-35" dirty="0">
                <a:solidFill>
                  <a:srgbClr val="000000"/>
                </a:solidFill>
                <a:latin typeface="Calibri"/>
                <a:ea typeface="Times New Roman"/>
                <a:cs typeface="Calibri"/>
              </a:rPr>
              <a:t>r</a:t>
            </a:r>
            <a:r>
              <a:rPr lang="en-US" sz="2600" b="1" dirty="0">
                <a:solidFill>
                  <a:srgbClr val="000000"/>
                </a:solidFill>
                <a:latin typeface="Calibri"/>
                <a:ea typeface="Times New Roman"/>
                <a:cs typeface="Calibri"/>
              </a:rPr>
              <a:t>emaining</a:t>
            </a:r>
            <a:r>
              <a:rPr lang="en-US" sz="2600" b="1" spc="-2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on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u</a:t>
            </a:r>
            <a:r>
              <a:rPr lang="en-US" sz="2600" b="1" dirty="0">
                <a:solidFill>
                  <a:srgbClr val="000000"/>
                </a:solidFill>
                <a:latin typeface="Calibri"/>
                <a:ea typeface="Times New Roman"/>
                <a:cs typeface="Calibri"/>
              </a:rPr>
              <a:t>r</a:t>
            </a:r>
            <a:r>
              <a:rPr lang="en-US" sz="2600" b="1" spc="-3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I‐20</a:t>
            </a:r>
            <a:r>
              <a:rPr lang="en-US" sz="2600" b="1" spc="-4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and passport</a:t>
            </a:r>
            <a:r>
              <a:rPr lang="en-US" sz="2600" b="1" spc="-2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in o</a:t>
            </a:r>
            <a:r>
              <a:rPr lang="en-US" sz="2600" b="1" spc="-35" dirty="0">
                <a:solidFill>
                  <a:srgbClr val="000000"/>
                </a:solidFill>
                <a:latin typeface="Calibri"/>
                <a:ea typeface="Times New Roman"/>
                <a:cs typeface="Calibri"/>
              </a:rPr>
              <a:t>r</a:t>
            </a:r>
            <a:r>
              <a:rPr lang="en-US" sz="2600" b="1" dirty="0">
                <a:solidFill>
                  <a:srgbClr val="000000"/>
                </a:solidFill>
                <a:latin typeface="Calibri"/>
                <a:ea typeface="Times New Roman"/>
                <a:cs typeface="Calibri"/>
              </a:rPr>
              <a:t>der</a:t>
            </a:r>
            <a:r>
              <a:rPr lang="en-US" sz="2600" b="1" spc="-75" dirty="0">
                <a:solidFill>
                  <a:srgbClr val="000000"/>
                </a:solidFill>
                <a:latin typeface="Calibri"/>
                <a:ea typeface="Times New Roman"/>
                <a:cs typeface="Calibri"/>
              </a:rPr>
              <a:t> </a:t>
            </a:r>
            <a:r>
              <a:rPr lang="en-US" sz="2600" b="1" spc="-20"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 </a:t>
            </a:r>
            <a:r>
              <a:rPr lang="en-US" sz="2600" b="1" spc="-35" dirty="0">
                <a:solidFill>
                  <a:srgbClr val="000000"/>
                </a:solidFill>
                <a:latin typeface="Calibri"/>
                <a:ea typeface="Times New Roman"/>
                <a:cs typeface="Calibri"/>
              </a:rPr>
              <a:t>r</a:t>
            </a:r>
            <a:r>
              <a:rPr lang="en-US" sz="2600" b="1" spc="5" dirty="0">
                <a:solidFill>
                  <a:srgbClr val="000000"/>
                </a:solidFill>
                <a:latin typeface="Calibri"/>
                <a:ea typeface="Times New Roman"/>
                <a:cs typeface="Calibri"/>
              </a:rPr>
              <a:t>e</a:t>
            </a:r>
            <a:r>
              <a:rPr lang="en-US" sz="2600" b="1" spc="-5" dirty="0">
                <a:solidFill>
                  <a:srgbClr val="000000"/>
                </a:solidFill>
                <a:latin typeface="Calibri"/>
                <a:ea typeface="Times New Roman"/>
                <a:cs typeface="Calibri"/>
              </a:rPr>
              <a:t>n</a:t>
            </a:r>
            <a:r>
              <a:rPr lang="en-US" sz="2600" b="1" spc="-10" dirty="0">
                <a:solidFill>
                  <a:srgbClr val="000000"/>
                </a:solidFill>
                <a:latin typeface="Calibri"/>
                <a:ea typeface="Times New Roman"/>
                <a:cs typeface="Calibri"/>
              </a:rPr>
              <a:t>e</a:t>
            </a:r>
            <a:r>
              <a:rPr lang="en-US" sz="2600" b="1" dirty="0">
                <a:solidFill>
                  <a:srgbClr val="000000"/>
                </a:solidFill>
                <a:latin typeface="Calibri"/>
                <a:ea typeface="Times New Roman"/>
                <a:cs typeface="Calibri"/>
              </a:rPr>
              <a:t>w</a:t>
            </a:r>
            <a:r>
              <a:rPr lang="en-US" sz="2600" b="1" spc="-80" dirty="0">
                <a:solidFill>
                  <a:srgbClr val="000000"/>
                </a:solidFill>
                <a:latin typeface="Calibri"/>
                <a:ea typeface="Times New Roman"/>
                <a:cs typeface="Calibri"/>
              </a:rPr>
              <a:t>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u</a:t>
            </a:r>
            <a:r>
              <a:rPr lang="en-US" sz="2600" b="1" dirty="0">
                <a:solidFill>
                  <a:srgbClr val="000000"/>
                </a:solidFill>
                <a:latin typeface="Calibri"/>
                <a:ea typeface="Times New Roman"/>
                <a:cs typeface="Calibri"/>
              </a:rPr>
              <a:t>r</a:t>
            </a:r>
            <a:r>
              <a:rPr lang="en-US" sz="2600" b="1" spc="-3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dri</a:t>
            </a:r>
            <a:r>
              <a:rPr lang="en-US" sz="2600" b="1" spc="-25" dirty="0">
                <a:solidFill>
                  <a:srgbClr val="000000"/>
                </a:solidFill>
                <a:latin typeface="Calibri"/>
                <a:ea typeface="Times New Roman"/>
                <a:cs typeface="Calibri"/>
              </a:rPr>
              <a:t>v</a:t>
            </a:r>
            <a:r>
              <a:rPr lang="en-US" sz="2600" b="1" dirty="0">
                <a:solidFill>
                  <a:srgbClr val="000000"/>
                </a:solidFill>
                <a:latin typeface="Calibri"/>
                <a:ea typeface="Times New Roman"/>
                <a:cs typeface="Calibri"/>
              </a:rPr>
              <a:t>e</a:t>
            </a:r>
            <a:r>
              <a:rPr lang="en-US" sz="2600" b="1" spc="125" dirty="0">
                <a:solidFill>
                  <a:srgbClr val="000000"/>
                </a:solidFill>
                <a:latin typeface="Calibri"/>
                <a:ea typeface="Times New Roman"/>
                <a:cs typeface="Calibri"/>
              </a:rPr>
              <a:t>r</a:t>
            </a:r>
            <a:r>
              <a:rPr lang="en-US" sz="2600" b="1" spc="-170" dirty="0">
                <a:solidFill>
                  <a:srgbClr val="000000"/>
                </a:solidFill>
                <a:latin typeface="Calibri"/>
                <a:ea typeface="Times New Roman"/>
                <a:cs typeface="Calibri"/>
              </a:rPr>
              <a:t>’</a:t>
            </a:r>
            <a:r>
              <a:rPr lang="en-US" sz="2600" b="1" dirty="0">
                <a:solidFill>
                  <a:srgbClr val="000000"/>
                </a:solidFill>
                <a:latin typeface="Calibri"/>
                <a:ea typeface="Times New Roman"/>
                <a:cs typeface="Calibri"/>
              </a:rPr>
              <a:t>s</a:t>
            </a:r>
            <a:r>
              <a:rPr lang="en-US" sz="2600" b="1" spc="-40" dirty="0">
                <a:solidFill>
                  <a:srgbClr val="000000"/>
                </a:solidFill>
                <a:latin typeface="Calibri"/>
                <a:ea typeface="Times New Roman"/>
                <a:cs typeface="Calibri"/>
              </a:rPr>
              <a:t> </a:t>
            </a:r>
            <a:r>
              <a:rPr lang="en-US" sz="2600" b="1" dirty="0" smtClean="0">
                <a:solidFill>
                  <a:srgbClr val="000000"/>
                </a:solidFill>
                <a:latin typeface="Calibri"/>
                <a:ea typeface="Times New Roman"/>
                <a:cs typeface="Calibri"/>
              </a:rPr>
              <a:t>license. So </a:t>
            </a:r>
            <a:r>
              <a:rPr lang="en-US" sz="2600" b="1" spc="-35" dirty="0">
                <a:solidFill>
                  <a:srgbClr val="000000"/>
                </a:solidFill>
                <a:latin typeface="Calibri"/>
                <a:ea typeface="Times New Roman"/>
                <a:cs typeface="Calibri"/>
              </a:rPr>
              <a:t>r</a:t>
            </a:r>
            <a:r>
              <a:rPr lang="en-US" sz="2600" b="1" spc="5" dirty="0">
                <a:solidFill>
                  <a:srgbClr val="000000"/>
                </a:solidFill>
                <a:latin typeface="Calibri"/>
                <a:ea typeface="Times New Roman"/>
                <a:cs typeface="Calibri"/>
              </a:rPr>
              <a:t>e</a:t>
            </a:r>
            <a:r>
              <a:rPr lang="en-US" sz="2600" b="1" spc="-5" dirty="0">
                <a:solidFill>
                  <a:srgbClr val="000000"/>
                </a:solidFill>
                <a:latin typeface="Calibri"/>
                <a:ea typeface="Times New Roman"/>
                <a:cs typeface="Calibri"/>
              </a:rPr>
              <a:t>n</a:t>
            </a:r>
            <a:r>
              <a:rPr lang="en-US" sz="2600" b="1" spc="-15" dirty="0">
                <a:solidFill>
                  <a:srgbClr val="000000"/>
                </a:solidFill>
                <a:latin typeface="Calibri"/>
                <a:ea typeface="Times New Roman"/>
                <a:cs typeface="Calibri"/>
              </a:rPr>
              <a:t>e</a:t>
            </a:r>
            <a:r>
              <a:rPr lang="en-US" sz="2600" b="1" dirty="0">
                <a:solidFill>
                  <a:srgbClr val="000000"/>
                </a:solidFill>
                <a:latin typeface="Calibri"/>
                <a:ea typeface="Times New Roman"/>
                <a:cs typeface="Calibri"/>
              </a:rPr>
              <a:t>w</a:t>
            </a:r>
            <a:r>
              <a:rPr lang="en-US" sz="2600" b="1" spc="-80" dirty="0">
                <a:solidFill>
                  <a:srgbClr val="000000"/>
                </a:solidFill>
                <a:latin typeface="Calibri"/>
                <a:ea typeface="Times New Roman"/>
                <a:cs typeface="Calibri"/>
              </a:rPr>
              <a:t>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u</a:t>
            </a:r>
            <a:r>
              <a:rPr lang="en-US" sz="2600" b="1" dirty="0">
                <a:solidFill>
                  <a:srgbClr val="000000"/>
                </a:solidFill>
                <a:latin typeface="Calibri"/>
                <a:ea typeface="Times New Roman"/>
                <a:cs typeface="Calibri"/>
              </a:rPr>
              <a:t>r</a:t>
            </a:r>
            <a:r>
              <a:rPr lang="en-US" sz="2600" b="1" spc="-3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dri</a:t>
            </a:r>
            <a:r>
              <a:rPr lang="en-US" sz="2600" b="1" spc="-25" dirty="0">
                <a:solidFill>
                  <a:srgbClr val="000000"/>
                </a:solidFill>
                <a:latin typeface="Calibri"/>
                <a:ea typeface="Times New Roman"/>
                <a:cs typeface="Calibri"/>
              </a:rPr>
              <a:t>v</a:t>
            </a:r>
            <a:r>
              <a:rPr lang="en-US" sz="2600" b="1" dirty="0">
                <a:solidFill>
                  <a:srgbClr val="000000"/>
                </a:solidFill>
                <a:latin typeface="Calibri"/>
                <a:ea typeface="Times New Roman"/>
                <a:cs typeface="Calibri"/>
              </a:rPr>
              <a:t>e</a:t>
            </a:r>
            <a:r>
              <a:rPr lang="en-US" sz="2600" b="1" spc="125" dirty="0">
                <a:solidFill>
                  <a:srgbClr val="000000"/>
                </a:solidFill>
                <a:latin typeface="Calibri"/>
                <a:ea typeface="Times New Roman"/>
                <a:cs typeface="Calibri"/>
              </a:rPr>
              <a:t>r</a:t>
            </a:r>
            <a:r>
              <a:rPr lang="en-US" sz="2600" b="1" spc="-170" dirty="0">
                <a:solidFill>
                  <a:srgbClr val="000000"/>
                </a:solidFill>
                <a:latin typeface="Calibri"/>
                <a:ea typeface="Times New Roman"/>
                <a:cs typeface="Calibri"/>
              </a:rPr>
              <a:t>’</a:t>
            </a:r>
            <a:r>
              <a:rPr lang="en-US" sz="2600" b="1" dirty="0">
                <a:solidFill>
                  <a:srgbClr val="000000"/>
                </a:solidFill>
                <a:latin typeface="Calibri"/>
                <a:ea typeface="Times New Roman"/>
                <a:cs typeface="Calibri"/>
              </a:rPr>
              <a:t>s</a:t>
            </a:r>
            <a:r>
              <a:rPr lang="en-US" sz="2600" b="1" spc="-40"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license b</a:t>
            </a:r>
            <a:r>
              <a:rPr lang="en-US" sz="2600" b="1" spc="-25" dirty="0">
                <a:solidFill>
                  <a:srgbClr val="000000"/>
                </a:solidFill>
                <a:latin typeface="Calibri"/>
                <a:ea typeface="Times New Roman"/>
                <a:cs typeface="Calibri"/>
              </a:rPr>
              <a:t>e</a:t>
            </a:r>
            <a:r>
              <a:rPr lang="en-US" sz="2600" b="1" spc="-55" dirty="0">
                <a:solidFill>
                  <a:srgbClr val="000000"/>
                </a:solidFill>
                <a:latin typeface="Calibri"/>
                <a:ea typeface="Times New Roman"/>
                <a:cs typeface="Calibri"/>
              </a:rPr>
              <a:t>f</a:t>
            </a:r>
            <a:r>
              <a:rPr lang="en-US" sz="2600" b="1" spc="-5" dirty="0">
                <a:solidFill>
                  <a:srgbClr val="000000"/>
                </a:solidFill>
                <a:latin typeface="Calibri"/>
                <a:ea typeface="Times New Roman"/>
                <a:cs typeface="Calibri"/>
              </a:rPr>
              <a:t>o</a:t>
            </a:r>
            <a:r>
              <a:rPr lang="en-US" sz="2600" b="1" spc="-35" dirty="0">
                <a:solidFill>
                  <a:srgbClr val="000000"/>
                </a:solidFill>
                <a:latin typeface="Calibri"/>
                <a:ea typeface="Times New Roman"/>
                <a:cs typeface="Calibri"/>
              </a:rPr>
              <a:t>r</a:t>
            </a:r>
            <a:r>
              <a:rPr lang="en-US" sz="2600" b="1" dirty="0">
                <a:solidFill>
                  <a:srgbClr val="000000"/>
                </a:solidFill>
                <a:latin typeface="Calibri"/>
                <a:ea typeface="Times New Roman"/>
                <a:cs typeface="Calibri"/>
              </a:rPr>
              <a:t>e</a:t>
            </a:r>
            <a:r>
              <a:rPr lang="en-US" sz="2600" b="1" spc="-65" dirty="0">
                <a:solidFill>
                  <a:srgbClr val="000000"/>
                </a:solidFill>
                <a:latin typeface="Calibri"/>
                <a:ea typeface="Times New Roman"/>
                <a:cs typeface="Calibri"/>
              </a:rPr>
              <a:t> </a:t>
            </a:r>
            <a:r>
              <a:rPr lang="en-US" sz="2600" b="1" spc="-20" dirty="0">
                <a:solidFill>
                  <a:srgbClr val="000000"/>
                </a:solidFill>
                <a:latin typeface="Calibri"/>
                <a:ea typeface="Times New Roman"/>
                <a:cs typeface="Calibri"/>
              </a:rPr>
              <a:t>w</a:t>
            </a:r>
            <a:r>
              <a:rPr lang="en-US" sz="2600" b="1" dirty="0">
                <a:solidFill>
                  <a:srgbClr val="000000"/>
                </a:solidFill>
                <a:latin typeface="Calibri"/>
                <a:ea typeface="Times New Roman"/>
                <a:cs typeface="Calibri"/>
              </a:rPr>
              <a:t>e</a:t>
            </a:r>
            <a:r>
              <a:rPr lang="en-US" sz="2600" b="1" spc="-4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shor</a:t>
            </a:r>
            <a:r>
              <a:rPr lang="en-US" sz="2600" b="1" spc="-30"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en</a:t>
            </a:r>
            <a:r>
              <a:rPr lang="en-US" sz="2600" b="1" spc="-40" dirty="0">
                <a:solidFill>
                  <a:srgbClr val="000000"/>
                </a:solidFill>
                <a:latin typeface="Calibri"/>
                <a:ea typeface="Times New Roman"/>
                <a:cs typeface="Calibri"/>
              </a:rPr>
              <a:t>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u</a:t>
            </a:r>
            <a:r>
              <a:rPr lang="en-US" sz="2600" b="1" dirty="0">
                <a:solidFill>
                  <a:srgbClr val="000000"/>
                </a:solidFill>
                <a:latin typeface="Calibri"/>
                <a:ea typeface="Times New Roman"/>
                <a:cs typeface="Calibri"/>
              </a:rPr>
              <a:t>r</a:t>
            </a:r>
            <a:r>
              <a:rPr lang="en-US" sz="2600" b="1" spc="-3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p</a:t>
            </a:r>
            <a:r>
              <a:rPr lang="en-US" sz="2600" b="1" spc="-40" dirty="0">
                <a:solidFill>
                  <a:srgbClr val="000000"/>
                </a:solidFill>
                <a:latin typeface="Calibri"/>
                <a:ea typeface="Times New Roman"/>
                <a:cs typeface="Calibri"/>
              </a:rPr>
              <a:t>r</a:t>
            </a:r>
            <a:r>
              <a:rPr lang="en-US" sz="2600" b="1" dirty="0">
                <a:solidFill>
                  <a:srgbClr val="000000"/>
                </a:solidFill>
                <a:latin typeface="Calibri"/>
                <a:ea typeface="Times New Roman"/>
                <a:cs typeface="Calibri"/>
              </a:rPr>
              <a:t>og</a:t>
            </a:r>
            <a:r>
              <a:rPr lang="en-US" sz="2600" b="1" spc="-50" dirty="0">
                <a:solidFill>
                  <a:srgbClr val="000000"/>
                </a:solidFill>
                <a:latin typeface="Calibri"/>
                <a:ea typeface="Times New Roman"/>
                <a:cs typeface="Calibri"/>
              </a:rPr>
              <a:t>r</a:t>
            </a:r>
            <a:r>
              <a:rPr lang="en-US" sz="2600" b="1" spc="5" dirty="0">
                <a:solidFill>
                  <a:srgbClr val="000000"/>
                </a:solidFill>
                <a:latin typeface="Calibri"/>
                <a:ea typeface="Times New Roman"/>
                <a:cs typeface="Calibri"/>
              </a:rPr>
              <a:t>a</a:t>
            </a:r>
            <a:r>
              <a:rPr lang="en-US" sz="2600" b="1" dirty="0">
                <a:solidFill>
                  <a:srgbClr val="000000"/>
                </a:solidFill>
                <a:latin typeface="Calibri"/>
                <a:ea typeface="Times New Roman"/>
                <a:cs typeface="Calibri"/>
              </a:rPr>
              <a:t>m</a:t>
            </a:r>
            <a:r>
              <a:rPr lang="en-US" sz="2600" b="1" spc="-6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end</a:t>
            </a:r>
            <a:r>
              <a:rPr lang="en-US" sz="2600" b="1" spc="-1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d</a:t>
            </a:r>
            <a:r>
              <a:rPr lang="en-US" sz="2600" b="1" spc="-20" dirty="0">
                <a:solidFill>
                  <a:srgbClr val="000000"/>
                </a:solidFill>
                <a:latin typeface="Calibri"/>
                <a:ea typeface="Times New Roman"/>
                <a:cs typeface="Calibri"/>
              </a:rPr>
              <a:t>a</a:t>
            </a:r>
            <a:r>
              <a:rPr lang="en-US" sz="2600" b="1" spc="-35"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e</a:t>
            </a:r>
            <a:r>
              <a:rPr lang="en-US" sz="2600" b="1" spc="-20"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on</a:t>
            </a:r>
            <a:r>
              <a:rPr lang="en-US" sz="2600" b="1" spc="-15" dirty="0">
                <a:solidFill>
                  <a:srgbClr val="000000"/>
                </a:solidFill>
                <a:latin typeface="Calibri"/>
                <a:ea typeface="Times New Roman"/>
                <a:cs typeface="Calibri"/>
              </a:rPr>
              <a:t>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u</a:t>
            </a:r>
            <a:r>
              <a:rPr lang="en-US" sz="2600" b="1" dirty="0">
                <a:solidFill>
                  <a:srgbClr val="000000"/>
                </a:solidFill>
                <a:latin typeface="Calibri"/>
                <a:ea typeface="Times New Roman"/>
                <a:cs typeface="Calibri"/>
              </a:rPr>
              <a:t>r</a:t>
            </a:r>
            <a:r>
              <a:rPr lang="en-US" sz="2600" b="1" spc="-3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I‐20 </a:t>
            </a:r>
            <a:r>
              <a:rPr lang="en-US" sz="2600" b="1" spc="-20"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apply </a:t>
            </a:r>
            <a:r>
              <a:rPr lang="en-US" sz="2600" b="1" spc="-55" dirty="0">
                <a:solidFill>
                  <a:srgbClr val="000000"/>
                </a:solidFill>
                <a:latin typeface="Calibri"/>
                <a:ea typeface="Times New Roman"/>
                <a:cs typeface="Calibri"/>
              </a:rPr>
              <a:t>f</a:t>
            </a:r>
            <a:r>
              <a:rPr lang="en-US" sz="2600" b="1" spc="-5" dirty="0">
                <a:solidFill>
                  <a:srgbClr val="000000"/>
                </a:solidFill>
                <a:latin typeface="Calibri"/>
                <a:ea typeface="Times New Roman"/>
                <a:cs typeface="Calibri"/>
              </a:rPr>
              <a:t>o</a:t>
            </a:r>
            <a:r>
              <a:rPr lang="en-US" sz="2600" b="1" dirty="0">
                <a:solidFill>
                  <a:srgbClr val="000000"/>
                </a:solidFill>
                <a:latin typeface="Calibri"/>
                <a:ea typeface="Times New Roman"/>
                <a:cs typeface="Calibri"/>
              </a:rPr>
              <a:t>r</a:t>
            </a:r>
            <a:r>
              <a:rPr lang="en-US" sz="2600" b="1" spc="-10" dirty="0">
                <a:solidFill>
                  <a:srgbClr val="000000"/>
                </a:solidFill>
                <a:latin typeface="Calibri"/>
                <a:ea typeface="Times New Roman"/>
                <a:cs typeface="Calibri"/>
              </a:rPr>
              <a:t> </a:t>
            </a:r>
            <a:r>
              <a:rPr lang="en-US" sz="2600" b="1" dirty="0" smtClean="0">
                <a:solidFill>
                  <a:srgbClr val="000000"/>
                </a:solidFill>
                <a:latin typeface="Calibri"/>
                <a:ea typeface="Times New Roman"/>
                <a:cs typeface="Calibri"/>
              </a:rPr>
              <a:t>O</a:t>
            </a:r>
            <a:r>
              <a:rPr lang="en-US" sz="2600" b="1" spc="-15" dirty="0" smtClean="0">
                <a:solidFill>
                  <a:srgbClr val="000000"/>
                </a:solidFill>
                <a:latin typeface="Calibri"/>
                <a:ea typeface="Times New Roman"/>
                <a:cs typeface="Calibri"/>
              </a:rPr>
              <a:t>P</a:t>
            </a:r>
            <a:r>
              <a:rPr lang="en-US" sz="2600" b="1" spc="-270" dirty="0" smtClean="0">
                <a:solidFill>
                  <a:srgbClr val="000000"/>
                </a:solidFill>
                <a:latin typeface="Calibri"/>
                <a:ea typeface="Times New Roman"/>
                <a:cs typeface="Calibri"/>
              </a:rPr>
              <a:t>T</a:t>
            </a:r>
            <a:r>
              <a:rPr lang="en-US" sz="2600" b="1" dirty="0" smtClean="0">
                <a:solidFill>
                  <a:srgbClr val="000000"/>
                </a:solidFill>
                <a:latin typeface="Calibri"/>
                <a:ea typeface="Times New Roman"/>
                <a:cs typeface="Calibri"/>
              </a:rPr>
              <a:t>. Especially </a:t>
            </a:r>
            <a:r>
              <a:rPr lang="en-US" sz="2600" b="1" dirty="0">
                <a:solidFill>
                  <a:srgbClr val="000000"/>
                </a:solidFill>
                <a:latin typeface="Calibri"/>
                <a:ea typeface="Times New Roman"/>
                <a:cs typeface="Calibri"/>
              </a:rPr>
              <a:t>if</a:t>
            </a:r>
            <a:r>
              <a:rPr lang="en-US" sz="2600" b="1" spc="10" dirty="0">
                <a:solidFill>
                  <a:srgbClr val="000000"/>
                </a:solidFill>
                <a:latin typeface="Calibri"/>
                <a:ea typeface="Times New Roman"/>
                <a:cs typeface="Calibri"/>
              </a:rPr>
              <a:t>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ou</a:t>
            </a:r>
            <a:r>
              <a:rPr lang="en-US" sz="2600" b="1" spc="-25" dirty="0">
                <a:solidFill>
                  <a:srgbClr val="000000"/>
                </a:solidFill>
                <a:latin typeface="Calibri"/>
                <a:ea typeface="Times New Roman"/>
                <a:cs typeface="Calibri"/>
              </a:rPr>
              <a:t> </a:t>
            </a:r>
            <a:r>
              <a:rPr lang="en-US" sz="2600" b="1" spc="5" dirty="0">
                <a:solidFill>
                  <a:srgbClr val="000000"/>
                </a:solidFill>
                <a:latin typeface="Calibri"/>
                <a:ea typeface="Times New Roman"/>
                <a:cs typeface="Calibri"/>
              </a:rPr>
              <a:t>a</a:t>
            </a:r>
            <a:r>
              <a:rPr lang="en-US" sz="2600" b="1" spc="-35" dirty="0">
                <a:solidFill>
                  <a:srgbClr val="000000"/>
                </a:solidFill>
                <a:latin typeface="Calibri"/>
                <a:ea typeface="Times New Roman"/>
                <a:cs typeface="Calibri"/>
              </a:rPr>
              <a:t>r</a:t>
            </a:r>
            <a:r>
              <a:rPr lang="en-US" sz="2600" b="1" dirty="0">
                <a:solidFill>
                  <a:srgbClr val="000000"/>
                </a:solidFill>
                <a:latin typeface="Calibri"/>
                <a:ea typeface="Times New Roman"/>
                <a:cs typeface="Calibri"/>
              </a:rPr>
              <a:t>e</a:t>
            </a:r>
            <a:r>
              <a:rPr lang="en-US" sz="2600" b="1" spc="-50"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applying </a:t>
            </a:r>
            <a:r>
              <a:rPr lang="en-US" sz="2600" b="1" spc="-55" dirty="0">
                <a:solidFill>
                  <a:srgbClr val="000000"/>
                </a:solidFill>
                <a:latin typeface="Calibri"/>
                <a:ea typeface="Times New Roman"/>
                <a:cs typeface="Calibri"/>
              </a:rPr>
              <a:t>f</a:t>
            </a:r>
            <a:r>
              <a:rPr lang="en-US" sz="2600" b="1" spc="-5" dirty="0">
                <a:solidFill>
                  <a:srgbClr val="000000"/>
                </a:solidFill>
                <a:latin typeface="Calibri"/>
                <a:ea typeface="Times New Roman"/>
                <a:cs typeface="Calibri"/>
              </a:rPr>
              <a:t>o</a:t>
            </a:r>
            <a:r>
              <a:rPr lang="en-US" sz="2600" b="1" dirty="0">
                <a:solidFill>
                  <a:srgbClr val="000000"/>
                </a:solidFill>
                <a:latin typeface="Calibri"/>
                <a:ea typeface="Times New Roman"/>
                <a:cs typeface="Calibri"/>
              </a:rPr>
              <a:t>r po</a:t>
            </a:r>
            <a:r>
              <a:rPr lang="en-US" sz="2600" b="1" spc="-30" dirty="0">
                <a:solidFill>
                  <a:srgbClr val="000000"/>
                </a:solidFill>
                <a:latin typeface="Calibri"/>
                <a:ea typeface="Times New Roman"/>
                <a:cs typeface="Calibri"/>
              </a:rPr>
              <a:t>s</a:t>
            </a:r>
            <a:r>
              <a:rPr lang="en-US" sz="2600" b="1" spc="5"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a:t>
            </a:r>
            <a:r>
              <a:rPr lang="en-US" sz="2600" b="1" spc="-25" dirty="0">
                <a:solidFill>
                  <a:srgbClr val="000000"/>
                </a:solidFill>
                <a:latin typeface="Calibri"/>
                <a:ea typeface="Times New Roman"/>
                <a:cs typeface="Calibri"/>
              </a:rPr>
              <a:t>c</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mpl</a:t>
            </a:r>
            <a:r>
              <a:rPr lang="en-US" sz="2600" b="1" spc="-10" dirty="0">
                <a:solidFill>
                  <a:srgbClr val="000000"/>
                </a:solidFill>
                <a:latin typeface="Calibri"/>
                <a:ea typeface="Times New Roman"/>
                <a:cs typeface="Calibri"/>
              </a:rPr>
              <a:t>e</a:t>
            </a:r>
            <a:r>
              <a:rPr lang="en-US" sz="2600" b="1" dirty="0">
                <a:solidFill>
                  <a:srgbClr val="000000"/>
                </a:solidFill>
                <a:latin typeface="Calibri"/>
                <a:ea typeface="Times New Roman"/>
                <a:cs typeface="Calibri"/>
              </a:rPr>
              <a:t>t</a:t>
            </a:r>
            <a:r>
              <a:rPr lang="en-US" sz="2600" b="1" spc="-5" dirty="0">
                <a:solidFill>
                  <a:srgbClr val="000000"/>
                </a:solidFill>
                <a:latin typeface="Calibri"/>
                <a:ea typeface="Times New Roman"/>
                <a:cs typeface="Calibri"/>
              </a:rPr>
              <a:t>io</a:t>
            </a:r>
            <a:r>
              <a:rPr lang="en-US" sz="2600" b="1" dirty="0">
                <a:solidFill>
                  <a:srgbClr val="000000"/>
                </a:solidFill>
                <a:latin typeface="Calibri"/>
                <a:ea typeface="Times New Roman"/>
                <a:cs typeface="Calibri"/>
              </a:rPr>
              <a:t>n</a:t>
            </a:r>
            <a:r>
              <a:rPr lang="en-US" sz="2600" b="1" spc="-6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O</a:t>
            </a:r>
            <a:r>
              <a:rPr lang="en-US" sz="2600" b="1" spc="-15" dirty="0">
                <a:solidFill>
                  <a:srgbClr val="000000"/>
                </a:solidFill>
                <a:latin typeface="Calibri"/>
                <a:ea typeface="Times New Roman"/>
                <a:cs typeface="Calibri"/>
              </a:rPr>
              <a:t>P</a:t>
            </a:r>
            <a:r>
              <a:rPr lang="en-US" sz="2600" b="1" spc="-270"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a:t>
            </a:r>
            <a:endParaRPr lang="en-US" sz="1000" b="1" dirty="0">
              <a:latin typeface="Calibri"/>
              <a:ea typeface="Times New Roman"/>
              <a:cs typeface="Times New Roman"/>
            </a:endParaRPr>
          </a:p>
          <a:p>
            <a:endParaRPr lang="en-US" dirty="0"/>
          </a:p>
        </p:txBody>
      </p:sp>
      <p:sp>
        <p:nvSpPr>
          <p:cNvPr id="4" name="Text Placeholder 3"/>
          <p:cNvSpPr>
            <a:spLocks noGrp="1"/>
          </p:cNvSpPr>
          <p:nvPr>
            <p:ph type="body" sz="half" idx="2"/>
          </p:nvPr>
        </p:nvSpPr>
        <p:spPr>
          <a:solidFill>
            <a:srgbClr val="002060"/>
          </a:solidFill>
        </p:spPr>
        <p:txBody>
          <a:bodyPr/>
          <a:lstStyle/>
          <a:p>
            <a:endParaRPr lang="en-US" dirty="0"/>
          </a:p>
        </p:txBody>
      </p:sp>
    </p:spTree>
    <p:extLst>
      <p:ext uri="{BB962C8B-B14F-4D97-AF65-F5344CB8AC3E}">
        <p14:creationId xmlns:p14="http://schemas.microsoft.com/office/powerpoint/2010/main" val="388868478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08940" marR="95250" indent="-342900">
              <a:lnSpc>
                <a:spcPts val="2880"/>
              </a:lnSpc>
              <a:spcBef>
                <a:spcPts val="0"/>
              </a:spcBef>
              <a:spcAft>
                <a:spcPts val="0"/>
              </a:spcAft>
              <a:tabLst>
                <a:tab pos="406400" algn="l"/>
                <a:tab pos="4076700" algn="l"/>
              </a:tabLst>
            </a:pPr>
            <a:r>
              <a:rPr lang="en-US" spc="-45" dirty="0">
                <a:solidFill>
                  <a:srgbClr val="000000"/>
                </a:solidFill>
                <a:latin typeface="Calibri"/>
                <a:ea typeface="Times New Roman"/>
                <a:cs typeface="Calibri"/>
              </a:rPr>
              <a:t>E</a:t>
            </a:r>
            <a:r>
              <a:rPr lang="en-US" dirty="0">
                <a:solidFill>
                  <a:srgbClr val="000000"/>
                </a:solidFill>
                <a:latin typeface="Calibri"/>
                <a:ea typeface="Times New Roman"/>
                <a:cs typeface="Calibri"/>
              </a:rPr>
              <a:t>ach</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d</a:t>
            </a:r>
            <a:r>
              <a:rPr lang="en-US" spc="-40" dirty="0">
                <a:solidFill>
                  <a:srgbClr val="000000"/>
                </a:solidFill>
                <a:latin typeface="Calibri"/>
                <a:ea typeface="Times New Roman"/>
                <a:cs typeface="Calibri"/>
              </a:rPr>
              <a:t>a</a:t>
            </a:r>
            <a:r>
              <a:rPr lang="en-US" dirty="0">
                <a:solidFill>
                  <a:srgbClr val="000000"/>
                </a:solidFill>
                <a:latin typeface="Calibri"/>
                <a:ea typeface="Times New Roman"/>
                <a:cs typeface="Calibri"/>
              </a:rPr>
              <a:t>y</a:t>
            </a:r>
            <a:r>
              <a:rPr lang="en-US" spc="-20" dirty="0">
                <a:solidFill>
                  <a:srgbClr val="000000"/>
                </a:solidFill>
                <a:latin typeface="Calibri"/>
                <a:ea typeface="Times New Roman"/>
                <a:cs typeface="Calibri"/>
              </a:rPr>
              <a:t> </a:t>
            </a:r>
            <a:r>
              <a:rPr lang="en-US" dirty="0">
                <a:solidFill>
                  <a:srgbClr val="000000"/>
                </a:solidFill>
                <a:latin typeface="Calibri"/>
                <a:ea typeface="Times New Roman"/>
                <a:cs typeface="Calibri"/>
              </a:rPr>
              <a:t>(including</a:t>
            </a:r>
            <a:r>
              <a:rPr lang="en-US" spc="-10" dirty="0">
                <a:solidFill>
                  <a:srgbClr val="000000"/>
                </a:solidFill>
                <a:latin typeface="Calibri"/>
                <a:ea typeface="Times New Roman"/>
                <a:cs typeface="Calibri"/>
              </a:rPr>
              <a:t> </a:t>
            </a:r>
            <a:r>
              <a:rPr lang="en-US" spc="-25" dirty="0">
                <a:solidFill>
                  <a:srgbClr val="000000"/>
                </a:solidFill>
                <a:latin typeface="Calibri"/>
                <a:ea typeface="Times New Roman"/>
                <a:cs typeface="Calibri"/>
              </a:rPr>
              <a:t>w</a:t>
            </a:r>
            <a:r>
              <a:rPr lang="en-US" dirty="0">
                <a:solidFill>
                  <a:srgbClr val="000000"/>
                </a:solidFill>
                <a:latin typeface="Calibri"/>
                <a:ea typeface="Times New Roman"/>
                <a:cs typeface="Calibri"/>
              </a:rPr>
              <a:t>ee</a:t>
            </a:r>
            <a:r>
              <a:rPr lang="en-US" spc="-75" dirty="0">
                <a:solidFill>
                  <a:srgbClr val="000000"/>
                </a:solidFill>
                <a:latin typeface="Calibri"/>
                <a:ea typeface="Times New Roman"/>
                <a:cs typeface="Calibri"/>
              </a:rPr>
              <a:t>k</a:t>
            </a:r>
            <a:r>
              <a:rPr lang="en-US" dirty="0">
                <a:solidFill>
                  <a:srgbClr val="000000"/>
                </a:solidFill>
                <a:latin typeface="Calibri"/>
                <a:ea typeface="Times New Roman"/>
                <a:cs typeface="Calibri"/>
              </a:rPr>
              <a:t>ends)</a:t>
            </a:r>
            <a:r>
              <a:rPr lang="en-US" spc="-40" dirty="0">
                <a:solidFill>
                  <a:srgbClr val="000000"/>
                </a:solidFill>
                <a:latin typeface="Calibri"/>
                <a:ea typeface="Times New Roman"/>
                <a:cs typeface="Calibri"/>
              </a:rPr>
              <a:t> </a:t>
            </a:r>
            <a:r>
              <a:rPr lang="en-US" dirty="0">
                <a:solidFill>
                  <a:srgbClr val="000000"/>
                </a:solidFill>
                <a:latin typeface="Calibri"/>
                <a:ea typeface="Times New Roman"/>
                <a:cs typeface="Calibri"/>
              </a:rPr>
              <a:t>during the</a:t>
            </a:r>
            <a:r>
              <a:rPr lang="en-US" spc="-35" dirty="0">
                <a:solidFill>
                  <a:srgbClr val="000000"/>
                </a:solidFill>
                <a:latin typeface="Calibri"/>
                <a:ea typeface="Times New Roman"/>
                <a:cs typeface="Calibri"/>
              </a:rPr>
              <a:t> </a:t>
            </a:r>
            <a:r>
              <a:rPr lang="en-US" dirty="0">
                <a:solidFill>
                  <a:srgbClr val="000000"/>
                </a:solidFill>
                <a:latin typeface="Calibri"/>
                <a:ea typeface="Times New Roman"/>
                <a:cs typeface="Calibri"/>
              </a:rPr>
              <a:t>period when </a:t>
            </a:r>
            <a:r>
              <a:rPr lang="en-US" spc="-5" dirty="0">
                <a:solidFill>
                  <a:srgbClr val="000000"/>
                </a:solidFill>
                <a:latin typeface="Calibri"/>
                <a:ea typeface="Times New Roman"/>
                <a:cs typeface="Calibri"/>
              </a:rPr>
              <a:t>OPT </a:t>
            </a:r>
            <a:r>
              <a:rPr lang="en-US" dirty="0">
                <a:solidFill>
                  <a:srgbClr val="000000"/>
                </a:solidFill>
                <a:latin typeface="Calibri"/>
                <a:ea typeface="Times New Roman"/>
                <a:cs typeface="Calibri"/>
              </a:rPr>
              <a:t>authori</a:t>
            </a:r>
            <a:r>
              <a:rPr lang="en-US" spc="-45" dirty="0">
                <a:solidFill>
                  <a:srgbClr val="000000"/>
                </a:solidFill>
                <a:latin typeface="Calibri"/>
                <a:ea typeface="Times New Roman"/>
                <a:cs typeface="Calibri"/>
              </a:rPr>
              <a:t>z</a:t>
            </a:r>
            <a:r>
              <a:rPr lang="en-US" spc="-20" dirty="0">
                <a:solidFill>
                  <a:srgbClr val="000000"/>
                </a:solidFill>
                <a:latin typeface="Calibri"/>
                <a:ea typeface="Times New Roman"/>
                <a:cs typeface="Calibri"/>
              </a:rPr>
              <a:t>a</a:t>
            </a:r>
            <a:r>
              <a:rPr lang="en-US" dirty="0">
                <a:solidFill>
                  <a:srgbClr val="000000"/>
                </a:solidFill>
                <a:latin typeface="Calibri"/>
                <a:ea typeface="Times New Roman"/>
                <a:cs typeface="Calibri"/>
              </a:rPr>
              <a:t>tion</a:t>
            </a:r>
            <a:r>
              <a:rPr lang="en-US" spc="-20" dirty="0">
                <a:solidFill>
                  <a:srgbClr val="000000"/>
                </a:solidFill>
                <a:latin typeface="Calibri"/>
                <a:ea typeface="Times New Roman"/>
                <a:cs typeface="Calibri"/>
              </a:rPr>
              <a:t> </a:t>
            </a:r>
            <a:r>
              <a:rPr lang="en-US" dirty="0">
                <a:solidFill>
                  <a:srgbClr val="000000"/>
                </a:solidFill>
                <a:latin typeface="Calibri"/>
                <a:ea typeface="Times New Roman"/>
                <a:cs typeface="Calibri"/>
              </a:rPr>
              <a:t>begins and ends</a:t>
            </a:r>
            <a:r>
              <a:rPr lang="en-US" spc="5" dirty="0">
                <a:solidFill>
                  <a:srgbClr val="000000"/>
                </a:solidFill>
                <a:latin typeface="Calibri"/>
                <a:ea typeface="Times New Roman"/>
                <a:cs typeface="Calibri"/>
              </a:rPr>
              <a:t> </a:t>
            </a:r>
            <a:r>
              <a:rPr lang="en-US" dirty="0">
                <a:solidFill>
                  <a:srgbClr val="000000"/>
                </a:solidFill>
                <a:latin typeface="Calibri"/>
                <a:ea typeface="Times New Roman"/>
                <a:cs typeface="Calibri"/>
              </a:rPr>
              <a:t>th</a:t>
            </a:r>
            <a:r>
              <a:rPr lang="en-US" spc="-20" dirty="0">
                <a:solidFill>
                  <a:srgbClr val="000000"/>
                </a:solidFill>
                <a:latin typeface="Calibri"/>
                <a:ea typeface="Times New Roman"/>
                <a:cs typeface="Calibri"/>
              </a:rPr>
              <a:t>a</a:t>
            </a:r>
            <a:r>
              <a:rPr lang="en-US" dirty="0">
                <a:solidFill>
                  <a:srgbClr val="000000"/>
                </a:solidFill>
                <a:latin typeface="Calibri"/>
                <a:ea typeface="Times New Roman"/>
                <a:cs typeface="Calibri"/>
              </a:rPr>
              <a:t>t</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a:t>
            </a:r>
            <a:r>
              <a:rPr lang="en-US" spc="-35" dirty="0">
                <a:solidFill>
                  <a:srgbClr val="000000"/>
                </a:solidFill>
                <a:latin typeface="Calibri"/>
                <a:ea typeface="Times New Roman"/>
                <a:cs typeface="Calibri"/>
              </a:rPr>
              <a:t> 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 </a:t>
            </a:r>
            <a:r>
              <a:rPr lang="en-US" dirty="0">
                <a:solidFill>
                  <a:srgbClr val="000000"/>
                </a:solidFill>
                <a:latin typeface="Calibri"/>
                <a:ea typeface="Times New Roman"/>
                <a:cs typeface="Calibri"/>
              </a:rPr>
              <a:t>does not</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h</a:t>
            </a:r>
            <a:r>
              <a:rPr lang="en-US" spc="-40" dirty="0">
                <a:solidFill>
                  <a:srgbClr val="000000"/>
                </a:solidFill>
                <a:latin typeface="Calibri"/>
                <a:ea typeface="Times New Roman"/>
                <a:cs typeface="Calibri"/>
              </a:rPr>
              <a:t>a</a:t>
            </a:r>
            <a:r>
              <a:rPr lang="en-US" spc="-20" dirty="0">
                <a:solidFill>
                  <a:srgbClr val="000000"/>
                </a:solidFill>
                <a:latin typeface="Calibri"/>
                <a:ea typeface="Times New Roman"/>
                <a:cs typeface="Calibri"/>
              </a:rPr>
              <a:t>v</a:t>
            </a:r>
            <a:r>
              <a:rPr lang="en-US" dirty="0">
                <a:solidFill>
                  <a:srgbClr val="000000"/>
                </a:solidFill>
                <a:latin typeface="Calibri"/>
                <a:ea typeface="Times New Roman"/>
                <a:cs typeface="Calibri"/>
              </a:rPr>
              <a:t>e quali</a:t>
            </a:r>
            <a:r>
              <a:rPr lang="en-US" spc="5" dirty="0">
                <a:solidFill>
                  <a:srgbClr val="000000"/>
                </a:solidFill>
                <a:latin typeface="Calibri"/>
                <a:ea typeface="Times New Roman"/>
                <a:cs typeface="Calibri"/>
              </a:rPr>
              <a:t>f</a:t>
            </a:r>
            <a:r>
              <a:rPr lang="en-US" dirty="0">
                <a:solidFill>
                  <a:srgbClr val="000000"/>
                </a:solidFill>
                <a:latin typeface="Calibri"/>
                <a:ea typeface="Times New Roman"/>
                <a:cs typeface="Calibri"/>
              </a:rPr>
              <a:t>ying employme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spc="-20" dirty="0">
                <a:solidFill>
                  <a:srgbClr val="000000"/>
                </a:solidFill>
                <a:latin typeface="Calibri"/>
                <a:ea typeface="Times New Roman"/>
                <a:cs typeface="Calibri"/>
              </a:rPr>
              <a:t> c</a:t>
            </a:r>
            <a:r>
              <a:rPr lang="en-US" dirty="0">
                <a:solidFill>
                  <a:srgbClr val="000000"/>
                </a:solidFill>
                <a:latin typeface="Calibri"/>
                <a:ea typeface="Times New Roman"/>
                <a:cs typeface="Calibri"/>
              </a:rPr>
              <a:t>ou</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ts</a:t>
            </a:r>
            <a:r>
              <a:rPr lang="en-US" spc="-20" dirty="0">
                <a:solidFill>
                  <a:srgbClr val="000000"/>
                </a:solidFill>
                <a:latin typeface="Calibri"/>
                <a:ea typeface="Times New Roman"/>
                <a:cs typeface="Calibri"/>
              </a:rPr>
              <a:t> </a:t>
            </a:r>
            <a:r>
              <a:rPr lang="en-US" dirty="0">
                <a:solidFill>
                  <a:srgbClr val="000000"/>
                </a:solidFill>
                <a:latin typeface="Calibri"/>
                <a:ea typeface="Times New Roman"/>
                <a:cs typeface="Calibri"/>
              </a:rPr>
              <a:t>as</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a d</a:t>
            </a:r>
            <a:r>
              <a:rPr lang="en-US" spc="-40" dirty="0">
                <a:solidFill>
                  <a:srgbClr val="000000"/>
                </a:solidFill>
                <a:latin typeface="Calibri"/>
                <a:ea typeface="Times New Roman"/>
                <a:cs typeface="Calibri"/>
              </a:rPr>
              <a:t>a</a:t>
            </a:r>
            <a:r>
              <a:rPr lang="en-US" dirty="0">
                <a:solidFill>
                  <a:srgbClr val="000000"/>
                </a:solidFill>
                <a:latin typeface="Calibri"/>
                <a:ea typeface="Times New Roman"/>
                <a:cs typeface="Calibri"/>
              </a:rPr>
              <a:t>y</a:t>
            </a:r>
            <a:r>
              <a:rPr lang="en-US" spc="-20" dirty="0">
                <a:solidFill>
                  <a:srgbClr val="000000"/>
                </a:solidFill>
                <a:latin typeface="Calibri"/>
                <a:ea typeface="Times New Roman"/>
                <a:cs typeface="Calibri"/>
              </a:rPr>
              <a:t> </a:t>
            </a:r>
            <a:r>
              <a:rPr lang="en-US" dirty="0">
                <a:solidFill>
                  <a:srgbClr val="000000"/>
                </a:solidFill>
                <a:latin typeface="Calibri"/>
                <a:ea typeface="Times New Roman"/>
                <a:cs typeface="Calibri"/>
              </a:rPr>
              <a:t>of unemployme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dirty="0" smtClean="0">
                <a:solidFill>
                  <a:srgbClr val="000000"/>
                </a:solidFill>
                <a:latin typeface="Calibri"/>
                <a:ea typeface="Times New Roman"/>
                <a:cs typeface="Calibri"/>
              </a:rPr>
              <a:t>.</a:t>
            </a:r>
          </a:p>
          <a:p>
            <a:pPr marL="66040" marR="95250" indent="0">
              <a:lnSpc>
                <a:spcPts val="2880"/>
              </a:lnSpc>
              <a:spcBef>
                <a:spcPts val="0"/>
              </a:spcBef>
              <a:spcAft>
                <a:spcPts val="0"/>
              </a:spcAft>
              <a:buNone/>
              <a:tabLst>
                <a:tab pos="406400" algn="l"/>
                <a:tab pos="4076700" algn="l"/>
              </a:tabLst>
            </a:pPr>
            <a:endParaRPr lang="en-US" dirty="0" smtClean="0">
              <a:solidFill>
                <a:srgbClr val="000000"/>
              </a:solidFill>
              <a:latin typeface="Calibri"/>
              <a:ea typeface="Times New Roman"/>
              <a:cs typeface="Calibri"/>
            </a:endParaRPr>
          </a:p>
          <a:p>
            <a:pPr marL="408940" marR="95250" indent="-342900">
              <a:lnSpc>
                <a:spcPts val="2880"/>
              </a:lnSpc>
              <a:spcBef>
                <a:spcPts val="0"/>
              </a:spcBef>
              <a:spcAft>
                <a:spcPts val="0"/>
              </a:spcAft>
              <a:tabLst>
                <a:tab pos="406400" algn="l"/>
                <a:tab pos="4076700" algn="l"/>
              </a:tabLst>
            </a:pPr>
            <a:r>
              <a:rPr lang="en-US" dirty="0" smtClean="0">
                <a:solidFill>
                  <a:srgbClr val="000000"/>
                </a:solidFill>
                <a:latin typeface="Calibri"/>
                <a:ea typeface="Times New Roman"/>
                <a:cs typeface="Calibri"/>
              </a:rPr>
              <a:t> </a:t>
            </a:r>
            <a:r>
              <a:rPr lang="en-US" spc="-5" dirty="0">
                <a:solidFill>
                  <a:srgbClr val="000000"/>
                </a:solidFill>
                <a:latin typeface="Calibri"/>
                <a:ea typeface="Times New Roman"/>
                <a:cs typeface="Calibri"/>
              </a:rPr>
              <a:t>OP</a:t>
            </a:r>
            <a:r>
              <a:rPr lang="en-US" dirty="0">
                <a:solidFill>
                  <a:srgbClr val="000000"/>
                </a:solidFill>
                <a:latin typeface="Calibri"/>
                <a:ea typeface="Times New Roman"/>
                <a:cs typeface="Calibri"/>
              </a:rPr>
              <a:t>T authori</a:t>
            </a:r>
            <a:r>
              <a:rPr lang="en-US" spc="-45" dirty="0">
                <a:solidFill>
                  <a:srgbClr val="000000"/>
                </a:solidFill>
                <a:latin typeface="Calibri"/>
                <a:ea typeface="Times New Roman"/>
                <a:cs typeface="Calibri"/>
              </a:rPr>
              <a:t>z</a:t>
            </a:r>
            <a:r>
              <a:rPr lang="en-US" spc="-20" dirty="0">
                <a:solidFill>
                  <a:srgbClr val="000000"/>
                </a:solidFill>
                <a:latin typeface="Calibri"/>
                <a:ea typeface="Times New Roman"/>
                <a:cs typeface="Calibri"/>
              </a:rPr>
              <a:t>a</a:t>
            </a:r>
            <a:r>
              <a:rPr lang="en-US" dirty="0">
                <a:solidFill>
                  <a:srgbClr val="000000"/>
                </a:solidFill>
                <a:latin typeface="Calibri"/>
                <a:ea typeface="Times New Roman"/>
                <a:cs typeface="Calibri"/>
              </a:rPr>
              <a:t>tion</a:t>
            </a:r>
            <a:r>
              <a:rPr lang="en-US" spc="-25" dirty="0">
                <a:solidFill>
                  <a:srgbClr val="000000"/>
                </a:solidFill>
                <a:latin typeface="Calibri"/>
                <a:ea typeface="Times New Roman"/>
                <a:cs typeface="Calibri"/>
              </a:rPr>
              <a:t> </a:t>
            </a:r>
            <a:r>
              <a:rPr lang="en-US" dirty="0">
                <a:solidFill>
                  <a:srgbClr val="000000"/>
                </a:solidFill>
                <a:latin typeface="Calibri"/>
                <a:ea typeface="Times New Roman"/>
                <a:cs typeface="Calibri"/>
              </a:rPr>
              <a:t>begins on</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a:t>
            </a:r>
            <a:r>
              <a:rPr lang="en-US" spc="-35" dirty="0">
                <a:solidFill>
                  <a:srgbClr val="000000"/>
                </a:solidFill>
                <a:latin typeface="Calibri"/>
                <a:ea typeface="Times New Roman"/>
                <a:cs typeface="Calibri"/>
              </a:rPr>
              <a:t> </a:t>
            </a:r>
            <a:r>
              <a:rPr lang="en-US" dirty="0">
                <a:solidFill>
                  <a:srgbClr val="000000"/>
                </a:solidFill>
                <a:latin typeface="Calibri"/>
                <a:ea typeface="Times New Roman"/>
                <a:cs typeface="Calibri"/>
              </a:rPr>
              <a:t>employme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spc="-25" dirty="0">
                <a:solidFill>
                  <a:srgbClr val="000000"/>
                </a:solidFill>
                <a:latin typeface="Calibri"/>
                <a:ea typeface="Times New Roman"/>
                <a:cs typeface="Calibri"/>
              </a:rPr>
              <a:t> </a:t>
            </a:r>
            <a:r>
              <a:rPr lang="en-US" spc="-30" dirty="0">
                <a:solidFill>
                  <a:srgbClr val="000000"/>
                </a:solidFill>
                <a:latin typeface="Calibri"/>
                <a:ea typeface="Times New Roman"/>
                <a:cs typeface="Calibri"/>
              </a:rPr>
              <a:t>st</a:t>
            </a:r>
            <a:r>
              <a:rPr lang="en-US" dirty="0">
                <a:solidFill>
                  <a:srgbClr val="000000"/>
                </a:solidFill>
                <a:latin typeface="Calibri"/>
                <a:ea typeface="Times New Roman"/>
                <a:cs typeface="Calibri"/>
              </a:rPr>
              <a:t>art</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d</a:t>
            </a:r>
            <a:r>
              <a:rPr lang="en-US" spc="-25" dirty="0">
                <a:solidFill>
                  <a:srgbClr val="000000"/>
                </a:solidFill>
                <a:latin typeface="Calibri"/>
                <a:ea typeface="Times New Roman"/>
                <a:cs typeface="Calibri"/>
              </a:rPr>
              <a:t>at</a:t>
            </a:r>
            <a:r>
              <a:rPr lang="en-US" dirty="0">
                <a:solidFill>
                  <a:srgbClr val="000000"/>
                </a:solidFill>
                <a:latin typeface="Calibri"/>
                <a:ea typeface="Times New Roman"/>
                <a:cs typeface="Calibri"/>
              </a:rPr>
              <a:t>e </a:t>
            </a:r>
            <a:r>
              <a:rPr lang="en-US" spc="-5" dirty="0">
                <a:solidFill>
                  <a:srgbClr val="000000"/>
                </a:solidFill>
                <a:latin typeface="Calibri"/>
                <a:ea typeface="Times New Roman"/>
                <a:cs typeface="Calibri"/>
              </a:rPr>
              <a:t>show</a:t>
            </a:r>
            <a:r>
              <a:rPr lang="en-US" dirty="0">
                <a:solidFill>
                  <a:srgbClr val="000000"/>
                </a:solidFill>
                <a:latin typeface="Calibri"/>
                <a:ea typeface="Times New Roman"/>
                <a:cs typeface="Calibri"/>
              </a:rPr>
              <a:t>n on</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a:t>
            </a:r>
            <a:r>
              <a:rPr lang="en-US" spc="-35" dirty="0">
                <a:solidFill>
                  <a:srgbClr val="000000"/>
                </a:solidFill>
                <a:latin typeface="Calibri"/>
                <a:ea typeface="Times New Roman"/>
                <a:cs typeface="Calibri"/>
              </a:rPr>
              <a:t> 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spc="85" dirty="0">
                <a:solidFill>
                  <a:srgbClr val="000000"/>
                </a:solidFill>
                <a:latin typeface="Calibri"/>
                <a:ea typeface="Times New Roman"/>
                <a:cs typeface="Calibri"/>
              </a:rPr>
              <a:t>t</a:t>
            </a:r>
            <a:r>
              <a:rPr lang="en-US" spc="-140" dirty="0">
                <a:solidFill>
                  <a:srgbClr val="000000"/>
                </a:solidFill>
                <a:latin typeface="Calibri"/>
                <a:ea typeface="Times New Roman"/>
                <a:cs typeface="Calibri"/>
              </a:rPr>
              <a:t>’</a:t>
            </a:r>
            <a:r>
              <a:rPr lang="en-US" dirty="0">
                <a:solidFill>
                  <a:srgbClr val="000000"/>
                </a:solidFill>
                <a:latin typeface="Calibri"/>
                <a:ea typeface="Times New Roman"/>
                <a:cs typeface="Calibri"/>
              </a:rPr>
              <a:t>s</a:t>
            </a:r>
            <a:r>
              <a:rPr lang="en-US" spc="-20" dirty="0">
                <a:solidFill>
                  <a:srgbClr val="000000"/>
                </a:solidFill>
                <a:latin typeface="Calibri"/>
                <a:ea typeface="Times New Roman"/>
                <a:cs typeface="Calibri"/>
              </a:rPr>
              <a:t> </a:t>
            </a:r>
            <a:r>
              <a:rPr lang="en-US" spc="-25" dirty="0" smtClean="0">
                <a:solidFill>
                  <a:srgbClr val="000000"/>
                </a:solidFill>
                <a:latin typeface="Calibri"/>
                <a:ea typeface="Times New Roman"/>
                <a:cs typeface="Calibri"/>
              </a:rPr>
              <a:t>E</a:t>
            </a:r>
            <a:r>
              <a:rPr lang="en-US" dirty="0" smtClean="0">
                <a:solidFill>
                  <a:srgbClr val="000000"/>
                </a:solidFill>
                <a:latin typeface="Calibri"/>
                <a:ea typeface="Times New Roman"/>
                <a:cs typeface="Calibri"/>
              </a:rPr>
              <a:t>A</a:t>
            </a:r>
            <a:r>
              <a:rPr lang="en-US" spc="-55" dirty="0" smtClean="0">
                <a:solidFill>
                  <a:srgbClr val="000000"/>
                </a:solidFill>
                <a:latin typeface="Calibri"/>
                <a:ea typeface="Times New Roman"/>
                <a:cs typeface="Calibri"/>
              </a:rPr>
              <a:t>D</a:t>
            </a:r>
            <a:r>
              <a:rPr lang="en-US" dirty="0" smtClean="0">
                <a:solidFill>
                  <a:srgbClr val="000000"/>
                </a:solidFill>
                <a:latin typeface="Calibri"/>
                <a:ea typeface="Times New Roman"/>
                <a:cs typeface="Calibri"/>
              </a:rPr>
              <a:t>.  </a:t>
            </a:r>
            <a:endParaRPr lang="en-US" spc="520" dirty="0" smtClean="0">
              <a:solidFill>
                <a:srgbClr val="000000"/>
              </a:solidFill>
              <a:latin typeface="Calibri"/>
              <a:ea typeface="Times New Roman"/>
              <a:cs typeface="Calibri"/>
            </a:endParaRPr>
          </a:p>
          <a:p>
            <a:pPr marL="66040" marR="95250" indent="0">
              <a:lnSpc>
                <a:spcPts val="2880"/>
              </a:lnSpc>
              <a:spcBef>
                <a:spcPts val="0"/>
              </a:spcBef>
              <a:spcAft>
                <a:spcPts val="0"/>
              </a:spcAft>
              <a:buNone/>
              <a:tabLst>
                <a:tab pos="406400" algn="l"/>
                <a:tab pos="4076700" algn="l"/>
              </a:tabLst>
            </a:pPr>
            <a:endParaRPr lang="en-US" spc="520" dirty="0" smtClean="0">
              <a:solidFill>
                <a:srgbClr val="000000"/>
              </a:solidFill>
              <a:latin typeface="Calibri"/>
              <a:ea typeface="Times New Roman"/>
              <a:cs typeface="Calibri"/>
            </a:endParaRPr>
          </a:p>
          <a:p>
            <a:pPr marL="66040" marR="95250" indent="0">
              <a:lnSpc>
                <a:spcPts val="2880"/>
              </a:lnSpc>
              <a:spcBef>
                <a:spcPts val="0"/>
              </a:spcBef>
              <a:spcAft>
                <a:spcPts val="0"/>
              </a:spcAft>
              <a:buNone/>
              <a:tabLst>
                <a:tab pos="406400" algn="l"/>
                <a:tab pos="4076700" algn="l"/>
              </a:tabLst>
            </a:pPr>
            <a:r>
              <a:rPr lang="en-US" dirty="0" smtClean="0">
                <a:solidFill>
                  <a:srgbClr val="000000"/>
                </a:solidFill>
                <a:latin typeface="Calibri"/>
                <a:ea typeface="Times New Roman"/>
                <a:cs typeface="Calibri"/>
              </a:rPr>
              <a:t> </a:t>
            </a:r>
            <a:endParaRPr lang="en-US" sz="1100" dirty="0">
              <a:latin typeface="Calibri"/>
              <a:ea typeface="Times New Roman"/>
              <a:cs typeface="Times New Roman"/>
            </a:endParaRPr>
          </a:p>
          <a:p>
            <a:pPr marL="0" indent="0">
              <a:buNone/>
            </a:pPr>
            <a:endParaRPr lang="en-US" dirty="0"/>
          </a:p>
        </p:txBody>
      </p:sp>
      <p:sp>
        <p:nvSpPr>
          <p:cNvPr id="4" name="Title 1"/>
          <p:cNvSpPr>
            <a:spLocks noGrp="1"/>
          </p:cNvSpPr>
          <p:nvPr>
            <p:ph type="title"/>
          </p:nvPr>
        </p:nvSpPr>
        <p:spPr>
          <a:solidFill>
            <a:srgbClr val="002060"/>
          </a:solidFill>
        </p:spPr>
        <p:txBody>
          <a:bodyPr/>
          <a:lstStyle/>
          <a:p>
            <a:pPr algn="ctr"/>
            <a:r>
              <a:rPr lang="en-US" dirty="0" smtClean="0">
                <a:solidFill>
                  <a:schemeClr val="bg1"/>
                </a:solidFill>
              </a:rPr>
              <a:t>Periods of Unemployment</a:t>
            </a:r>
            <a:r>
              <a:rPr lang="en-US" dirty="0" smtClean="0"/>
              <a:t>	</a:t>
            </a:r>
            <a:endParaRPr lang="en-US" dirty="0"/>
          </a:p>
        </p:txBody>
      </p:sp>
    </p:spTree>
    <p:extLst>
      <p:ext uri="{BB962C8B-B14F-4D97-AF65-F5344CB8AC3E}">
        <p14:creationId xmlns:p14="http://schemas.microsoft.com/office/powerpoint/2010/main" val="1461870020"/>
      </p:ext>
    </p:extLst>
  </p:cSld>
  <p:clrMapOvr>
    <a:masterClrMapping/>
  </p:clrMapOvr>
  <p:transition spd="slow">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pPr algn="ctr"/>
            <a:r>
              <a:rPr lang="en-US" dirty="0" smtClean="0">
                <a:solidFill>
                  <a:schemeClr val="bg1"/>
                </a:solidFill>
              </a:rPr>
              <a:t>Travel on OPT</a:t>
            </a:r>
            <a:r>
              <a:rPr lang="en-US" dirty="0" smtClean="0"/>
              <a:t>	</a:t>
            </a:r>
            <a:endParaRPr lang="en-US" dirty="0"/>
          </a:p>
        </p:txBody>
      </p:sp>
      <p:sp>
        <p:nvSpPr>
          <p:cNvPr id="3" name="Content Placeholder 2"/>
          <p:cNvSpPr>
            <a:spLocks noGrp="1"/>
          </p:cNvSpPr>
          <p:nvPr>
            <p:ph idx="1"/>
          </p:nvPr>
        </p:nvSpPr>
        <p:spPr/>
        <p:txBody>
          <a:bodyPr>
            <a:normAutofit/>
          </a:bodyPr>
          <a:lstStyle/>
          <a:p>
            <a:r>
              <a:rPr lang="en-US" sz="2000" dirty="0">
                <a:latin typeface="Calibri" panose="020F0502020204030204" pitchFamily="34" charset="0"/>
              </a:rPr>
              <a:t>An F‐1 student engaged in pre‐completion OPT follows the same procedure for visits abroad and re‐entry as all F‐1 students.</a:t>
            </a:r>
          </a:p>
          <a:p>
            <a:endParaRPr lang="en-US" dirty="0">
              <a:latin typeface="Calibri" panose="020F0502020204030204" pitchFamily="34" charset="0"/>
            </a:endParaRPr>
          </a:p>
          <a:p>
            <a:r>
              <a:rPr lang="en-US" sz="2000" dirty="0" smtClean="0">
                <a:latin typeface="Calibri" panose="020F0502020204030204" pitchFamily="34" charset="0"/>
              </a:rPr>
              <a:t>An </a:t>
            </a:r>
            <a:r>
              <a:rPr lang="en-US" sz="2000" dirty="0">
                <a:latin typeface="Calibri" panose="020F0502020204030204" pitchFamily="34" charset="0"/>
              </a:rPr>
              <a:t>F‐1 student who is </a:t>
            </a:r>
            <a:r>
              <a:rPr lang="en-US" sz="2000" dirty="0" smtClean="0">
                <a:latin typeface="Calibri" panose="020F0502020204030204" pitchFamily="34" charset="0"/>
              </a:rPr>
              <a:t>approved and engaging </a:t>
            </a:r>
            <a:r>
              <a:rPr lang="en-US" sz="2000" dirty="0">
                <a:latin typeface="Calibri" panose="020F0502020204030204" pitchFamily="34" charset="0"/>
              </a:rPr>
              <a:t>in post‐completion OPT who travels outside the United States temporarily (i.e., less than 5 months) can be readmitted to resume </a:t>
            </a:r>
            <a:r>
              <a:rPr lang="en-US" sz="2000" dirty="0" smtClean="0">
                <a:latin typeface="Calibri" panose="020F0502020204030204" pitchFamily="34" charset="0"/>
              </a:rPr>
              <a:t>employment. You will need to have the following documents with you when you travel?</a:t>
            </a:r>
            <a:endParaRPr lang="en-US" dirty="0" smtClean="0">
              <a:latin typeface="Calibri" panose="020F0502020204030204" pitchFamily="34" charset="0"/>
            </a:endParaRPr>
          </a:p>
          <a:p>
            <a:pPr marL="0" indent="0">
              <a:buNone/>
            </a:pPr>
            <a:endParaRPr lang="en-US" dirty="0">
              <a:latin typeface="Calibri" panose="020F0502020204030204" pitchFamily="34" charset="0"/>
            </a:endParaRPr>
          </a:p>
          <a:p>
            <a:pPr marL="891540" lvl="2" indent="-342900" algn="just">
              <a:buClr>
                <a:srgbClr val="002060"/>
              </a:buClr>
              <a:buFont typeface="+mj-lt"/>
              <a:buAutoNum type="arabicPeriod"/>
            </a:pPr>
            <a:r>
              <a:rPr lang="en-US" dirty="0" smtClean="0">
                <a:latin typeface="Calibri" panose="020F0502020204030204" pitchFamily="34" charset="0"/>
              </a:rPr>
              <a:t>Form </a:t>
            </a:r>
            <a:r>
              <a:rPr lang="en-US" dirty="0">
                <a:latin typeface="Calibri" panose="020F0502020204030204" pitchFamily="34" charset="0"/>
              </a:rPr>
              <a:t>I‐20 endorsed by </a:t>
            </a:r>
            <a:r>
              <a:rPr lang="en-US" dirty="0" smtClean="0">
                <a:latin typeface="Calibri" panose="020F0502020204030204" pitchFamily="34" charset="0"/>
              </a:rPr>
              <a:t>the DSO within </a:t>
            </a:r>
            <a:r>
              <a:rPr lang="en-US" dirty="0">
                <a:latin typeface="Calibri" panose="020F0502020204030204" pitchFamily="34" charset="0"/>
              </a:rPr>
              <a:t>the </a:t>
            </a:r>
            <a:r>
              <a:rPr lang="en-US" dirty="0" smtClean="0">
                <a:latin typeface="Calibri" panose="020F0502020204030204" pitchFamily="34" charset="0"/>
              </a:rPr>
              <a:t>last 6 months</a:t>
            </a:r>
            <a:endParaRPr lang="en-US" sz="1800" dirty="0">
              <a:latin typeface="Calibri" panose="020F0502020204030204" pitchFamily="34" charset="0"/>
            </a:endParaRPr>
          </a:p>
          <a:p>
            <a:pPr marL="891540" lvl="2" indent="-342900" algn="just">
              <a:buClr>
                <a:srgbClr val="002060"/>
              </a:buClr>
              <a:buFont typeface="+mj-lt"/>
              <a:buAutoNum type="arabicPeriod"/>
            </a:pPr>
            <a:r>
              <a:rPr lang="en-US" dirty="0" smtClean="0">
                <a:latin typeface="Calibri" panose="020F0502020204030204" pitchFamily="34" charset="0"/>
              </a:rPr>
              <a:t>Valid passport</a:t>
            </a:r>
            <a:endParaRPr lang="en-US" dirty="0">
              <a:latin typeface="Calibri" panose="020F0502020204030204" pitchFamily="34" charset="0"/>
            </a:endParaRPr>
          </a:p>
          <a:p>
            <a:pPr marL="891540" lvl="2" indent="-342900" algn="just">
              <a:buClr>
                <a:srgbClr val="002060"/>
              </a:buClr>
              <a:buFont typeface="+mj-lt"/>
              <a:buAutoNum type="arabicPeriod"/>
            </a:pPr>
            <a:r>
              <a:rPr lang="en-US" dirty="0" smtClean="0">
                <a:latin typeface="Calibri" panose="020F0502020204030204" pitchFamily="34" charset="0"/>
              </a:rPr>
              <a:t>Valid F1 visa</a:t>
            </a:r>
          </a:p>
          <a:p>
            <a:pPr marL="891540" lvl="2" indent="-342900" algn="just">
              <a:buClr>
                <a:srgbClr val="002060"/>
              </a:buClr>
              <a:buFont typeface="+mj-lt"/>
              <a:buAutoNum type="arabicPeriod"/>
            </a:pPr>
            <a:r>
              <a:rPr lang="en-US" dirty="0" smtClean="0">
                <a:latin typeface="Calibri" panose="020F0502020204030204" pitchFamily="34" charset="0"/>
              </a:rPr>
              <a:t>Valid EAD card</a:t>
            </a:r>
          </a:p>
          <a:p>
            <a:pPr marL="891540" lvl="2" indent="-342900" algn="just">
              <a:buClr>
                <a:srgbClr val="002060"/>
              </a:buClr>
              <a:buFont typeface="+mj-lt"/>
              <a:buAutoNum type="arabicPeriod"/>
            </a:pPr>
            <a:r>
              <a:rPr lang="en-US" dirty="0" smtClean="0">
                <a:latin typeface="Calibri" panose="020F0502020204030204" pitchFamily="34" charset="0"/>
              </a:rPr>
              <a:t>Letter from employer to verify employment</a:t>
            </a:r>
            <a:endParaRPr lang="en-US" dirty="0">
              <a:latin typeface="Calibri" panose="020F0502020204030204" pitchFamily="34" charset="0"/>
            </a:endParaRPr>
          </a:p>
          <a:p>
            <a:pPr lvl="1"/>
            <a:endParaRPr lang="en-US" dirty="0"/>
          </a:p>
        </p:txBody>
      </p:sp>
    </p:spTree>
    <p:extLst>
      <p:ext uri="{BB962C8B-B14F-4D97-AF65-F5344CB8AC3E}">
        <p14:creationId xmlns:p14="http://schemas.microsoft.com/office/powerpoint/2010/main" val="2385939044"/>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nSpc>
                <a:spcPts val="2890"/>
              </a:lnSpc>
              <a:spcBef>
                <a:spcPts val="0"/>
              </a:spcBef>
              <a:buNone/>
              <a:tabLst>
                <a:tab pos="406400" algn="l"/>
              </a:tabLst>
            </a:pPr>
            <a:r>
              <a:rPr lang="en-US" dirty="0" smtClean="0">
                <a:solidFill>
                  <a:srgbClr val="000000"/>
                </a:solidFill>
                <a:latin typeface="Calibri"/>
                <a:ea typeface="Times New Roman"/>
                <a:cs typeface="Calibri"/>
              </a:rPr>
              <a:t> </a:t>
            </a:r>
          </a:p>
          <a:p>
            <a:pPr marL="0" indent="0">
              <a:buNone/>
            </a:pPr>
            <a:endParaRPr lang="en-US" dirty="0" smtClean="0">
              <a:latin typeface="Calibri" panose="020F0502020204030204" pitchFamily="34" charset="0"/>
            </a:endParaRPr>
          </a:p>
          <a:p>
            <a:pPr marL="0" indent="0">
              <a:buNone/>
            </a:pPr>
            <a:r>
              <a:rPr lang="en-US" dirty="0" smtClean="0">
                <a:latin typeface="Calibri" panose="020F0502020204030204" pitchFamily="34" charset="0"/>
              </a:rPr>
              <a:t>While on OPT your are still required to submit a </a:t>
            </a:r>
            <a:r>
              <a:rPr lang="en-US" dirty="0" smtClean="0">
                <a:solidFill>
                  <a:srgbClr val="3333FF"/>
                </a:solidFill>
                <a:latin typeface="Calibri" panose="020F0502020204030204" pitchFamily="34" charset="0"/>
                <a:hlinkClick r:id="rId3"/>
              </a:rPr>
              <a:t>Travel Request Form </a:t>
            </a:r>
            <a:r>
              <a:rPr lang="en-US" dirty="0" smtClean="0">
                <a:latin typeface="Calibri" panose="020F0502020204030204" pitchFamily="34" charset="0"/>
              </a:rPr>
              <a:t>and your current I-20. If you are out of the Auburn area this can be done via mail and/or email. See travel request form or contact your DSO at least 15 days prior to travel. </a:t>
            </a:r>
            <a:endParaRPr lang="en-US" dirty="0">
              <a:latin typeface="Calibri" panose="020F0502020204030204" pitchFamily="34" charset="0"/>
            </a:endParaRPr>
          </a:p>
        </p:txBody>
      </p:sp>
      <p:sp>
        <p:nvSpPr>
          <p:cNvPr id="4" name="Title 1"/>
          <p:cNvSpPr>
            <a:spLocks noGrp="1"/>
          </p:cNvSpPr>
          <p:nvPr>
            <p:ph type="title"/>
          </p:nvPr>
        </p:nvSpPr>
        <p:spPr>
          <a:solidFill>
            <a:srgbClr val="002060"/>
          </a:solidFill>
        </p:spPr>
        <p:txBody>
          <a:bodyPr/>
          <a:lstStyle/>
          <a:p>
            <a:pPr algn="ctr"/>
            <a:r>
              <a:rPr lang="en-US" dirty="0" smtClean="0">
                <a:solidFill>
                  <a:schemeClr val="bg1"/>
                </a:solidFill>
              </a:rPr>
              <a:t>Travel on </a:t>
            </a:r>
            <a:r>
              <a:rPr lang="en-US" dirty="0" smtClean="0">
                <a:solidFill>
                  <a:schemeClr val="bg1"/>
                </a:solidFill>
              </a:rPr>
              <a:t>OPT cont.</a:t>
            </a:r>
            <a:r>
              <a:rPr lang="en-US" dirty="0" smtClean="0"/>
              <a:t>	</a:t>
            </a:r>
            <a:endParaRPr lang="en-US" dirty="0"/>
          </a:p>
        </p:txBody>
      </p:sp>
    </p:spTree>
    <p:extLst>
      <p:ext uri="{BB962C8B-B14F-4D97-AF65-F5344CB8AC3E}">
        <p14:creationId xmlns:p14="http://schemas.microsoft.com/office/powerpoint/2010/main" val="3494314621"/>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700" dirty="0" smtClean="0"/>
              <a:t/>
            </a:r>
            <a:br>
              <a:rPr lang="en-US" sz="2700" dirty="0" smtClean="0"/>
            </a:br>
            <a:endParaRPr lang="en-US" dirty="0"/>
          </a:p>
        </p:txBody>
      </p:sp>
      <p:sp>
        <p:nvSpPr>
          <p:cNvPr id="3" name="Content Placeholder 2"/>
          <p:cNvSpPr>
            <a:spLocks noGrp="1"/>
          </p:cNvSpPr>
          <p:nvPr>
            <p:ph idx="1"/>
          </p:nvPr>
        </p:nvSpPr>
        <p:spPr/>
        <p:txBody>
          <a:bodyPr>
            <a:normAutofit/>
          </a:bodyPr>
          <a:lstStyle/>
          <a:p>
            <a:endParaRPr lang="en-US" dirty="0"/>
          </a:p>
          <a:p>
            <a:r>
              <a:rPr lang="en-US" dirty="0" smtClean="0"/>
              <a:t>Can </a:t>
            </a:r>
            <a:r>
              <a:rPr lang="en-US" dirty="0"/>
              <a:t>I reenter if my request for OPT is pending?</a:t>
            </a:r>
          </a:p>
          <a:p>
            <a:pPr marL="274320" lvl="1" indent="0">
              <a:buNone/>
            </a:pPr>
            <a:r>
              <a:rPr lang="en-US" sz="1600" i="1" dirty="0" smtClean="0"/>
              <a:t>Yes</a:t>
            </a:r>
            <a:r>
              <a:rPr lang="en-US" sz="1600" i="1" dirty="0"/>
              <a:t>, you may reenter to search for employment, </a:t>
            </a:r>
            <a:r>
              <a:rPr lang="en-US" sz="1600" b="1" i="1" u="sng" dirty="0"/>
              <a:t>but this is risky</a:t>
            </a:r>
            <a:r>
              <a:rPr lang="en-US" sz="1600" i="1" dirty="0"/>
              <a:t>. Being denied entry is more probable </a:t>
            </a:r>
            <a:r>
              <a:rPr lang="en-US" sz="1600" i="1" dirty="0" smtClean="0"/>
              <a:t>when OPT is pending. Please see your DSO prior to travel.</a:t>
            </a:r>
          </a:p>
          <a:p>
            <a:pPr marL="274320" lvl="1" indent="0">
              <a:buNone/>
            </a:pPr>
            <a:endParaRPr lang="en-US" sz="1600" i="1" dirty="0" smtClean="0"/>
          </a:p>
          <a:p>
            <a:pPr marL="274320" lvl="1" indent="0">
              <a:buNone/>
            </a:pPr>
            <a:endParaRPr lang="en-US" sz="1600" i="1" dirty="0"/>
          </a:p>
          <a:p>
            <a:r>
              <a:rPr lang="en-US" dirty="0" smtClean="0"/>
              <a:t>Can </a:t>
            </a:r>
            <a:r>
              <a:rPr lang="en-US" dirty="0"/>
              <a:t>I reenter if I left while on OPT?</a:t>
            </a:r>
          </a:p>
          <a:p>
            <a:pPr marL="274320" lvl="1" indent="0">
              <a:buNone/>
            </a:pPr>
            <a:r>
              <a:rPr lang="en-US" sz="1600" i="1" dirty="0"/>
              <a:t>If your OPT has been approved and you depart before you get a job, your OPT ends and you cannot reenter unless you have a written job offer</a:t>
            </a:r>
            <a:r>
              <a:rPr lang="en-US" sz="1600" i="1" dirty="0" smtClean="0"/>
              <a:t>.</a:t>
            </a:r>
          </a:p>
          <a:p>
            <a:pPr marL="274320" lvl="1" indent="0">
              <a:buNone/>
            </a:pPr>
            <a:endParaRPr lang="en-US" dirty="0"/>
          </a:p>
          <a:p>
            <a:pPr marL="274320" lvl="1" indent="0">
              <a:buNone/>
            </a:pPr>
            <a:r>
              <a:rPr lang="en-US" sz="1600" i="1" dirty="0"/>
              <a:t>If you have a job, you may travel and reenter to resume work at the same job or you have a written offer for another job.</a:t>
            </a:r>
          </a:p>
          <a:p>
            <a:pPr marL="0" indent="0">
              <a:buNone/>
            </a:pPr>
            <a:endParaRPr lang="en-US" dirty="0"/>
          </a:p>
        </p:txBody>
      </p:sp>
      <p:sp>
        <p:nvSpPr>
          <p:cNvPr id="4" name="Title 1"/>
          <p:cNvSpPr txBox="1">
            <a:spLocks/>
          </p:cNvSpPr>
          <p:nvPr/>
        </p:nvSpPr>
        <p:spPr>
          <a:xfrm>
            <a:off x="609600" y="685800"/>
            <a:ext cx="8229600" cy="990600"/>
          </a:xfrm>
          <a:prstGeom prst="rect">
            <a:avLst/>
          </a:prstGeom>
          <a:solidFill>
            <a:srgbClr val="002060"/>
          </a:solidFill>
        </p:spPr>
        <p:txBody>
          <a:bodyPr vert="horz" lIns="91440" tIns="45720" rIns="91440" bIns="45720" rtlCol="0" anchor="ctr">
            <a:normAutofit fontScale="850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n-US" sz="3800" dirty="0" smtClean="0">
                <a:solidFill>
                  <a:schemeClr val="bg1"/>
                </a:solidFill>
              </a:rPr>
              <a:t>Travel &amp; Reentry and </a:t>
            </a:r>
          </a:p>
          <a:p>
            <a:pPr algn="ctr"/>
            <a:r>
              <a:rPr lang="en-US" sz="3800" dirty="0" smtClean="0">
                <a:solidFill>
                  <a:schemeClr val="bg1"/>
                </a:solidFill>
              </a:rPr>
              <a:t>Job Requirement</a:t>
            </a:r>
            <a:r>
              <a:rPr lang="en-US" dirty="0" smtClean="0"/>
              <a:t>	</a:t>
            </a:r>
            <a:endParaRPr lang="en-US" dirty="0"/>
          </a:p>
        </p:txBody>
      </p:sp>
    </p:spTree>
    <p:extLst>
      <p:ext uri="{BB962C8B-B14F-4D97-AF65-F5344CB8AC3E}">
        <p14:creationId xmlns:p14="http://schemas.microsoft.com/office/powerpoint/2010/main" val="2144908590"/>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002060"/>
          </a:solidFill>
        </p:spPr>
        <p:txBody>
          <a:bodyPr/>
          <a:lstStyle/>
          <a:p>
            <a:pPr algn="ctr"/>
            <a:r>
              <a:rPr lang="en-US" dirty="0">
                <a:solidFill>
                  <a:schemeClr val="bg1"/>
                </a:solidFill>
              </a:rPr>
              <a:t>Miscellaneous</a:t>
            </a:r>
          </a:p>
        </p:txBody>
      </p:sp>
      <p:sp>
        <p:nvSpPr>
          <p:cNvPr id="5" name="Content Placeholder 4"/>
          <p:cNvSpPr>
            <a:spLocks noGrp="1"/>
          </p:cNvSpPr>
          <p:nvPr>
            <p:ph idx="1"/>
          </p:nvPr>
        </p:nvSpPr>
        <p:spPr/>
        <p:txBody>
          <a:bodyPr/>
          <a:lstStyle/>
          <a:p>
            <a:r>
              <a:rPr lang="en-US" dirty="0"/>
              <a:t>Please contact the insurance coordination at </a:t>
            </a:r>
            <a:r>
              <a:rPr lang="en-US" u="sng" dirty="0">
                <a:solidFill>
                  <a:srgbClr val="3333FF"/>
                </a:solidFill>
              </a:rPr>
              <a:t>insurance@auburn.edu</a:t>
            </a:r>
            <a:r>
              <a:rPr lang="en-US" dirty="0"/>
              <a:t> with any questions about </a:t>
            </a:r>
            <a:r>
              <a:rPr lang="en-US" dirty="0" smtClean="0"/>
              <a:t>health insurance</a:t>
            </a:r>
            <a:r>
              <a:rPr lang="en-US" dirty="0"/>
              <a:t>.</a:t>
            </a:r>
          </a:p>
          <a:p>
            <a:pPr marL="0" indent="0">
              <a:buNone/>
            </a:pPr>
            <a:endParaRPr lang="en-US" dirty="0"/>
          </a:p>
          <a:p>
            <a:r>
              <a:rPr lang="en-US" dirty="0" smtClean="0"/>
              <a:t>Your SEVIS </a:t>
            </a:r>
            <a:r>
              <a:rPr lang="en-US" dirty="0"/>
              <a:t>record has to be updated for every place you live and every place you work. Please contact your </a:t>
            </a:r>
            <a:r>
              <a:rPr lang="en-US" dirty="0" smtClean="0"/>
              <a:t>DSO/ immigration advisor. You </a:t>
            </a:r>
            <a:r>
              <a:rPr lang="en-US" dirty="0"/>
              <a:t>will receive a new I‐20 for each employer.</a:t>
            </a:r>
          </a:p>
          <a:p>
            <a:endParaRPr lang="en-US" dirty="0"/>
          </a:p>
          <a:p>
            <a:r>
              <a:rPr lang="en-US" dirty="0" smtClean="0"/>
              <a:t>Advisors Recommendation Letter must be printed on Department Letterhead </a:t>
            </a:r>
            <a:r>
              <a:rPr lang="en-US" dirty="0"/>
              <a:t>with your departments name and address on it.</a:t>
            </a:r>
          </a:p>
          <a:p>
            <a:endParaRPr lang="en-US" dirty="0"/>
          </a:p>
        </p:txBody>
      </p:sp>
    </p:spTree>
    <p:extLst>
      <p:ext uri="{BB962C8B-B14F-4D97-AF65-F5344CB8AC3E}">
        <p14:creationId xmlns:p14="http://schemas.microsoft.com/office/powerpoint/2010/main" val="85442388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pPr algn="ctr"/>
            <a:r>
              <a:rPr lang="en-US" dirty="0" smtClean="0">
                <a:solidFill>
                  <a:schemeClr val="bg1"/>
                </a:solidFill>
              </a:rPr>
              <a:t>Types of OPT</a:t>
            </a:r>
            <a:endParaRPr lang="en-US" dirty="0">
              <a:solidFill>
                <a:schemeClr val="bg1"/>
              </a:solidFill>
            </a:endParaRPr>
          </a:p>
        </p:txBody>
      </p:sp>
      <p:sp>
        <p:nvSpPr>
          <p:cNvPr id="4" name="Text Placeholder 3"/>
          <p:cNvSpPr>
            <a:spLocks noGrp="1"/>
          </p:cNvSpPr>
          <p:nvPr>
            <p:ph type="body" idx="1"/>
          </p:nvPr>
        </p:nvSpPr>
        <p:spPr/>
        <p:txBody>
          <a:bodyPr>
            <a:normAutofit fontScale="92500" lnSpcReduction="20000"/>
          </a:bodyPr>
          <a:lstStyle/>
          <a:p>
            <a:endParaRPr lang="en-US" dirty="0" smtClean="0"/>
          </a:p>
          <a:p>
            <a:r>
              <a:rPr lang="en-US" b="1" i="1" dirty="0" smtClean="0"/>
              <a:t>Pre‐Completion </a:t>
            </a:r>
            <a:r>
              <a:rPr lang="en-US" b="1" i="1" dirty="0"/>
              <a:t>OPT</a:t>
            </a:r>
          </a:p>
          <a:p>
            <a:endParaRPr lang="en-US" dirty="0"/>
          </a:p>
        </p:txBody>
      </p:sp>
      <p:sp>
        <p:nvSpPr>
          <p:cNvPr id="3" name="Content Placeholder 2"/>
          <p:cNvSpPr>
            <a:spLocks noGrp="1"/>
          </p:cNvSpPr>
          <p:nvPr>
            <p:ph sz="half" idx="2"/>
          </p:nvPr>
        </p:nvSpPr>
        <p:spPr/>
        <p:txBody>
          <a:bodyPr numCol="1">
            <a:normAutofit fontScale="47500" lnSpcReduction="20000"/>
          </a:bodyPr>
          <a:lstStyle/>
          <a:p>
            <a:pPr marL="0" indent="0">
              <a:buNone/>
            </a:pPr>
            <a:endParaRPr lang="en-US" dirty="0" smtClean="0"/>
          </a:p>
          <a:p>
            <a:pPr marL="0" indent="0">
              <a:buNone/>
            </a:pPr>
            <a:endParaRPr lang="en-US" dirty="0" smtClean="0"/>
          </a:p>
          <a:p>
            <a:pPr marL="0" indent="0">
              <a:lnSpc>
                <a:spcPct val="120000"/>
              </a:lnSpc>
              <a:buNone/>
            </a:pPr>
            <a:r>
              <a:rPr lang="en-US" sz="5100" dirty="0" smtClean="0"/>
              <a:t>Pre meaning before-</a:t>
            </a:r>
          </a:p>
          <a:p>
            <a:pPr marL="0" indent="0">
              <a:lnSpc>
                <a:spcPct val="120000"/>
              </a:lnSpc>
              <a:buNone/>
            </a:pPr>
            <a:endParaRPr lang="en-US" sz="3800" dirty="0" smtClean="0"/>
          </a:p>
          <a:p>
            <a:pPr marL="0" indent="0">
              <a:lnSpc>
                <a:spcPct val="120000"/>
              </a:lnSpc>
              <a:buNone/>
            </a:pPr>
            <a:r>
              <a:rPr lang="en-US" sz="5100" dirty="0"/>
              <a:t>Y</a:t>
            </a:r>
            <a:r>
              <a:rPr lang="en-US" sz="5100" dirty="0" smtClean="0"/>
              <a:t>ou may </a:t>
            </a:r>
            <a:r>
              <a:rPr lang="en-US" sz="5100" dirty="0"/>
              <a:t>apply for </a:t>
            </a:r>
            <a:r>
              <a:rPr lang="en-US" sz="5100" dirty="0" smtClean="0"/>
              <a:t>pre‐completion </a:t>
            </a:r>
            <a:r>
              <a:rPr lang="en-US" sz="5100" dirty="0"/>
              <a:t>OPT, if you have </a:t>
            </a:r>
            <a:r>
              <a:rPr lang="en-US" sz="5100" u="sng" dirty="0"/>
              <a:t>not graduated </a:t>
            </a:r>
            <a:r>
              <a:rPr lang="en-US" sz="5100" dirty="0"/>
              <a:t>and you want to </a:t>
            </a:r>
            <a:r>
              <a:rPr lang="en-US" sz="5100" u="sng" dirty="0"/>
              <a:t>start</a:t>
            </a:r>
            <a:r>
              <a:rPr lang="en-US" sz="5100" dirty="0"/>
              <a:t> your OPT </a:t>
            </a:r>
            <a:r>
              <a:rPr lang="en-US" sz="5100" u="sng" dirty="0"/>
              <a:t>before you graduate</a:t>
            </a:r>
            <a:r>
              <a:rPr lang="en-US" sz="5100" dirty="0"/>
              <a:t>.</a:t>
            </a:r>
          </a:p>
          <a:p>
            <a:endParaRPr lang="en-US" dirty="0" smtClean="0"/>
          </a:p>
          <a:p>
            <a:endParaRPr lang="en-US" dirty="0"/>
          </a:p>
          <a:p>
            <a:endParaRPr lang="en-US" dirty="0" smtClean="0"/>
          </a:p>
          <a:p>
            <a:pPr marL="0" indent="0">
              <a:buNone/>
            </a:pPr>
            <a:endParaRPr lang="en-US" dirty="0"/>
          </a:p>
          <a:p>
            <a:pPr marL="0" indent="0">
              <a:buNone/>
            </a:pPr>
            <a:r>
              <a:rPr lang="en-US" dirty="0" smtClean="0"/>
              <a:t>.</a:t>
            </a:r>
            <a:endParaRPr lang="en-US" dirty="0"/>
          </a:p>
          <a:p>
            <a:pPr marL="0" indent="0">
              <a:buNone/>
            </a:pPr>
            <a:endParaRPr lang="en-US" dirty="0"/>
          </a:p>
        </p:txBody>
      </p:sp>
      <p:sp>
        <p:nvSpPr>
          <p:cNvPr id="7" name="Text Placeholder 6"/>
          <p:cNvSpPr>
            <a:spLocks noGrp="1"/>
          </p:cNvSpPr>
          <p:nvPr>
            <p:ph type="body" sz="quarter" idx="3"/>
          </p:nvPr>
        </p:nvSpPr>
        <p:spPr/>
        <p:txBody>
          <a:bodyPr>
            <a:normAutofit fontScale="92500" lnSpcReduction="20000"/>
          </a:bodyPr>
          <a:lstStyle/>
          <a:p>
            <a:endParaRPr lang="en-US" dirty="0" smtClean="0"/>
          </a:p>
          <a:p>
            <a:r>
              <a:rPr lang="en-US" b="1" i="1" dirty="0" smtClean="0"/>
              <a:t>Post‐Completion </a:t>
            </a:r>
            <a:r>
              <a:rPr lang="en-US" b="1" i="1" dirty="0"/>
              <a:t>OPT</a:t>
            </a:r>
          </a:p>
          <a:p>
            <a:endParaRPr lang="en-US" dirty="0"/>
          </a:p>
        </p:txBody>
      </p:sp>
      <p:sp>
        <p:nvSpPr>
          <p:cNvPr id="8" name="Content Placeholder 7"/>
          <p:cNvSpPr>
            <a:spLocks noGrp="1"/>
          </p:cNvSpPr>
          <p:nvPr>
            <p:ph sz="quarter" idx="4"/>
          </p:nvPr>
        </p:nvSpPr>
        <p:spPr/>
        <p:txBody>
          <a:bodyPr/>
          <a:lstStyle/>
          <a:p>
            <a:pPr marL="0" indent="0">
              <a:buNone/>
            </a:pPr>
            <a:endParaRPr lang="en-US" dirty="0" smtClean="0"/>
          </a:p>
          <a:p>
            <a:pPr marL="0" indent="0">
              <a:buNone/>
            </a:pPr>
            <a:r>
              <a:rPr lang="en-US" dirty="0" smtClean="0"/>
              <a:t>Post </a:t>
            </a:r>
            <a:r>
              <a:rPr lang="en-US" dirty="0"/>
              <a:t>means </a:t>
            </a:r>
            <a:r>
              <a:rPr lang="en-US" dirty="0" smtClean="0"/>
              <a:t>after-</a:t>
            </a:r>
          </a:p>
          <a:p>
            <a:pPr marL="0" indent="0">
              <a:buNone/>
            </a:pPr>
            <a:endParaRPr lang="en-US" sz="1400" dirty="0"/>
          </a:p>
          <a:p>
            <a:pPr marL="0" indent="0">
              <a:buNone/>
            </a:pPr>
            <a:r>
              <a:rPr lang="en-US" dirty="0" smtClean="0"/>
              <a:t>You may </a:t>
            </a:r>
            <a:r>
              <a:rPr lang="en-US" dirty="0"/>
              <a:t>apply for post‐completion OPT, if you want your OPT to </a:t>
            </a:r>
            <a:r>
              <a:rPr lang="en-US" u="sng" dirty="0"/>
              <a:t>start after you graduate </a:t>
            </a:r>
            <a:r>
              <a:rPr lang="en-US" dirty="0"/>
              <a:t>or have completed all your coursework</a:t>
            </a:r>
          </a:p>
        </p:txBody>
      </p:sp>
      <p:cxnSp>
        <p:nvCxnSpPr>
          <p:cNvPr id="5" name="Straight Connector 4"/>
          <p:cNvCxnSpPr/>
          <p:nvPr/>
        </p:nvCxnSpPr>
        <p:spPr>
          <a:xfrm>
            <a:off x="5410200" y="2271387"/>
            <a:ext cx="2895600" cy="0"/>
          </a:xfrm>
          <a:prstGeom prst="line">
            <a:avLst/>
          </a:prstGeom>
          <a:ln w="38100" cap="rnd" cmpd="sng">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990600" y="2286000"/>
            <a:ext cx="2895600" cy="0"/>
          </a:xfrm>
          <a:prstGeom prst="line">
            <a:avLst/>
          </a:prstGeom>
          <a:ln w="38100" cap="rnd" cmpd="sng">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941054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solidFill>
            <a:srgbClr val="002060"/>
          </a:solidFill>
        </p:spPr>
        <p:txBody>
          <a:bodyPr/>
          <a:lstStyle/>
          <a:p>
            <a:pPr algn="ctr"/>
            <a:r>
              <a:rPr lang="en-US" dirty="0">
                <a:solidFill>
                  <a:schemeClr val="bg1"/>
                </a:solidFill>
              </a:rPr>
              <a:t>Pre‐Completion OPT</a:t>
            </a:r>
          </a:p>
        </p:txBody>
      </p:sp>
      <p:sp>
        <p:nvSpPr>
          <p:cNvPr id="2" name="Content Placeholder 1"/>
          <p:cNvSpPr>
            <a:spLocks noGrp="1"/>
          </p:cNvSpPr>
          <p:nvPr>
            <p:ph idx="1"/>
          </p:nvPr>
        </p:nvSpPr>
        <p:spPr/>
        <p:txBody>
          <a:bodyPr>
            <a:normAutofit/>
          </a:bodyPr>
          <a:lstStyle/>
          <a:p>
            <a:pPr marL="0" indent="0" algn="ctr">
              <a:buNone/>
            </a:pPr>
            <a:endParaRPr lang="en-US" sz="7200" dirty="0" smtClean="0"/>
          </a:p>
          <a:p>
            <a:pPr marL="0" indent="0">
              <a:buNone/>
            </a:pPr>
            <a:r>
              <a:rPr lang="en-US" sz="2000" dirty="0" smtClean="0"/>
              <a:t>Pre-Completion OPT can be used before and up to Graduation, or Completion of degree. If coursework is still being done, Pre-Completion OPT is limited to Part Time (20 hours per week).</a:t>
            </a:r>
          </a:p>
          <a:p>
            <a:pPr marL="0" indent="0">
              <a:buNone/>
            </a:pPr>
            <a:endParaRPr lang="en-US" sz="2000" dirty="0" smtClean="0"/>
          </a:p>
          <a:p>
            <a:pPr marL="0" indent="0">
              <a:buNone/>
            </a:pPr>
            <a:r>
              <a:rPr lang="en-US" sz="2000" dirty="0" smtClean="0"/>
              <a:t>Student may have full time Pre-OPT </a:t>
            </a:r>
            <a:r>
              <a:rPr lang="en-US" sz="2000" u="sng" dirty="0" smtClean="0"/>
              <a:t>only </a:t>
            </a:r>
            <a:r>
              <a:rPr lang="en-US" sz="2000" dirty="0" smtClean="0"/>
              <a:t>if coursework has been completed and just Thesis/Dissertation or Project remain.</a:t>
            </a:r>
            <a:endParaRPr lang="en-US" sz="2000" dirty="0"/>
          </a:p>
        </p:txBody>
      </p:sp>
    </p:spTree>
    <p:extLst>
      <p:ext uri="{BB962C8B-B14F-4D97-AF65-F5344CB8AC3E}">
        <p14:creationId xmlns:p14="http://schemas.microsoft.com/office/powerpoint/2010/main" val="19744780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pPr algn="ctr"/>
            <a:r>
              <a:rPr lang="en-US" dirty="0" smtClean="0">
                <a:solidFill>
                  <a:schemeClr val="bg1"/>
                </a:solidFill>
              </a:rPr>
              <a:t>Post Completion OPT</a:t>
            </a:r>
            <a:endParaRPr lang="en-US" dirty="0">
              <a:solidFill>
                <a:schemeClr val="bg1"/>
              </a:solidFill>
            </a:endParaRPr>
          </a:p>
        </p:txBody>
      </p:sp>
      <p:sp>
        <p:nvSpPr>
          <p:cNvPr id="3" name="Content Placeholder 2"/>
          <p:cNvSpPr>
            <a:spLocks noGrp="1"/>
          </p:cNvSpPr>
          <p:nvPr>
            <p:ph idx="1"/>
          </p:nvPr>
        </p:nvSpPr>
        <p:spPr/>
        <p:txBody>
          <a:bodyPr/>
          <a:lstStyle/>
          <a:p>
            <a:endParaRPr lang="en-US" dirty="0" smtClean="0"/>
          </a:p>
          <a:p>
            <a:r>
              <a:rPr lang="en-US" dirty="0"/>
              <a:t>S</a:t>
            </a:r>
            <a:r>
              <a:rPr lang="en-US" dirty="0" smtClean="0"/>
              <a:t>tandard 12 month post‐completion </a:t>
            </a:r>
            <a:r>
              <a:rPr lang="en-US" dirty="0"/>
              <a:t>OPT can be filed with USCIS up to 90 days before the program end date (graduation) and up to 60 days after the program end‐date.</a:t>
            </a:r>
          </a:p>
          <a:p>
            <a:pPr marL="0" indent="0">
              <a:buNone/>
            </a:pPr>
            <a:endParaRPr lang="en-US" dirty="0" smtClean="0"/>
          </a:p>
          <a:p>
            <a:r>
              <a:rPr lang="en-US" dirty="0" smtClean="0"/>
              <a:t>Employment start date can be requested to start the day after graduation/ program completion and up to 60 days after the program has ended.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161373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pPr algn="ctr"/>
            <a:r>
              <a:rPr lang="en-US" dirty="0" smtClean="0">
                <a:solidFill>
                  <a:schemeClr val="bg1"/>
                </a:solidFill>
              </a:rPr>
              <a:t>Points to Consider</a:t>
            </a:r>
            <a:endParaRPr lang="en-US" dirty="0">
              <a:solidFill>
                <a:schemeClr val="bg1"/>
              </a:solidFill>
            </a:endParaRPr>
          </a:p>
        </p:txBody>
      </p:sp>
      <p:sp>
        <p:nvSpPr>
          <p:cNvPr id="3" name="Content Placeholder 2"/>
          <p:cNvSpPr>
            <a:spLocks noGrp="1"/>
          </p:cNvSpPr>
          <p:nvPr>
            <p:ph idx="1"/>
          </p:nvPr>
        </p:nvSpPr>
        <p:spPr/>
        <p:txBody>
          <a:bodyPr>
            <a:normAutofit/>
          </a:bodyPr>
          <a:lstStyle/>
          <a:p>
            <a:endParaRPr lang="en-US" dirty="0" smtClean="0"/>
          </a:p>
          <a:p>
            <a:pPr marL="0" indent="0">
              <a:buNone/>
            </a:pPr>
            <a:endParaRPr lang="en-US" dirty="0" smtClean="0"/>
          </a:p>
          <a:p>
            <a:r>
              <a:rPr lang="en-US" dirty="0">
                <a:latin typeface="Calibri" panose="020F0502020204030204" pitchFamily="34" charset="0"/>
              </a:rPr>
              <a:t>If you depart the US </a:t>
            </a:r>
            <a:r>
              <a:rPr lang="en-US" dirty="0" smtClean="0">
                <a:latin typeface="Calibri" panose="020F0502020204030204" pitchFamily="34" charset="0"/>
              </a:rPr>
              <a:t>after graduation or program completion during </a:t>
            </a:r>
            <a:r>
              <a:rPr lang="en-US" dirty="0">
                <a:latin typeface="Calibri" panose="020F0502020204030204" pitchFamily="34" charset="0"/>
              </a:rPr>
              <a:t>your 60-day grace </a:t>
            </a:r>
            <a:r>
              <a:rPr lang="en-US" dirty="0" smtClean="0">
                <a:latin typeface="Calibri" panose="020F0502020204030204" pitchFamily="34" charset="0"/>
              </a:rPr>
              <a:t>period </a:t>
            </a:r>
            <a:r>
              <a:rPr lang="en-US" dirty="0">
                <a:latin typeface="Calibri" panose="020F0502020204030204" pitchFamily="34" charset="0"/>
              </a:rPr>
              <a:t>and you haven’t applied for OPT, you lose </a:t>
            </a:r>
            <a:r>
              <a:rPr lang="en-US" dirty="0" smtClean="0">
                <a:latin typeface="Calibri" panose="020F0502020204030204" pitchFamily="34" charset="0"/>
              </a:rPr>
              <a:t>the </a:t>
            </a:r>
            <a:r>
              <a:rPr lang="en-US" dirty="0">
                <a:latin typeface="Calibri" panose="020F0502020204030204" pitchFamily="34" charset="0"/>
              </a:rPr>
              <a:t>opportunity to apply for OPT</a:t>
            </a:r>
            <a:r>
              <a:rPr lang="en-US" dirty="0" smtClean="0"/>
              <a:t>.</a:t>
            </a:r>
          </a:p>
          <a:p>
            <a:pPr marL="0" indent="0">
              <a:buNone/>
            </a:pPr>
            <a:endParaRPr lang="en-US" dirty="0" smtClean="0"/>
          </a:p>
          <a:p>
            <a:r>
              <a:rPr lang="en-US" spc="-30" dirty="0">
                <a:solidFill>
                  <a:srgbClr val="000000"/>
                </a:solidFill>
                <a:latin typeface="Calibri"/>
                <a:ea typeface="Times New Roman"/>
                <a:cs typeface="Calibri"/>
              </a:rPr>
              <a:t>F</a:t>
            </a:r>
            <a:r>
              <a:rPr lang="en-US" dirty="0">
                <a:solidFill>
                  <a:srgbClr val="000000"/>
                </a:solidFill>
                <a:latin typeface="Calibri"/>
                <a:ea typeface="Times New Roman"/>
                <a:cs typeface="Calibri"/>
              </a:rPr>
              <a:t>or</a:t>
            </a:r>
            <a:r>
              <a:rPr lang="en-US" spc="-10" dirty="0">
                <a:solidFill>
                  <a:srgbClr val="000000"/>
                </a:solidFill>
                <a:latin typeface="Calibri"/>
                <a:ea typeface="Times New Roman"/>
                <a:cs typeface="Calibri"/>
              </a:rPr>
              <a:t> </a:t>
            </a:r>
            <a:r>
              <a:rPr lang="en-US" spc="-20" dirty="0">
                <a:solidFill>
                  <a:srgbClr val="000000"/>
                </a:solidFill>
                <a:latin typeface="Calibri"/>
                <a:ea typeface="Times New Roman"/>
                <a:cs typeface="Calibri"/>
              </a:rPr>
              <a:t>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ts</a:t>
            </a:r>
            <a:r>
              <a:rPr lang="en-US" spc="-15" dirty="0">
                <a:solidFill>
                  <a:srgbClr val="000000"/>
                </a:solidFill>
                <a:latin typeface="Calibri"/>
                <a:ea typeface="Times New Roman"/>
                <a:cs typeface="Calibri"/>
              </a:rPr>
              <a:t> </a:t>
            </a:r>
            <a:r>
              <a:rPr lang="en-US" spc="-15" dirty="0" smtClean="0">
                <a:solidFill>
                  <a:srgbClr val="000000"/>
                </a:solidFill>
                <a:latin typeface="Calibri"/>
                <a:ea typeface="Times New Roman"/>
                <a:cs typeface="Calibri"/>
              </a:rPr>
              <a:t>who apply late  into their grace period and </a:t>
            </a:r>
            <a:r>
              <a:rPr lang="en-US" dirty="0" smtClean="0">
                <a:solidFill>
                  <a:srgbClr val="000000"/>
                </a:solidFill>
                <a:latin typeface="Calibri"/>
                <a:ea typeface="Times New Roman"/>
                <a:cs typeface="Calibri"/>
              </a:rPr>
              <a:t>whose </a:t>
            </a:r>
            <a:r>
              <a:rPr lang="en-US" spc="-25" dirty="0">
                <a:solidFill>
                  <a:srgbClr val="000000"/>
                </a:solidFill>
                <a:latin typeface="Calibri"/>
                <a:ea typeface="Times New Roman"/>
                <a:cs typeface="Calibri"/>
              </a:rPr>
              <a:t>E</a:t>
            </a:r>
            <a:r>
              <a:rPr lang="en-US" dirty="0">
                <a:solidFill>
                  <a:srgbClr val="000000"/>
                </a:solidFill>
                <a:latin typeface="Calibri"/>
                <a:ea typeface="Times New Roman"/>
                <a:cs typeface="Calibri"/>
              </a:rPr>
              <a:t>ADs a</a:t>
            </a:r>
            <a:r>
              <a:rPr lang="en-US" spc="-30" dirty="0">
                <a:solidFill>
                  <a:srgbClr val="000000"/>
                </a:solidFill>
                <a:latin typeface="Calibri"/>
                <a:ea typeface="Times New Roman"/>
                <a:cs typeface="Calibri"/>
              </a:rPr>
              <a:t>r</a:t>
            </a:r>
            <a:r>
              <a:rPr lang="en-US" dirty="0">
                <a:solidFill>
                  <a:srgbClr val="000000"/>
                </a:solidFill>
                <a:latin typeface="Calibri"/>
                <a:ea typeface="Times New Roman"/>
                <a:cs typeface="Calibri"/>
              </a:rPr>
              <a:t>e </a:t>
            </a:r>
            <a:r>
              <a:rPr lang="en-US" spc="-5" dirty="0">
                <a:solidFill>
                  <a:srgbClr val="000000"/>
                </a:solidFill>
                <a:latin typeface="Calibri"/>
                <a:ea typeface="Times New Roman"/>
                <a:cs typeface="Calibri"/>
              </a:rPr>
              <a:t>app</a:t>
            </a:r>
            <a:r>
              <a:rPr lang="en-US" spc="-35" dirty="0">
                <a:solidFill>
                  <a:srgbClr val="000000"/>
                </a:solidFill>
                <a:latin typeface="Calibri"/>
                <a:ea typeface="Times New Roman"/>
                <a:cs typeface="Calibri"/>
              </a:rPr>
              <a:t>r</a:t>
            </a:r>
            <a:r>
              <a:rPr lang="en-US" spc="-5" dirty="0">
                <a:solidFill>
                  <a:srgbClr val="000000"/>
                </a:solidFill>
                <a:latin typeface="Calibri"/>
                <a:ea typeface="Times New Roman"/>
                <a:cs typeface="Calibri"/>
              </a:rPr>
              <a:t>o</a:t>
            </a:r>
            <a:r>
              <a:rPr lang="en-US" spc="-30" dirty="0">
                <a:solidFill>
                  <a:srgbClr val="000000"/>
                </a:solidFill>
                <a:latin typeface="Calibri"/>
                <a:ea typeface="Times New Roman"/>
                <a:cs typeface="Calibri"/>
              </a:rPr>
              <a:t>v</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d</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mo</a:t>
            </a:r>
            <a:r>
              <a:rPr lang="en-US" spc="-30" dirty="0">
                <a:solidFill>
                  <a:srgbClr val="000000"/>
                </a:solidFill>
                <a:latin typeface="Calibri"/>
                <a:ea typeface="Times New Roman"/>
                <a:cs typeface="Calibri"/>
              </a:rPr>
              <a:t>r</a:t>
            </a:r>
            <a:r>
              <a:rPr lang="en-US" dirty="0">
                <a:solidFill>
                  <a:srgbClr val="000000"/>
                </a:solidFill>
                <a:latin typeface="Calibri"/>
                <a:ea typeface="Times New Roman"/>
                <a:cs typeface="Calibri"/>
              </a:rPr>
              <a:t>e than</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60</a:t>
            </a:r>
            <a:r>
              <a:rPr lang="en-US" spc="-5" dirty="0">
                <a:solidFill>
                  <a:srgbClr val="000000"/>
                </a:solidFill>
                <a:latin typeface="Calibri"/>
                <a:ea typeface="Times New Roman"/>
                <a:cs typeface="Calibri"/>
              </a:rPr>
              <a:t> </a:t>
            </a:r>
            <a:r>
              <a:rPr lang="en-US" dirty="0">
                <a:solidFill>
                  <a:srgbClr val="000000"/>
                </a:solidFill>
                <a:latin typeface="Calibri"/>
                <a:ea typeface="Times New Roman"/>
                <a:cs typeface="Calibri"/>
              </a:rPr>
              <a:t>d</a:t>
            </a:r>
            <a:r>
              <a:rPr lang="en-US" spc="-40" dirty="0">
                <a:solidFill>
                  <a:srgbClr val="000000"/>
                </a:solidFill>
                <a:latin typeface="Calibri"/>
                <a:ea typeface="Times New Roman"/>
                <a:cs typeface="Calibri"/>
              </a:rPr>
              <a:t>a</a:t>
            </a:r>
            <a:r>
              <a:rPr lang="en-US" spc="-20" dirty="0">
                <a:solidFill>
                  <a:srgbClr val="000000"/>
                </a:solidFill>
                <a:latin typeface="Calibri"/>
                <a:ea typeface="Times New Roman"/>
                <a:cs typeface="Calibri"/>
              </a:rPr>
              <a:t>y</a:t>
            </a:r>
            <a:r>
              <a:rPr lang="en-US" dirty="0">
                <a:solidFill>
                  <a:srgbClr val="000000"/>
                </a:solidFill>
                <a:latin typeface="Calibri"/>
                <a:ea typeface="Times New Roman"/>
                <a:cs typeface="Calibri"/>
              </a:rPr>
              <a:t>s</a:t>
            </a:r>
            <a:r>
              <a:rPr lang="en-US" spc="-10"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af</a:t>
            </a:r>
            <a:r>
              <a:rPr lang="en-US" spc="-25"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r</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 p</a:t>
            </a:r>
            <a:r>
              <a:rPr lang="en-US" spc="-35" dirty="0">
                <a:solidFill>
                  <a:srgbClr val="000000"/>
                </a:solidFill>
                <a:latin typeface="Calibri"/>
                <a:ea typeface="Times New Roman"/>
                <a:cs typeface="Calibri"/>
              </a:rPr>
              <a:t>r</a:t>
            </a:r>
            <a:r>
              <a:rPr lang="en-US" dirty="0">
                <a:solidFill>
                  <a:srgbClr val="000000"/>
                </a:solidFill>
                <a:latin typeface="Calibri"/>
                <a:ea typeface="Times New Roman"/>
                <a:cs typeface="Calibri"/>
              </a:rPr>
              <a:t>og</a:t>
            </a:r>
            <a:r>
              <a:rPr lang="en-US" spc="-45" dirty="0">
                <a:solidFill>
                  <a:srgbClr val="000000"/>
                </a:solidFill>
                <a:latin typeface="Calibri"/>
                <a:ea typeface="Times New Roman"/>
                <a:cs typeface="Calibri"/>
              </a:rPr>
              <a:t>r</a:t>
            </a:r>
            <a:r>
              <a:rPr lang="en-US" spc="-5" dirty="0">
                <a:solidFill>
                  <a:srgbClr val="000000"/>
                </a:solidFill>
                <a:latin typeface="Calibri"/>
                <a:ea typeface="Times New Roman"/>
                <a:cs typeface="Calibri"/>
              </a:rPr>
              <a:t>a</a:t>
            </a:r>
            <a:r>
              <a:rPr lang="en-US" dirty="0">
                <a:solidFill>
                  <a:srgbClr val="000000"/>
                </a:solidFill>
                <a:latin typeface="Calibri"/>
                <a:ea typeface="Times New Roman"/>
                <a:cs typeface="Calibri"/>
              </a:rPr>
              <a:t>m</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end</a:t>
            </a:r>
            <a:r>
              <a:rPr lang="en-US" spc="-10" dirty="0">
                <a:solidFill>
                  <a:srgbClr val="000000"/>
                </a:solidFill>
                <a:latin typeface="Calibri"/>
                <a:ea typeface="Times New Roman"/>
                <a:cs typeface="Calibri"/>
              </a:rPr>
              <a:t> </a:t>
            </a:r>
            <a:r>
              <a:rPr lang="en-US" dirty="0" smtClean="0">
                <a:solidFill>
                  <a:srgbClr val="000000"/>
                </a:solidFill>
                <a:latin typeface="Calibri"/>
                <a:ea typeface="Times New Roman"/>
                <a:cs typeface="Calibri"/>
              </a:rPr>
              <a:t>d</a:t>
            </a:r>
            <a:r>
              <a:rPr lang="en-US" spc="-20" dirty="0" smtClean="0">
                <a:solidFill>
                  <a:srgbClr val="000000"/>
                </a:solidFill>
                <a:latin typeface="Calibri"/>
                <a:ea typeface="Times New Roman"/>
                <a:cs typeface="Calibri"/>
              </a:rPr>
              <a:t>a</a:t>
            </a:r>
            <a:r>
              <a:rPr lang="en-US" spc="-25" dirty="0" smtClean="0">
                <a:solidFill>
                  <a:srgbClr val="000000"/>
                </a:solidFill>
                <a:latin typeface="Calibri"/>
                <a:ea typeface="Times New Roman"/>
                <a:cs typeface="Calibri"/>
              </a:rPr>
              <a:t>t</a:t>
            </a:r>
            <a:r>
              <a:rPr lang="en-US" spc="5" dirty="0" smtClean="0">
                <a:solidFill>
                  <a:srgbClr val="000000"/>
                </a:solidFill>
                <a:latin typeface="Calibri"/>
                <a:ea typeface="Times New Roman"/>
                <a:cs typeface="Calibri"/>
              </a:rPr>
              <a:t>e</a:t>
            </a:r>
            <a:r>
              <a:rPr lang="en-US" dirty="0" smtClean="0">
                <a:solidFill>
                  <a:srgbClr val="000000"/>
                </a:solidFill>
                <a:latin typeface="Calibri"/>
                <a:ea typeface="Times New Roman"/>
                <a:cs typeface="Calibri"/>
              </a:rPr>
              <a:t>, </a:t>
            </a:r>
            <a:r>
              <a:rPr lang="en-US" dirty="0">
                <a:solidFill>
                  <a:srgbClr val="000000"/>
                </a:solidFill>
                <a:latin typeface="Calibri"/>
                <a:ea typeface="Times New Roman"/>
                <a:cs typeface="Calibri"/>
              </a:rPr>
              <a:t>the </a:t>
            </a:r>
            <a:r>
              <a:rPr lang="en-US" spc="-5" dirty="0">
                <a:solidFill>
                  <a:srgbClr val="000000"/>
                </a:solidFill>
                <a:latin typeface="Calibri"/>
                <a:ea typeface="Times New Roman"/>
                <a:cs typeface="Calibri"/>
              </a:rPr>
              <a:t>OP</a:t>
            </a:r>
            <a:r>
              <a:rPr lang="en-US" dirty="0">
                <a:solidFill>
                  <a:srgbClr val="000000"/>
                </a:solidFill>
                <a:latin typeface="Calibri"/>
                <a:ea typeface="Times New Roman"/>
                <a:cs typeface="Calibri"/>
              </a:rPr>
              <a:t>T</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period will</a:t>
            </a:r>
            <a:r>
              <a:rPr lang="en-US" spc="-5" dirty="0">
                <a:solidFill>
                  <a:srgbClr val="000000"/>
                </a:solidFill>
                <a:latin typeface="Calibri"/>
                <a:ea typeface="Times New Roman"/>
                <a:cs typeface="Calibri"/>
              </a:rPr>
              <a:t> b</a:t>
            </a:r>
            <a:r>
              <a:rPr lang="en-US" dirty="0">
                <a:solidFill>
                  <a:srgbClr val="000000"/>
                </a:solidFill>
                <a:latin typeface="Calibri"/>
                <a:ea typeface="Times New Roman"/>
                <a:cs typeface="Calibri"/>
              </a:rPr>
              <a:t>e</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trun</a:t>
            </a:r>
            <a:r>
              <a:rPr lang="en-US" spc="-25" dirty="0">
                <a:solidFill>
                  <a:srgbClr val="000000"/>
                </a:solidFill>
                <a:latin typeface="Calibri"/>
                <a:ea typeface="Times New Roman"/>
                <a:cs typeface="Calibri"/>
              </a:rPr>
              <a:t>cat</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d,</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and the</a:t>
            </a:r>
            <a:r>
              <a:rPr lang="en-US" spc="-10" dirty="0">
                <a:solidFill>
                  <a:srgbClr val="000000"/>
                </a:solidFill>
                <a:latin typeface="Calibri"/>
                <a:ea typeface="Times New Roman"/>
                <a:cs typeface="Calibri"/>
              </a:rPr>
              <a:t> </a:t>
            </a:r>
            <a:r>
              <a:rPr lang="en-US" spc="-20" dirty="0">
                <a:solidFill>
                  <a:srgbClr val="000000"/>
                </a:solidFill>
                <a:latin typeface="Calibri"/>
                <a:ea typeface="Times New Roman"/>
                <a:cs typeface="Calibri"/>
              </a:rPr>
              <a:t>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will</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lose p</a:t>
            </a:r>
            <a:r>
              <a:rPr lang="en-US" spc="-50" dirty="0">
                <a:solidFill>
                  <a:srgbClr val="000000"/>
                </a:solidFill>
                <a:latin typeface="Calibri"/>
                <a:ea typeface="Times New Roman"/>
                <a:cs typeface="Calibri"/>
              </a:rPr>
              <a:t>r</a:t>
            </a:r>
            <a:r>
              <a:rPr lang="en-US" dirty="0">
                <a:solidFill>
                  <a:srgbClr val="000000"/>
                </a:solidFill>
                <a:latin typeface="Calibri"/>
                <a:ea typeface="Times New Roman"/>
                <a:cs typeface="Calibri"/>
              </a:rPr>
              <a:t>acti</a:t>
            </a:r>
            <a:r>
              <a:rPr lang="en-US" spc="-25" dirty="0">
                <a:solidFill>
                  <a:srgbClr val="000000"/>
                </a:solidFill>
                <a:latin typeface="Calibri"/>
                <a:ea typeface="Times New Roman"/>
                <a:cs typeface="Calibri"/>
              </a:rPr>
              <a:t>c</a:t>
            </a:r>
            <a:r>
              <a:rPr lang="en-US" spc="-5" dirty="0">
                <a:solidFill>
                  <a:srgbClr val="000000"/>
                </a:solidFill>
                <a:latin typeface="Calibri"/>
                <a:ea typeface="Times New Roman"/>
                <a:cs typeface="Calibri"/>
              </a:rPr>
              <a:t>a</a:t>
            </a:r>
            <a:r>
              <a:rPr lang="en-US" dirty="0">
                <a:solidFill>
                  <a:srgbClr val="000000"/>
                </a:solidFill>
                <a:latin typeface="Calibri"/>
                <a:ea typeface="Times New Roman"/>
                <a:cs typeface="Calibri"/>
              </a:rPr>
              <a:t>l t</a:t>
            </a:r>
            <a:r>
              <a:rPr lang="en-US" spc="-45" dirty="0">
                <a:solidFill>
                  <a:srgbClr val="000000"/>
                </a:solidFill>
                <a:latin typeface="Calibri"/>
                <a:ea typeface="Times New Roman"/>
                <a:cs typeface="Calibri"/>
              </a:rPr>
              <a:t>r</a:t>
            </a:r>
            <a:r>
              <a:rPr lang="en-US" dirty="0">
                <a:solidFill>
                  <a:srgbClr val="000000"/>
                </a:solidFill>
                <a:latin typeface="Calibri"/>
                <a:ea typeface="Times New Roman"/>
                <a:cs typeface="Calibri"/>
              </a:rPr>
              <a:t>aining </a:t>
            </a:r>
            <a:r>
              <a:rPr lang="en-US" dirty="0" smtClean="0">
                <a:solidFill>
                  <a:srgbClr val="000000"/>
                </a:solidFill>
                <a:latin typeface="Calibri"/>
                <a:ea typeface="Times New Roman"/>
                <a:cs typeface="Calibri"/>
              </a:rPr>
              <a:t>time.</a:t>
            </a:r>
            <a:endParaRPr lang="en-US" sz="1400" i="1" dirty="0"/>
          </a:p>
        </p:txBody>
      </p:sp>
    </p:spTree>
    <p:extLst>
      <p:ext uri="{BB962C8B-B14F-4D97-AF65-F5344CB8AC3E}">
        <p14:creationId xmlns:p14="http://schemas.microsoft.com/office/powerpoint/2010/main" val="228921500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pPr algn="ctr"/>
            <a:r>
              <a:rPr lang="en-US" dirty="0" smtClean="0">
                <a:solidFill>
                  <a:schemeClr val="bg1"/>
                </a:solidFill>
              </a:rPr>
              <a:t>Certificate of Completion</a:t>
            </a:r>
            <a:endParaRPr lang="en-US" dirty="0">
              <a:solidFill>
                <a:schemeClr val="bg1"/>
              </a:solidFill>
            </a:endParaRPr>
          </a:p>
        </p:txBody>
      </p:sp>
      <p:sp>
        <p:nvSpPr>
          <p:cNvPr id="3" name="Content Placeholder 2"/>
          <p:cNvSpPr>
            <a:spLocks noGrp="1"/>
          </p:cNvSpPr>
          <p:nvPr>
            <p:ph idx="1"/>
          </p:nvPr>
        </p:nvSpPr>
        <p:spPr/>
        <p:txBody>
          <a:bodyPr>
            <a:normAutofit fontScale="92500" lnSpcReduction="10000"/>
          </a:bodyPr>
          <a:lstStyle/>
          <a:p>
            <a:r>
              <a:rPr lang="en-US" dirty="0" smtClean="0"/>
              <a:t>Student may request a Certificate of Completion before the actual graduation date. Student must check with their academic advisor if this is an option for their specific situation.</a:t>
            </a:r>
          </a:p>
          <a:p>
            <a:pPr marL="0" indent="0">
              <a:buNone/>
            </a:pPr>
            <a:endParaRPr lang="en-US" dirty="0" smtClean="0"/>
          </a:p>
          <a:p>
            <a:r>
              <a:rPr lang="en-US" dirty="0" smtClean="0"/>
              <a:t>Certificate of completion date will become program end date for immigration purposes. I-20 end date will be shortened to that date.</a:t>
            </a:r>
          </a:p>
          <a:p>
            <a:pPr marL="0" indent="0">
              <a:buNone/>
            </a:pPr>
            <a:endParaRPr lang="en-US" dirty="0" smtClean="0"/>
          </a:p>
          <a:p>
            <a:r>
              <a:rPr lang="en-US" dirty="0" smtClean="0"/>
              <a:t>Concerns when on an Assistantship at the time of request for certificate of completion:</a:t>
            </a:r>
          </a:p>
          <a:p>
            <a:pPr lvl="2">
              <a:buFont typeface="Courier New" pitchFamily="49" charset="0"/>
              <a:buChar char="o"/>
            </a:pPr>
            <a:r>
              <a:rPr lang="en-US" b="1" dirty="0" smtClean="0"/>
              <a:t>As a part of an assistantship program you must work through the last day of class in order to have you tuition waived. Receiving </a:t>
            </a:r>
            <a:r>
              <a:rPr lang="en-US" b="1" dirty="0"/>
              <a:t>a certificate of completion is your end date instead of graduation </a:t>
            </a:r>
            <a:r>
              <a:rPr lang="en-US" b="1" dirty="0" smtClean="0"/>
              <a:t>day, therefore ending the assistantship. Doing so may cause you to incur a balance for tuition. </a:t>
            </a:r>
          </a:p>
          <a:p>
            <a:pPr marL="0" indent="0">
              <a:buNone/>
            </a:pPr>
            <a:endParaRPr lang="en-US" dirty="0" smtClean="0"/>
          </a:p>
        </p:txBody>
      </p:sp>
    </p:spTree>
    <p:extLst>
      <p:ext uri="{BB962C8B-B14F-4D97-AF65-F5344CB8AC3E}">
        <p14:creationId xmlns:p14="http://schemas.microsoft.com/office/powerpoint/2010/main" val="264982164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normAutofit/>
          </a:bodyPr>
          <a:lstStyle/>
          <a:p>
            <a:pPr algn="ctr"/>
            <a:r>
              <a:rPr lang="en-US" sz="3200" dirty="0" smtClean="0">
                <a:solidFill>
                  <a:schemeClr val="bg1"/>
                </a:solidFill>
              </a:rPr>
              <a:t>Characteristics of F-1 OPT</a:t>
            </a:r>
            <a:r>
              <a:rPr lang="en-US" sz="2800" dirty="0" smtClean="0">
                <a:solidFill>
                  <a:schemeClr val="bg1"/>
                </a:solidFill>
              </a:rPr>
              <a:t/>
            </a:r>
            <a:br>
              <a:rPr lang="en-US" sz="2800" dirty="0" smtClean="0">
                <a:solidFill>
                  <a:schemeClr val="bg1"/>
                </a:solidFill>
              </a:rPr>
            </a:br>
            <a:r>
              <a:rPr lang="en-US" sz="2400" dirty="0" smtClean="0">
                <a:solidFill>
                  <a:schemeClr val="bg1"/>
                </a:solidFill>
              </a:rPr>
              <a:t>(Optional Practical Training)</a:t>
            </a:r>
            <a:endParaRPr lang="en-US" sz="2800" dirty="0">
              <a:solidFill>
                <a:schemeClr val="bg1"/>
              </a:solidFill>
            </a:endParaRPr>
          </a:p>
        </p:txBody>
      </p:sp>
      <p:sp>
        <p:nvSpPr>
          <p:cNvPr id="3" name="Content Placeholder 2"/>
          <p:cNvSpPr>
            <a:spLocks noGrp="1"/>
          </p:cNvSpPr>
          <p:nvPr>
            <p:ph idx="1"/>
          </p:nvPr>
        </p:nvSpPr>
        <p:spPr>
          <a:xfrm>
            <a:off x="457200" y="2286000"/>
            <a:ext cx="8229600" cy="4191000"/>
          </a:xfrm>
        </p:spPr>
        <p:txBody>
          <a:bodyPr numCol="2">
            <a:normAutofit fontScale="85000" lnSpcReduction="20000"/>
          </a:bodyPr>
          <a:lstStyle/>
          <a:p>
            <a:r>
              <a:rPr lang="en-US" sz="2600" dirty="0" smtClean="0"/>
              <a:t>Preconditions</a:t>
            </a:r>
          </a:p>
          <a:p>
            <a:pPr marL="0" indent="0">
              <a:buNone/>
            </a:pPr>
            <a:endParaRPr lang="en-US" sz="2600" dirty="0" smtClean="0"/>
          </a:p>
          <a:p>
            <a:r>
              <a:rPr lang="en-US" sz="2600" dirty="0" smtClean="0"/>
              <a:t>Location</a:t>
            </a:r>
          </a:p>
          <a:p>
            <a:pPr marL="0" indent="0">
              <a:buNone/>
            </a:pPr>
            <a:endParaRPr lang="en-US" sz="2600" dirty="0"/>
          </a:p>
          <a:p>
            <a:r>
              <a:rPr lang="en-US" sz="2600" dirty="0" smtClean="0"/>
              <a:t>Duration</a:t>
            </a:r>
          </a:p>
          <a:p>
            <a:pPr marL="0" indent="0">
              <a:buNone/>
            </a:pPr>
            <a:endParaRPr lang="en-US" sz="2600" dirty="0"/>
          </a:p>
          <a:p>
            <a:r>
              <a:rPr lang="en-US" sz="2600" dirty="0" smtClean="0"/>
              <a:t>Field &amp; Level of Work</a:t>
            </a:r>
          </a:p>
          <a:p>
            <a:pPr marL="0" indent="0">
              <a:buNone/>
            </a:pPr>
            <a:endParaRPr lang="en-US" sz="2600" dirty="0"/>
          </a:p>
          <a:p>
            <a:r>
              <a:rPr lang="en-US" sz="2600" dirty="0" smtClean="0"/>
              <a:t>Hours</a:t>
            </a:r>
          </a:p>
          <a:p>
            <a:pPr marL="0" indent="0">
              <a:buNone/>
            </a:pPr>
            <a:r>
              <a:rPr lang="en-US" sz="2600" dirty="0" smtClean="0"/>
              <a:t> </a:t>
            </a:r>
          </a:p>
          <a:p>
            <a:pPr marL="0" indent="0">
              <a:buNone/>
            </a:pPr>
            <a:endParaRPr lang="en-US" sz="2600" dirty="0"/>
          </a:p>
          <a:p>
            <a:pPr marL="0" indent="0">
              <a:buNone/>
            </a:pPr>
            <a:endParaRPr lang="en-US" sz="2600" dirty="0"/>
          </a:p>
          <a:p>
            <a:r>
              <a:rPr lang="en-US" sz="2600" dirty="0" smtClean="0"/>
              <a:t>How CPT can effect OPT</a:t>
            </a:r>
          </a:p>
          <a:p>
            <a:pPr marL="0" indent="0">
              <a:buNone/>
            </a:pPr>
            <a:endParaRPr lang="en-US" sz="2600" dirty="0" smtClean="0"/>
          </a:p>
          <a:p>
            <a:r>
              <a:rPr lang="en-US" sz="2600" dirty="0" smtClean="0"/>
              <a:t>Offer of Employment</a:t>
            </a:r>
          </a:p>
          <a:p>
            <a:endParaRPr lang="en-US" sz="2600" dirty="0" smtClean="0"/>
          </a:p>
          <a:p>
            <a:r>
              <a:rPr lang="en-US" sz="2600" dirty="0" smtClean="0"/>
              <a:t>Grace Period</a:t>
            </a:r>
          </a:p>
          <a:p>
            <a:pPr marL="0" indent="0">
              <a:buNone/>
            </a:pPr>
            <a:endParaRPr lang="en-US" sz="2600" dirty="0" smtClean="0"/>
          </a:p>
          <a:p>
            <a:r>
              <a:rPr lang="en-US" sz="2600" dirty="0" smtClean="0"/>
              <a:t>Approval Process</a:t>
            </a:r>
          </a:p>
          <a:p>
            <a:pPr marL="0" indent="0">
              <a:buNone/>
            </a:pPr>
            <a:endParaRPr lang="en-US" sz="2600" dirty="0" smtClean="0"/>
          </a:p>
          <a:p>
            <a:r>
              <a:rPr lang="en-US" sz="2600" dirty="0" smtClean="0"/>
              <a:t>Miscellaneous </a:t>
            </a:r>
          </a:p>
          <a:p>
            <a:pPr marL="0" indent="0">
              <a:buNone/>
            </a:pPr>
            <a:endParaRPr lang="en-US" sz="2600" dirty="0" smtClean="0"/>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343142602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2060"/>
                </a:solidFill>
              </a:rPr>
              <a:t>Preconditions</a:t>
            </a:r>
            <a:endParaRPr lang="en-US" dirty="0">
              <a:solidFill>
                <a:srgbClr val="002060"/>
              </a:solidFill>
            </a:endParaRPr>
          </a:p>
        </p:txBody>
      </p:sp>
      <p:sp>
        <p:nvSpPr>
          <p:cNvPr id="3" name="Content Placeholder 2"/>
          <p:cNvSpPr>
            <a:spLocks noGrp="1"/>
          </p:cNvSpPr>
          <p:nvPr>
            <p:ph idx="1"/>
          </p:nvPr>
        </p:nvSpPr>
        <p:spPr/>
        <p:txBody>
          <a:bodyPr/>
          <a:lstStyle/>
          <a:p>
            <a:r>
              <a:rPr lang="en-US" dirty="0"/>
              <a:t>Student must have been lawfully enrolled on a full‐ time basis at a DHS‐approved school for one full academic year before being eligible for OPT. Available both before and after completion of the educational objective, but different rules apply to pre‐ and post‐ completion </a:t>
            </a:r>
            <a:r>
              <a:rPr lang="en-US" dirty="0" smtClean="0"/>
              <a:t>OPT.</a:t>
            </a:r>
          </a:p>
          <a:p>
            <a:pPr marL="0" indent="0">
              <a:buNone/>
            </a:pPr>
            <a:endParaRPr lang="en-US" dirty="0" smtClean="0"/>
          </a:p>
          <a:p>
            <a:r>
              <a:rPr lang="en-US" dirty="0" smtClean="0"/>
              <a:t>OPT employment must </a:t>
            </a:r>
            <a:r>
              <a:rPr lang="en-US" dirty="0"/>
              <a:t>be “directly related to the student’s major area of study.”</a:t>
            </a:r>
          </a:p>
        </p:txBody>
      </p:sp>
    </p:spTree>
    <p:extLst>
      <p:ext uri="{BB962C8B-B14F-4D97-AF65-F5344CB8AC3E}">
        <p14:creationId xmlns:p14="http://schemas.microsoft.com/office/powerpoint/2010/main" val="2060880347"/>
      </p:ext>
    </p:extLst>
  </p:cSld>
  <p:clrMapOvr>
    <a:masterClrMapping/>
  </p:clrMapOvr>
  <mc:AlternateContent xmlns:mc="http://schemas.openxmlformats.org/markup-compatibility/2006" xmlns:p14="http://schemas.microsoft.com/office/powerpoint/2010/main">
    <mc:Choice Requires="p14">
      <p:transition spd="slow" p14:dur="2250">
        <p:cover/>
      </p:transition>
    </mc:Choice>
    <mc:Fallback xmlns="">
      <p:transition spd="slow">
        <p:cove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1103</TotalTime>
  <Words>1937</Words>
  <Application>Microsoft Office PowerPoint</Application>
  <PresentationFormat>On-screen Show (4:3)</PresentationFormat>
  <Paragraphs>226</Paragraphs>
  <Slides>26</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Arial Black</vt:lpstr>
      <vt:lpstr>Calibri</vt:lpstr>
      <vt:lpstr>Courier New</vt:lpstr>
      <vt:lpstr>Times New Roman</vt:lpstr>
      <vt:lpstr>Wingdings</vt:lpstr>
      <vt:lpstr>Clarity</vt:lpstr>
      <vt:lpstr>OPT</vt:lpstr>
      <vt:lpstr>What is OPT</vt:lpstr>
      <vt:lpstr>Types of OPT</vt:lpstr>
      <vt:lpstr>Pre‐Completion OPT</vt:lpstr>
      <vt:lpstr>Post Completion OPT</vt:lpstr>
      <vt:lpstr>Points to Consider</vt:lpstr>
      <vt:lpstr>Certificate of Completion</vt:lpstr>
      <vt:lpstr>Characteristics of F-1 OPT (Optional Practical Training)</vt:lpstr>
      <vt:lpstr>Preconditions</vt:lpstr>
      <vt:lpstr>Location</vt:lpstr>
      <vt:lpstr>Duration</vt:lpstr>
      <vt:lpstr>Field &amp; Level of Work</vt:lpstr>
      <vt:lpstr>Hours</vt:lpstr>
      <vt:lpstr>How CPT can effect OPT </vt:lpstr>
      <vt:lpstr>Offer of Employment </vt:lpstr>
      <vt:lpstr>Grace Period</vt:lpstr>
      <vt:lpstr>Approval Process</vt:lpstr>
      <vt:lpstr>How to apply to  OPT Cont.</vt:lpstr>
      <vt:lpstr>International Student Fee</vt:lpstr>
      <vt:lpstr>Photos  </vt:lpstr>
      <vt:lpstr>FYI For your information</vt:lpstr>
      <vt:lpstr>Periods of Unemployment </vt:lpstr>
      <vt:lpstr>Travel on OPT </vt:lpstr>
      <vt:lpstr>Travel on OPT cont. </vt:lpstr>
      <vt:lpstr> </vt:lpstr>
      <vt:lpstr>Miscellaneous</vt:lpstr>
    </vt:vector>
  </TitlesOfParts>
  <Company>Auburn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dc:title>
  <dc:creator>Jennifer Jackson</dc:creator>
  <cp:lastModifiedBy>Kelly Pippin</cp:lastModifiedBy>
  <cp:revision>75</cp:revision>
  <cp:lastPrinted>2013-06-12T18:50:15Z</cp:lastPrinted>
  <dcterms:created xsi:type="dcterms:W3CDTF">2013-02-26T22:17:03Z</dcterms:created>
  <dcterms:modified xsi:type="dcterms:W3CDTF">2017-03-06T21:30:03Z</dcterms:modified>
</cp:coreProperties>
</file>