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7" r:id="rId4"/>
    <p:sldId id="278" r:id="rId5"/>
    <p:sldId id="279" r:id="rId6"/>
    <p:sldId id="273" r:id="rId7"/>
    <p:sldId id="275" r:id="rId8"/>
    <p:sldId id="274" r:id="rId9"/>
    <p:sldId id="27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E9C"/>
    <a:srgbClr val="F68029"/>
    <a:srgbClr val="03244D"/>
    <a:srgbClr val="AA9C8F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410"/>
  </p:normalViewPr>
  <p:slideViewPr>
    <p:cSldViewPr snapToGrid="0" snapToObjects="1">
      <p:cViewPr>
        <p:scale>
          <a:sx n="87" d="100"/>
          <a:sy n="87" d="100"/>
        </p:scale>
        <p:origin x="20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B3421-18D3-F94C-B5BA-CBBFDFBFFE7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5718D-71B3-B142-8E9B-CEB2E2F88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Purple is 2013 + 2017 where they overlap Purple</a:t>
            </a:r>
            <a:r>
              <a:rPr lang="en-US" baseline="0" dirty="0" smtClean="0"/>
              <a:t> is “no difference” between 13 and 17  For our women colleagues we are below our COACHE peers averages.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Purple is 2013 + 2017 where they overlap Purple</a:t>
            </a:r>
            <a:r>
              <a:rPr lang="en-US" baseline="0" dirty="0" smtClean="0"/>
              <a:t> is “no difference” between 13 and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1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choice and the opportunity for self-direction (e.g., Zuckerman,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Lathin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Smith, &amp; Deci, 1978) appear to enhance intrinsic motivation, as they afford a greater sense of autonomy.   Most extrinsic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rewards focus on autonomy—not competence or relatedness.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Organizations that scored in the for 20% for building a recognition-rich culture  had 31% lower voluntary turnover rates. (</a:t>
            </a:r>
            <a:r>
              <a:rPr lang="en-US" dirty="0" err="1" smtClean="0"/>
              <a:t>Bersin</a:t>
            </a:r>
            <a:r>
              <a:rPr lang="en-US" dirty="0" smtClean="0"/>
              <a:t>, 2012)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899" y="4079374"/>
            <a:ext cx="1270726" cy="35054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4068" y="5683348"/>
            <a:ext cx="12206068" cy="1174652"/>
          </a:xfrm>
          <a:prstGeom prst="rect">
            <a:avLst/>
          </a:prstGeom>
          <a:solidFill>
            <a:srgbClr val="03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5852347"/>
            <a:ext cx="3107266" cy="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53542" y="1251475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01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94299" y="2451803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  <a:endParaRPr lang="en-US" sz="2400" b="1" dirty="0">
              <a:solidFill>
                <a:srgbClr val="496E9C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18150" y="2953240"/>
            <a:ext cx="1841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lvl="0"/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385117" y="1196733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02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456523" y="2451802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  <a:endParaRPr lang="en-US" sz="2400" b="1" dirty="0">
              <a:solidFill>
                <a:srgbClr val="496E9C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051824" y="2953239"/>
            <a:ext cx="1794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816181" y="1318289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03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7718748" y="2451802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  <a:endParaRPr lang="en-US" sz="2400" b="1" dirty="0">
              <a:solidFill>
                <a:srgbClr val="496E9C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38881" y="2953239"/>
            <a:ext cx="1847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3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 </a:t>
            </a:r>
            <a:endParaRPr lang="en-US" sz="2400" dirty="0">
              <a:solidFill>
                <a:srgbClr val="496E9C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</a:t>
            </a:r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1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9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</a:t>
            </a:r>
            <a:endParaRPr lang="en-US" sz="2400" dirty="0">
              <a:solidFill>
                <a:srgbClr val="496E9C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02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</a:t>
            </a:r>
            <a:endParaRPr lang="en-US" sz="2400" dirty="0">
              <a:solidFill>
                <a:srgbClr val="496E9C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03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6" y="6356350"/>
            <a:ext cx="5446553" cy="365125"/>
          </a:xfrm>
        </p:spPr>
        <p:txBody>
          <a:bodyPr/>
          <a:lstStyle>
            <a:lvl1pPr>
              <a:defRPr b="1"/>
            </a:lvl1pPr>
          </a:lstStyle>
          <a:p>
            <a:pPr algn="l"/>
            <a:r>
              <a:rPr lang="en-US" dirty="0" smtClean="0"/>
              <a:t>Innovative</a:t>
            </a:r>
            <a:r>
              <a:rPr lang="mr-IN" dirty="0" smtClean="0"/>
              <a:t>…</a:t>
            </a:r>
            <a:r>
              <a:rPr lang="en-US" dirty="0" smtClean="0"/>
              <a:t>Recognize and Support Faculty Work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Academic Leadership Retreat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5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9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5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3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1350" y="417513"/>
            <a:ext cx="10925175" cy="5437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2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8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1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8288" y="0"/>
            <a:ext cx="12210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8288" y="6176962"/>
            <a:ext cx="12210288" cy="681037"/>
          </a:xfrm>
          <a:prstGeom prst="rect">
            <a:avLst/>
          </a:prstGeom>
          <a:solidFill>
            <a:srgbClr val="03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337" y="6356350"/>
            <a:ext cx="4716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68029"/>
          </a:solidFill>
          <a:latin typeface="Futura" charset="0"/>
          <a:ea typeface="Futura" charset="0"/>
          <a:cs typeface="Futur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orbes.com/sites/joshbersin/2012/06/13/new-research-unlocks-the-secret-of-employee-recognition/#3483f26e527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Innovative Ways to Recognize and Support Faculty Work</a:t>
            </a:r>
          </a:p>
          <a:p>
            <a:r>
              <a:rPr lang="en-US" dirty="0" smtClean="0"/>
              <a:t>14 August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0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Ryan, R. M., &amp; Deci, E. L. (2000). Intrinsic and extrinsic motivations: Classic definitions and new directions. </a:t>
            </a:r>
            <a:r>
              <a:rPr lang="en-US" i="1" dirty="0"/>
              <a:t>Contemporary educational psychology</a:t>
            </a:r>
            <a:r>
              <a:rPr lang="en-US" dirty="0"/>
              <a:t>, </a:t>
            </a:r>
            <a:r>
              <a:rPr lang="en-US" i="1" dirty="0"/>
              <a:t>25</a:t>
            </a:r>
            <a:r>
              <a:rPr lang="en-US" dirty="0"/>
              <a:t>(1), 54-67.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://www.forbes.com/sites/joshbersin/2012/06/13/new-research-unlocks-the-secret-of-employee-recognition/#</a:t>
            </a:r>
            <a:r>
              <a:rPr lang="en-US" dirty="0" smtClean="0">
                <a:hlinkClick r:id="rId2"/>
              </a:rPr>
              <a:t>3483f26e5276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Innovative</a:t>
            </a:r>
            <a:r>
              <a:rPr lang="mr-IN" smtClean="0"/>
              <a:t>…</a:t>
            </a:r>
            <a:r>
              <a:rPr lang="en-US" smtClean="0"/>
              <a:t>Recognize and Support Faculty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Academic Leadership Retreat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Session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1884"/>
            <a:ext cx="4972665" cy="511507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Review current best practices for recognizing/supporting faculty work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Explore </a:t>
            </a:r>
            <a:r>
              <a:rPr lang="en-US" dirty="0" smtClean="0"/>
              <a:t>research on motivation </a:t>
            </a:r>
            <a:r>
              <a:rPr lang="en-US" dirty="0"/>
              <a:t>theory and building a recognition-rich </a:t>
            </a:r>
            <a:r>
              <a:rPr lang="en-US" dirty="0" smtClean="0"/>
              <a:t>culture.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Create 1 or 2 innovative approaches you are willing to attempt this academic year.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Innovative</a:t>
            </a:r>
            <a:r>
              <a:rPr lang="mr-IN" smtClean="0"/>
              <a:t>…</a:t>
            </a:r>
            <a:r>
              <a:rPr lang="en-US" smtClean="0"/>
              <a:t>Recognize and Support Faculty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Academic Leadership Retreat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97" y="1690688"/>
            <a:ext cx="5405448" cy="34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b="1" dirty="0" smtClean="0"/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 smtClean="0"/>
              <a:t>COACHE Context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545432"/>
            <a:ext cx="9304421" cy="5631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574"/>
            <a:ext cx="10515600" cy="1325563"/>
          </a:xfrm>
        </p:spPr>
        <p:txBody>
          <a:bodyPr/>
          <a:lstStyle/>
          <a:p>
            <a:pPr algn="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 smtClean="0"/>
              <a:t>COACHE Context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"/>
          <a:stretch/>
        </p:blipFill>
        <p:spPr bwMode="auto">
          <a:xfrm>
            <a:off x="838200" y="-215628"/>
            <a:ext cx="9653337" cy="6424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90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574"/>
            <a:ext cx="10515600" cy="1325563"/>
          </a:xfrm>
        </p:spPr>
        <p:txBody>
          <a:bodyPr/>
          <a:lstStyle/>
          <a:p>
            <a:pPr algn="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b="1" dirty="0" smtClean="0"/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 smtClean="0"/>
              <a:t>COACHE Context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"/>
          <a:stretch/>
        </p:blipFill>
        <p:spPr bwMode="auto">
          <a:xfrm>
            <a:off x="838200" y="-112294"/>
            <a:ext cx="9589168" cy="6289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9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Opening Table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</a:t>
            </a:r>
            <a:r>
              <a:rPr lang="en-US" b="1" dirty="0" smtClean="0"/>
              <a:t> recognize </a:t>
            </a:r>
            <a:r>
              <a:rPr lang="en-US" dirty="0" smtClean="0"/>
              <a:t>faculty achievement in your department/college?</a:t>
            </a:r>
          </a:p>
          <a:p>
            <a:endParaRPr lang="en-US" dirty="0"/>
          </a:p>
          <a:p>
            <a:r>
              <a:rPr lang="en-US" dirty="0" smtClean="0"/>
              <a:t>How do you </a:t>
            </a:r>
            <a:r>
              <a:rPr lang="en-US" b="1" dirty="0" smtClean="0"/>
              <a:t>support </a:t>
            </a:r>
            <a:r>
              <a:rPr lang="en-US" dirty="0" smtClean="0"/>
              <a:t>faculty work in your department/college?</a:t>
            </a:r>
          </a:p>
          <a:p>
            <a:endParaRPr lang="en-US" dirty="0"/>
          </a:p>
          <a:p>
            <a:r>
              <a:rPr lang="en-US" dirty="0"/>
              <a:t>What are some of the </a:t>
            </a:r>
            <a:r>
              <a:rPr lang="en-US" b="1" dirty="0"/>
              <a:t>current barriers</a:t>
            </a:r>
            <a:r>
              <a:rPr lang="en-US" dirty="0"/>
              <a:t> to recognizing and supporting faculty work?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See your responses here: </a:t>
            </a:r>
            <a:r>
              <a:rPr lang="en-US" b="1" dirty="0" err="1" smtClean="0"/>
              <a:t>aub.ie</a:t>
            </a:r>
            <a:r>
              <a:rPr lang="en-US" b="1" dirty="0" smtClean="0"/>
              <a:t>/</a:t>
            </a:r>
            <a:r>
              <a:rPr lang="en-US" b="1" dirty="0" err="1" smtClean="0"/>
              <a:t>facultywork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Innovative</a:t>
            </a:r>
            <a:r>
              <a:rPr lang="mr-IN" smtClean="0"/>
              <a:t>…</a:t>
            </a:r>
            <a:r>
              <a:rPr lang="en-US" smtClean="0"/>
              <a:t>Recognize and Support Faculty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Academic Leadership Retreat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Motivating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3329"/>
            <a:ext cx="5562600" cy="461363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70000"/>
              </a:lnSpc>
              <a:spcBef>
                <a:spcPts val="0"/>
              </a:spcBef>
              <a:buClr>
                <a:srgbClr val="03244D"/>
              </a:buClr>
              <a:buSzPts val="2380"/>
              <a:buNone/>
            </a:pPr>
            <a:r>
              <a:rPr lang="en-US" b="1" dirty="0">
                <a:sym typeface="Belleza"/>
              </a:rPr>
              <a:t>COMPETENCE</a:t>
            </a:r>
            <a:r>
              <a:rPr lang="en-US" dirty="0">
                <a:sym typeface="Belleza"/>
              </a:rPr>
              <a:t>				</a:t>
            </a:r>
            <a:endParaRPr lang="en-US" dirty="0"/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r>
              <a:rPr lang="en-US" dirty="0">
                <a:sym typeface="Belleza"/>
              </a:rPr>
              <a:t>Sense of efficacy &amp; confidence in one’s </a:t>
            </a:r>
            <a:endParaRPr lang="en-US" dirty="0" smtClean="0">
              <a:sym typeface="Belleza"/>
            </a:endParaRPr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r>
              <a:rPr lang="en-US" dirty="0" smtClean="0">
                <a:sym typeface="Belleza"/>
              </a:rPr>
              <a:t>context</a:t>
            </a:r>
            <a:endParaRPr lang="en-US" dirty="0"/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endParaRPr lang="en-US" dirty="0">
              <a:sym typeface="Belleza"/>
            </a:endParaRPr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r>
              <a:rPr lang="en-US" b="1" dirty="0">
                <a:sym typeface="Belleza"/>
              </a:rPr>
              <a:t>AUTONOMY</a:t>
            </a:r>
            <a:r>
              <a:rPr lang="en-US" dirty="0">
                <a:sym typeface="Belleza"/>
              </a:rPr>
              <a:t>	</a:t>
            </a:r>
            <a:endParaRPr lang="en-US" dirty="0"/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r>
              <a:rPr lang="en-US" dirty="0">
                <a:sym typeface="Belleza"/>
              </a:rPr>
              <a:t>Behave in accordance with </a:t>
            </a:r>
            <a:r>
              <a:rPr lang="en-US" dirty="0" smtClean="0">
                <a:sym typeface="Belleza"/>
              </a:rPr>
              <a:t>abiding</a:t>
            </a:r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r>
              <a:rPr lang="en-US" dirty="0" smtClean="0">
                <a:sym typeface="Belleza"/>
              </a:rPr>
              <a:t> </a:t>
            </a:r>
            <a:r>
              <a:rPr lang="en-US" dirty="0">
                <a:sym typeface="Belleza"/>
              </a:rPr>
              <a:t>values &amp; interests; actions are self-endorsed</a:t>
            </a:r>
            <a:endParaRPr lang="en-US" dirty="0"/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endParaRPr lang="en-US" dirty="0">
              <a:sym typeface="Belleza"/>
            </a:endParaRPr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r>
              <a:rPr lang="en-US" b="1" dirty="0">
                <a:sym typeface="Belleza"/>
              </a:rPr>
              <a:t>RELATEDNESS</a:t>
            </a:r>
            <a:endParaRPr lang="en-US" dirty="0"/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r>
              <a:rPr lang="en-US" dirty="0">
                <a:sym typeface="Belleza"/>
              </a:rPr>
              <a:t>Feeling cared for by </a:t>
            </a:r>
            <a:r>
              <a:rPr lang="en-US" i="1" dirty="0">
                <a:sym typeface="Belleza"/>
              </a:rPr>
              <a:t>and</a:t>
            </a:r>
            <a:r>
              <a:rPr lang="en-US" dirty="0">
                <a:sym typeface="Belleza"/>
              </a:rPr>
              <a:t> caring for </a:t>
            </a:r>
            <a:endParaRPr lang="en-US" dirty="0" smtClean="0">
              <a:sym typeface="Belleza"/>
            </a:endParaRPr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r>
              <a:rPr lang="en-US" dirty="0" smtClean="0">
                <a:sym typeface="Belleza"/>
              </a:rPr>
              <a:t>others </a:t>
            </a:r>
            <a:r>
              <a:rPr lang="en-US" dirty="0">
                <a:sym typeface="Belleza"/>
              </a:rPr>
              <a:t>(mutuality is key); </a:t>
            </a:r>
            <a:endParaRPr lang="en-US" dirty="0" smtClean="0">
              <a:sym typeface="Belleza"/>
            </a:endParaRPr>
          </a:p>
          <a:p>
            <a:pPr marL="0" lvl="0" indent="0">
              <a:lnSpc>
                <a:spcPct val="70000"/>
              </a:lnSpc>
              <a:spcBef>
                <a:spcPts val="1600"/>
              </a:spcBef>
              <a:buClr>
                <a:srgbClr val="03244D"/>
              </a:buClr>
              <a:buSzPts val="2380"/>
              <a:buNone/>
            </a:pPr>
            <a:r>
              <a:rPr lang="en-US" dirty="0" smtClean="0">
                <a:sym typeface="Belleza"/>
              </a:rPr>
              <a:t>Sense </a:t>
            </a:r>
            <a:r>
              <a:rPr lang="en-US" dirty="0">
                <a:sym typeface="Belleza"/>
              </a:rPr>
              <a:t>of Belonging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Innovative</a:t>
            </a:r>
            <a:r>
              <a:rPr lang="mr-IN" smtClean="0"/>
              <a:t>…</a:t>
            </a:r>
            <a:r>
              <a:rPr lang="en-US" smtClean="0"/>
              <a:t>Recognize and Support Faculty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Academic Leadership Retreat 2018</a:t>
            </a:r>
            <a:endParaRPr lang="en-US" dirty="0"/>
          </a:p>
        </p:txBody>
      </p:sp>
      <p:pic>
        <p:nvPicPr>
          <p:cNvPr id="6" name="Google Shape;20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390" y="2035253"/>
            <a:ext cx="4734024" cy="366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6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Creating a Recognition-Rich Departmental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Reward specific actions or behaviors: </a:t>
            </a:r>
          </a:p>
          <a:p>
            <a:pPr lvl="1"/>
            <a:r>
              <a:rPr lang="en-US" dirty="0" smtClean="0"/>
              <a:t>Do your current recognition systems recognize specific actions, behaviors, or </a:t>
            </a:r>
            <a:r>
              <a:rPr lang="en-US" b="1" dirty="0" smtClean="0"/>
              <a:t>competence</a:t>
            </a:r>
            <a:r>
              <a:rPr lang="en-US" dirty="0" smtClean="0"/>
              <a:t>?  </a:t>
            </a:r>
          </a:p>
          <a:p>
            <a:r>
              <a:rPr lang="en-US" b="1" dirty="0" smtClean="0"/>
              <a:t>Encourage peer-peer recognition:</a:t>
            </a:r>
          </a:p>
          <a:p>
            <a:pPr lvl="1"/>
            <a:r>
              <a:rPr lang="en-US" dirty="0" smtClean="0"/>
              <a:t>How can you encourage colleagues to recognize each other’s accomplishments/milestones and appreciate their </a:t>
            </a:r>
            <a:r>
              <a:rPr lang="en-US" b="1" dirty="0" smtClean="0"/>
              <a:t>relatedness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Encourage storytelling:</a:t>
            </a:r>
          </a:p>
          <a:p>
            <a:pPr lvl="1"/>
            <a:r>
              <a:rPr lang="en-US" dirty="0" smtClean="0"/>
              <a:t>How can existing communication networks be leveraged to amplify story-telling and </a:t>
            </a:r>
            <a:r>
              <a:rPr lang="en-US" b="1" dirty="0" smtClean="0"/>
              <a:t>autonomy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Innovative</a:t>
            </a:r>
            <a:r>
              <a:rPr lang="mr-IN" smtClean="0"/>
              <a:t>…</a:t>
            </a:r>
            <a:r>
              <a:rPr lang="en-US" smtClean="0"/>
              <a:t>Recognize and Support Faculty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Academic Leadership Retreat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Closing Table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new ideas do you have to recognize and support faculty work?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Innovative</a:t>
            </a:r>
            <a:r>
              <a:rPr lang="mr-IN" smtClean="0"/>
              <a:t>…</a:t>
            </a:r>
            <a:r>
              <a:rPr lang="en-US" smtClean="0"/>
              <a:t>Recognize and Support Faculty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Academic Leadership Retreat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17723"/>
            <a:ext cx="10058400" cy="276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3707</TotalTime>
  <Words>406</Words>
  <Application>Microsoft Macintosh PowerPoint</Application>
  <PresentationFormat>Widescreen</PresentationFormat>
  <Paragraphs>69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Belleza</vt:lpstr>
      <vt:lpstr>Calibri</vt:lpstr>
      <vt:lpstr>Futura</vt:lpstr>
      <vt:lpstr>Futura Condensed ExtraBold</vt:lpstr>
      <vt:lpstr>Futura Medium</vt:lpstr>
      <vt:lpstr>Optima</vt:lpstr>
      <vt:lpstr>Arial</vt:lpstr>
      <vt:lpstr>Office Theme</vt:lpstr>
      <vt:lpstr>Welcome !</vt:lpstr>
      <vt:lpstr>Session Goals</vt:lpstr>
      <vt:lpstr> 2013</vt:lpstr>
      <vt:lpstr>2017</vt:lpstr>
      <vt:lpstr>2017</vt:lpstr>
      <vt:lpstr>Opening Table Discussion</vt:lpstr>
      <vt:lpstr>Motivating Humans</vt:lpstr>
      <vt:lpstr>Creating a Recognition-Rich Departmental Culture</vt:lpstr>
      <vt:lpstr>Closing Table Discussion</vt:lpstr>
      <vt:lpstr>References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Diane Boyd</cp:lastModifiedBy>
  <cp:revision>47</cp:revision>
  <dcterms:created xsi:type="dcterms:W3CDTF">2017-06-27T14:54:13Z</dcterms:created>
  <dcterms:modified xsi:type="dcterms:W3CDTF">2018-08-17T20:13:47Z</dcterms:modified>
</cp:coreProperties>
</file>