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7" r:id="rId1"/>
  </p:sldMasterIdLst>
  <p:notesMasterIdLst>
    <p:notesMasterId r:id="rId18"/>
  </p:notesMasterIdLst>
  <p:handoutMasterIdLst>
    <p:handoutMasterId r:id="rId19"/>
  </p:handoutMasterIdLst>
  <p:sldIdLst>
    <p:sldId id="256" r:id="rId2"/>
    <p:sldId id="260" r:id="rId3"/>
    <p:sldId id="257" r:id="rId4"/>
    <p:sldId id="258" r:id="rId5"/>
    <p:sldId id="259" r:id="rId6"/>
    <p:sldId id="261" r:id="rId7"/>
    <p:sldId id="262" r:id="rId8"/>
    <p:sldId id="263" r:id="rId9"/>
    <p:sldId id="264" r:id="rId10"/>
    <p:sldId id="265" r:id="rId11"/>
    <p:sldId id="266" r:id="rId12"/>
    <p:sldId id="267" r:id="rId13"/>
    <p:sldId id="268" r:id="rId14"/>
    <p:sldId id="269" r:id="rId15"/>
    <p:sldId id="270" r:id="rId16"/>
    <p:sldId id="271" r:id="rId17"/>
  </p:sldIdLst>
  <p:sldSz cx="12192000" cy="6858000"/>
  <p:notesSz cx="7077075" cy="93630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987" autoAdjust="0"/>
    <p:restoredTop sz="94646" autoAdjust="0"/>
  </p:normalViewPr>
  <p:slideViewPr>
    <p:cSldViewPr snapToGrid="0">
      <p:cViewPr varScale="1">
        <p:scale>
          <a:sx n="109" d="100"/>
          <a:sy n="109" d="100"/>
        </p:scale>
        <p:origin x="612" y="108"/>
      </p:cViewPr>
      <p:guideLst/>
    </p:cSldViewPr>
  </p:slideViewPr>
  <p:notesTextViewPr>
    <p:cViewPr>
      <p:scale>
        <a:sx n="3" d="2"/>
        <a:sy n="3" d="2"/>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66733" cy="469780"/>
          </a:xfrm>
          <a:prstGeom prst="rect">
            <a:avLst/>
          </a:prstGeom>
        </p:spPr>
        <p:txBody>
          <a:bodyPr vert="horz" lIns="93936" tIns="46968" rIns="93936" bIns="46968" rtlCol="0"/>
          <a:lstStyle>
            <a:lvl1pPr algn="l">
              <a:defRPr sz="1200"/>
            </a:lvl1pPr>
          </a:lstStyle>
          <a:p>
            <a:endParaRPr lang="en-US"/>
          </a:p>
        </p:txBody>
      </p:sp>
      <p:sp>
        <p:nvSpPr>
          <p:cNvPr id="3" name="Date Placeholder 2"/>
          <p:cNvSpPr>
            <a:spLocks noGrp="1"/>
          </p:cNvSpPr>
          <p:nvPr>
            <p:ph type="dt" sz="quarter" idx="1"/>
          </p:nvPr>
        </p:nvSpPr>
        <p:spPr>
          <a:xfrm>
            <a:off x="4008705" y="0"/>
            <a:ext cx="3066733" cy="469780"/>
          </a:xfrm>
          <a:prstGeom prst="rect">
            <a:avLst/>
          </a:prstGeom>
        </p:spPr>
        <p:txBody>
          <a:bodyPr vert="horz" lIns="93936" tIns="46968" rIns="93936" bIns="46968" rtlCol="0"/>
          <a:lstStyle>
            <a:lvl1pPr algn="r">
              <a:defRPr sz="1200"/>
            </a:lvl1pPr>
          </a:lstStyle>
          <a:p>
            <a:fld id="{8747AB05-9750-48F2-B49E-BDD0CC005E56}" type="datetimeFigureOut">
              <a:rPr lang="en-US" smtClean="0"/>
              <a:t>8/14/2018</a:t>
            </a:fld>
            <a:endParaRPr lang="en-US"/>
          </a:p>
        </p:txBody>
      </p:sp>
      <p:sp>
        <p:nvSpPr>
          <p:cNvPr id="4" name="Footer Placeholder 3"/>
          <p:cNvSpPr>
            <a:spLocks noGrp="1"/>
          </p:cNvSpPr>
          <p:nvPr>
            <p:ph type="ftr" sz="quarter" idx="2"/>
          </p:nvPr>
        </p:nvSpPr>
        <p:spPr>
          <a:xfrm>
            <a:off x="0" y="8893297"/>
            <a:ext cx="3066733" cy="469779"/>
          </a:xfrm>
          <a:prstGeom prst="rect">
            <a:avLst/>
          </a:prstGeom>
        </p:spPr>
        <p:txBody>
          <a:bodyPr vert="horz" lIns="93936" tIns="46968" rIns="93936" bIns="46968" rtlCol="0" anchor="b"/>
          <a:lstStyle>
            <a:lvl1pPr algn="l">
              <a:defRPr sz="1200"/>
            </a:lvl1pPr>
          </a:lstStyle>
          <a:p>
            <a:endParaRPr lang="en-US"/>
          </a:p>
        </p:txBody>
      </p:sp>
      <p:sp>
        <p:nvSpPr>
          <p:cNvPr id="5" name="Slide Number Placeholder 4"/>
          <p:cNvSpPr>
            <a:spLocks noGrp="1"/>
          </p:cNvSpPr>
          <p:nvPr>
            <p:ph type="sldNum" sz="quarter" idx="3"/>
          </p:nvPr>
        </p:nvSpPr>
        <p:spPr>
          <a:xfrm>
            <a:off x="4008705" y="8893297"/>
            <a:ext cx="3066733" cy="469779"/>
          </a:xfrm>
          <a:prstGeom prst="rect">
            <a:avLst/>
          </a:prstGeom>
        </p:spPr>
        <p:txBody>
          <a:bodyPr vert="horz" lIns="93936" tIns="46968" rIns="93936" bIns="46968" rtlCol="0" anchor="b"/>
          <a:lstStyle>
            <a:lvl1pPr algn="r">
              <a:defRPr sz="1200"/>
            </a:lvl1pPr>
          </a:lstStyle>
          <a:p>
            <a:fld id="{C9D1C612-28F2-49AB-B48E-870CC374BB1E}" type="slidenum">
              <a:rPr lang="en-US" smtClean="0"/>
              <a:t>‹#›</a:t>
            </a:fld>
            <a:endParaRPr lang="en-US"/>
          </a:p>
        </p:txBody>
      </p:sp>
    </p:spTree>
    <p:extLst>
      <p:ext uri="{BB962C8B-B14F-4D97-AF65-F5344CB8AC3E}">
        <p14:creationId xmlns:p14="http://schemas.microsoft.com/office/powerpoint/2010/main" val="363133624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67050" cy="4699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4008438" y="0"/>
            <a:ext cx="3067050" cy="469900"/>
          </a:xfrm>
          <a:prstGeom prst="rect">
            <a:avLst/>
          </a:prstGeom>
        </p:spPr>
        <p:txBody>
          <a:bodyPr vert="horz" lIns="91440" tIns="45720" rIns="91440" bIns="45720" rtlCol="0"/>
          <a:lstStyle>
            <a:lvl1pPr algn="r">
              <a:defRPr sz="1200"/>
            </a:lvl1pPr>
          </a:lstStyle>
          <a:p>
            <a:fld id="{C587DDA6-431D-4EFC-B31E-A211958C83C6}" type="datetimeFigureOut">
              <a:rPr lang="en-US" smtClean="0"/>
              <a:t>8/14/2018</a:t>
            </a:fld>
            <a:endParaRPr lang="en-US"/>
          </a:p>
        </p:txBody>
      </p:sp>
      <p:sp>
        <p:nvSpPr>
          <p:cNvPr id="4" name="Slide Image Placeholder 3"/>
          <p:cNvSpPr>
            <a:spLocks noGrp="1" noRot="1" noChangeAspect="1"/>
          </p:cNvSpPr>
          <p:nvPr>
            <p:ph type="sldImg" idx="2"/>
          </p:nvPr>
        </p:nvSpPr>
        <p:spPr>
          <a:xfrm>
            <a:off x="728663" y="1169988"/>
            <a:ext cx="5619750" cy="3160712"/>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708025" y="4505325"/>
            <a:ext cx="5661025" cy="3687763"/>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93175"/>
            <a:ext cx="3067050" cy="4699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4008438" y="8893175"/>
            <a:ext cx="3067050" cy="469900"/>
          </a:xfrm>
          <a:prstGeom prst="rect">
            <a:avLst/>
          </a:prstGeom>
        </p:spPr>
        <p:txBody>
          <a:bodyPr vert="horz" lIns="91440" tIns="45720" rIns="91440" bIns="45720" rtlCol="0" anchor="b"/>
          <a:lstStyle>
            <a:lvl1pPr algn="r">
              <a:defRPr sz="1200"/>
            </a:lvl1pPr>
          </a:lstStyle>
          <a:p>
            <a:fld id="{7DF35B1C-1AE9-4C54-887F-157F65A86CC3}" type="slidenum">
              <a:rPr lang="en-US" smtClean="0"/>
              <a:t>‹#›</a:t>
            </a:fld>
            <a:endParaRPr lang="en-US"/>
          </a:p>
        </p:txBody>
      </p:sp>
    </p:spTree>
    <p:extLst>
      <p:ext uri="{BB962C8B-B14F-4D97-AF65-F5344CB8AC3E}">
        <p14:creationId xmlns:p14="http://schemas.microsoft.com/office/powerpoint/2010/main" val="168457343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DF35B1C-1AE9-4C54-887F-157F65A86CC3}" type="slidenum">
              <a:rPr lang="en-US" smtClean="0"/>
              <a:t>3</a:t>
            </a:fld>
            <a:endParaRPr lang="en-US"/>
          </a:p>
        </p:txBody>
      </p:sp>
    </p:spTree>
    <p:extLst>
      <p:ext uri="{BB962C8B-B14F-4D97-AF65-F5344CB8AC3E}">
        <p14:creationId xmlns:p14="http://schemas.microsoft.com/office/powerpoint/2010/main" val="313741896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DF35B1C-1AE9-4C54-887F-157F65A86CC3}" type="slidenum">
              <a:rPr lang="en-US" smtClean="0"/>
              <a:t>13</a:t>
            </a:fld>
            <a:endParaRPr lang="en-US"/>
          </a:p>
        </p:txBody>
      </p:sp>
    </p:spTree>
    <p:extLst>
      <p:ext uri="{BB962C8B-B14F-4D97-AF65-F5344CB8AC3E}">
        <p14:creationId xmlns:p14="http://schemas.microsoft.com/office/powerpoint/2010/main" val="387269447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22F97B0A-1A65-472C-9C5D-C76377AA3BBA}" type="datetimeFigureOut">
              <a:rPr lang="en-US" smtClean="0"/>
              <a:t>8/14/2018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DD0D9EA-23AE-4A6D-B856-5DC1012ACF5B}" type="slidenum">
              <a:rPr lang="en-US" smtClean="0"/>
              <a:t>‹#›</a:t>
            </a:fld>
            <a:endParaRPr 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8892113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22F97B0A-1A65-472C-9C5D-C76377AA3BBA}" type="datetimeFigureOut">
              <a:rPr lang="en-US" smtClean="0"/>
              <a:t>8/14/2018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DD0D9EA-23AE-4A6D-B856-5DC1012ACF5B}" type="slidenum">
              <a:rPr lang="en-US" smtClean="0"/>
              <a:t>‹#›</a:t>
            </a:fld>
            <a:endParaRPr lang="en-US"/>
          </a:p>
        </p:txBody>
      </p:sp>
    </p:spTree>
    <p:extLst>
      <p:ext uri="{BB962C8B-B14F-4D97-AF65-F5344CB8AC3E}">
        <p14:creationId xmlns:p14="http://schemas.microsoft.com/office/powerpoint/2010/main" val="16940566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4778"/>
            <a:ext cx="2628900" cy="5757421"/>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38200" y="414778"/>
            <a:ext cx="7734300" cy="5757422"/>
          </a:xfrm>
        </p:spPr>
        <p:txBody>
          <a:bodyPr vert="eaVert" lIns="45720" tIns="0" rIns="45720" bIns="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22F97B0A-1A65-472C-9C5D-C76377AA3BBA}" type="datetimeFigureOut">
              <a:rPr lang="en-US" smtClean="0"/>
              <a:t>8/14/2018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DD0D9EA-23AE-4A6D-B856-5DC1012ACF5B}" type="slidenum">
              <a:rPr lang="en-US" smtClean="0"/>
              <a:t>‹#›</a:t>
            </a:fld>
            <a:endParaRPr lang="en-US"/>
          </a:p>
        </p:txBody>
      </p:sp>
    </p:spTree>
    <p:extLst>
      <p:ext uri="{BB962C8B-B14F-4D97-AF65-F5344CB8AC3E}">
        <p14:creationId xmlns:p14="http://schemas.microsoft.com/office/powerpoint/2010/main" val="31006672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22F97B0A-1A65-472C-9C5D-C76377AA3BBA}" type="datetimeFigureOut">
              <a:rPr lang="en-US" smtClean="0"/>
              <a:t>8/14/2018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DD0D9EA-23AE-4A6D-B856-5DC1012ACF5B}" type="slidenum">
              <a:rPr lang="en-US" smtClean="0"/>
              <a:t>‹#›</a:t>
            </a:fld>
            <a:endParaRPr lang="en-US"/>
          </a:p>
        </p:txBody>
      </p:sp>
    </p:spTree>
    <p:extLst>
      <p:ext uri="{BB962C8B-B14F-4D97-AF65-F5344CB8AC3E}">
        <p14:creationId xmlns:p14="http://schemas.microsoft.com/office/powerpoint/2010/main" val="2089285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22F97B0A-1A65-472C-9C5D-C76377AA3BBA}" type="datetimeFigureOut">
              <a:rPr lang="en-US" smtClean="0"/>
              <a:t>8/14/2018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DD0D9EA-23AE-4A6D-B856-5DC1012ACF5B}" type="slidenum">
              <a:rPr lang="en-US" smtClean="0"/>
              <a:t>‹#›</a:t>
            </a:fld>
            <a:endParaRPr 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24192434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097279" y="1845734"/>
            <a:ext cx="4937760" cy="4023360"/>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22F97B0A-1A65-472C-9C5D-C76377AA3BBA}" type="datetimeFigureOut">
              <a:rPr lang="en-US" smtClean="0"/>
              <a:t>8/14/2018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DD0D9EA-23AE-4A6D-B856-5DC1012ACF5B}" type="slidenum">
              <a:rPr lang="en-US" smtClean="0"/>
              <a:t>‹#›</a:t>
            </a:fld>
            <a:endParaRPr lang="en-US"/>
          </a:p>
        </p:txBody>
      </p:sp>
    </p:spTree>
    <p:extLst>
      <p:ext uri="{BB962C8B-B14F-4D97-AF65-F5344CB8AC3E}">
        <p14:creationId xmlns:p14="http://schemas.microsoft.com/office/powerpoint/2010/main" val="36094618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097280" y="2582334"/>
            <a:ext cx="4937760" cy="3378200"/>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217920" y="2582334"/>
            <a:ext cx="4937760" cy="3378200"/>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22F97B0A-1A65-472C-9C5D-C76377AA3BBA}" type="datetimeFigureOut">
              <a:rPr lang="en-US" smtClean="0"/>
              <a:t>8/14/2018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DD0D9EA-23AE-4A6D-B856-5DC1012ACF5B}" type="slidenum">
              <a:rPr lang="en-US" smtClean="0"/>
              <a:t>‹#›</a:t>
            </a:fld>
            <a:endParaRPr lang="en-US"/>
          </a:p>
        </p:txBody>
      </p:sp>
    </p:spTree>
    <p:extLst>
      <p:ext uri="{BB962C8B-B14F-4D97-AF65-F5344CB8AC3E}">
        <p14:creationId xmlns:p14="http://schemas.microsoft.com/office/powerpoint/2010/main" val="185450991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22F97B0A-1A65-472C-9C5D-C76377AA3BBA}" type="datetimeFigureOut">
              <a:rPr lang="en-US" smtClean="0"/>
              <a:t>8/14/2018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DD0D9EA-23AE-4A6D-B856-5DC1012ACF5B}" type="slidenum">
              <a:rPr lang="en-US" smtClean="0"/>
              <a:t>‹#›</a:t>
            </a:fld>
            <a:endParaRPr lang="en-US"/>
          </a:p>
        </p:txBody>
      </p:sp>
    </p:spTree>
    <p:extLst>
      <p:ext uri="{BB962C8B-B14F-4D97-AF65-F5344CB8AC3E}">
        <p14:creationId xmlns:p14="http://schemas.microsoft.com/office/powerpoint/2010/main" val="194036237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22F97B0A-1A65-472C-9C5D-C76377AA3BBA}" type="datetimeFigureOut">
              <a:rPr lang="en-US" smtClean="0"/>
              <a:t>8/14/2018</a:t>
            </a:fld>
            <a:endParaRPr lang="en-US"/>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US"/>
          </a:p>
        </p:txBody>
      </p:sp>
      <p:sp>
        <p:nvSpPr>
          <p:cNvPr id="9" name="Slide Number Placeholder 8"/>
          <p:cNvSpPr>
            <a:spLocks noGrp="1"/>
          </p:cNvSpPr>
          <p:nvPr>
            <p:ph type="sldNum" sz="quarter" idx="12"/>
          </p:nvPr>
        </p:nvSpPr>
        <p:spPr/>
        <p:txBody>
          <a:bodyPr/>
          <a:lstStyle/>
          <a:p>
            <a:fld id="{1DD0D9EA-23AE-4A6D-B856-5DC1012ACF5B}" type="slidenum">
              <a:rPr lang="en-US" smtClean="0"/>
              <a:t>‹#›</a:t>
            </a:fld>
            <a:endParaRPr lang="en-US"/>
          </a:p>
        </p:txBody>
      </p:sp>
    </p:spTree>
    <p:extLst>
      <p:ext uri="{BB962C8B-B14F-4D97-AF65-F5344CB8AC3E}">
        <p14:creationId xmlns:p14="http://schemas.microsoft.com/office/powerpoint/2010/main" val="319774002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en-US" smtClean="0"/>
              <a:t>Click to edit Master title style</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22F97B0A-1A65-472C-9C5D-C76377AA3BBA}" type="datetimeFigureOut">
              <a:rPr lang="en-US" smtClean="0"/>
              <a:t>8/14/2018</a:t>
            </a:fld>
            <a:endParaRPr lang="en-US"/>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en-US"/>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1DD0D9EA-23AE-4A6D-B856-5DC1012ACF5B}" type="slidenum">
              <a:rPr lang="en-US" smtClean="0"/>
              <a:t>‹#›</a:t>
            </a:fld>
            <a:endParaRPr lang="en-US"/>
          </a:p>
        </p:txBody>
      </p:sp>
    </p:spTree>
    <p:extLst>
      <p:ext uri="{BB962C8B-B14F-4D97-AF65-F5344CB8AC3E}">
        <p14:creationId xmlns:p14="http://schemas.microsoft.com/office/powerpoint/2010/main" val="7975057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264" cy="822960"/>
          </a:xfrm>
        </p:spPr>
        <p:txBody>
          <a:bodyPr lIns="91440" tIns="0" rIns="91440" bIns="0" anchor="b">
            <a:noAutofit/>
          </a:bodyPr>
          <a:lstStyle>
            <a:lvl1pPr>
              <a:defRPr sz="3600" b="0">
                <a:solidFill>
                  <a:srgbClr val="FFFFFF"/>
                </a:solidFill>
              </a:defRPr>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5" y="0"/>
            <a:ext cx="12191985"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1097280" y="5907023"/>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22F97B0A-1A65-472C-9C5D-C76377AA3BBA}" type="datetimeFigureOut">
              <a:rPr lang="en-US" smtClean="0"/>
              <a:t>8/14/2018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DD0D9EA-23AE-4A6D-B856-5DC1012ACF5B}" type="slidenum">
              <a:rPr lang="en-US" smtClean="0"/>
              <a:t>‹#›</a:t>
            </a:fld>
            <a:endParaRPr lang="en-US"/>
          </a:p>
        </p:txBody>
      </p:sp>
    </p:spTree>
    <p:extLst>
      <p:ext uri="{BB962C8B-B14F-4D97-AF65-F5344CB8AC3E}">
        <p14:creationId xmlns:p14="http://schemas.microsoft.com/office/powerpoint/2010/main" val="19488053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6"/>
            <a:ext cx="12192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22F97B0A-1A65-472C-9C5D-C76377AA3BBA}" type="datetimeFigureOut">
              <a:rPr lang="en-US" smtClean="0"/>
              <a:t>8/14/2018</a:t>
            </a:fld>
            <a:endParaRPr lang="en-US"/>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n-US"/>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1DD0D9EA-23AE-4A6D-B856-5DC1012ACF5B}" type="slidenum">
              <a:rPr lang="en-US" smtClean="0"/>
              <a:t>‹#›</a:t>
            </a:fld>
            <a:endParaRPr lang="en-US"/>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740214685"/>
      </p:ext>
    </p:extLst>
  </p:cSld>
  <p:clrMap bg1="lt1" tx1="dk1" bg2="lt2" tx2="dk2" accent1="accent1" accent2="accent2" accent3="accent3" accent4="accent4" accent5="accent5" accent6="accent6" hlink="hlink" folHlink="folHlink"/>
  <p:sldLayoutIdLst>
    <p:sldLayoutId id="2147483708" r:id="rId1"/>
    <p:sldLayoutId id="2147483709" r:id="rId2"/>
    <p:sldLayoutId id="2147483710" r:id="rId3"/>
    <p:sldLayoutId id="2147483711" r:id="rId4"/>
    <p:sldLayoutId id="2147483712" r:id="rId5"/>
    <p:sldLayoutId id="2147483713" r:id="rId6"/>
    <p:sldLayoutId id="2147483714" r:id="rId7"/>
    <p:sldLayoutId id="2147483715" r:id="rId8"/>
    <p:sldLayoutId id="2147483716" r:id="rId9"/>
    <p:sldLayoutId id="2147483717" r:id="rId10"/>
    <p:sldLayoutId id="2147483718"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097280" y="758952"/>
            <a:ext cx="10058400" cy="4564610"/>
          </a:xfrm>
        </p:spPr>
        <p:txBody>
          <a:bodyPr>
            <a:normAutofit/>
          </a:bodyPr>
          <a:lstStyle/>
          <a:p>
            <a:r>
              <a:rPr lang="en-US" sz="6000" b="1" dirty="0"/>
              <a:t>Facilitating Research – Integration and Interdisciplinary Collaboration</a:t>
            </a:r>
            <a:r>
              <a:rPr lang="en-US" dirty="0"/>
              <a:t/>
            </a:r>
            <a:br>
              <a:rPr lang="en-US" dirty="0"/>
            </a:br>
            <a:endParaRPr lang="en-US" dirty="0"/>
          </a:p>
        </p:txBody>
      </p:sp>
      <p:sp>
        <p:nvSpPr>
          <p:cNvPr id="3" name="Subtitle 2"/>
          <p:cNvSpPr>
            <a:spLocks noGrp="1"/>
          </p:cNvSpPr>
          <p:nvPr>
            <p:ph type="subTitle" idx="1"/>
          </p:nvPr>
        </p:nvSpPr>
        <p:spPr/>
        <p:txBody>
          <a:bodyPr>
            <a:normAutofit/>
          </a:bodyPr>
          <a:lstStyle/>
          <a:p>
            <a:r>
              <a:rPr lang="en-US" dirty="0" smtClean="0"/>
              <a:t>Jennifer Kerpelman, Ph.D.</a:t>
            </a:r>
          </a:p>
          <a:p>
            <a:r>
              <a:rPr lang="en-US" dirty="0" smtClean="0"/>
              <a:t>Interim Vice President for Research</a:t>
            </a:r>
          </a:p>
        </p:txBody>
      </p:sp>
      <p:sp>
        <p:nvSpPr>
          <p:cNvPr id="4" name="TextBox 3"/>
          <p:cNvSpPr txBox="1"/>
          <p:nvPr/>
        </p:nvSpPr>
        <p:spPr>
          <a:xfrm>
            <a:off x="6126480" y="5908430"/>
            <a:ext cx="4335098" cy="646331"/>
          </a:xfrm>
          <a:prstGeom prst="rect">
            <a:avLst/>
          </a:prstGeom>
          <a:noFill/>
        </p:spPr>
        <p:txBody>
          <a:bodyPr wrap="none" rtlCol="0">
            <a:spAutoFit/>
          </a:bodyPr>
          <a:lstStyle/>
          <a:p>
            <a:r>
              <a:rPr lang="en-US" dirty="0"/>
              <a:t>Provost’s Academic Leadership Retreat 2018</a:t>
            </a:r>
          </a:p>
          <a:p>
            <a:endParaRPr lang="en-US" dirty="0"/>
          </a:p>
        </p:txBody>
      </p:sp>
      <p:pic>
        <p:nvPicPr>
          <p:cNvPr id="5" name="Picture 4"/>
          <p:cNvPicPr/>
          <p:nvPr/>
        </p:nvPicPr>
        <p:blipFill>
          <a:blip r:embed="rId2">
            <a:extLst>
              <a:ext uri="{28A0092B-C50C-407E-A947-70E740481C1C}">
                <a14:useLocalDpi xmlns:a14="http://schemas.microsoft.com/office/drawing/2010/main" val="0"/>
              </a:ext>
            </a:extLst>
          </a:blip>
          <a:srcRect/>
          <a:stretch>
            <a:fillRect/>
          </a:stretch>
        </p:blipFill>
        <p:spPr bwMode="auto">
          <a:xfrm>
            <a:off x="11220450" y="5598620"/>
            <a:ext cx="971550" cy="762000"/>
          </a:xfrm>
          <a:prstGeom prst="rect">
            <a:avLst/>
          </a:prstGeom>
          <a:noFill/>
        </p:spPr>
      </p:pic>
    </p:spTree>
    <p:extLst>
      <p:ext uri="{BB962C8B-B14F-4D97-AF65-F5344CB8AC3E}">
        <p14:creationId xmlns:p14="http://schemas.microsoft.com/office/powerpoint/2010/main" val="107839248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97280" y="286603"/>
            <a:ext cx="10058400" cy="1252051"/>
          </a:xfrm>
        </p:spPr>
        <p:txBody>
          <a:bodyPr>
            <a:normAutofit/>
          </a:bodyPr>
          <a:lstStyle/>
          <a:p>
            <a:r>
              <a:rPr lang="en-US" sz="3600" dirty="0" smtClean="0"/>
              <a:t>Quotes from faculty doing publicly engaged scholarship</a:t>
            </a:r>
            <a:endParaRPr lang="en-US" sz="3600" dirty="0"/>
          </a:p>
        </p:txBody>
      </p:sp>
      <p:sp>
        <p:nvSpPr>
          <p:cNvPr id="3" name="Content Placeholder 2"/>
          <p:cNvSpPr>
            <a:spLocks noGrp="1"/>
          </p:cNvSpPr>
          <p:nvPr>
            <p:ph idx="1"/>
          </p:nvPr>
        </p:nvSpPr>
        <p:spPr/>
        <p:txBody>
          <a:bodyPr/>
          <a:lstStyle/>
          <a:p>
            <a:pPr marL="0" lvl="0" indent="0">
              <a:buNone/>
            </a:pPr>
            <a:endParaRPr lang="en-US" sz="2400" i="1" dirty="0" smtClean="0"/>
          </a:p>
          <a:p>
            <a:pPr marL="0" lvl="0" indent="0">
              <a:buNone/>
            </a:pPr>
            <a:r>
              <a:rPr lang="en-US" sz="2400" i="1" dirty="0" smtClean="0"/>
              <a:t>My </a:t>
            </a:r>
            <a:r>
              <a:rPr lang="en-US" sz="2400" i="1" dirty="0"/>
              <a:t>research, teaching, and service are united by longstanding focus on international development, informed by theoretical approaches drawn from political economy, political ecology, feminist theory.  I approach international development as an area of research and practice.  </a:t>
            </a:r>
            <a:endParaRPr lang="en-US" sz="2400" i="1" dirty="0" smtClean="0"/>
          </a:p>
          <a:p>
            <a:pPr marL="0" lvl="0" indent="0">
              <a:buNone/>
            </a:pPr>
            <a:endParaRPr lang="en-US" sz="2400" i="1" dirty="0"/>
          </a:p>
          <a:p>
            <a:pPr marL="0" lvl="0" indent="0">
              <a:buNone/>
            </a:pPr>
            <a:r>
              <a:rPr lang="en-US" dirty="0"/>
              <a:t>C</a:t>
            </a:r>
            <a:r>
              <a:rPr lang="en-US" dirty="0" smtClean="0"/>
              <a:t>ollege </a:t>
            </a:r>
            <a:r>
              <a:rPr lang="en-US" dirty="0"/>
              <a:t>of </a:t>
            </a:r>
            <a:r>
              <a:rPr lang="en-US" dirty="0" smtClean="0"/>
              <a:t>Social Science </a:t>
            </a:r>
            <a:r>
              <a:rPr lang="en-US" dirty="0"/>
              <a:t>- female associate </a:t>
            </a:r>
            <a:r>
              <a:rPr lang="en-US" dirty="0" smtClean="0"/>
              <a:t>professor</a:t>
            </a:r>
            <a:endParaRPr lang="en-US" dirty="0"/>
          </a:p>
          <a:p>
            <a:endParaRPr lang="en-US" dirty="0"/>
          </a:p>
        </p:txBody>
      </p:sp>
      <p:sp>
        <p:nvSpPr>
          <p:cNvPr id="6" name="TextBox 5"/>
          <p:cNvSpPr txBox="1"/>
          <p:nvPr/>
        </p:nvSpPr>
        <p:spPr>
          <a:xfrm>
            <a:off x="0" y="6037674"/>
            <a:ext cx="4245428" cy="276999"/>
          </a:xfrm>
          <a:prstGeom prst="rect">
            <a:avLst/>
          </a:prstGeom>
          <a:noFill/>
        </p:spPr>
        <p:txBody>
          <a:bodyPr wrap="square" rtlCol="0">
            <a:spAutoFit/>
          </a:bodyPr>
          <a:lstStyle/>
          <a:p>
            <a:r>
              <a:rPr lang="en-US" sz="1200" dirty="0" smtClean="0"/>
              <a:t>Michigan State University – Outreach and Engagement</a:t>
            </a:r>
            <a:endParaRPr lang="en-US" sz="1200" dirty="0"/>
          </a:p>
        </p:txBody>
      </p:sp>
      <p:pic>
        <p:nvPicPr>
          <p:cNvPr id="7" name="Picture 6"/>
          <p:cNvPicPr/>
          <p:nvPr/>
        </p:nvPicPr>
        <p:blipFill>
          <a:blip r:embed="rId2">
            <a:extLst>
              <a:ext uri="{28A0092B-C50C-407E-A947-70E740481C1C}">
                <a14:useLocalDpi xmlns:a14="http://schemas.microsoft.com/office/drawing/2010/main" val="0"/>
              </a:ext>
            </a:extLst>
          </a:blip>
          <a:srcRect/>
          <a:stretch>
            <a:fillRect/>
          </a:stretch>
        </p:blipFill>
        <p:spPr bwMode="auto">
          <a:xfrm>
            <a:off x="11220450" y="5588977"/>
            <a:ext cx="971550" cy="762000"/>
          </a:xfrm>
          <a:prstGeom prst="rect">
            <a:avLst/>
          </a:prstGeom>
          <a:noFill/>
        </p:spPr>
      </p:pic>
    </p:spTree>
    <p:extLst>
      <p:ext uri="{BB962C8B-B14F-4D97-AF65-F5344CB8AC3E}">
        <p14:creationId xmlns:p14="http://schemas.microsoft.com/office/powerpoint/2010/main" val="161050110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97280" y="286603"/>
            <a:ext cx="10058400" cy="1128959"/>
          </a:xfrm>
        </p:spPr>
        <p:txBody>
          <a:bodyPr>
            <a:normAutofit/>
          </a:bodyPr>
          <a:lstStyle/>
          <a:p>
            <a:r>
              <a:rPr lang="en-US" sz="3600" dirty="0" smtClean="0"/>
              <a:t>Quotes from faculty doing publicly engaged scholarship</a:t>
            </a:r>
            <a:endParaRPr lang="en-US" sz="3600" dirty="0"/>
          </a:p>
        </p:txBody>
      </p:sp>
      <p:sp>
        <p:nvSpPr>
          <p:cNvPr id="3" name="Content Placeholder 2"/>
          <p:cNvSpPr>
            <a:spLocks noGrp="1"/>
          </p:cNvSpPr>
          <p:nvPr>
            <p:ph idx="1"/>
          </p:nvPr>
        </p:nvSpPr>
        <p:spPr/>
        <p:txBody>
          <a:bodyPr>
            <a:normAutofit/>
          </a:bodyPr>
          <a:lstStyle/>
          <a:p>
            <a:pPr marL="0" lvl="0" indent="0">
              <a:buNone/>
            </a:pPr>
            <a:endParaRPr lang="en-US" sz="2400" i="1" dirty="0" smtClean="0"/>
          </a:p>
          <a:p>
            <a:pPr marL="0" lvl="0" indent="0">
              <a:buNone/>
            </a:pPr>
            <a:r>
              <a:rPr lang="en-US" sz="2400" i="1" dirty="0" smtClean="0"/>
              <a:t>I </a:t>
            </a:r>
            <a:r>
              <a:rPr lang="en-US" sz="2400" i="1" dirty="0"/>
              <a:t>have been able to develop an extensive amount of material that is based on my strategy research and then use it both </a:t>
            </a:r>
            <a:r>
              <a:rPr lang="en-US" sz="2400" i="1" dirty="0" smtClean="0"/>
              <a:t>in class </a:t>
            </a:r>
            <a:r>
              <a:rPr lang="en-US" sz="2400" i="1" dirty="0"/>
              <a:t>instruction (the graduate and undergraduate levels) and in my industry outreach activities.  </a:t>
            </a:r>
            <a:endParaRPr lang="en-US" sz="2400" i="1" dirty="0" smtClean="0"/>
          </a:p>
          <a:p>
            <a:pPr marL="0" lvl="0" indent="0">
              <a:buNone/>
            </a:pPr>
            <a:endParaRPr lang="en-US" sz="2400" i="1" dirty="0"/>
          </a:p>
          <a:p>
            <a:pPr marL="0" lvl="0" indent="0">
              <a:buNone/>
            </a:pPr>
            <a:r>
              <a:rPr lang="en-US" dirty="0" smtClean="0"/>
              <a:t>College </a:t>
            </a:r>
            <a:r>
              <a:rPr lang="en-US" dirty="0"/>
              <a:t>of </a:t>
            </a:r>
            <a:r>
              <a:rPr lang="en-US" dirty="0" smtClean="0"/>
              <a:t>Agriculture </a:t>
            </a:r>
            <a:r>
              <a:rPr lang="en-US" dirty="0"/>
              <a:t>and </a:t>
            </a:r>
            <a:r>
              <a:rPr lang="en-US" dirty="0" smtClean="0"/>
              <a:t>Natural Resources </a:t>
            </a:r>
            <a:r>
              <a:rPr lang="en-US" dirty="0"/>
              <a:t>– male associate </a:t>
            </a:r>
            <a:r>
              <a:rPr lang="en-US" dirty="0" smtClean="0"/>
              <a:t>professor</a:t>
            </a:r>
            <a:endParaRPr lang="en-US" dirty="0"/>
          </a:p>
          <a:p>
            <a:endParaRPr lang="en-US" dirty="0"/>
          </a:p>
        </p:txBody>
      </p:sp>
      <p:sp>
        <p:nvSpPr>
          <p:cNvPr id="6" name="TextBox 5"/>
          <p:cNvSpPr txBox="1"/>
          <p:nvPr/>
        </p:nvSpPr>
        <p:spPr>
          <a:xfrm>
            <a:off x="0" y="6088045"/>
            <a:ext cx="4245428" cy="276999"/>
          </a:xfrm>
          <a:prstGeom prst="rect">
            <a:avLst/>
          </a:prstGeom>
          <a:noFill/>
        </p:spPr>
        <p:txBody>
          <a:bodyPr wrap="square" rtlCol="0">
            <a:spAutoFit/>
          </a:bodyPr>
          <a:lstStyle/>
          <a:p>
            <a:r>
              <a:rPr lang="en-US" sz="1200" dirty="0" smtClean="0"/>
              <a:t>Michigan State University – Outreach and Engagement</a:t>
            </a:r>
            <a:endParaRPr lang="en-US" sz="1200" dirty="0"/>
          </a:p>
        </p:txBody>
      </p:sp>
      <p:pic>
        <p:nvPicPr>
          <p:cNvPr id="7" name="Picture 6"/>
          <p:cNvPicPr/>
          <p:nvPr/>
        </p:nvPicPr>
        <p:blipFill>
          <a:blip r:embed="rId2">
            <a:extLst>
              <a:ext uri="{28A0092B-C50C-407E-A947-70E740481C1C}">
                <a14:useLocalDpi xmlns:a14="http://schemas.microsoft.com/office/drawing/2010/main" val="0"/>
              </a:ext>
            </a:extLst>
          </a:blip>
          <a:srcRect/>
          <a:stretch>
            <a:fillRect/>
          </a:stretch>
        </p:blipFill>
        <p:spPr bwMode="auto">
          <a:xfrm>
            <a:off x="11220450" y="5588977"/>
            <a:ext cx="971550" cy="762000"/>
          </a:xfrm>
          <a:prstGeom prst="rect">
            <a:avLst/>
          </a:prstGeom>
          <a:noFill/>
        </p:spPr>
      </p:pic>
    </p:spTree>
    <p:extLst>
      <p:ext uri="{BB962C8B-B14F-4D97-AF65-F5344CB8AC3E}">
        <p14:creationId xmlns:p14="http://schemas.microsoft.com/office/powerpoint/2010/main" val="62957178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97280" y="286604"/>
            <a:ext cx="10058400" cy="1058620"/>
          </a:xfrm>
        </p:spPr>
        <p:txBody>
          <a:bodyPr>
            <a:normAutofit/>
          </a:bodyPr>
          <a:lstStyle/>
          <a:p>
            <a:r>
              <a:rPr lang="en-US" sz="3600" dirty="0" smtClean="0"/>
              <a:t>Quotes from faculty doing publicly engaged scholarship</a:t>
            </a:r>
            <a:endParaRPr lang="en-US" sz="3600" dirty="0"/>
          </a:p>
        </p:txBody>
      </p:sp>
      <p:sp>
        <p:nvSpPr>
          <p:cNvPr id="3" name="Content Placeholder 2"/>
          <p:cNvSpPr>
            <a:spLocks noGrp="1"/>
          </p:cNvSpPr>
          <p:nvPr>
            <p:ph idx="1"/>
          </p:nvPr>
        </p:nvSpPr>
        <p:spPr/>
        <p:txBody>
          <a:bodyPr/>
          <a:lstStyle/>
          <a:p>
            <a:pPr marL="0" lvl="0" indent="0">
              <a:buNone/>
            </a:pPr>
            <a:endParaRPr lang="en-US" sz="2400" i="1" dirty="0" smtClean="0"/>
          </a:p>
          <a:p>
            <a:pPr marL="0" lvl="0" indent="0">
              <a:buNone/>
            </a:pPr>
            <a:r>
              <a:rPr lang="en-US" sz="2400" i="1" dirty="0" smtClean="0"/>
              <a:t>I </a:t>
            </a:r>
            <a:r>
              <a:rPr lang="en-US" sz="2400" i="1" dirty="0"/>
              <a:t>strive to enact the land grant university’s emphasis on civic participation and contribution from my profession in my research, teaching, and service.  To enact this belief, my teaching, research, and service braid together whenever possible</a:t>
            </a:r>
            <a:r>
              <a:rPr lang="en-US" sz="2400" dirty="0" smtClean="0"/>
              <a:t>. </a:t>
            </a:r>
          </a:p>
          <a:p>
            <a:pPr marL="0" lvl="0" indent="0">
              <a:buNone/>
            </a:pPr>
            <a:endParaRPr lang="en-US" sz="2400" dirty="0"/>
          </a:p>
          <a:p>
            <a:pPr marL="0" lvl="0" indent="0">
              <a:buNone/>
            </a:pPr>
            <a:r>
              <a:rPr lang="en-US" dirty="0" smtClean="0"/>
              <a:t>College </a:t>
            </a:r>
            <a:r>
              <a:rPr lang="en-US" dirty="0"/>
              <a:t>of </a:t>
            </a:r>
            <a:r>
              <a:rPr lang="en-US" dirty="0" smtClean="0"/>
              <a:t>Arts </a:t>
            </a:r>
            <a:r>
              <a:rPr lang="en-US" dirty="0"/>
              <a:t>and </a:t>
            </a:r>
            <a:r>
              <a:rPr lang="en-US" dirty="0" smtClean="0"/>
              <a:t>Letters </a:t>
            </a:r>
            <a:r>
              <a:rPr lang="en-US" dirty="0"/>
              <a:t>– female assistant </a:t>
            </a:r>
            <a:r>
              <a:rPr lang="en-US" dirty="0" smtClean="0"/>
              <a:t>professor</a:t>
            </a:r>
            <a:endParaRPr lang="en-US" dirty="0"/>
          </a:p>
          <a:p>
            <a:endParaRPr lang="en-US" dirty="0"/>
          </a:p>
        </p:txBody>
      </p:sp>
      <p:sp>
        <p:nvSpPr>
          <p:cNvPr id="6" name="TextBox 5"/>
          <p:cNvSpPr txBox="1"/>
          <p:nvPr/>
        </p:nvSpPr>
        <p:spPr>
          <a:xfrm>
            <a:off x="0" y="6092605"/>
            <a:ext cx="4245428" cy="276999"/>
          </a:xfrm>
          <a:prstGeom prst="rect">
            <a:avLst/>
          </a:prstGeom>
          <a:noFill/>
        </p:spPr>
        <p:txBody>
          <a:bodyPr wrap="square" rtlCol="0">
            <a:spAutoFit/>
          </a:bodyPr>
          <a:lstStyle/>
          <a:p>
            <a:r>
              <a:rPr lang="en-US" sz="1200" dirty="0" smtClean="0"/>
              <a:t>Michigan State University – Outreach and Engagement</a:t>
            </a:r>
            <a:endParaRPr lang="en-US" sz="1200" dirty="0"/>
          </a:p>
        </p:txBody>
      </p:sp>
      <p:pic>
        <p:nvPicPr>
          <p:cNvPr id="7" name="Picture 6"/>
          <p:cNvPicPr/>
          <p:nvPr/>
        </p:nvPicPr>
        <p:blipFill>
          <a:blip r:embed="rId2">
            <a:extLst>
              <a:ext uri="{28A0092B-C50C-407E-A947-70E740481C1C}">
                <a14:useLocalDpi xmlns:a14="http://schemas.microsoft.com/office/drawing/2010/main" val="0"/>
              </a:ext>
            </a:extLst>
          </a:blip>
          <a:srcRect/>
          <a:stretch>
            <a:fillRect/>
          </a:stretch>
        </p:blipFill>
        <p:spPr bwMode="auto">
          <a:xfrm>
            <a:off x="11220450" y="5588977"/>
            <a:ext cx="971550" cy="762000"/>
          </a:xfrm>
          <a:prstGeom prst="rect">
            <a:avLst/>
          </a:prstGeom>
          <a:noFill/>
        </p:spPr>
      </p:pic>
    </p:spTree>
    <p:extLst>
      <p:ext uri="{BB962C8B-B14F-4D97-AF65-F5344CB8AC3E}">
        <p14:creationId xmlns:p14="http://schemas.microsoft.com/office/powerpoint/2010/main" val="114544105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97280" y="286603"/>
            <a:ext cx="10058400" cy="1137751"/>
          </a:xfrm>
        </p:spPr>
        <p:txBody>
          <a:bodyPr>
            <a:normAutofit/>
          </a:bodyPr>
          <a:lstStyle/>
          <a:p>
            <a:r>
              <a:rPr lang="en-US" sz="3600" dirty="0" smtClean="0"/>
              <a:t>Quotes from faculty doing publicly engaged scholarship</a:t>
            </a:r>
            <a:endParaRPr lang="en-US" sz="3600" dirty="0"/>
          </a:p>
        </p:txBody>
      </p:sp>
      <p:sp>
        <p:nvSpPr>
          <p:cNvPr id="3" name="Content Placeholder 2"/>
          <p:cNvSpPr>
            <a:spLocks noGrp="1"/>
          </p:cNvSpPr>
          <p:nvPr>
            <p:ph idx="1"/>
          </p:nvPr>
        </p:nvSpPr>
        <p:spPr/>
        <p:txBody>
          <a:bodyPr>
            <a:normAutofit/>
          </a:bodyPr>
          <a:lstStyle/>
          <a:p>
            <a:pPr marL="0" lvl="0" indent="0">
              <a:buNone/>
            </a:pPr>
            <a:endParaRPr lang="en-US" sz="2400" i="1" dirty="0" smtClean="0"/>
          </a:p>
          <a:p>
            <a:pPr marL="0" lvl="0" indent="0">
              <a:buNone/>
            </a:pPr>
            <a:r>
              <a:rPr lang="en-US" sz="2400" i="1" dirty="0" smtClean="0"/>
              <a:t>My </a:t>
            </a:r>
            <a:r>
              <a:rPr lang="en-US" sz="2400" i="1" dirty="0"/>
              <a:t>research integrates students, interns, and residents into every aspect of my research, from proposal writing to study design, data collection, and data representation to authorship and presentation and the eventual clinical realization of our work. Such vision represents an intertwining of research, teaching, and outreach because it involves students at every level of research and is directly applicable, both in the clinics and in comparative human research</a:t>
            </a:r>
            <a:r>
              <a:rPr lang="en-US" sz="2400" dirty="0"/>
              <a:t>. </a:t>
            </a:r>
            <a:endParaRPr lang="en-US" sz="2400" dirty="0" smtClean="0"/>
          </a:p>
          <a:p>
            <a:pPr marL="0" lvl="0" indent="0">
              <a:buNone/>
            </a:pPr>
            <a:endParaRPr lang="en-US" sz="2400" dirty="0"/>
          </a:p>
          <a:p>
            <a:pPr marL="0" lvl="0" indent="0">
              <a:buNone/>
            </a:pPr>
            <a:r>
              <a:rPr lang="en-US" dirty="0" smtClean="0"/>
              <a:t>College </a:t>
            </a:r>
            <a:r>
              <a:rPr lang="en-US" dirty="0"/>
              <a:t>of </a:t>
            </a:r>
            <a:r>
              <a:rPr lang="en-US" dirty="0" smtClean="0"/>
              <a:t>Veterinary Medicine </a:t>
            </a:r>
            <a:r>
              <a:rPr lang="en-US" dirty="0"/>
              <a:t>– male assistant </a:t>
            </a:r>
            <a:r>
              <a:rPr lang="en-US" dirty="0" smtClean="0"/>
              <a:t>professor</a:t>
            </a:r>
            <a:endParaRPr lang="en-US" dirty="0"/>
          </a:p>
          <a:p>
            <a:endParaRPr lang="en-US" dirty="0"/>
          </a:p>
          <a:p>
            <a:endParaRPr lang="en-US" dirty="0"/>
          </a:p>
        </p:txBody>
      </p:sp>
      <p:sp>
        <p:nvSpPr>
          <p:cNvPr id="6" name="TextBox 5"/>
          <p:cNvSpPr txBox="1"/>
          <p:nvPr/>
        </p:nvSpPr>
        <p:spPr>
          <a:xfrm>
            <a:off x="0" y="6013475"/>
            <a:ext cx="4245428" cy="276999"/>
          </a:xfrm>
          <a:prstGeom prst="rect">
            <a:avLst/>
          </a:prstGeom>
          <a:noFill/>
        </p:spPr>
        <p:txBody>
          <a:bodyPr wrap="square" rtlCol="0">
            <a:spAutoFit/>
          </a:bodyPr>
          <a:lstStyle/>
          <a:p>
            <a:r>
              <a:rPr lang="en-US" sz="1200" dirty="0" smtClean="0"/>
              <a:t>Michigan State University – Outreach and Engagement</a:t>
            </a:r>
            <a:endParaRPr lang="en-US" sz="1200" dirty="0"/>
          </a:p>
        </p:txBody>
      </p:sp>
      <p:pic>
        <p:nvPicPr>
          <p:cNvPr id="7" name="Picture 6"/>
          <p:cNvPicPr/>
          <p:nvPr/>
        </p:nvPicPr>
        <p:blipFill>
          <a:blip r:embed="rId3">
            <a:extLst>
              <a:ext uri="{28A0092B-C50C-407E-A947-70E740481C1C}">
                <a14:useLocalDpi xmlns:a14="http://schemas.microsoft.com/office/drawing/2010/main" val="0"/>
              </a:ext>
            </a:extLst>
          </a:blip>
          <a:srcRect/>
          <a:stretch>
            <a:fillRect/>
          </a:stretch>
        </p:blipFill>
        <p:spPr bwMode="auto">
          <a:xfrm>
            <a:off x="11220450" y="5588977"/>
            <a:ext cx="971550" cy="762000"/>
          </a:xfrm>
          <a:prstGeom prst="rect">
            <a:avLst/>
          </a:prstGeom>
          <a:noFill/>
        </p:spPr>
      </p:pic>
    </p:spTree>
    <p:extLst>
      <p:ext uri="{BB962C8B-B14F-4D97-AF65-F5344CB8AC3E}">
        <p14:creationId xmlns:p14="http://schemas.microsoft.com/office/powerpoint/2010/main" val="21139622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86100" y="369277"/>
            <a:ext cx="5644662" cy="1301261"/>
          </a:xfrm>
        </p:spPr>
        <p:txBody>
          <a:bodyPr>
            <a:normAutofit fontScale="90000"/>
          </a:bodyPr>
          <a:lstStyle/>
          <a:p>
            <a:r>
              <a:rPr lang="en-US" dirty="0"/>
              <a:t>Policy and Practice</a:t>
            </a:r>
            <a:br>
              <a:rPr lang="en-US" dirty="0"/>
            </a:br>
            <a:endParaRPr lang="en-US" dirty="0"/>
          </a:p>
        </p:txBody>
      </p:sp>
      <p:sp>
        <p:nvSpPr>
          <p:cNvPr id="3" name="Content Placeholder 2"/>
          <p:cNvSpPr>
            <a:spLocks noGrp="1"/>
          </p:cNvSpPr>
          <p:nvPr>
            <p:ph idx="1"/>
          </p:nvPr>
        </p:nvSpPr>
        <p:spPr>
          <a:xfrm>
            <a:off x="254856" y="1776046"/>
            <a:ext cx="10727499" cy="4193931"/>
          </a:xfrm>
        </p:spPr>
        <p:txBody>
          <a:bodyPr>
            <a:normAutofit fontScale="92500" lnSpcReduction="20000"/>
          </a:bodyPr>
          <a:lstStyle/>
          <a:p>
            <a:pPr marL="457200" lvl="0" indent="-457200">
              <a:lnSpc>
                <a:spcPct val="120000"/>
              </a:lnSpc>
              <a:spcBef>
                <a:spcPts val="0"/>
              </a:spcBef>
              <a:buFont typeface="+mj-lt"/>
              <a:buAutoNum type="arabicPeriod"/>
            </a:pPr>
            <a:r>
              <a:rPr lang="en-US" sz="1900" dirty="0" smtClean="0"/>
              <a:t>Focus </a:t>
            </a:r>
            <a:r>
              <a:rPr lang="en-US" sz="1900" dirty="0"/>
              <a:t>professional development for emerging scholars and faculty development on integration</a:t>
            </a:r>
            <a:r>
              <a:rPr lang="en-US" sz="1900" dirty="0" smtClean="0"/>
              <a:t>.</a:t>
            </a:r>
          </a:p>
          <a:p>
            <a:pPr marL="457200" lvl="0" indent="-457200">
              <a:lnSpc>
                <a:spcPct val="120000"/>
              </a:lnSpc>
              <a:spcBef>
                <a:spcPts val="0"/>
              </a:spcBef>
              <a:buFont typeface="+mj-lt"/>
              <a:buAutoNum type="arabicPeriod"/>
            </a:pPr>
            <a:endParaRPr lang="en-US" sz="1900" dirty="0"/>
          </a:p>
          <a:p>
            <a:pPr marL="457200" lvl="0" indent="-457200">
              <a:lnSpc>
                <a:spcPct val="120000"/>
              </a:lnSpc>
              <a:spcBef>
                <a:spcPts val="0"/>
              </a:spcBef>
              <a:buFont typeface="+mj-lt"/>
              <a:buAutoNum type="arabicPeriod"/>
            </a:pPr>
            <a:r>
              <a:rPr lang="en-US" sz="1900" dirty="0"/>
              <a:t>Elevate examples of faculty who have successfully integrated their publicly engaged scholarship and have been successful through reappointment, promotion, and tenure</a:t>
            </a:r>
            <a:r>
              <a:rPr lang="en-US" sz="1900" dirty="0" smtClean="0"/>
              <a:t>.</a:t>
            </a:r>
          </a:p>
          <a:p>
            <a:pPr marL="457200" lvl="0" indent="-457200">
              <a:lnSpc>
                <a:spcPct val="120000"/>
              </a:lnSpc>
              <a:spcBef>
                <a:spcPts val="0"/>
              </a:spcBef>
              <a:buFont typeface="+mj-lt"/>
              <a:buAutoNum type="arabicPeriod"/>
            </a:pPr>
            <a:endParaRPr lang="en-US" sz="1900" dirty="0"/>
          </a:p>
          <a:p>
            <a:pPr marL="457200" lvl="0" indent="-457200">
              <a:lnSpc>
                <a:spcPct val="120000"/>
              </a:lnSpc>
              <a:spcBef>
                <a:spcPts val="0"/>
              </a:spcBef>
              <a:buFont typeface="+mj-lt"/>
              <a:buAutoNum type="arabicPeriod"/>
            </a:pPr>
            <a:r>
              <a:rPr lang="en-US" sz="1900" dirty="0"/>
              <a:t>Encourage scholars who have been successfully in integrating their publicly engaged scholarship to take on administrative or leadership roles</a:t>
            </a:r>
            <a:r>
              <a:rPr lang="en-US" sz="1900" dirty="0" smtClean="0"/>
              <a:t>.</a:t>
            </a:r>
          </a:p>
          <a:p>
            <a:pPr marL="457200" lvl="0" indent="-457200">
              <a:lnSpc>
                <a:spcPct val="120000"/>
              </a:lnSpc>
              <a:spcBef>
                <a:spcPts val="0"/>
              </a:spcBef>
              <a:buFont typeface="+mj-lt"/>
              <a:buAutoNum type="arabicPeriod"/>
            </a:pPr>
            <a:endParaRPr lang="en-US" sz="1900" dirty="0"/>
          </a:p>
          <a:p>
            <a:pPr marL="457200" lvl="0" indent="-457200">
              <a:lnSpc>
                <a:spcPct val="120000"/>
              </a:lnSpc>
              <a:spcBef>
                <a:spcPts val="0"/>
              </a:spcBef>
              <a:buFont typeface="+mj-lt"/>
              <a:buAutoNum type="arabicPeriod"/>
            </a:pPr>
            <a:r>
              <a:rPr lang="en-US" sz="1900" dirty="0"/>
              <a:t>Revise reappointment, promotion, and tenure guidelines, forms, and policies to encourage reporting of integrated publicly engaged scholarship</a:t>
            </a:r>
            <a:r>
              <a:rPr lang="en-US" sz="1900" dirty="0" smtClean="0"/>
              <a:t>.</a:t>
            </a:r>
          </a:p>
          <a:p>
            <a:pPr marL="457200" lvl="0" indent="-457200">
              <a:lnSpc>
                <a:spcPct val="120000"/>
              </a:lnSpc>
              <a:spcBef>
                <a:spcPts val="0"/>
              </a:spcBef>
              <a:buFont typeface="+mj-lt"/>
              <a:buAutoNum type="arabicPeriod"/>
            </a:pPr>
            <a:endParaRPr lang="en-US" sz="1900" dirty="0"/>
          </a:p>
          <a:p>
            <a:pPr marL="457200" lvl="0" indent="-457200">
              <a:lnSpc>
                <a:spcPct val="120000"/>
              </a:lnSpc>
              <a:spcBef>
                <a:spcPts val="0"/>
              </a:spcBef>
              <a:buFont typeface="+mj-lt"/>
              <a:buAutoNum type="arabicPeriod"/>
            </a:pPr>
            <a:r>
              <a:rPr lang="en-US" sz="1900" dirty="0"/>
              <a:t>Continue to reinforce the value of integrated publicly engaged scholarship, formally &amp; informally, to mitigate turnover effects.</a:t>
            </a:r>
          </a:p>
          <a:p>
            <a:endParaRPr lang="en-US" dirty="0"/>
          </a:p>
        </p:txBody>
      </p:sp>
      <p:sp>
        <p:nvSpPr>
          <p:cNvPr id="6" name="TextBox 5"/>
          <p:cNvSpPr txBox="1"/>
          <p:nvPr/>
        </p:nvSpPr>
        <p:spPr>
          <a:xfrm>
            <a:off x="0" y="6014106"/>
            <a:ext cx="4245428" cy="276999"/>
          </a:xfrm>
          <a:prstGeom prst="rect">
            <a:avLst/>
          </a:prstGeom>
          <a:noFill/>
        </p:spPr>
        <p:txBody>
          <a:bodyPr wrap="square" rtlCol="0">
            <a:spAutoFit/>
          </a:bodyPr>
          <a:lstStyle/>
          <a:p>
            <a:r>
              <a:rPr lang="en-US" sz="1200" dirty="0" smtClean="0"/>
              <a:t>Michigan State University – Outreach and Engagement</a:t>
            </a:r>
            <a:endParaRPr lang="en-US" sz="1200" dirty="0"/>
          </a:p>
        </p:txBody>
      </p:sp>
      <p:pic>
        <p:nvPicPr>
          <p:cNvPr id="7" name="Picture 6"/>
          <p:cNvPicPr/>
          <p:nvPr/>
        </p:nvPicPr>
        <p:blipFill>
          <a:blip r:embed="rId2">
            <a:extLst>
              <a:ext uri="{28A0092B-C50C-407E-A947-70E740481C1C}">
                <a14:useLocalDpi xmlns:a14="http://schemas.microsoft.com/office/drawing/2010/main" val="0"/>
              </a:ext>
            </a:extLst>
          </a:blip>
          <a:srcRect/>
          <a:stretch>
            <a:fillRect/>
          </a:stretch>
        </p:blipFill>
        <p:spPr bwMode="auto">
          <a:xfrm>
            <a:off x="11220450" y="5588977"/>
            <a:ext cx="971550" cy="762000"/>
          </a:xfrm>
          <a:prstGeom prst="rect">
            <a:avLst/>
          </a:prstGeom>
          <a:noFill/>
        </p:spPr>
      </p:pic>
    </p:spTree>
    <p:extLst>
      <p:ext uri="{BB962C8B-B14F-4D97-AF65-F5344CB8AC3E}">
        <p14:creationId xmlns:p14="http://schemas.microsoft.com/office/powerpoint/2010/main" val="420858243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936266" cy="1024060"/>
          </a:xfrm>
        </p:spPr>
        <p:txBody>
          <a:bodyPr>
            <a:normAutofit fontScale="90000"/>
          </a:bodyPr>
          <a:lstStyle/>
          <a:p>
            <a:r>
              <a:rPr lang="en-US" dirty="0"/>
              <a:t>Examples of supports for integration at Auburn</a:t>
            </a:r>
          </a:p>
        </p:txBody>
      </p:sp>
      <p:sp>
        <p:nvSpPr>
          <p:cNvPr id="3" name="Content Placeholder 2"/>
          <p:cNvSpPr>
            <a:spLocks noGrp="1"/>
          </p:cNvSpPr>
          <p:nvPr>
            <p:ph idx="1"/>
          </p:nvPr>
        </p:nvSpPr>
        <p:spPr>
          <a:xfrm>
            <a:off x="325677" y="1825624"/>
            <a:ext cx="11028123" cy="4750539"/>
          </a:xfrm>
        </p:spPr>
        <p:txBody>
          <a:bodyPr>
            <a:normAutofit/>
          </a:bodyPr>
          <a:lstStyle/>
          <a:p>
            <a:pPr marL="457200" lvl="0" indent="-457200">
              <a:buFont typeface="+mj-lt"/>
              <a:buAutoNum type="arabicPeriod"/>
            </a:pPr>
            <a:r>
              <a:rPr lang="en-US" dirty="0"/>
              <a:t>Undergraduate Research Fellowship program – engages faculty mentors in ways that link their research and teaching. </a:t>
            </a:r>
            <a:endParaRPr lang="en-US" dirty="0" smtClean="0"/>
          </a:p>
          <a:p>
            <a:pPr marL="457200" lvl="0" indent="-457200">
              <a:buFont typeface="+mj-lt"/>
              <a:buAutoNum type="arabicPeriod"/>
            </a:pPr>
            <a:endParaRPr lang="en-US" dirty="0"/>
          </a:p>
          <a:p>
            <a:pPr marL="457200" lvl="0" indent="-457200">
              <a:buFont typeface="+mj-lt"/>
              <a:buAutoNum type="arabicPeriod"/>
            </a:pPr>
            <a:r>
              <a:rPr lang="en-US" i="1" dirty="0" err="1"/>
              <a:t>Biggio</a:t>
            </a:r>
            <a:r>
              <a:rPr lang="en-US" i="1" dirty="0"/>
              <a:t> Center</a:t>
            </a:r>
            <a:r>
              <a:rPr lang="en-US" dirty="0"/>
              <a:t> (Preparing Future Faculty program; New Faculty Scholars program</a:t>
            </a:r>
            <a:r>
              <a:rPr lang="en-US" dirty="0" smtClean="0"/>
              <a:t>).</a:t>
            </a:r>
          </a:p>
          <a:p>
            <a:pPr marL="457200" lvl="0" indent="-457200">
              <a:buFont typeface="+mj-lt"/>
              <a:buAutoNum type="arabicPeriod"/>
            </a:pPr>
            <a:endParaRPr lang="en-US" dirty="0"/>
          </a:p>
          <a:p>
            <a:pPr marL="457200" lvl="0" indent="-457200">
              <a:buFont typeface="+mj-lt"/>
              <a:buAutoNum type="arabicPeriod"/>
            </a:pPr>
            <a:r>
              <a:rPr lang="en-US" dirty="0"/>
              <a:t>The Office of the Vice President for University Outreach: </a:t>
            </a:r>
            <a:r>
              <a:rPr lang="en-US" i="1" dirty="0"/>
              <a:t>Competitive Outreach Scholarship Grants </a:t>
            </a:r>
            <a:r>
              <a:rPr lang="en-US" dirty="0"/>
              <a:t>and other supports for publicly engaged scholarship</a:t>
            </a:r>
            <a:r>
              <a:rPr lang="en-US" dirty="0" smtClean="0"/>
              <a:t>.</a:t>
            </a:r>
          </a:p>
          <a:p>
            <a:pPr marL="457200" lvl="0" indent="-457200">
              <a:buFont typeface="+mj-lt"/>
              <a:buAutoNum type="arabicPeriod"/>
            </a:pPr>
            <a:endParaRPr lang="en-US" dirty="0"/>
          </a:p>
          <a:p>
            <a:pPr marL="457200" lvl="0" indent="-457200">
              <a:buFont typeface="+mj-lt"/>
              <a:buAutoNum type="arabicPeriod"/>
            </a:pPr>
            <a:r>
              <a:rPr lang="en-US" dirty="0"/>
              <a:t>The </a:t>
            </a:r>
            <a:r>
              <a:rPr lang="en-US" i="1" dirty="0"/>
              <a:t>This is Research</a:t>
            </a:r>
            <a:r>
              <a:rPr lang="en-US" dirty="0"/>
              <a:t> Faculty Symposium has hosted sessions addressing the integration of teaching and research, and served as a forum for faculty to share experiences with each other.</a:t>
            </a:r>
          </a:p>
          <a:p>
            <a:endParaRPr lang="en-US" dirty="0"/>
          </a:p>
        </p:txBody>
      </p:sp>
      <p:pic>
        <p:nvPicPr>
          <p:cNvPr id="4" name="Picture 3"/>
          <p:cNvPicPr/>
          <p:nvPr/>
        </p:nvPicPr>
        <p:blipFill>
          <a:blip r:embed="rId2">
            <a:extLst>
              <a:ext uri="{28A0092B-C50C-407E-A947-70E740481C1C}">
                <a14:useLocalDpi xmlns:a14="http://schemas.microsoft.com/office/drawing/2010/main" val="0"/>
              </a:ext>
            </a:extLst>
          </a:blip>
          <a:srcRect/>
          <a:stretch>
            <a:fillRect/>
          </a:stretch>
        </p:blipFill>
        <p:spPr bwMode="auto">
          <a:xfrm>
            <a:off x="11220450" y="5588977"/>
            <a:ext cx="971550" cy="762000"/>
          </a:xfrm>
          <a:prstGeom prst="rect">
            <a:avLst/>
          </a:prstGeom>
          <a:noFill/>
        </p:spPr>
      </p:pic>
    </p:spTree>
    <p:extLst>
      <p:ext uri="{BB962C8B-B14F-4D97-AF65-F5344CB8AC3E}">
        <p14:creationId xmlns:p14="http://schemas.microsoft.com/office/powerpoint/2010/main" val="12829487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Discussion Questions</a:t>
            </a:r>
            <a:endParaRPr lang="en-US" dirty="0"/>
          </a:p>
        </p:txBody>
      </p:sp>
      <p:sp>
        <p:nvSpPr>
          <p:cNvPr id="3" name="Content Placeholder 2"/>
          <p:cNvSpPr>
            <a:spLocks noGrp="1"/>
          </p:cNvSpPr>
          <p:nvPr>
            <p:ph idx="1"/>
          </p:nvPr>
        </p:nvSpPr>
        <p:spPr>
          <a:xfrm>
            <a:off x="838200" y="1362162"/>
            <a:ext cx="10515600" cy="4351338"/>
          </a:xfrm>
        </p:spPr>
        <p:txBody>
          <a:bodyPr>
            <a:normAutofit/>
          </a:bodyPr>
          <a:lstStyle/>
          <a:p>
            <a:pPr marL="0" indent="0">
              <a:buNone/>
            </a:pPr>
            <a:r>
              <a:rPr lang="en-US" i="1" dirty="0"/>
              <a:t> </a:t>
            </a:r>
            <a:endParaRPr lang="en-US" dirty="0" smtClean="0"/>
          </a:p>
          <a:p>
            <a:pPr marL="514350" lvl="0" indent="-514350">
              <a:buFont typeface="+mj-lt"/>
              <a:buAutoNum type="arabicPeriod"/>
            </a:pPr>
            <a:r>
              <a:rPr lang="en-US" dirty="0" smtClean="0"/>
              <a:t>In your colleges/schools, do you offer specific opportunities that support faculty members’ efforts to integrate their research, teaching and/or outreach roles?</a:t>
            </a:r>
          </a:p>
          <a:p>
            <a:pPr marL="514350" indent="-514350">
              <a:buFont typeface="+mj-lt"/>
              <a:buAutoNum type="arabicPeriod"/>
            </a:pPr>
            <a:endParaRPr lang="en-US" dirty="0"/>
          </a:p>
          <a:p>
            <a:pPr marL="514350" lvl="0" indent="-514350">
              <a:buFont typeface="+mj-lt"/>
              <a:buAutoNum type="arabicPeriod"/>
            </a:pPr>
            <a:r>
              <a:rPr lang="en-US" dirty="0"/>
              <a:t>Are there ways within and across units that we could increase opportunities for faculty to dialogue about role integration, as well as receive mentoring in role integration?</a:t>
            </a:r>
          </a:p>
          <a:p>
            <a:pPr marL="514350" indent="-514350">
              <a:buFont typeface="+mj-lt"/>
              <a:buAutoNum type="arabicPeriod"/>
            </a:pPr>
            <a:endParaRPr lang="en-US" dirty="0"/>
          </a:p>
          <a:p>
            <a:pPr marL="514350" lvl="0" indent="-514350">
              <a:buFont typeface="+mj-lt"/>
              <a:buAutoNum type="arabicPeriod"/>
            </a:pPr>
            <a:r>
              <a:rPr lang="en-US" dirty="0"/>
              <a:t>What other supports/incentives are needed that would help faculty integrate roles?</a:t>
            </a:r>
          </a:p>
          <a:p>
            <a:endParaRPr lang="en-US" dirty="0"/>
          </a:p>
        </p:txBody>
      </p:sp>
      <p:pic>
        <p:nvPicPr>
          <p:cNvPr id="4" name="Picture 3"/>
          <p:cNvPicPr/>
          <p:nvPr/>
        </p:nvPicPr>
        <p:blipFill>
          <a:blip r:embed="rId2">
            <a:extLst>
              <a:ext uri="{28A0092B-C50C-407E-A947-70E740481C1C}">
                <a14:useLocalDpi xmlns:a14="http://schemas.microsoft.com/office/drawing/2010/main" val="0"/>
              </a:ext>
            </a:extLst>
          </a:blip>
          <a:srcRect/>
          <a:stretch>
            <a:fillRect/>
          </a:stretch>
        </p:blipFill>
        <p:spPr bwMode="auto">
          <a:xfrm>
            <a:off x="11220450" y="5588977"/>
            <a:ext cx="971550" cy="762000"/>
          </a:xfrm>
          <a:prstGeom prst="rect">
            <a:avLst/>
          </a:prstGeom>
          <a:noFill/>
        </p:spPr>
      </p:pic>
    </p:spTree>
    <p:extLst>
      <p:ext uri="{BB962C8B-B14F-4D97-AF65-F5344CB8AC3E}">
        <p14:creationId xmlns:p14="http://schemas.microsoft.com/office/powerpoint/2010/main" val="55108358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Interdisciplinary Research Collaboration</a:t>
            </a:r>
            <a:endParaRPr lang="en-US" dirty="0"/>
          </a:p>
        </p:txBody>
      </p:sp>
      <p:sp>
        <p:nvSpPr>
          <p:cNvPr id="3" name="Content Placeholder 2"/>
          <p:cNvSpPr>
            <a:spLocks noGrp="1"/>
          </p:cNvSpPr>
          <p:nvPr>
            <p:ph idx="1"/>
          </p:nvPr>
        </p:nvSpPr>
        <p:spPr/>
        <p:txBody>
          <a:bodyPr>
            <a:normAutofit/>
          </a:bodyPr>
          <a:lstStyle/>
          <a:p>
            <a:pPr marL="0" indent="0">
              <a:buNone/>
            </a:pPr>
            <a:r>
              <a:rPr lang="en-US" sz="2800" dirty="0" smtClean="0"/>
              <a:t>Research </a:t>
            </a:r>
            <a:r>
              <a:rPr lang="en-US" sz="2800" dirty="0"/>
              <a:t>is not a solo process.  Many areas of research require input from multiple disciplines and perspectives, where the integration of ideas gives rise to new knowledge, new solutions, and new practices. </a:t>
            </a:r>
          </a:p>
        </p:txBody>
      </p:sp>
      <p:pic>
        <p:nvPicPr>
          <p:cNvPr id="4" name="Picture 3"/>
          <p:cNvPicPr/>
          <p:nvPr/>
        </p:nvPicPr>
        <p:blipFill>
          <a:blip r:embed="rId2">
            <a:extLst>
              <a:ext uri="{28A0092B-C50C-407E-A947-70E740481C1C}">
                <a14:useLocalDpi xmlns:a14="http://schemas.microsoft.com/office/drawing/2010/main" val="0"/>
              </a:ext>
            </a:extLst>
          </a:blip>
          <a:srcRect/>
          <a:stretch>
            <a:fillRect/>
          </a:stretch>
        </p:blipFill>
        <p:spPr bwMode="auto">
          <a:xfrm>
            <a:off x="11220450" y="5571392"/>
            <a:ext cx="971550" cy="762000"/>
          </a:xfrm>
          <a:prstGeom prst="rect">
            <a:avLst/>
          </a:prstGeom>
          <a:noFill/>
        </p:spPr>
      </p:pic>
    </p:spTree>
    <p:extLst>
      <p:ext uri="{BB962C8B-B14F-4D97-AF65-F5344CB8AC3E}">
        <p14:creationId xmlns:p14="http://schemas.microsoft.com/office/powerpoint/2010/main" val="224747609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Interdisciplinary Collaboration</a:t>
            </a:r>
            <a:endParaRPr lang="en-US" dirty="0"/>
          </a:p>
        </p:txBody>
      </p:sp>
      <p:sp>
        <p:nvSpPr>
          <p:cNvPr id="3" name="Content Placeholder 2"/>
          <p:cNvSpPr>
            <a:spLocks noGrp="1"/>
          </p:cNvSpPr>
          <p:nvPr>
            <p:ph idx="1"/>
          </p:nvPr>
        </p:nvSpPr>
        <p:spPr/>
        <p:txBody>
          <a:bodyPr>
            <a:normAutofit lnSpcReduction="10000"/>
          </a:bodyPr>
          <a:lstStyle/>
          <a:p>
            <a:r>
              <a:rPr lang="en-US" sz="2400" dirty="0" smtClean="0"/>
              <a:t>AU Supports</a:t>
            </a:r>
          </a:p>
          <a:p>
            <a:pPr lvl="1"/>
            <a:r>
              <a:rPr lang="en-US" sz="2000" dirty="0" smtClean="0"/>
              <a:t>IGP 2018 Interdisciplinary Team Research Grant</a:t>
            </a:r>
          </a:p>
          <a:p>
            <a:pPr lvl="1"/>
            <a:r>
              <a:rPr lang="en-US" sz="2000" dirty="0" smtClean="0"/>
              <a:t>Strategic (Cluster) Hiring Initiative</a:t>
            </a:r>
          </a:p>
          <a:p>
            <a:pPr lvl="1"/>
            <a:r>
              <a:rPr lang="en-US" sz="2000" dirty="0" smtClean="0"/>
              <a:t>PAIR</a:t>
            </a:r>
          </a:p>
          <a:p>
            <a:pPr lvl="1"/>
            <a:r>
              <a:rPr lang="en-US" sz="2000" dirty="0" smtClean="0"/>
              <a:t>AAES-AIR</a:t>
            </a:r>
          </a:p>
          <a:p>
            <a:pPr lvl="1"/>
            <a:r>
              <a:rPr lang="en-US" sz="2000" dirty="0" smtClean="0"/>
              <a:t>This is Research Faculty Symposium</a:t>
            </a:r>
          </a:p>
          <a:p>
            <a:pPr lvl="1"/>
            <a:r>
              <a:rPr lang="en-US" sz="2000" dirty="0" smtClean="0"/>
              <a:t>AU Centers and Institutes</a:t>
            </a:r>
          </a:p>
          <a:p>
            <a:pPr lvl="1"/>
            <a:r>
              <a:rPr lang="en-US" sz="2000" dirty="0" smtClean="0"/>
              <a:t>Office of PSFS</a:t>
            </a:r>
          </a:p>
          <a:p>
            <a:pPr lvl="1"/>
            <a:endParaRPr lang="en-US" sz="2000" dirty="0"/>
          </a:p>
          <a:p>
            <a:pPr marL="201168" lvl="1" indent="0">
              <a:buNone/>
            </a:pPr>
            <a:r>
              <a:rPr lang="en-US" sz="2000" b="1" dirty="0" smtClean="0"/>
              <a:t>Next Steps:</a:t>
            </a:r>
          </a:p>
          <a:p>
            <a:pPr lvl="1">
              <a:lnSpc>
                <a:spcPct val="110000"/>
              </a:lnSpc>
              <a:spcBef>
                <a:spcPts val="0"/>
              </a:spcBef>
              <a:spcAft>
                <a:spcPts val="0"/>
              </a:spcAft>
            </a:pPr>
            <a:r>
              <a:rPr lang="en-US" sz="2000" dirty="0"/>
              <a:t>Enhancing Team Science:  Team Processes; Team Membership; Professional </a:t>
            </a:r>
            <a:r>
              <a:rPr lang="en-US" sz="2000" dirty="0" smtClean="0"/>
              <a:t>Development; Team Leadership; Rewarding Team-based Science</a:t>
            </a:r>
            <a:endParaRPr lang="en-US" sz="2000" dirty="0"/>
          </a:p>
          <a:p>
            <a:pPr lvl="1"/>
            <a:endParaRPr lang="en-US" sz="2000" dirty="0" smtClean="0"/>
          </a:p>
          <a:p>
            <a:pPr lvl="1"/>
            <a:endParaRPr lang="en-US" dirty="0" smtClean="0"/>
          </a:p>
          <a:p>
            <a:pPr lvl="1"/>
            <a:endParaRPr lang="en-US" dirty="0"/>
          </a:p>
        </p:txBody>
      </p:sp>
      <p:pic>
        <p:nvPicPr>
          <p:cNvPr id="4" name="Picture 3"/>
          <p:cNvPicPr/>
          <p:nvPr/>
        </p:nvPicPr>
        <p:blipFill>
          <a:blip r:embed="rId3">
            <a:extLst>
              <a:ext uri="{28A0092B-C50C-407E-A947-70E740481C1C}">
                <a14:useLocalDpi xmlns:a14="http://schemas.microsoft.com/office/drawing/2010/main" val="0"/>
              </a:ext>
            </a:extLst>
          </a:blip>
          <a:srcRect/>
          <a:stretch>
            <a:fillRect/>
          </a:stretch>
        </p:blipFill>
        <p:spPr bwMode="auto">
          <a:xfrm>
            <a:off x="11220450" y="5588977"/>
            <a:ext cx="971550" cy="762000"/>
          </a:xfrm>
          <a:prstGeom prst="rect">
            <a:avLst/>
          </a:prstGeom>
          <a:noFill/>
        </p:spPr>
      </p:pic>
    </p:spTree>
    <p:extLst>
      <p:ext uri="{BB962C8B-B14F-4D97-AF65-F5344CB8AC3E}">
        <p14:creationId xmlns:p14="http://schemas.microsoft.com/office/powerpoint/2010/main" val="378786204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Discussion Questions</a:t>
            </a:r>
            <a:endParaRPr lang="en-US" dirty="0"/>
          </a:p>
        </p:txBody>
      </p:sp>
      <p:sp>
        <p:nvSpPr>
          <p:cNvPr id="3" name="Content Placeholder 2"/>
          <p:cNvSpPr>
            <a:spLocks noGrp="1"/>
          </p:cNvSpPr>
          <p:nvPr>
            <p:ph idx="1"/>
          </p:nvPr>
        </p:nvSpPr>
        <p:spPr/>
        <p:txBody>
          <a:bodyPr>
            <a:normAutofit/>
          </a:bodyPr>
          <a:lstStyle/>
          <a:p>
            <a:pPr marL="514350" indent="-514350">
              <a:buFont typeface="+mj-lt"/>
              <a:buAutoNum type="arabicPeriod"/>
            </a:pPr>
            <a:r>
              <a:rPr lang="en-US" dirty="0"/>
              <a:t> </a:t>
            </a:r>
            <a:r>
              <a:rPr lang="en-US" dirty="0" smtClean="0"/>
              <a:t>What </a:t>
            </a:r>
            <a:r>
              <a:rPr lang="en-US" dirty="0"/>
              <a:t>are you doing within your colleges/schools to support and reward interdisciplinary collaborative research?</a:t>
            </a:r>
          </a:p>
          <a:p>
            <a:pPr marL="514350" indent="-514350">
              <a:buFont typeface="+mj-lt"/>
              <a:buAutoNum type="arabicPeriod"/>
            </a:pPr>
            <a:endParaRPr lang="en-US" dirty="0"/>
          </a:p>
          <a:p>
            <a:pPr marL="514350" lvl="0" indent="-514350">
              <a:buFont typeface="+mj-lt"/>
              <a:buAutoNum type="arabicPeriod"/>
            </a:pPr>
            <a:r>
              <a:rPr lang="en-US" dirty="0"/>
              <a:t>Are there good models you are aware of that foster development of interdisciplinary teams</a:t>
            </a:r>
            <a:r>
              <a:rPr lang="en-US" dirty="0" smtClean="0"/>
              <a:t>?</a:t>
            </a:r>
          </a:p>
          <a:p>
            <a:pPr marL="514350" lvl="0" indent="-514350">
              <a:buFont typeface="+mj-lt"/>
              <a:buAutoNum type="arabicPeriod"/>
            </a:pPr>
            <a:endParaRPr lang="en-US" dirty="0"/>
          </a:p>
          <a:p>
            <a:pPr marL="514350" indent="-514350">
              <a:buFont typeface="+mj-lt"/>
              <a:buAutoNum type="arabicPeriod"/>
            </a:pPr>
            <a:r>
              <a:rPr lang="en-US" dirty="0"/>
              <a:t> </a:t>
            </a:r>
            <a:r>
              <a:rPr lang="en-US" dirty="0" smtClean="0"/>
              <a:t>What </a:t>
            </a:r>
            <a:r>
              <a:rPr lang="en-US" dirty="0"/>
              <a:t>are the benefits and the challenges you have experienced in facilitating interdisciplinary team </a:t>
            </a:r>
            <a:r>
              <a:rPr lang="en-US" dirty="0" smtClean="0"/>
              <a:t>activities?</a:t>
            </a:r>
          </a:p>
          <a:p>
            <a:pPr marL="514350" indent="-514350">
              <a:buFont typeface="+mj-lt"/>
              <a:buAutoNum type="arabicPeriod"/>
            </a:pPr>
            <a:endParaRPr lang="en-US" dirty="0"/>
          </a:p>
          <a:p>
            <a:pPr marL="514350" indent="-514350">
              <a:buFont typeface="+mj-lt"/>
              <a:buAutoNum type="arabicPeriod"/>
            </a:pPr>
            <a:r>
              <a:rPr lang="en-US" dirty="0" smtClean="0"/>
              <a:t>What </a:t>
            </a:r>
            <a:r>
              <a:rPr lang="en-US" dirty="0"/>
              <a:t>supports/incentives are still needed that would help faculty form and manage interdisciplinary collaborations?</a:t>
            </a:r>
          </a:p>
          <a:p>
            <a:endParaRPr lang="en-US" dirty="0"/>
          </a:p>
        </p:txBody>
      </p:sp>
      <p:pic>
        <p:nvPicPr>
          <p:cNvPr id="4" name="Picture 3"/>
          <p:cNvPicPr/>
          <p:nvPr/>
        </p:nvPicPr>
        <p:blipFill>
          <a:blip r:embed="rId2">
            <a:extLst>
              <a:ext uri="{28A0092B-C50C-407E-A947-70E740481C1C}">
                <a14:useLocalDpi xmlns:a14="http://schemas.microsoft.com/office/drawing/2010/main" val="0"/>
              </a:ext>
            </a:extLst>
          </a:blip>
          <a:srcRect/>
          <a:stretch>
            <a:fillRect/>
          </a:stretch>
        </p:blipFill>
        <p:spPr bwMode="auto">
          <a:xfrm>
            <a:off x="11220450" y="5588977"/>
            <a:ext cx="971550" cy="762000"/>
          </a:xfrm>
          <a:prstGeom prst="rect">
            <a:avLst/>
          </a:prstGeom>
          <a:noFill/>
        </p:spPr>
      </p:pic>
    </p:spTree>
    <p:extLst>
      <p:ext uri="{BB962C8B-B14F-4D97-AF65-F5344CB8AC3E}">
        <p14:creationId xmlns:p14="http://schemas.microsoft.com/office/powerpoint/2010/main" val="193779843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97280" y="286603"/>
            <a:ext cx="10607040" cy="1450757"/>
          </a:xfrm>
        </p:spPr>
        <p:txBody>
          <a:bodyPr/>
          <a:lstStyle/>
          <a:p>
            <a:r>
              <a:rPr lang="en-US" dirty="0" smtClean="0"/>
              <a:t>Integration: </a:t>
            </a:r>
            <a:r>
              <a:rPr lang="en-US" sz="4400" dirty="0" smtClean="0"/>
              <a:t>Research + Teaching + Outreach+</a:t>
            </a:r>
            <a:endParaRPr lang="en-US" dirty="0"/>
          </a:p>
        </p:txBody>
      </p:sp>
      <p:sp>
        <p:nvSpPr>
          <p:cNvPr id="3" name="Content Placeholder 2"/>
          <p:cNvSpPr>
            <a:spLocks noGrp="1"/>
          </p:cNvSpPr>
          <p:nvPr>
            <p:ph idx="1"/>
          </p:nvPr>
        </p:nvSpPr>
        <p:spPr/>
        <p:txBody>
          <a:bodyPr>
            <a:normAutofit/>
          </a:bodyPr>
          <a:lstStyle/>
          <a:p>
            <a:pPr marL="0" indent="0">
              <a:buNone/>
            </a:pPr>
            <a:r>
              <a:rPr lang="en-US" sz="2800" dirty="0"/>
              <a:t>Integration of roles promotes a high level of engagement and capacity to expend and receive energy needed to be effective across roles. The amount and kind of integration will vary across faculty according to their interests, needs, and context. </a:t>
            </a:r>
          </a:p>
        </p:txBody>
      </p:sp>
      <p:pic>
        <p:nvPicPr>
          <p:cNvPr id="4" name="Picture 3"/>
          <p:cNvPicPr/>
          <p:nvPr/>
        </p:nvPicPr>
        <p:blipFill>
          <a:blip r:embed="rId2">
            <a:extLst>
              <a:ext uri="{28A0092B-C50C-407E-A947-70E740481C1C}">
                <a14:useLocalDpi xmlns:a14="http://schemas.microsoft.com/office/drawing/2010/main" val="0"/>
              </a:ext>
            </a:extLst>
          </a:blip>
          <a:srcRect/>
          <a:stretch>
            <a:fillRect/>
          </a:stretch>
        </p:blipFill>
        <p:spPr bwMode="auto">
          <a:xfrm>
            <a:off x="11220450" y="5588977"/>
            <a:ext cx="971550" cy="762000"/>
          </a:xfrm>
          <a:prstGeom prst="rect">
            <a:avLst/>
          </a:prstGeom>
          <a:noFill/>
        </p:spPr>
      </p:pic>
    </p:spTree>
    <p:extLst>
      <p:ext uri="{BB962C8B-B14F-4D97-AF65-F5344CB8AC3E}">
        <p14:creationId xmlns:p14="http://schemas.microsoft.com/office/powerpoint/2010/main" val="312271357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76122" y="426672"/>
            <a:ext cx="11661731" cy="862426"/>
          </a:xfrm>
        </p:spPr>
        <p:txBody>
          <a:bodyPr>
            <a:normAutofit/>
          </a:bodyPr>
          <a:lstStyle/>
          <a:p>
            <a:r>
              <a:rPr lang="en-US" sz="3600" b="1" dirty="0" smtClean="0"/>
              <a:t>Integrating Undergraduate Teaching and Research</a:t>
            </a:r>
            <a:endParaRPr lang="en-US" sz="3600" b="1" dirty="0"/>
          </a:p>
        </p:txBody>
      </p:sp>
      <p:sp>
        <p:nvSpPr>
          <p:cNvPr id="3" name="Content Placeholder 2"/>
          <p:cNvSpPr>
            <a:spLocks noGrp="1"/>
          </p:cNvSpPr>
          <p:nvPr>
            <p:ph idx="1"/>
          </p:nvPr>
        </p:nvSpPr>
        <p:spPr>
          <a:xfrm>
            <a:off x="388307" y="1658012"/>
            <a:ext cx="11561523" cy="4784942"/>
          </a:xfrm>
        </p:spPr>
        <p:txBody>
          <a:bodyPr>
            <a:noAutofit/>
          </a:bodyPr>
          <a:lstStyle/>
          <a:p>
            <a:pPr>
              <a:lnSpc>
                <a:spcPct val="100000"/>
              </a:lnSpc>
              <a:spcBef>
                <a:spcPts val="0"/>
              </a:spcBef>
            </a:pPr>
            <a:r>
              <a:rPr lang="en-US" dirty="0" smtClean="0"/>
              <a:t>Stony Brook is one of 10 universities recognized by the National Science Foundation for combining undergraduate education with research.</a:t>
            </a:r>
          </a:p>
          <a:p>
            <a:pPr marL="0" indent="0">
              <a:lnSpc>
                <a:spcPct val="100000"/>
              </a:lnSpc>
              <a:spcBef>
                <a:spcPts val="0"/>
              </a:spcBef>
              <a:buNone/>
            </a:pPr>
            <a:endParaRPr lang="en-US" dirty="0" smtClean="0"/>
          </a:p>
          <a:p>
            <a:pPr>
              <a:lnSpc>
                <a:spcPct val="100000"/>
              </a:lnSpc>
              <a:spcBef>
                <a:spcPts val="0"/>
              </a:spcBef>
            </a:pPr>
            <a:r>
              <a:rPr lang="en-US" dirty="0" smtClean="0"/>
              <a:t>Starting </a:t>
            </a:r>
            <a:r>
              <a:rPr lang="en-US" dirty="0"/>
              <a:t>in their freshman year, Stony Brook students have the opportunity to engage in </a:t>
            </a:r>
            <a:r>
              <a:rPr lang="en-US" dirty="0" smtClean="0"/>
              <a:t>activities </a:t>
            </a:r>
            <a:r>
              <a:rPr lang="en-US" dirty="0"/>
              <a:t>connected to faculty </a:t>
            </a:r>
            <a:r>
              <a:rPr lang="en-US" dirty="0" smtClean="0"/>
              <a:t>members’ </a:t>
            </a:r>
            <a:r>
              <a:rPr lang="en-US" dirty="0"/>
              <a:t>research. Research experiences help undergraduates </a:t>
            </a:r>
            <a:r>
              <a:rPr lang="en-US" dirty="0" smtClean="0"/>
              <a:t>engage in and see the </a:t>
            </a:r>
            <a:r>
              <a:rPr lang="en-US" dirty="0"/>
              <a:t>relevance of their education – </a:t>
            </a:r>
            <a:r>
              <a:rPr lang="en-US" dirty="0" smtClean="0"/>
              <a:t>affecting their </a:t>
            </a:r>
            <a:r>
              <a:rPr lang="en-US" dirty="0"/>
              <a:t>future development and the paths they take during and beyond college. </a:t>
            </a:r>
            <a:endParaRPr lang="en-US" dirty="0" smtClean="0"/>
          </a:p>
          <a:p>
            <a:pPr marL="0" indent="0">
              <a:lnSpc>
                <a:spcPct val="100000"/>
              </a:lnSpc>
              <a:spcBef>
                <a:spcPts val="0"/>
              </a:spcBef>
              <a:buNone/>
            </a:pPr>
            <a:endParaRPr lang="en-US" dirty="0" smtClean="0"/>
          </a:p>
          <a:p>
            <a:pPr>
              <a:lnSpc>
                <a:spcPct val="100000"/>
              </a:lnSpc>
              <a:spcBef>
                <a:spcPts val="0"/>
              </a:spcBef>
            </a:pPr>
            <a:r>
              <a:rPr lang="en-US" dirty="0" smtClean="0"/>
              <a:t>These </a:t>
            </a:r>
            <a:r>
              <a:rPr lang="en-US" dirty="0"/>
              <a:t>experiences </a:t>
            </a:r>
            <a:r>
              <a:rPr lang="en-US" dirty="0" smtClean="0"/>
              <a:t>enhance </a:t>
            </a:r>
            <a:r>
              <a:rPr lang="en-US" dirty="0"/>
              <a:t>their academic (classroom) </a:t>
            </a:r>
            <a:r>
              <a:rPr lang="en-US" dirty="0" smtClean="0"/>
              <a:t>performance, and offer support </a:t>
            </a:r>
            <a:r>
              <a:rPr lang="en-US" dirty="0"/>
              <a:t>for faculty research projects (in the lab and in the community). </a:t>
            </a:r>
            <a:endParaRPr lang="en-US" dirty="0" smtClean="0"/>
          </a:p>
          <a:p>
            <a:pPr marL="0" indent="0">
              <a:lnSpc>
                <a:spcPct val="100000"/>
              </a:lnSpc>
              <a:spcBef>
                <a:spcPts val="0"/>
              </a:spcBef>
              <a:buNone/>
            </a:pPr>
            <a:endParaRPr lang="en-US" dirty="0" smtClean="0"/>
          </a:p>
          <a:p>
            <a:pPr>
              <a:lnSpc>
                <a:spcPct val="100000"/>
              </a:lnSpc>
              <a:spcBef>
                <a:spcPts val="0"/>
              </a:spcBef>
            </a:pPr>
            <a:r>
              <a:rPr lang="en-US" dirty="0" smtClean="0"/>
              <a:t>Professors </a:t>
            </a:r>
            <a:r>
              <a:rPr lang="en-US" dirty="0"/>
              <a:t>and administrators have formed a strong network to promote </a:t>
            </a:r>
            <a:r>
              <a:rPr lang="en-US" dirty="0" smtClean="0"/>
              <a:t>research. </a:t>
            </a:r>
            <a:r>
              <a:rPr lang="en-US" dirty="0"/>
              <a:t>They </a:t>
            </a:r>
            <a:r>
              <a:rPr lang="en-US" dirty="0" smtClean="0"/>
              <a:t>help </a:t>
            </a:r>
            <a:r>
              <a:rPr lang="en-US" dirty="0"/>
              <a:t>students connect their interests with research </a:t>
            </a:r>
            <a:r>
              <a:rPr lang="en-US" dirty="0" smtClean="0"/>
              <a:t>opportunities.  Increasing numbers </a:t>
            </a:r>
            <a:r>
              <a:rPr lang="en-US" dirty="0"/>
              <a:t>of the undergraduates are presenting research findings at conferences, publishing in refereed journals, and winning </a:t>
            </a:r>
            <a:r>
              <a:rPr lang="en-US" dirty="0" smtClean="0"/>
              <a:t>prestigious scholarships </a:t>
            </a:r>
            <a:r>
              <a:rPr lang="en-US" dirty="0"/>
              <a:t>and awards. </a:t>
            </a:r>
          </a:p>
        </p:txBody>
      </p:sp>
      <p:sp>
        <p:nvSpPr>
          <p:cNvPr id="4" name="TextBox 3"/>
          <p:cNvSpPr txBox="1"/>
          <p:nvPr/>
        </p:nvSpPr>
        <p:spPr>
          <a:xfrm>
            <a:off x="3821321" y="1196555"/>
            <a:ext cx="4245428" cy="276999"/>
          </a:xfrm>
          <a:prstGeom prst="rect">
            <a:avLst/>
          </a:prstGeom>
          <a:noFill/>
        </p:spPr>
        <p:txBody>
          <a:bodyPr wrap="square" rtlCol="0">
            <a:spAutoFit/>
          </a:bodyPr>
          <a:lstStyle/>
          <a:p>
            <a:r>
              <a:rPr lang="en-US" sz="1200" dirty="0" smtClean="0"/>
              <a:t>The Chronical of Higher Education, July 20, 2018</a:t>
            </a:r>
            <a:endParaRPr lang="en-US" sz="1200" dirty="0"/>
          </a:p>
        </p:txBody>
      </p:sp>
      <p:pic>
        <p:nvPicPr>
          <p:cNvPr id="5" name="Picture 4"/>
          <p:cNvPicPr/>
          <p:nvPr/>
        </p:nvPicPr>
        <p:blipFill>
          <a:blip r:embed="rId2">
            <a:extLst>
              <a:ext uri="{28A0092B-C50C-407E-A947-70E740481C1C}">
                <a14:useLocalDpi xmlns:a14="http://schemas.microsoft.com/office/drawing/2010/main" val="0"/>
              </a:ext>
            </a:extLst>
          </a:blip>
          <a:srcRect/>
          <a:stretch>
            <a:fillRect/>
          </a:stretch>
        </p:blipFill>
        <p:spPr bwMode="auto">
          <a:xfrm>
            <a:off x="11308373" y="5597236"/>
            <a:ext cx="971550" cy="762000"/>
          </a:xfrm>
          <a:prstGeom prst="rect">
            <a:avLst/>
          </a:prstGeom>
          <a:noFill/>
        </p:spPr>
      </p:pic>
    </p:spTree>
    <p:extLst>
      <p:ext uri="{BB962C8B-B14F-4D97-AF65-F5344CB8AC3E}">
        <p14:creationId xmlns:p14="http://schemas.microsoft.com/office/powerpoint/2010/main" val="302890004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97280" y="286603"/>
            <a:ext cx="10058400" cy="1194117"/>
          </a:xfrm>
        </p:spPr>
        <p:txBody>
          <a:bodyPr>
            <a:noAutofit/>
          </a:bodyPr>
          <a:lstStyle/>
          <a:p>
            <a:r>
              <a:rPr lang="en-US" sz="3200" b="1" dirty="0"/>
              <a:t>Preparing graduate students for careers that combine research, teaching, outreach, service and interdisciplinary collaboration</a:t>
            </a:r>
          </a:p>
        </p:txBody>
      </p:sp>
      <p:sp>
        <p:nvSpPr>
          <p:cNvPr id="3" name="Content Placeholder 2"/>
          <p:cNvSpPr>
            <a:spLocks noGrp="1"/>
          </p:cNvSpPr>
          <p:nvPr>
            <p:ph idx="1"/>
          </p:nvPr>
        </p:nvSpPr>
        <p:spPr>
          <a:xfrm>
            <a:off x="589012" y="1737360"/>
            <a:ext cx="11285951" cy="4043906"/>
          </a:xfrm>
        </p:spPr>
        <p:txBody>
          <a:bodyPr>
            <a:normAutofit/>
          </a:bodyPr>
          <a:lstStyle/>
          <a:p>
            <a:pPr lvl="0">
              <a:lnSpc>
                <a:spcPct val="100000"/>
              </a:lnSpc>
              <a:spcBef>
                <a:spcPts val="0"/>
              </a:spcBef>
            </a:pPr>
            <a:r>
              <a:rPr lang="en-US" dirty="0"/>
              <a:t>National Science Foundation’s (NSF) Graduate Teaching Fellows in K–12 Education (GK–12) </a:t>
            </a:r>
            <a:r>
              <a:rPr lang="en-US" dirty="0" smtClean="0"/>
              <a:t>program </a:t>
            </a:r>
            <a:r>
              <a:rPr lang="en-US" dirty="0"/>
              <a:t>challenges universities to build educational outreach into graduate education. </a:t>
            </a:r>
            <a:endParaRPr lang="en-US" dirty="0" smtClean="0"/>
          </a:p>
          <a:p>
            <a:pPr marL="0" lvl="0" indent="0">
              <a:lnSpc>
                <a:spcPct val="100000"/>
              </a:lnSpc>
              <a:spcBef>
                <a:spcPts val="0"/>
              </a:spcBef>
              <a:buNone/>
            </a:pPr>
            <a:endParaRPr lang="en-US" dirty="0" smtClean="0"/>
          </a:p>
          <a:p>
            <a:pPr lvl="0">
              <a:lnSpc>
                <a:spcPct val="100000"/>
              </a:lnSpc>
              <a:spcBef>
                <a:spcPts val="0"/>
              </a:spcBef>
            </a:pPr>
            <a:r>
              <a:rPr lang="en-US" dirty="0"/>
              <a:t>N</a:t>
            </a:r>
            <a:r>
              <a:rPr lang="en-US" dirty="0" smtClean="0"/>
              <a:t>ew </a:t>
            </a:r>
            <a:r>
              <a:rPr lang="en-US" dirty="0"/>
              <a:t>models of graduate education are emerging in response to the need to prepare students for careers involving teaching, outreach, service, and interdisciplinary work in addition to research. </a:t>
            </a:r>
            <a:endParaRPr lang="en-US" dirty="0" smtClean="0"/>
          </a:p>
          <a:p>
            <a:pPr marL="0" lvl="0" indent="0">
              <a:lnSpc>
                <a:spcPct val="100000"/>
              </a:lnSpc>
              <a:spcBef>
                <a:spcPts val="0"/>
              </a:spcBef>
              <a:buNone/>
            </a:pPr>
            <a:endParaRPr lang="en-US" dirty="0" smtClean="0"/>
          </a:p>
          <a:p>
            <a:pPr lvl="0">
              <a:lnSpc>
                <a:spcPct val="100000"/>
              </a:lnSpc>
              <a:spcBef>
                <a:spcPts val="0"/>
              </a:spcBef>
            </a:pPr>
            <a:r>
              <a:rPr lang="en-US" dirty="0" smtClean="0"/>
              <a:t>Graduate </a:t>
            </a:r>
            <a:r>
              <a:rPr lang="en-US" dirty="0"/>
              <a:t>students aspiring to be faculty </a:t>
            </a:r>
            <a:r>
              <a:rPr lang="en-US" dirty="0" smtClean="0"/>
              <a:t>benefit </a:t>
            </a:r>
            <a:r>
              <a:rPr lang="en-US" dirty="0"/>
              <a:t>from opportunities to think deeply about teaching, working with mentors to address topics such as how curricular choices are made, how learning occurs in a specific field, and how to address difficulties that arise in the classroom or laboratory. </a:t>
            </a:r>
            <a:endParaRPr lang="en-US" dirty="0" smtClean="0"/>
          </a:p>
          <a:p>
            <a:pPr marL="0" lvl="0" indent="0">
              <a:lnSpc>
                <a:spcPct val="100000"/>
              </a:lnSpc>
              <a:spcBef>
                <a:spcPts val="0"/>
              </a:spcBef>
              <a:buNone/>
            </a:pPr>
            <a:endParaRPr lang="en-US" dirty="0" smtClean="0"/>
          </a:p>
          <a:p>
            <a:pPr lvl="0">
              <a:lnSpc>
                <a:spcPct val="100000"/>
              </a:lnSpc>
              <a:spcBef>
                <a:spcPts val="0"/>
              </a:spcBef>
            </a:pPr>
            <a:r>
              <a:rPr lang="en-US" dirty="0" smtClean="0"/>
              <a:t>The </a:t>
            </a:r>
            <a:r>
              <a:rPr lang="en-US" dirty="0"/>
              <a:t>GK-12 fellows represent a broad range of disciplines from life sciences, social sciences, </a:t>
            </a:r>
            <a:r>
              <a:rPr lang="en-US" dirty="0" smtClean="0"/>
              <a:t>engineering, and other fields.</a:t>
            </a:r>
            <a:endParaRPr lang="en-US" dirty="0"/>
          </a:p>
          <a:p>
            <a:endParaRPr lang="en-US" dirty="0"/>
          </a:p>
        </p:txBody>
      </p:sp>
      <p:sp>
        <p:nvSpPr>
          <p:cNvPr id="4" name="TextBox 3"/>
          <p:cNvSpPr txBox="1"/>
          <p:nvPr/>
        </p:nvSpPr>
        <p:spPr>
          <a:xfrm>
            <a:off x="115054" y="5969977"/>
            <a:ext cx="2547257" cy="307777"/>
          </a:xfrm>
          <a:prstGeom prst="rect">
            <a:avLst/>
          </a:prstGeom>
          <a:noFill/>
        </p:spPr>
        <p:txBody>
          <a:bodyPr wrap="square" rtlCol="0">
            <a:spAutoFit/>
          </a:bodyPr>
          <a:lstStyle/>
          <a:p>
            <a:r>
              <a:rPr lang="en-US" sz="1400" dirty="0"/>
              <a:t>http://www.gk12.org/</a:t>
            </a:r>
          </a:p>
        </p:txBody>
      </p:sp>
      <p:pic>
        <p:nvPicPr>
          <p:cNvPr id="5" name="Picture 4"/>
          <p:cNvPicPr/>
          <p:nvPr/>
        </p:nvPicPr>
        <p:blipFill>
          <a:blip r:embed="rId2">
            <a:extLst>
              <a:ext uri="{28A0092B-C50C-407E-A947-70E740481C1C}">
                <a14:useLocalDpi xmlns:a14="http://schemas.microsoft.com/office/drawing/2010/main" val="0"/>
              </a:ext>
            </a:extLst>
          </a:blip>
          <a:srcRect/>
          <a:stretch>
            <a:fillRect/>
          </a:stretch>
        </p:blipFill>
        <p:spPr bwMode="auto">
          <a:xfrm>
            <a:off x="11220450" y="5588977"/>
            <a:ext cx="971550" cy="762000"/>
          </a:xfrm>
          <a:prstGeom prst="rect">
            <a:avLst/>
          </a:prstGeom>
          <a:noFill/>
        </p:spPr>
      </p:pic>
    </p:spTree>
    <p:extLst>
      <p:ext uri="{BB962C8B-B14F-4D97-AF65-F5344CB8AC3E}">
        <p14:creationId xmlns:p14="http://schemas.microsoft.com/office/powerpoint/2010/main" val="28681467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685800"/>
            <a:ext cx="10515600" cy="888023"/>
          </a:xfrm>
        </p:spPr>
        <p:txBody>
          <a:bodyPr>
            <a:noAutofit/>
          </a:bodyPr>
          <a:lstStyle/>
          <a:p>
            <a:r>
              <a:rPr lang="en-US" sz="3600" b="1" dirty="0"/>
              <a:t>Publicly Engaged Scholarship: Integrating Research-Teaching-Outreach</a:t>
            </a:r>
            <a:endParaRPr lang="en-US" sz="3600" dirty="0"/>
          </a:p>
        </p:txBody>
      </p:sp>
      <p:sp>
        <p:nvSpPr>
          <p:cNvPr id="3" name="Content Placeholder 2"/>
          <p:cNvSpPr>
            <a:spLocks noGrp="1"/>
          </p:cNvSpPr>
          <p:nvPr>
            <p:ph idx="1"/>
          </p:nvPr>
        </p:nvSpPr>
        <p:spPr>
          <a:xfrm>
            <a:off x="1066800" y="1828149"/>
            <a:ext cx="10058400" cy="4023360"/>
          </a:xfrm>
        </p:spPr>
        <p:txBody>
          <a:bodyPr>
            <a:normAutofit/>
          </a:bodyPr>
          <a:lstStyle/>
          <a:p>
            <a:pPr>
              <a:lnSpc>
                <a:spcPct val="100000"/>
              </a:lnSpc>
              <a:spcBef>
                <a:spcPts val="0"/>
              </a:spcBef>
            </a:pPr>
            <a:r>
              <a:rPr lang="en-US" sz="2400" dirty="0"/>
              <a:t>Michigan State University is elevating publicly engaged </a:t>
            </a:r>
            <a:r>
              <a:rPr lang="en-US" sz="2400" dirty="0" smtClean="0"/>
              <a:t>scholarship </a:t>
            </a:r>
            <a:r>
              <a:rPr lang="en-US" sz="2400" dirty="0"/>
              <a:t>by recognizing its value, supporting faculty to do it, and giving them credit for doing it. </a:t>
            </a:r>
            <a:endParaRPr lang="en-US" sz="2400" dirty="0" smtClean="0"/>
          </a:p>
          <a:p>
            <a:pPr marL="0" indent="0">
              <a:lnSpc>
                <a:spcPct val="100000"/>
              </a:lnSpc>
              <a:spcBef>
                <a:spcPts val="0"/>
              </a:spcBef>
              <a:buNone/>
            </a:pPr>
            <a:endParaRPr lang="en-US" sz="2400" dirty="0" smtClean="0"/>
          </a:p>
          <a:p>
            <a:pPr>
              <a:lnSpc>
                <a:spcPct val="100000"/>
              </a:lnSpc>
              <a:spcBef>
                <a:spcPts val="0"/>
              </a:spcBef>
            </a:pPr>
            <a:r>
              <a:rPr lang="en-US" sz="2400" dirty="0" smtClean="0"/>
              <a:t>Academic </a:t>
            </a:r>
            <a:r>
              <a:rPr lang="en-US" sz="2400" dirty="0"/>
              <a:t>leadership is encouraged to ask faculty members </a:t>
            </a:r>
            <a:r>
              <a:rPr lang="en-US" sz="2400" dirty="0" smtClean="0"/>
              <a:t>to:</a:t>
            </a:r>
          </a:p>
          <a:p>
            <a:pPr lvl="1">
              <a:lnSpc>
                <a:spcPct val="100000"/>
              </a:lnSpc>
              <a:spcBef>
                <a:spcPts val="0"/>
              </a:spcBef>
            </a:pPr>
            <a:r>
              <a:rPr lang="en-US" dirty="0" smtClean="0"/>
              <a:t>Reflect </a:t>
            </a:r>
            <a:r>
              <a:rPr lang="en-US" dirty="0"/>
              <a:t>on why and they integrate their </a:t>
            </a:r>
            <a:r>
              <a:rPr lang="en-US" dirty="0" smtClean="0"/>
              <a:t>scholarship.</a:t>
            </a:r>
          </a:p>
          <a:p>
            <a:pPr lvl="1">
              <a:lnSpc>
                <a:spcPct val="100000"/>
              </a:lnSpc>
              <a:spcBef>
                <a:spcPts val="0"/>
              </a:spcBef>
            </a:pPr>
            <a:r>
              <a:rPr lang="en-US" dirty="0" smtClean="0"/>
              <a:t>Think </a:t>
            </a:r>
            <a:r>
              <a:rPr lang="en-US" dirty="0"/>
              <a:t>about future </a:t>
            </a:r>
            <a:r>
              <a:rPr lang="en-US" dirty="0" smtClean="0"/>
              <a:t>possibilities.</a:t>
            </a:r>
          </a:p>
          <a:p>
            <a:pPr lvl="1">
              <a:lnSpc>
                <a:spcPct val="100000"/>
              </a:lnSpc>
              <a:spcBef>
                <a:spcPts val="0"/>
              </a:spcBef>
            </a:pPr>
            <a:r>
              <a:rPr lang="en-US" dirty="0" smtClean="0"/>
              <a:t>Engage in dialogue with others </a:t>
            </a:r>
            <a:r>
              <a:rPr lang="en-US" dirty="0"/>
              <a:t>to envision and perceive synergies between their </a:t>
            </a:r>
            <a:r>
              <a:rPr lang="en-US" dirty="0" smtClean="0"/>
              <a:t>roles.</a:t>
            </a:r>
          </a:p>
          <a:p>
            <a:pPr lvl="1">
              <a:lnSpc>
                <a:spcPct val="100000"/>
              </a:lnSpc>
              <a:spcBef>
                <a:spcPts val="0"/>
              </a:spcBef>
            </a:pPr>
            <a:r>
              <a:rPr lang="en-US" dirty="0" smtClean="0"/>
              <a:t>See </a:t>
            </a:r>
            <a:r>
              <a:rPr lang="en-US" dirty="0"/>
              <a:t>the many different approaches that can be taken to publicly engaged </a:t>
            </a:r>
            <a:r>
              <a:rPr lang="en-US" dirty="0" smtClean="0"/>
              <a:t>scholarship.</a:t>
            </a:r>
            <a:endParaRPr lang="en-US" dirty="0"/>
          </a:p>
        </p:txBody>
      </p:sp>
      <p:sp>
        <p:nvSpPr>
          <p:cNvPr id="4" name="TextBox 3"/>
          <p:cNvSpPr txBox="1"/>
          <p:nvPr/>
        </p:nvSpPr>
        <p:spPr>
          <a:xfrm>
            <a:off x="121335" y="6073978"/>
            <a:ext cx="4245428" cy="276999"/>
          </a:xfrm>
          <a:prstGeom prst="rect">
            <a:avLst/>
          </a:prstGeom>
          <a:noFill/>
        </p:spPr>
        <p:txBody>
          <a:bodyPr wrap="square" rtlCol="0">
            <a:spAutoFit/>
          </a:bodyPr>
          <a:lstStyle/>
          <a:p>
            <a:r>
              <a:rPr lang="en-US" sz="1200" dirty="0" smtClean="0"/>
              <a:t>Michigan State University – Outreach and Engagement</a:t>
            </a:r>
            <a:endParaRPr lang="en-US" sz="1200" dirty="0"/>
          </a:p>
        </p:txBody>
      </p:sp>
      <p:pic>
        <p:nvPicPr>
          <p:cNvPr id="5" name="Picture 4"/>
          <p:cNvPicPr/>
          <p:nvPr/>
        </p:nvPicPr>
        <p:blipFill>
          <a:blip r:embed="rId2">
            <a:extLst>
              <a:ext uri="{28A0092B-C50C-407E-A947-70E740481C1C}">
                <a14:useLocalDpi xmlns:a14="http://schemas.microsoft.com/office/drawing/2010/main" val="0"/>
              </a:ext>
            </a:extLst>
          </a:blip>
          <a:srcRect/>
          <a:stretch>
            <a:fillRect/>
          </a:stretch>
        </p:blipFill>
        <p:spPr bwMode="auto">
          <a:xfrm>
            <a:off x="11220450" y="5588977"/>
            <a:ext cx="971550" cy="762000"/>
          </a:xfrm>
          <a:prstGeom prst="rect">
            <a:avLst/>
          </a:prstGeom>
          <a:noFill/>
        </p:spPr>
      </p:pic>
    </p:spTree>
    <p:extLst>
      <p:ext uri="{BB962C8B-B14F-4D97-AF65-F5344CB8AC3E}">
        <p14:creationId xmlns:p14="http://schemas.microsoft.com/office/powerpoint/2010/main" val="288721682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97280" y="286603"/>
            <a:ext cx="10058400" cy="1921020"/>
          </a:xfrm>
        </p:spPr>
        <p:txBody>
          <a:bodyPr>
            <a:normAutofit/>
          </a:bodyPr>
          <a:lstStyle/>
          <a:p>
            <a:r>
              <a:rPr lang="en-US" sz="3600" dirty="0"/>
              <a:t>Quotes from faculty doing publicly engaged scholarship</a:t>
            </a:r>
            <a:r>
              <a:rPr lang="en-US" dirty="0"/>
              <a:t/>
            </a:r>
            <a:br>
              <a:rPr lang="en-US" dirty="0"/>
            </a:br>
            <a:endParaRPr lang="en-US" dirty="0"/>
          </a:p>
        </p:txBody>
      </p:sp>
      <p:sp>
        <p:nvSpPr>
          <p:cNvPr id="3" name="Content Placeholder 2"/>
          <p:cNvSpPr>
            <a:spLocks noGrp="1"/>
          </p:cNvSpPr>
          <p:nvPr>
            <p:ph idx="1"/>
          </p:nvPr>
        </p:nvSpPr>
        <p:spPr/>
        <p:txBody>
          <a:bodyPr>
            <a:normAutofit fontScale="92500"/>
          </a:bodyPr>
          <a:lstStyle/>
          <a:p>
            <a:pPr marL="0" lvl="0" indent="0">
              <a:buNone/>
            </a:pPr>
            <a:endParaRPr lang="en-US" sz="2400" i="1" dirty="0" smtClean="0"/>
          </a:p>
          <a:p>
            <a:pPr marL="0" lvl="0" indent="0">
              <a:buNone/>
            </a:pPr>
            <a:r>
              <a:rPr lang="en-US" sz="2400" i="1" dirty="0" smtClean="0"/>
              <a:t>My </a:t>
            </a:r>
            <a:r>
              <a:rPr lang="en-US" sz="2400" i="1" dirty="0"/>
              <a:t>innovation and leadership in teaching, research, and service have contributed to the expansion of knowledge and practice.  Dynamic and reciprocal relationships exist between my teaching, research, and service.  As one of these areas expands and develops, the other two are positively influenced by such a change.  For example, my theory development and applied clinical research activities have contributed to high quality graduate instructional programs. Similarly, my service work has enabled me to identify new research needs, modify curricula, and bring information on current issues in the field directly into the classroom. </a:t>
            </a:r>
            <a:endParaRPr lang="en-US" sz="2400" i="1" dirty="0" smtClean="0"/>
          </a:p>
          <a:p>
            <a:pPr marL="0" lvl="0" indent="0">
              <a:buNone/>
            </a:pPr>
            <a:endParaRPr lang="en-US" sz="2400" dirty="0" smtClean="0"/>
          </a:p>
          <a:p>
            <a:pPr marL="0" lvl="0" indent="0">
              <a:buNone/>
            </a:pPr>
            <a:r>
              <a:rPr lang="en-US" dirty="0"/>
              <a:t>C</a:t>
            </a:r>
            <a:r>
              <a:rPr lang="en-US" dirty="0" smtClean="0"/>
              <a:t>ollege </a:t>
            </a:r>
            <a:r>
              <a:rPr lang="en-US" dirty="0"/>
              <a:t>of </a:t>
            </a:r>
            <a:r>
              <a:rPr lang="en-US" dirty="0" smtClean="0"/>
              <a:t>Education </a:t>
            </a:r>
            <a:r>
              <a:rPr lang="en-US" dirty="0"/>
              <a:t>– male associate </a:t>
            </a:r>
            <a:r>
              <a:rPr lang="en-US" dirty="0" smtClean="0"/>
              <a:t>professor</a:t>
            </a:r>
            <a:endParaRPr lang="en-US" dirty="0"/>
          </a:p>
          <a:p>
            <a:endParaRPr lang="en-US" i="1" dirty="0"/>
          </a:p>
        </p:txBody>
      </p:sp>
      <p:sp>
        <p:nvSpPr>
          <p:cNvPr id="4" name="TextBox 3"/>
          <p:cNvSpPr txBox="1"/>
          <p:nvPr/>
        </p:nvSpPr>
        <p:spPr>
          <a:xfrm>
            <a:off x="0" y="6052875"/>
            <a:ext cx="4245428" cy="276999"/>
          </a:xfrm>
          <a:prstGeom prst="rect">
            <a:avLst/>
          </a:prstGeom>
          <a:noFill/>
        </p:spPr>
        <p:txBody>
          <a:bodyPr wrap="square" rtlCol="0">
            <a:spAutoFit/>
          </a:bodyPr>
          <a:lstStyle/>
          <a:p>
            <a:r>
              <a:rPr lang="en-US" sz="1200" dirty="0" smtClean="0"/>
              <a:t>Michigan State University – Outreach and Engagement</a:t>
            </a:r>
            <a:endParaRPr lang="en-US" sz="1200" dirty="0"/>
          </a:p>
        </p:txBody>
      </p:sp>
      <p:pic>
        <p:nvPicPr>
          <p:cNvPr id="5" name="Picture 4"/>
          <p:cNvPicPr/>
          <p:nvPr/>
        </p:nvPicPr>
        <p:blipFill>
          <a:blip r:embed="rId2">
            <a:extLst>
              <a:ext uri="{28A0092B-C50C-407E-A947-70E740481C1C}">
                <a14:useLocalDpi xmlns:a14="http://schemas.microsoft.com/office/drawing/2010/main" val="0"/>
              </a:ext>
            </a:extLst>
          </a:blip>
          <a:srcRect/>
          <a:stretch>
            <a:fillRect/>
          </a:stretch>
        </p:blipFill>
        <p:spPr bwMode="auto">
          <a:xfrm>
            <a:off x="11220450" y="5588977"/>
            <a:ext cx="971550" cy="762000"/>
          </a:xfrm>
          <a:prstGeom prst="rect">
            <a:avLst/>
          </a:prstGeom>
          <a:noFill/>
        </p:spPr>
      </p:pic>
    </p:spTree>
    <p:extLst>
      <p:ext uri="{BB962C8B-B14F-4D97-AF65-F5344CB8AC3E}">
        <p14:creationId xmlns:p14="http://schemas.microsoft.com/office/powerpoint/2010/main" val="3685807074"/>
      </p:ext>
    </p:extLst>
  </p:cSld>
  <p:clrMapOvr>
    <a:masterClrMapping/>
  </p:clrMapOvr>
  <p:timing>
    <p:tnLst>
      <p:par>
        <p:cTn id="1" dur="indefinite" restart="never" nodeType="tmRoot"/>
      </p:par>
    </p:tnLst>
  </p:timing>
</p:sld>
</file>

<file path=ppt/theme/theme1.xml><?xml version="1.0" encoding="utf-8"?>
<a:theme xmlns:a="http://schemas.openxmlformats.org/drawingml/2006/main" name="Retrospect">
  <a:themeElements>
    <a:clrScheme name="Retrospect">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Retrospect</Template>
  <TotalTime>128</TotalTime>
  <Words>1192</Words>
  <Application>Microsoft Office PowerPoint</Application>
  <PresentationFormat>Widescreen</PresentationFormat>
  <Paragraphs>114</Paragraphs>
  <Slides>16</Slides>
  <Notes>2</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16</vt:i4>
      </vt:variant>
    </vt:vector>
  </HeadingPairs>
  <TitlesOfParts>
    <vt:vector size="19" baseType="lpstr">
      <vt:lpstr>Calibri</vt:lpstr>
      <vt:lpstr>Calibri Light</vt:lpstr>
      <vt:lpstr>Retrospect</vt:lpstr>
      <vt:lpstr>Facilitating Research – Integration and Interdisciplinary Collaboration </vt:lpstr>
      <vt:lpstr>Interdisciplinary Research Collaboration</vt:lpstr>
      <vt:lpstr>Interdisciplinary Collaboration</vt:lpstr>
      <vt:lpstr>Discussion Questions</vt:lpstr>
      <vt:lpstr>Integration: Research + Teaching + Outreach+</vt:lpstr>
      <vt:lpstr>Integrating Undergraduate Teaching and Research</vt:lpstr>
      <vt:lpstr>Preparing graduate students for careers that combine research, teaching, outreach, service and interdisciplinary collaboration</vt:lpstr>
      <vt:lpstr>Publicly Engaged Scholarship: Integrating Research-Teaching-Outreach</vt:lpstr>
      <vt:lpstr>Quotes from faculty doing publicly engaged scholarship </vt:lpstr>
      <vt:lpstr>Quotes from faculty doing publicly engaged scholarship</vt:lpstr>
      <vt:lpstr>Quotes from faculty doing publicly engaged scholarship</vt:lpstr>
      <vt:lpstr>Quotes from faculty doing publicly engaged scholarship</vt:lpstr>
      <vt:lpstr>Quotes from faculty doing publicly engaged scholarship</vt:lpstr>
      <vt:lpstr>Policy and Practice </vt:lpstr>
      <vt:lpstr>Examples of supports for integration at Auburn</vt:lpstr>
      <vt:lpstr>Discussion Questions</vt:lpstr>
    </vt:vector>
  </TitlesOfParts>
  <Company>Auburn University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Jennifer Kerpelman</dc:creator>
  <cp:lastModifiedBy>Jennifer Kerpelman</cp:lastModifiedBy>
  <cp:revision>27</cp:revision>
  <cp:lastPrinted>2018-08-13T21:51:07Z</cp:lastPrinted>
  <dcterms:created xsi:type="dcterms:W3CDTF">2018-08-13T20:36:27Z</dcterms:created>
  <dcterms:modified xsi:type="dcterms:W3CDTF">2018-08-14T15:42:00Z</dcterms:modified>
</cp:coreProperties>
</file>