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tf0010\Pictures\Go's template background (title slide).png"/>
          <p:cNvPicPr>
            <a:picLocks noChangeAspect="1" noChangeArrowheads="1"/>
          </p:cNvPicPr>
          <p:nvPr userDrawn="1"/>
        </p:nvPicPr>
        <p:blipFill>
          <a:blip r:embed="rId2" cstate="print"/>
          <a:srcRect l="1370" t="12693" b="12693"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2" name="Picture 2" descr="C:\Users\jtf0010\Pictures\USAF emblem (blue &amp; chrome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4431426" cy="4053505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971800" y="5715000"/>
            <a:ext cx="5791200" cy="1143000"/>
          </a:xfrm>
        </p:spPr>
        <p:txBody>
          <a:bodyPr/>
          <a:lstStyle>
            <a:lvl1pPr algn="r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 userDrawn="1">
            <p:ph type="ctrTitle"/>
          </p:nvPr>
        </p:nvSpPr>
        <p:spPr>
          <a:xfrm>
            <a:off x="1905000" y="4343401"/>
            <a:ext cx="6858000" cy="1295400"/>
          </a:xfrm>
        </p:spPr>
        <p:txBody>
          <a:bodyPr anchor="b" anchorCtr="0"/>
          <a:lstStyle>
            <a:lvl1pPr algn="r">
              <a:defRPr sz="4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162800" y="274638"/>
            <a:ext cx="1524000" cy="5851525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629400" cy="5851525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C0921-2D70-4E08-98D8-EB39DE03150A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DD8F-4C0D-4DEB-AFE1-513E68AA8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43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15509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1338" y="15509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1338" y="36845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212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tf0010\Pictures\Go's template background (normal slide).png"/>
          <p:cNvPicPr>
            <a:picLocks noChangeAspect="1" noChangeArrowheads="1"/>
          </p:cNvPicPr>
          <p:nvPr userDrawn="1"/>
        </p:nvPicPr>
        <p:blipFill>
          <a:blip r:embed="rId2" cstate="print"/>
          <a:srcRect l="5563" t="12693" b="12693"/>
          <a:stretch>
            <a:fillRect/>
          </a:stretch>
        </p:blipFill>
        <p:spPr bwMode="auto">
          <a:xfrm>
            <a:off x="0" y="0"/>
            <a:ext cx="776106" cy="6858000"/>
          </a:xfrm>
          <a:prstGeom prst="rect">
            <a:avLst/>
          </a:prstGeom>
          <a:noFill/>
        </p:spPr>
      </p:pic>
      <p:pic>
        <p:nvPicPr>
          <p:cNvPr id="11" name="Picture 10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22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016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600200"/>
            <a:ext cx="8229600" cy="4525963"/>
          </a:xfrm>
        </p:spPr>
        <p:txBody>
          <a:bodyPr/>
          <a:lstStyle>
            <a:lvl1pPr>
              <a:defRPr>
                <a:latin typeface="+mn-lt"/>
                <a:cs typeface="Times New Roman"/>
              </a:defRPr>
            </a:lvl1pPr>
            <a:lvl2pPr>
              <a:defRPr>
                <a:latin typeface="+mn-lt"/>
                <a:cs typeface="Times New Roman"/>
              </a:defRPr>
            </a:lvl2pPr>
            <a:lvl3pPr>
              <a:defRPr sz="2800">
                <a:latin typeface="+mn-lt"/>
                <a:cs typeface="Times New Roman"/>
              </a:defRPr>
            </a:lvl3pPr>
            <a:lvl4pPr>
              <a:defRPr>
                <a:latin typeface="+mn-lt"/>
                <a:cs typeface="Times New Roman"/>
              </a:defRPr>
            </a:lvl4pPr>
            <a:lvl5pPr>
              <a:defRPr>
                <a:latin typeface="+mn-lt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1066800"/>
          </a:xfrm>
        </p:spPr>
        <p:txBody>
          <a:bodyPr anchor="b" anchorCtr="0">
            <a:normAutofit/>
          </a:bodyPr>
          <a:lstStyle>
            <a:lvl1pPr algn="r">
              <a:defRPr sz="3600" b="1">
                <a:effectLst/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2E1ED-56A1-416C-B18A-BFFB0EF35A2C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7EA91-4907-4829-9C20-676F2E1DCC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381000" y="6351587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Text Box 1029"/>
          <p:cNvSpPr txBox="1">
            <a:spLocks noChangeArrowheads="1"/>
          </p:cNvSpPr>
          <p:nvPr userDrawn="1"/>
        </p:nvSpPr>
        <p:spPr bwMode="auto">
          <a:xfrm>
            <a:off x="1295400" y="6445250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i="1" spc="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Integrity – Service – Excellence</a:t>
            </a:r>
            <a:endParaRPr lang="en-US" sz="1600" i="1" spc="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jtf0010\Pictures\Go's template background (normal slide).png"/>
          <p:cNvPicPr>
            <a:picLocks noChangeAspect="1" noChangeArrowheads="1"/>
          </p:cNvPicPr>
          <p:nvPr userDrawn="1"/>
        </p:nvPicPr>
        <p:blipFill>
          <a:blip r:embed="rId2" cstate="print"/>
          <a:srcRect l="5563" t="12693" b="12693"/>
          <a:stretch>
            <a:fillRect/>
          </a:stretch>
        </p:blipFill>
        <p:spPr bwMode="auto">
          <a:xfrm>
            <a:off x="0" y="0"/>
            <a:ext cx="776106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1066800"/>
          </a:xfrm>
        </p:spPr>
        <p:txBody>
          <a:bodyPr anchor="b">
            <a:normAutofit/>
          </a:bodyPr>
          <a:lstStyle>
            <a:lvl1pPr algn="r">
              <a:defRPr sz="3600" b="1">
                <a:effectLst/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33280C-8980-4738-B56C-59968B6F2DDE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7EE5-B51A-40EB-BF92-E226A42EECD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1" name="Picture 20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22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381000" y="6351587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Text Box 1029"/>
          <p:cNvSpPr txBox="1">
            <a:spLocks noChangeArrowheads="1"/>
          </p:cNvSpPr>
          <p:nvPr userDrawn="1"/>
        </p:nvSpPr>
        <p:spPr bwMode="auto">
          <a:xfrm>
            <a:off x="1295400" y="6445250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i="1" spc="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Integrity – Service – Excellence</a:t>
            </a:r>
            <a:endParaRPr lang="en-US" sz="1600" i="1" spc="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016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jtf0010\Pictures\Go's template background (normal slide).png"/>
          <p:cNvPicPr>
            <a:picLocks noChangeAspect="1" noChangeArrowheads="1"/>
          </p:cNvPicPr>
          <p:nvPr userDrawn="1"/>
        </p:nvPicPr>
        <p:blipFill>
          <a:blip r:embed="rId2" cstate="print"/>
          <a:srcRect l="5563" t="12693" b="12693"/>
          <a:stretch>
            <a:fillRect/>
          </a:stretch>
        </p:blipFill>
        <p:spPr bwMode="auto">
          <a:xfrm>
            <a:off x="0" y="0"/>
            <a:ext cx="776106" cy="6858000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1066800"/>
          </a:xfrm>
        </p:spPr>
        <p:txBody>
          <a:bodyPr anchor="b">
            <a:normAutofit/>
          </a:bodyPr>
          <a:lstStyle>
            <a:lvl1pPr algn="r">
              <a:defRPr sz="3600" b="1">
                <a:effectLst/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1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212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6F35F7-F2F4-4B85-A4AD-EDBAACD1F883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B742-458C-4FB2-8FCC-268421633B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" name="Picture 22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22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Line 7"/>
          <p:cNvSpPr>
            <a:spLocks noChangeShapeType="1"/>
          </p:cNvSpPr>
          <p:nvPr userDrawn="1"/>
        </p:nvSpPr>
        <p:spPr bwMode="auto">
          <a:xfrm>
            <a:off x="381000" y="6351587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6" name="Text Box 1029"/>
          <p:cNvSpPr txBox="1">
            <a:spLocks noChangeArrowheads="1"/>
          </p:cNvSpPr>
          <p:nvPr userDrawn="1"/>
        </p:nvSpPr>
        <p:spPr bwMode="auto">
          <a:xfrm>
            <a:off x="1295400" y="6445250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i="1" spc="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Integrity – Service – Excellence</a:t>
            </a:r>
            <a:endParaRPr lang="en-US" sz="1600" i="1" spc="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016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6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jtf0010\Pictures\Go's template background (normal slide).png"/>
          <p:cNvPicPr>
            <a:picLocks noChangeAspect="1" noChangeArrowheads="1"/>
          </p:cNvPicPr>
          <p:nvPr userDrawn="1"/>
        </p:nvPicPr>
        <p:blipFill>
          <a:blip r:embed="rId2" cstate="print"/>
          <a:srcRect l="5563" t="12693" b="12693"/>
          <a:stretch>
            <a:fillRect/>
          </a:stretch>
        </p:blipFill>
        <p:spPr bwMode="auto">
          <a:xfrm>
            <a:off x="0" y="0"/>
            <a:ext cx="776106" cy="6858000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229600" cy="1066800"/>
          </a:xfrm>
        </p:spPr>
        <p:txBody>
          <a:bodyPr anchor="b">
            <a:normAutofit/>
          </a:bodyPr>
          <a:lstStyle>
            <a:lvl1pPr algn="r">
              <a:defRPr sz="3600" b="1">
                <a:effectLst/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F6C973-CFEC-4130-8EE4-980FB3712F0C}" type="datetime1">
              <a:rPr lang="en-US"/>
              <a:pPr/>
              <a:t>6/29/2018</a:t>
            </a:fld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37728-8157-44D5-BFD9-9111742F46A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9" name="Picture 18" descr="AF Symbol Blue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222" y="0"/>
            <a:ext cx="1477178" cy="1401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381000" y="6351587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endParaRPr lang="en-US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" name="Text Box 1029"/>
          <p:cNvSpPr txBox="1">
            <a:spLocks noChangeArrowheads="1"/>
          </p:cNvSpPr>
          <p:nvPr userDrawn="1"/>
        </p:nvSpPr>
        <p:spPr bwMode="auto">
          <a:xfrm>
            <a:off x="1295400" y="6445250"/>
            <a:ext cx="655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600" i="1" spc="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Integrity – Service – Excellence</a:t>
            </a:r>
            <a:endParaRPr lang="en-US" sz="1600" i="1" spc="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81200" y="1143000"/>
            <a:ext cx="6812280" cy="1588"/>
          </a:xfrm>
          <a:prstGeom prst="line">
            <a:avLst/>
          </a:prstGeom>
          <a:ln w="101600"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CA2A9-9CAC-4FDB-B630-731EB7727567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52D39-8499-47DB-9394-6FF0EB3D0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F53E9-3C29-4D61-B093-CA401AEB0D3A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F714F-F197-44B8-936E-23C26BD37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052CD-3002-424C-96E7-7E09EEB02164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D45C9-B4FE-4412-8FAB-FB2390587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CAE67-E89D-4BB4-B61B-54BC0670CF18}" type="datetime1">
              <a:rPr lang="en-US"/>
              <a:pPr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2C29F-D602-4F43-B69F-6F199E950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7F67E7-25B5-4D11-AB58-D71DFF515425}" type="datetime1">
              <a:rPr lang="en-US"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6/29/2018</a:t>
            </a:fld>
            <a:endParaRPr lang="en-US"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ea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34EA1A-9678-42B8-9535-3B72830FDA5A}" type="slidenum">
              <a:rPr lang="en-US">
                <a:ea typeface="ＭＳ Ｐゴシック" pitchFamily="-65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085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66"/>
          </a:solidFill>
          <a:effectLst/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rgbClr val="000066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0066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0066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0066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0066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00400" y="5562600"/>
            <a:ext cx="5791200" cy="1143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Registration &amp; Establishment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WINGS Account Creation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42" r="1911"/>
          <a:stretch/>
        </p:blipFill>
        <p:spPr>
          <a:xfrm>
            <a:off x="2283959" y="1470582"/>
            <a:ext cx="5388707" cy="5111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473" y="191785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Education Preferences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ont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" t="4981" r="-1"/>
          <a:stretch/>
        </p:blipFill>
        <p:spPr>
          <a:xfrm>
            <a:off x="1201918" y="1093509"/>
            <a:ext cx="6763364" cy="5665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533" y="3598684"/>
            <a:ext cx="3463989" cy="9237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Use the drop down options to answer or acknowledge statements</a:t>
            </a:r>
            <a:endParaRPr lang="en-US" sz="180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473" y="191785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25" t="7895" r="6606" b="17943"/>
          <a:stretch/>
        </p:blipFill>
        <p:spPr>
          <a:xfrm>
            <a:off x="1649067" y="960006"/>
            <a:ext cx="6205817" cy="1528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2" b="2956"/>
          <a:stretch/>
        </p:blipFill>
        <p:spPr>
          <a:xfrm>
            <a:off x="1578367" y="2628698"/>
            <a:ext cx="6205817" cy="4094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88088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832"/>
          <a:stretch/>
        </p:blipFill>
        <p:spPr>
          <a:xfrm>
            <a:off x="1707147" y="974656"/>
            <a:ext cx="5695459" cy="2007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53" b="3703"/>
          <a:stretch/>
        </p:blipFill>
        <p:spPr>
          <a:xfrm>
            <a:off x="1707147" y="3162655"/>
            <a:ext cx="5695459" cy="3671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88088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913" b="30094"/>
          <a:stretch/>
        </p:blipFill>
        <p:spPr>
          <a:xfrm>
            <a:off x="2251813" y="4415532"/>
            <a:ext cx="4500136" cy="2230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063" r="3616" b="5389"/>
          <a:stretch/>
        </p:blipFill>
        <p:spPr>
          <a:xfrm>
            <a:off x="2251814" y="588021"/>
            <a:ext cx="4556694" cy="3408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2138" y="5092971"/>
            <a:ext cx="4170163" cy="9237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Acknowledge these sections, hard copies of the release statement will be available to sign during NSOP</a:t>
            </a:r>
            <a:endParaRPr lang="en-US" sz="180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621" r="8945" b="58219"/>
          <a:stretch/>
        </p:blipFill>
        <p:spPr>
          <a:xfrm>
            <a:off x="2244744" y="3993898"/>
            <a:ext cx="4450643" cy="575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9473" y="3245"/>
            <a:ext cx="619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28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25" y="961534"/>
            <a:ext cx="5696246" cy="4773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5939" y="5734778"/>
            <a:ext cx="4088276" cy="12008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Read these terms carefully and acknowledge you understand them, you will be asked questions referencing these terms next.</a:t>
            </a:r>
            <a:endParaRPr lang="en-US" sz="180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045" y="69234"/>
            <a:ext cx="6193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506" r="7732" b="12053"/>
          <a:stretch/>
        </p:blipFill>
        <p:spPr>
          <a:xfrm>
            <a:off x="1686221" y="974005"/>
            <a:ext cx="5754289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80" r="912" b="6380"/>
          <a:stretch/>
        </p:blipFill>
        <p:spPr>
          <a:xfrm>
            <a:off x="1707431" y="4534293"/>
            <a:ext cx="6147454" cy="2234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88089"/>
            <a:ext cx="619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782" y="6296560"/>
            <a:ext cx="4466063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Please note, illegal drugs/narcotics do not include marijuana </a:t>
            </a:r>
            <a:endParaRPr lang="en-US" sz="18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798" b="9847"/>
          <a:stretch/>
        </p:blipFill>
        <p:spPr>
          <a:xfrm>
            <a:off x="2052688" y="499477"/>
            <a:ext cx="5003120" cy="2865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79" r="8736" b="15566"/>
          <a:stretch/>
        </p:blipFill>
        <p:spPr>
          <a:xfrm>
            <a:off x="2052688" y="3465413"/>
            <a:ext cx="4851190" cy="3317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88089"/>
            <a:ext cx="6193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4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917" r="7980" b="8756"/>
          <a:stretch/>
        </p:blipFill>
        <p:spPr>
          <a:xfrm>
            <a:off x="2338370" y="924908"/>
            <a:ext cx="4497381" cy="2835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9" t="2874" r="7617" b="7701"/>
          <a:stretch/>
        </p:blipFill>
        <p:spPr>
          <a:xfrm>
            <a:off x="2389695" y="3895668"/>
            <a:ext cx="4446056" cy="2886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88089"/>
            <a:ext cx="619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23" y="1124766"/>
            <a:ext cx="5102257" cy="2679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56" y="3817857"/>
            <a:ext cx="5102257" cy="2780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201213"/>
            <a:ext cx="619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All new cadets will go to the following website to create a WINGS account: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b="1" dirty="0">
                <a:solidFill>
                  <a:schemeClr val="tx2"/>
                </a:solidFill>
              </a:rPr>
              <a:t>https://wings.holmcenter.com/applyforafrotc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WINGs Application Web Address</a:t>
            </a:r>
          </a:p>
        </p:txBody>
      </p:sp>
    </p:spTree>
    <p:extLst>
      <p:ext uri="{BB962C8B-B14F-4D97-AF65-F5344CB8AC3E}">
        <p14:creationId xmlns:p14="http://schemas.microsoft.com/office/powerpoint/2010/main" val="3431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06" y="1776472"/>
            <a:ext cx="6834726" cy="3236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473" y="88089"/>
            <a:ext cx="619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9062" y="5476429"/>
            <a:ext cx="6744878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If the </a:t>
            </a:r>
            <a:r>
              <a:rPr lang="en-US" sz="1801" i="1" dirty="0">
                <a:solidFill>
                  <a:prstClr val="white"/>
                </a:solidFill>
              </a:rPr>
              <a:t>Next</a:t>
            </a:r>
            <a:r>
              <a:rPr lang="en-US" sz="1801" dirty="0">
                <a:solidFill>
                  <a:prstClr val="white"/>
                </a:solidFill>
              </a:rPr>
              <a:t> button is gray-out when you complete this section, click save and exit the dialogue by clicking the “x” in the upper corner. </a:t>
            </a:r>
            <a:endParaRPr lang="en-US" sz="18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23" y="5257800"/>
            <a:ext cx="5722106" cy="126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9555" y="1949401"/>
            <a:ext cx="4170163" cy="14779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Enter your full SSN here, we will still need to see the original of your Social Security Card and original birth certificate during in-processing.  They will be returned to you the same day.</a:t>
            </a:r>
            <a:endParaRPr lang="en-US" sz="180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473" y="88089"/>
            <a:ext cx="6193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AFROTC Screening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2303"/>
            <a:ext cx="2514600" cy="44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708" y="1160751"/>
            <a:ext cx="4615434" cy="552158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16200000">
            <a:off x="1623907" y="5639788"/>
            <a:ext cx="485191" cy="9797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945" y="201646"/>
            <a:ext cx="6193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Create a WINGS account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648582"/>
            <a:ext cx="967034" cy="14779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Click</a:t>
            </a:r>
            <a:br>
              <a:rPr lang="en-US" sz="1801" dirty="0">
                <a:solidFill>
                  <a:prstClr val="white"/>
                </a:solidFill>
              </a:rPr>
            </a:br>
            <a:r>
              <a:rPr lang="en-US" sz="1801" dirty="0">
                <a:solidFill>
                  <a:prstClr val="white"/>
                </a:solidFill>
              </a:rPr>
              <a:t>“Apply for AFROTC”</a:t>
            </a:r>
            <a:endParaRPr lang="en-US" sz="18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81" y="1144871"/>
            <a:ext cx="7331175" cy="41968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7251" y="1598896"/>
            <a:ext cx="3463989" cy="9237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Use your University E-mail when you create your account, this will also be your User 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5383" y="5230118"/>
            <a:ext cx="4441371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After you click submit close this window and wait for the activation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473" y="295485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Create Username / Password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5383" y="6035716"/>
            <a:ext cx="4441371" cy="9237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You must safeguard your username/password as you will continue to use this account until your commissioning</a:t>
            </a:r>
            <a:endParaRPr lang="en-US" sz="18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1" y="1343026"/>
            <a:ext cx="9022556" cy="55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262" y="3532936"/>
            <a:ext cx="3463989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User ID is your full university E-mail address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9473" y="295485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First Time User Login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446" y="2469278"/>
            <a:ext cx="3463989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Login using Username/Password just created</a:t>
            </a:r>
            <a:endParaRPr lang="en-US" sz="18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035" b="1"/>
          <a:stretch/>
        </p:blipFill>
        <p:spPr>
          <a:xfrm>
            <a:off x="1409026" y="1521660"/>
            <a:ext cx="6334085" cy="3116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4073" y="4518551"/>
            <a:ext cx="3463989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Enter activation code from your </a:t>
            </a:r>
            <a:r>
              <a:rPr lang="en-US" sz="1801" dirty="0">
                <a:solidFill>
                  <a:prstClr val="white"/>
                </a:solidFill>
              </a:rPr>
              <a:t>e-mail. </a:t>
            </a:r>
            <a:endParaRPr lang="en-US" sz="180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473" y="408609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Activate Account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97278" y="1796669"/>
            <a:ext cx="763570" cy="584775"/>
            <a:chOff x="6129704" y="1796669"/>
            <a:chExt cx="1018093" cy="584775"/>
          </a:xfrm>
        </p:grpSpPr>
        <p:sp>
          <p:nvSpPr>
            <p:cNvPr id="5" name="Rectangle 4"/>
            <p:cNvSpPr/>
            <p:nvPr/>
          </p:nvSpPr>
          <p:spPr>
            <a:xfrm>
              <a:off x="6146275" y="1806096"/>
              <a:ext cx="782426" cy="2206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9704" y="1796669"/>
              <a:ext cx="10180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black"/>
                  </a:solidFill>
                  <a:latin typeface="Arial" charset="0"/>
                  <a:ea typeface="ＭＳ Ｐゴシック" pitchFamily="-65" charset="-128"/>
                </a:rPr>
                <a:t>jdoe123</a:t>
              </a:r>
              <a:endParaRPr lang="en-US" sz="1600" b="1" dirty="0">
                <a:solidFill>
                  <a:prstClr val="black"/>
                </a:solidFill>
                <a:latin typeface="Arial" charset="0"/>
                <a:ea typeface="ＭＳ Ｐゴシック" pitchFamily="-65" charset="-12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44073" y="5132115"/>
            <a:ext cx="346398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</a:rPr>
              <a:t>Email may take a few minutes.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981"/>
          <a:stretch/>
        </p:blipFill>
        <p:spPr>
          <a:xfrm>
            <a:off x="530920" y="2361073"/>
            <a:ext cx="8090297" cy="287156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512094">
            <a:off x="4783809" y="3280037"/>
            <a:ext cx="778669" cy="25717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473" y="776252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Create Profile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3158" y="2955594"/>
            <a:ext cx="83367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</a:rPr>
              <a:t>Click Here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503333"/>
            <a:ext cx="897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pitchFamily="-65" charset="-128"/>
              </a:rPr>
              <a:t>Now that your account is created you need to complete your to do list to finish your application. 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1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43"/>
          <a:stretch/>
        </p:blipFill>
        <p:spPr>
          <a:xfrm>
            <a:off x="3089635" y="924354"/>
            <a:ext cx="3083135" cy="5405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473" y="116369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Create Profile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Cont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’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0150" y="6329510"/>
            <a:ext cx="4458551" cy="6465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1" dirty="0">
                <a:solidFill>
                  <a:prstClr val="white"/>
                </a:solidFill>
              </a:rPr>
              <a:t>Fill in your information, click Apply to save and OK to continue</a:t>
            </a:r>
            <a:endParaRPr lang="en-US" sz="180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8850" y="1363133"/>
            <a:ext cx="336551" cy="143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02"/>
          <a:stretch/>
        </p:blipFill>
        <p:spPr>
          <a:xfrm>
            <a:off x="275734" y="1376313"/>
            <a:ext cx="4022888" cy="5080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06" y="2215300"/>
            <a:ext cx="4388007" cy="3883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473" y="191785"/>
            <a:ext cx="6193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ＭＳ Ｐゴシック" pitchFamily="-65" charset="-128"/>
                <a:cs typeface="Times New Roman" panose="02020603050405020304" pitchFamily="18" charset="0"/>
              </a:rPr>
              <a:t>Education Preferences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ＭＳ Ｐゴシック" pitchFamily="-65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323</Words>
  <Application>Microsoft Office PowerPoint</Application>
  <PresentationFormat>On-screen Show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1_Office Theme</vt:lpstr>
      <vt:lpstr>   WINGS Account Creation </vt:lpstr>
      <vt:lpstr>WINGs Application Web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WINGs Application Web Address</dc:title>
  <dc:creator>Kendra Bowser</dc:creator>
  <cp:lastModifiedBy>Kendra Bowser</cp:lastModifiedBy>
  <cp:revision>4</cp:revision>
  <dcterms:created xsi:type="dcterms:W3CDTF">2018-06-29T14:57:24Z</dcterms:created>
  <dcterms:modified xsi:type="dcterms:W3CDTF">2018-06-29T16:00:32Z</dcterms:modified>
</cp:coreProperties>
</file>