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43" r:id="rId3"/>
    <p:sldId id="344" r:id="rId4"/>
    <p:sldId id="268" r:id="rId5"/>
    <p:sldId id="302" r:id="rId6"/>
    <p:sldId id="270" r:id="rId7"/>
    <p:sldId id="271" r:id="rId8"/>
    <p:sldId id="269" r:id="rId9"/>
    <p:sldId id="341" r:id="rId10"/>
    <p:sldId id="275" r:id="rId11"/>
    <p:sldId id="279" r:id="rId12"/>
    <p:sldId id="277" r:id="rId13"/>
    <p:sldId id="283" r:id="rId14"/>
    <p:sldId id="293" r:id="rId15"/>
    <p:sldId id="342" r:id="rId16"/>
    <p:sldId id="291" r:id="rId17"/>
    <p:sldId id="295" r:id="rId18"/>
    <p:sldId id="300" r:id="rId19"/>
    <p:sldId id="301" r:id="rId20"/>
    <p:sldId id="311" r:id="rId21"/>
    <p:sldId id="310" r:id="rId22"/>
    <p:sldId id="314" r:id="rId23"/>
    <p:sldId id="339" r:id="rId24"/>
    <p:sldId id="309" r:id="rId25"/>
    <p:sldId id="308" r:id="rId26"/>
    <p:sldId id="312" r:id="rId27"/>
    <p:sldId id="305" r:id="rId28"/>
    <p:sldId id="306" r:id="rId29"/>
    <p:sldId id="307" r:id="rId30"/>
    <p:sldId id="328" r:id="rId31"/>
    <p:sldId id="317" r:id="rId32"/>
    <p:sldId id="316" r:id="rId33"/>
    <p:sldId id="329" r:id="rId34"/>
    <p:sldId id="318" r:id="rId35"/>
    <p:sldId id="330" r:id="rId36"/>
    <p:sldId id="331" r:id="rId37"/>
    <p:sldId id="323" r:id="rId38"/>
    <p:sldId id="332" r:id="rId39"/>
    <p:sldId id="334" r:id="rId40"/>
    <p:sldId id="335" r:id="rId41"/>
    <p:sldId id="336" r:id="rId42"/>
    <p:sldId id="337" r:id="rId43"/>
    <p:sldId id="338" r:id="rId44"/>
    <p:sldId id="320" r:id="rId45"/>
    <p:sldId id="32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67" autoAdjust="0"/>
    <p:restoredTop sz="94151"/>
  </p:normalViewPr>
  <p:slideViewPr>
    <p:cSldViewPr snapToGrid="0">
      <p:cViewPr varScale="1">
        <p:scale>
          <a:sx n="110" d="100"/>
          <a:sy n="110" d="100"/>
        </p:scale>
        <p:origin x="12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EF91C4-46A8-4E38-971B-E8F7EE430D7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447FF03-AA30-4FA4-A182-E77D13CF88C2}">
      <dgm:prSet custT="1"/>
      <dgm:spPr/>
      <dgm:t>
        <a:bodyPr anchor="t"/>
        <a:lstStyle/>
        <a:p>
          <a:r>
            <a:rPr lang="en-US" sz="2400" b="1" u="sng" dirty="0"/>
            <a:t>Physical Abuse</a:t>
          </a:r>
        </a:p>
      </dgm:t>
    </dgm:pt>
    <dgm:pt modelId="{C965C03B-DFAD-4F51-8930-4431386A9A35}" type="parTrans" cxnId="{63C78E4A-7728-48A5-BB13-52ACAD95B5F1}">
      <dgm:prSet/>
      <dgm:spPr/>
      <dgm:t>
        <a:bodyPr/>
        <a:lstStyle/>
        <a:p>
          <a:endParaRPr lang="en-US"/>
        </a:p>
      </dgm:t>
    </dgm:pt>
    <dgm:pt modelId="{395CCBBD-F02D-4988-A50D-73D649A9B561}" type="sibTrans" cxnId="{63C78E4A-7728-48A5-BB13-52ACAD95B5F1}">
      <dgm:prSet/>
      <dgm:spPr/>
      <dgm:t>
        <a:bodyPr/>
        <a:lstStyle/>
        <a:p>
          <a:endParaRPr lang="en-US"/>
        </a:p>
      </dgm:t>
    </dgm:pt>
    <dgm:pt modelId="{1D5D835B-4132-4E51-81A2-CA477CD72F27}">
      <dgm:prSet custT="1"/>
      <dgm:spPr/>
      <dgm:t>
        <a:bodyPr anchor="t"/>
        <a:lstStyle/>
        <a:p>
          <a:r>
            <a:rPr lang="en-US" sz="2400" b="1" u="sng" dirty="0"/>
            <a:t>Verbal Abuse</a:t>
          </a:r>
        </a:p>
      </dgm:t>
    </dgm:pt>
    <dgm:pt modelId="{4EEC218B-5B24-4C4A-8F1B-C3426E419565}" type="parTrans" cxnId="{5DC8790B-A504-47D5-B3AF-8A2A5D782AF2}">
      <dgm:prSet/>
      <dgm:spPr/>
      <dgm:t>
        <a:bodyPr/>
        <a:lstStyle/>
        <a:p>
          <a:endParaRPr lang="en-US"/>
        </a:p>
      </dgm:t>
    </dgm:pt>
    <dgm:pt modelId="{720966A9-479F-4A06-A220-F8692E4E195A}" type="sibTrans" cxnId="{5DC8790B-A504-47D5-B3AF-8A2A5D782AF2}">
      <dgm:prSet/>
      <dgm:spPr/>
      <dgm:t>
        <a:bodyPr/>
        <a:lstStyle/>
        <a:p>
          <a:endParaRPr lang="en-US"/>
        </a:p>
      </dgm:t>
    </dgm:pt>
    <dgm:pt modelId="{F5C6EEC6-CC05-4AF5-865A-45AB783C6515}">
      <dgm:prSet custT="1"/>
      <dgm:spPr/>
      <dgm:t>
        <a:bodyPr anchor="t"/>
        <a:lstStyle/>
        <a:p>
          <a:r>
            <a:rPr lang="en-US" sz="2400" b="1" u="sng" dirty="0"/>
            <a:t>Extreme Jealousy</a:t>
          </a:r>
          <a:endParaRPr lang="en-US" sz="2400" dirty="0"/>
        </a:p>
      </dgm:t>
    </dgm:pt>
    <dgm:pt modelId="{C2DBF976-F658-4AA5-863C-FB8795B36B36}" type="parTrans" cxnId="{D150F75D-46EB-4012-B74D-875B3081D6A0}">
      <dgm:prSet/>
      <dgm:spPr/>
      <dgm:t>
        <a:bodyPr/>
        <a:lstStyle/>
        <a:p>
          <a:endParaRPr lang="en-US"/>
        </a:p>
      </dgm:t>
    </dgm:pt>
    <dgm:pt modelId="{7979501A-0AFB-4372-AF25-FDE3179A1B06}" type="sibTrans" cxnId="{D150F75D-46EB-4012-B74D-875B3081D6A0}">
      <dgm:prSet/>
      <dgm:spPr/>
      <dgm:t>
        <a:bodyPr/>
        <a:lstStyle/>
        <a:p>
          <a:endParaRPr lang="en-US"/>
        </a:p>
      </dgm:t>
    </dgm:pt>
    <dgm:pt modelId="{C8C62F54-A23B-4301-B8F1-4421502EF6B1}">
      <dgm:prSet custT="1"/>
      <dgm:spPr/>
      <dgm:t>
        <a:bodyPr anchor="t"/>
        <a:lstStyle/>
        <a:p>
          <a:r>
            <a:rPr lang="en-US" sz="2400" b="1" u="sng" dirty="0"/>
            <a:t>Isolation</a:t>
          </a:r>
        </a:p>
      </dgm:t>
    </dgm:pt>
    <dgm:pt modelId="{B8B17D34-5FB8-4757-A033-27E49D2575B5}" type="parTrans" cxnId="{570EA0AB-ED0F-468B-B41A-B1BD6FA2472F}">
      <dgm:prSet/>
      <dgm:spPr/>
      <dgm:t>
        <a:bodyPr/>
        <a:lstStyle/>
        <a:p>
          <a:endParaRPr lang="en-US"/>
        </a:p>
      </dgm:t>
    </dgm:pt>
    <dgm:pt modelId="{2CC05A97-9B24-4089-AF18-B15678974470}" type="sibTrans" cxnId="{570EA0AB-ED0F-468B-B41A-B1BD6FA2472F}">
      <dgm:prSet/>
      <dgm:spPr/>
      <dgm:t>
        <a:bodyPr/>
        <a:lstStyle/>
        <a:p>
          <a:endParaRPr lang="en-US"/>
        </a:p>
      </dgm:t>
    </dgm:pt>
    <dgm:pt modelId="{20BFF3AA-60D8-423A-AE45-34850114F4CD}">
      <dgm:prSet custT="1"/>
      <dgm:spPr/>
      <dgm:t>
        <a:bodyPr anchor="t"/>
        <a:lstStyle/>
        <a:p>
          <a:r>
            <a:rPr lang="en-US" sz="2400" b="1" u="sng" dirty="0"/>
            <a:t>Controlling</a:t>
          </a:r>
          <a:endParaRPr lang="en-US" sz="2400" dirty="0"/>
        </a:p>
      </dgm:t>
    </dgm:pt>
    <dgm:pt modelId="{6843F0C2-72AA-41D9-BB27-AEC71A68422A}" type="parTrans" cxnId="{762140C3-17F3-4F56-885F-11F0E0798EC6}">
      <dgm:prSet/>
      <dgm:spPr/>
      <dgm:t>
        <a:bodyPr/>
        <a:lstStyle/>
        <a:p>
          <a:endParaRPr lang="en-US"/>
        </a:p>
      </dgm:t>
    </dgm:pt>
    <dgm:pt modelId="{0A886166-0F04-438F-B958-EFDE8E814DFD}" type="sibTrans" cxnId="{762140C3-17F3-4F56-885F-11F0E0798EC6}">
      <dgm:prSet/>
      <dgm:spPr/>
      <dgm:t>
        <a:bodyPr/>
        <a:lstStyle/>
        <a:p>
          <a:endParaRPr lang="en-US"/>
        </a:p>
      </dgm:t>
    </dgm:pt>
    <dgm:pt modelId="{C803F8B8-101D-4713-894A-0B7CBD42DBEA}">
      <dgm:prSet custT="1"/>
      <dgm:spPr/>
      <dgm:t>
        <a:bodyPr anchor="t"/>
        <a:lstStyle/>
        <a:p>
          <a:r>
            <a:rPr lang="en-US" sz="2400" b="1" u="sng" dirty="0"/>
            <a:t>Electronic</a:t>
          </a:r>
          <a:endParaRPr lang="en-US" sz="2400" dirty="0"/>
        </a:p>
      </dgm:t>
    </dgm:pt>
    <dgm:pt modelId="{E4E17442-1963-412B-A0E9-408C050D3EA6}" type="parTrans" cxnId="{66CC3C0B-2A5E-4FB2-B079-CBCAE2C4CF31}">
      <dgm:prSet/>
      <dgm:spPr/>
      <dgm:t>
        <a:bodyPr/>
        <a:lstStyle/>
        <a:p>
          <a:endParaRPr lang="en-US"/>
        </a:p>
      </dgm:t>
    </dgm:pt>
    <dgm:pt modelId="{747BCB5F-0A4E-44C2-9D46-467097ACAD8F}" type="sibTrans" cxnId="{66CC3C0B-2A5E-4FB2-B079-CBCAE2C4CF31}">
      <dgm:prSet/>
      <dgm:spPr/>
      <dgm:t>
        <a:bodyPr/>
        <a:lstStyle/>
        <a:p>
          <a:endParaRPr lang="en-US"/>
        </a:p>
      </dgm:t>
    </dgm:pt>
    <dgm:pt modelId="{F6335055-B7F9-42CB-9C7A-72414874124B}" type="pres">
      <dgm:prSet presAssocID="{4DEF91C4-46A8-4E38-971B-E8F7EE430D71}" presName="diagram" presStyleCnt="0">
        <dgm:presLayoutVars>
          <dgm:dir/>
          <dgm:resizeHandles val="exact"/>
        </dgm:presLayoutVars>
      </dgm:prSet>
      <dgm:spPr/>
    </dgm:pt>
    <dgm:pt modelId="{536F0693-32D0-464A-BDD6-F02727BF1523}" type="pres">
      <dgm:prSet presAssocID="{9447FF03-AA30-4FA4-A182-E77D13CF88C2}" presName="node" presStyleLbl="node1" presStyleIdx="0" presStyleCnt="6">
        <dgm:presLayoutVars>
          <dgm:bulletEnabled val="1"/>
        </dgm:presLayoutVars>
      </dgm:prSet>
      <dgm:spPr/>
    </dgm:pt>
    <dgm:pt modelId="{340612FF-18F7-4FAA-836F-BB1B14E951F0}" type="pres">
      <dgm:prSet presAssocID="{395CCBBD-F02D-4988-A50D-73D649A9B561}" presName="sibTrans" presStyleCnt="0"/>
      <dgm:spPr/>
    </dgm:pt>
    <dgm:pt modelId="{37775BCE-4E14-4AD3-B514-B1EB8B739B90}" type="pres">
      <dgm:prSet presAssocID="{1D5D835B-4132-4E51-81A2-CA477CD72F27}" presName="node" presStyleLbl="node1" presStyleIdx="1" presStyleCnt="6">
        <dgm:presLayoutVars>
          <dgm:bulletEnabled val="1"/>
        </dgm:presLayoutVars>
      </dgm:prSet>
      <dgm:spPr/>
    </dgm:pt>
    <dgm:pt modelId="{FF8A31EE-FD7B-4C6D-AF01-95F493599A12}" type="pres">
      <dgm:prSet presAssocID="{720966A9-479F-4A06-A220-F8692E4E195A}" presName="sibTrans" presStyleCnt="0"/>
      <dgm:spPr/>
    </dgm:pt>
    <dgm:pt modelId="{5B4810E4-B701-48D8-90AD-5D98A56D4C1D}" type="pres">
      <dgm:prSet presAssocID="{F5C6EEC6-CC05-4AF5-865A-45AB783C6515}" presName="node" presStyleLbl="node1" presStyleIdx="2" presStyleCnt="6">
        <dgm:presLayoutVars>
          <dgm:bulletEnabled val="1"/>
        </dgm:presLayoutVars>
      </dgm:prSet>
      <dgm:spPr/>
    </dgm:pt>
    <dgm:pt modelId="{7A23F60F-82FD-44AF-9351-02E0663071B7}" type="pres">
      <dgm:prSet presAssocID="{7979501A-0AFB-4372-AF25-FDE3179A1B06}" presName="sibTrans" presStyleCnt="0"/>
      <dgm:spPr/>
    </dgm:pt>
    <dgm:pt modelId="{2DDEE185-3A72-403B-8EAD-2331F2D4CF6F}" type="pres">
      <dgm:prSet presAssocID="{C8C62F54-A23B-4301-B8F1-4421502EF6B1}" presName="node" presStyleLbl="node1" presStyleIdx="3" presStyleCnt="6">
        <dgm:presLayoutVars>
          <dgm:bulletEnabled val="1"/>
        </dgm:presLayoutVars>
      </dgm:prSet>
      <dgm:spPr/>
    </dgm:pt>
    <dgm:pt modelId="{CDFAE3AC-61F4-4A73-9678-CAE0359DF34A}" type="pres">
      <dgm:prSet presAssocID="{2CC05A97-9B24-4089-AF18-B15678974470}" presName="sibTrans" presStyleCnt="0"/>
      <dgm:spPr/>
    </dgm:pt>
    <dgm:pt modelId="{85B94C32-4E21-4414-BE92-91366D8BA26B}" type="pres">
      <dgm:prSet presAssocID="{20BFF3AA-60D8-423A-AE45-34850114F4CD}" presName="node" presStyleLbl="node1" presStyleIdx="4" presStyleCnt="6">
        <dgm:presLayoutVars>
          <dgm:bulletEnabled val="1"/>
        </dgm:presLayoutVars>
      </dgm:prSet>
      <dgm:spPr/>
    </dgm:pt>
    <dgm:pt modelId="{144B2E96-EE65-4FB7-8ADF-472220F3FBCF}" type="pres">
      <dgm:prSet presAssocID="{0A886166-0F04-438F-B958-EFDE8E814DFD}" presName="sibTrans" presStyleCnt="0"/>
      <dgm:spPr/>
    </dgm:pt>
    <dgm:pt modelId="{0F9F6CD8-9B31-48AF-9E6B-AD004563C0E8}" type="pres">
      <dgm:prSet presAssocID="{C803F8B8-101D-4713-894A-0B7CBD42DBEA}" presName="node" presStyleLbl="node1" presStyleIdx="5" presStyleCnt="6">
        <dgm:presLayoutVars>
          <dgm:bulletEnabled val="1"/>
        </dgm:presLayoutVars>
      </dgm:prSet>
      <dgm:spPr/>
    </dgm:pt>
  </dgm:ptLst>
  <dgm:cxnLst>
    <dgm:cxn modelId="{66CC3C0B-2A5E-4FB2-B079-CBCAE2C4CF31}" srcId="{4DEF91C4-46A8-4E38-971B-E8F7EE430D71}" destId="{C803F8B8-101D-4713-894A-0B7CBD42DBEA}" srcOrd="5" destOrd="0" parTransId="{E4E17442-1963-412B-A0E9-408C050D3EA6}" sibTransId="{747BCB5F-0A4E-44C2-9D46-467097ACAD8F}"/>
    <dgm:cxn modelId="{5DC8790B-A504-47D5-B3AF-8A2A5D782AF2}" srcId="{4DEF91C4-46A8-4E38-971B-E8F7EE430D71}" destId="{1D5D835B-4132-4E51-81A2-CA477CD72F27}" srcOrd="1" destOrd="0" parTransId="{4EEC218B-5B24-4C4A-8F1B-C3426E419565}" sibTransId="{720966A9-479F-4A06-A220-F8692E4E195A}"/>
    <dgm:cxn modelId="{38787F0D-E790-4719-9D36-81F23452863D}" type="presOf" srcId="{20BFF3AA-60D8-423A-AE45-34850114F4CD}" destId="{85B94C32-4E21-4414-BE92-91366D8BA26B}" srcOrd="0" destOrd="0" presId="urn:microsoft.com/office/officeart/2005/8/layout/default"/>
    <dgm:cxn modelId="{45979D23-A671-4B36-9B5B-3C68C809C6B0}" type="presOf" srcId="{F5C6EEC6-CC05-4AF5-865A-45AB783C6515}" destId="{5B4810E4-B701-48D8-90AD-5D98A56D4C1D}" srcOrd="0" destOrd="0" presId="urn:microsoft.com/office/officeart/2005/8/layout/default"/>
    <dgm:cxn modelId="{37CED53D-4A9B-4C85-9D3A-EE4E398AFC7D}" type="presOf" srcId="{C803F8B8-101D-4713-894A-0B7CBD42DBEA}" destId="{0F9F6CD8-9B31-48AF-9E6B-AD004563C0E8}" srcOrd="0" destOrd="0" presId="urn:microsoft.com/office/officeart/2005/8/layout/default"/>
    <dgm:cxn modelId="{9DEBBD42-DA8D-4148-B035-C7CE4FD4FB46}" type="presOf" srcId="{4DEF91C4-46A8-4E38-971B-E8F7EE430D71}" destId="{F6335055-B7F9-42CB-9C7A-72414874124B}" srcOrd="0" destOrd="0" presId="urn:microsoft.com/office/officeart/2005/8/layout/default"/>
    <dgm:cxn modelId="{63C78E4A-7728-48A5-BB13-52ACAD95B5F1}" srcId="{4DEF91C4-46A8-4E38-971B-E8F7EE430D71}" destId="{9447FF03-AA30-4FA4-A182-E77D13CF88C2}" srcOrd="0" destOrd="0" parTransId="{C965C03B-DFAD-4F51-8930-4431386A9A35}" sibTransId="{395CCBBD-F02D-4988-A50D-73D649A9B561}"/>
    <dgm:cxn modelId="{D150F75D-46EB-4012-B74D-875B3081D6A0}" srcId="{4DEF91C4-46A8-4E38-971B-E8F7EE430D71}" destId="{F5C6EEC6-CC05-4AF5-865A-45AB783C6515}" srcOrd="2" destOrd="0" parTransId="{C2DBF976-F658-4AA5-863C-FB8795B36B36}" sibTransId="{7979501A-0AFB-4372-AF25-FDE3179A1B06}"/>
    <dgm:cxn modelId="{8724AE8A-9A60-43D0-9C4D-C936778723B4}" type="presOf" srcId="{C8C62F54-A23B-4301-B8F1-4421502EF6B1}" destId="{2DDEE185-3A72-403B-8EAD-2331F2D4CF6F}" srcOrd="0" destOrd="0" presId="urn:microsoft.com/office/officeart/2005/8/layout/default"/>
    <dgm:cxn modelId="{E2431A99-D0BD-4B80-BF29-E74E98FFD0AA}" type="presOf" srcId="{1D5D835B-4132-4E51-81A2-CA477CD72F27}" destId="{37775BCE-4E14-4AD3-B514-B1EB8B739B90}" srcOrd="0" destOrd="0" presId="urn:microsoft.com/office/officeart/2005/8/layout/default"/>
    <dgm:cxn modelId="{570EA0AB-ED0F-468B-B41A-B1BD6FA2472F}" srcId="{4DEF91C4-46A8-4E38-971B-E8F7EE430D71}" destId="{C8C62F54-A23B-4301-B8F1-4421502EF6B1}" srcOrd="3" destOrd="0" parTransId="{B8B17D34-5FB8-4757-A033-27E49D2575B5}" sibTransId="{2CC05A97-9B24-4089-AF18-B15678974470}"/>
    <dgm:cxn modelId="{762140C3-17F3-4F56-885F-11F0E0798EC6}" srcId="{4DEF91C4-46A8-4E38-971B-E8F7EE430D71}" destId="{20BFF3AA-60D8-423A-AE45-34850114F4CD}" srcOrd="4" destOrd="0" parTransId="{6843F0C2-72AA-41D9-BB27-AEC71A68422A}" sibTransId="{0A886166-0F04-438F-B958-EFDE8E814DFD}"/>
    <dgm:cxn modelId="{CD90AFC7-1082-4F65-AD76-1A97CEDFF3D1}" type="presOf" srcId="{9447FF03-AA30-4FA4-A182-E77D13CF88C2}" destId="{536F0693-32D0-464A-BDD6-F02727BF1523}" srcOrd="0" destOrd="0" presId="urn:microsoft.com/office/officeart/2005/8/layout/default"/>
    <dgm:cxn modelId="{C311F7A5-F5FF-40B0-A565-F90463FE4786}" type="presParOf" srcId="{F6335055-B7F9-42CB-9C7A-72414874124B}" destId="{536F0693-32D0-464A-BDD6-F02727BF1523}" srcOrd="0" destOrd="0" presId="urn:microsoft.com/office/officeart/2005/8/layout/default"/>
    <dgm:cxn modelId="{63C08DB0-4456-4D6A-9DB4-A5FAA93C87FA}" type="presParOf" srcId="{F6335055-B7F9-42CB-9C7A-72414874124B}" destId="{340612FF-18F7-4FAA-836F-BB1B14E951F0}" srcOrd="1" destOrd="0" presId="urn:microsoft.com/office/officeart/2005/8/layout/default"/>
    <dgm:cxn modelId="{B10CACF2-45ED-449E-A307-EB1BEF7DDC60}" type="presParOf" srcId="{F6335055-B7F9-42CB-9C7A-72414874124B}" destId="{37775BCE-4E14-4AD3-B514-B1EB8B739B90}" srcOrd="2" destOrd="0" presId="urn:microsoft.com/office/officeart/2005/8/layout/default"/>
    <dgm:cxn modelId="{7B44CB90-2660-462D-9C2E-CDD70324ADA3}" type="presParOf" srcId="{F6335055-B7F9-42CB-9C7A-72414874124B}" destId="{FF8A31EE-FD7B-4C6D-AF01-95F493599A12}" srcOrd="3" destOrd="0" presId="urn:microsoft.com/office/officeart/2005/8/layout/default"/>
    <dgm:cxn modelId="{89E393B3-AA35-464F-88D7-214A9D25202D}" type="presParOf" srcId="{F6335055-B7F9-42CB-9C7A-72414874124B}" destId="{5B4810E4-B701-48D8-90AD-5D98A56D4C1D}" srcOrd="4" destOrd="0" presId="urn:microsoft.com/office/officeart/2005/8/layout/default"/>
    <dgm:cxn modelId="{49F175C5-E359-4109-9703-A882A5725656}" type="presParOf" srcId="{F6335055-B7F9-42CB-9C7A-72414874124B}" destId="{7A23F60F-82FD-44AF-9351-02E0663071B7}" srcOrd="5" destOrd="0" presId="urn:microsoft.com/office/officeart/2005/8/layout/default"/>
    <dgm:cxn modelId="{81A4909A-1FDF-428F-BDC9-7DD628F987FC}" type="presParOf" srcId="{F6335055-B7F9-42CB-9C7A-72414874124B}" destId="{2DDEE185-3A72-403B-8EAD-2331F2D4CF6F}" srcOrd="6" destOrd="0" presId="urn:microsoft.com/office/officeart/2005/8/layout/default"/>
    <dgm:cxn modelId="{57CCA2A7-F30D-47F2-B2D1-32E2C7F3EADB}" type="presParOf" srcId="{F6335055-B7F9-42CB-9C7A-72414874124B}" destId="{CDFAE3AC-61F4-4A73-9678-CAE0359DF34A}" srcOrd="7" destOrd="0" presId="urn:microsoft.com/office/officeart/2005/8/layout/default"/>
    <dgm:cxn modelId="{C7E9E287-F7D6-4565-B355-B138E2007AA5}" type="presParOf" srcId="{F6335055-B7F9-42CB-9C7A-72414874124B}" destId="{85B94C32-4E21-4414-BE92-91366D8BA26B}" srcOrd="8" destOrd="0" presId="urn:microsoft.com/office/officeart/2005/8/layout/default"/>
    <dgm:cxn modelId="{CDC91CEF-8908-4596-BA40-E360B45C3799}" type="presParOf" srcId="{F6335055-B7F9-42CB-9C7A-72414874124B}" destId="{144B2E96-EE65-4FB7-8ADF-472220F3FBCF}" srcOrd="9" destOrd="0" presId="urn:microsoft.com/office/officeart/2005/8/layout/default"/>
    <dgm:cxn modelId="{E2EA9DDF-392E-4DEC-98B9-8A83C83B6884}" type="presParOf" srcId="{F6335055-B7F9-42CB-9C7A-72414874124B}" destId="{0F9F6CD8-9B31-48AF-9E6B-AD004563C0E8}"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F84F16-0C08-4188-8000-874AF0D1031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022AD41-ADB5-4597-BAA6-9EC58C5DBA65}">
      <dgm:prSet/>
      <dgm:spPr/>
      <dgm:t>
        <a:bodyPr/>
        <a:lstStyle/>
        <a:p>
          <a:r>
            <a:rPr lang="en-US" dirty="0"/>
            <a:t>MEDICAL EXAM RIGHT AWAY</a:t>
          </a:r>
        </a:p>
      </dgm:t>
    </dgm:pt>
    <dgm:pt modelId="{4E75FE67-C846-47E1-B22A-76D6B8B0C863}" type="parTrans" cxnId="{9FB7418F-0D7B-4B56-9A71-63847F925EB5}">
      <dgm:prSet/>
      <dgm:spPr/>
      <dgm:t>
        <a:bodyPr/>
        <a:lstStyle/>
        <a:p>
          <a:endParaRPr lang="en-US"/>
        </a:p>
      </dgm:t>
    </dgm:pt>
    <dgm:pt modelId="{AC6C2700-C093-49F0-8152-86D302872E1D}" type="sibTrans" cxnId="{9FB7418F-0D7B-4B56-9A71-63847F925EB5}">
      <dgm:prSet/>
      <dgm:spPr/>
      <dgm:t>
        <a:bodyPr/>
        <a:lstStyle/>
        <a:p>
          <a:endParaRPr lang="en-US"/>
        </a:p>
      </dgm:t>
    </dgm:pt>
    <dgm:pt modelId="{01820E5F-08CB-4AD4-B08A-7165F7F49744}">
      <dgm:prSet/>
      <dgm:spPr/>
      <dgm:t>
        <a:bodyPr/>
        <a:lstStyle/>
        <a:p>
          <a:r>
            <a:rPr lang="en-US" dirty="0">
              <a:solidFill>
                <a:srgbClr val="002060"/>
              </a:solidFill>
            </a:rPr>
            <a:t>DON’T SHOWER</a:t>
          </a:r>
        </a:p>
      </dgm:t>
    </dgm:pt>
    <dgm:pt modelId="{6D5875B9-BF8D-42F2-8024-4DB1A711B391}" type="parTrans" cxnId="{388446EF-97FB-4425-9BDA-24C88D70ABCA}">
      <dgm:prSet/>
      <dgm:spPr/>
      <dgm:t>
        <a:bodyPr/>
        <a:lstStyle/>
        <a:p>
          <a:endParaRPr lang="en-US"/>
        </a:p>
      </dgm:t>
    </dgm:pt>
    <dgm:pt modelId="{07F9EA5F-C174-490D-AA48-05884F4AE259}" type="sibTrans" cxnId="{388446EF-97FB-4425-9BDA-24C88D70ABCA}">
      <dgm:prSet/>
      <dgm:spPr/>
      <dgm:t>
        <a:bodyPr/>
        <a:lstStyle/>
        <a:p>
          <a:endParaRPr lang="en-US"/>
        </a:p>
      </dgm:t>
    </dgm:pt>
    <dgm:pt modelId="{7F10C616-A34C-4C72-912D-F951D0CB1DED}">
      <dgm:prSet/>
      <dgm:spPr/>
      <dgm:t>
        <a:bodyPr/>
        <a:lstStyle/>
        <a:p>
          <a:r>
            <a:rPr lang="en-US" dirty="0">
              <a:solidFill>
                <a:srgbClr val="002060"/>
              </a:solidFill>
            </a:rPr>
            <a:t>DON’T THROWING AWAY ITEMS (CONDOMS)</a:t>
          </a:r>
        </a:p>
      </dgm:t>
    </dgm:pt>
    <dgm:pt modelId="{5DD9287A-BB51-44BA-BDF4-61DBF6358E8B}" type="parTrans" cxnId="{DE49969D-557E-438B-8DDE-DE58559E7338}">
      <dgm:prSet/>
      <dgm:spPr/>
      <dgm:t>
        <a:bodyPr/>
        <a:lstStyle/>
        <a:p>
          <a:endParaRPr lang="en-US"/>
        </a:p>
      </dgm:t>
    </dgm:pt>
    <dgm:pt modelId="{A3C9B27F-3931-494E-BEF1-EBF3D2C53614}" type="sibTrans" cxnId="{DE49969D-557E-438B-8DDE-DE58559E7338}">
      <dgm:prSet/>
      <dgm:spPr/>
      <dgm:t>
        <a:bodyPr/>
        <a:lstStyle/>
        <a:p>
          <a:endParaRPr lang="en-US"/>
        </a:p>
      </dgm:t>
    </dgm:pt>
    <dgm:pt modelId="{B5CC83EC-5CE8-42A2-BE9F-144712AC48BC}">
      <dgm:prSet/>
      <dgm:spPr/>
      <dgm:t>
        <a:bodyPr/>
        <a:lstStyle/>
        <a:p>
          <a:r>
            <a:rPr lang="en-US" dirty="0">
              <a:solidFill>
                <a:srgbClr val="002060"/>
              </a:solidFill>
            </a:rPr>
            <a:t>DON’T WASH CLOTHES OR SHEETS</a:t>
          </a:r>
        </a:p>
      </dgm:t>
    </dgm:pt>
    <dgm:pt modelId="{3CE4C400-CC10-4284-9921-DF7751CDC75E}" type="parTrans" cxnId="{C4C12D62-B1FD-4944-A0DA-53FC6723BDA7}">
      <dgm:prSet/>
      <dgm:spPr/>
      <dgm:t>
        <a:bodyPr/>
        <a:lstStyle/>
        <a:p>
          <a:endParaRPr lang="en-US"/>
        </a:p>
      </dgm:t>
    </dgm:pt>
    <dgm:pt modelId="{BD1A64BF-2AE6-4DAC-9262-46894F2AEC50}" type="sibTrans" cxnId="{C4C12D62-B1FD-4944-A0DA-53FC6723BDA7}">
      <dgm:prSet/>
      <dgm:spPr/>
      <dgm:t>
        <a:bodyPr/>
        <a:lstStyle/>
        <a:p>
          <a:endParaRPr lang="en-US"/>
        </a:p>
      </dgm:t>
    </dgm:pt>
    <dgm:pt modelId="{325B3859-BCBD-4713-BAAA-EC35A14F9489}">
      <dgm:prSet/>
      <dgm:spPr/>
      <dgm:t>
        <a:bodyPr/>
        <a:lstStyle/>
        <a:p>
          <a:r>
            <a:rPr lang="en-US"/>
            <a:t>SAVE ELECTRONIC EVIDENCE</a:t>
          </a:r>
        </a:p>
      </dgm:t>
    </dgm:pt>
    <dgm:pt modelId="{228BE09F-FE42-4D05-9E90-9D6FC9E2BFB5}" type="parTrans" cxnId="{1A41AE19-B6CF-4371-90BC-F9DD205D1C4A}">
      <dgm:prSet/>
      <dgm:spPr/>
      <dgm:t>
        <a:bodyPr/>
        <a:lstStyle/>
        <a:p>
          <a:endParaRPr lang="en-US"/>
        </a:p>
      </dgm:t>
    </dgm:pt>
    <dgm:pt modelId="{80B549B1-8A7C-41EF-8F90-D2E01E4A5D95}" type="sibTrans" cxnId="{1A41AE19-B6CF-4371-90BC-F9DD205D1C4A}">
      <dgm:prSet/>
      <dgm:spPr/>
      <dgm:t>
        <a:bodyPr/>
        <a:lstStyle/>
        <a:p>
          <a:endParaRPr lang="en-US"/>
        </a:p>
      </dgm:t>
    </dgm:pt>
    <dgm:pt modelId="{BE8553B7-549D-426E-A43A-D416566C8B17}">
      <dgm:prSet/>
      <dgm:spPr/>
      <dgm:t>
        <a:bodyPr/>
        <a:lstStyle/>
        <a:p>
          <a:r>
            <a:rPr lang="en-US" dirty="0">
              <a:solidFill>
                <a:srgbClr val="002060"/>
              </a:solidFill>
            </a:rPr>
            <a:t>TEXT	</a:t>
          </a:r>
        </a:p>
      </dgm:t>
    </dgm:pt>
    <dgm:pt modelId="{E5CA4CFA-D581-4A9B-AF63-EA0CFD31D1A0}" type="parTrans" cxnId="{6E4EFBCB-D79C-4CEA-8FC1-5319720953EC}">
      <dgm:prSet/>
      <dgm:spPr/>
      <dgm:t>
        <a:bodyPr/>
        <a:lstStyle/>
        <a:p>
          <a:endParaRPr lang="en-US"/>
        </a:p>
      </dgm:t>
    </dgm:pt>
    <dgm:pt modelId="{C51554BB-F95F-4CF7-A91E-E3F0F96CE1DA}" type="sibTrans" cxnId="{6E4EFBCB-D79C-4CEA-8FC1-5319720953EC}">
      <dgm:prSet/>
      <dgm:spPr/>
      <dgm:t>
        <a:bodyPr/>
        <a:lstStyle/>
        <a:p>
          <a:endParaRPr lang="en-US"/>
        </a:p>
      </dgm:t>
    </dgm:pt>
    <dgm:pt modelId="{8E120770-CE2E-4662-8CC0-12D35BAE8C5C}">
      <dgm:prSet/>
      <dgm:spPr/>
      <dgm:t>
        <a:bodyPr/>
        <a:lstStyle/>
        <a:p>
          <a:r>
            <a:rPr lang="en-US" dirty="0">
              <a:solidFill>
                <a:srgbClr val="002060"/>
              </a:solidFill>
            </a:rPr>
            <a:t>SOCIAL MEDIA</a:t>
          </a:r>
        </a:p>
      </dgm:t>
    </dgm:pt>
    <dgm:pt modelId="{4122A114-2A35-435A-895E-A59E0A138DF9}" type="parTrans" cxnId="{14BCBC76-3258-4EC8-BC0D-8518BD51CDFA}">
      <dgm:prSet/>
      <dgm:spPr/>
      <dgm:t>
        <a:bodyPr/>
        <a:lstStyle/>
        <a:p>
          <a:endParaRPr lang="en-US"/>
        </a:p>
      </dgm:t>
    </dgm:pt>
    <dgm:pt modelId="{E65C3F2C-3F05-4D6D-A2CB-BD684247D30B}" type="sibTrans" cxnId="{14BCBC76-3258-4EC8-BC0D-8518BD51CDFA}">
      <dgm:prSet/>
      <dgm:spPr/>
      <dgm:t>
        <a:bodyPr/>
        <a:lstStyle/>
        <a:p>
          <a:endParaRPr lang="en-US"/>
        </a:p>
      </dgm:t>
    </dgm:pt>
    <dgm:pt modelId="{BF7863D5-EAAE-41EC-AE27-3D6152A49D2B}">
      <dgm:prSet/>
      <dgm:spPr/>
      <dgm:t>
        <a:bodyPr/>
        <a:lstStyle/>
        <a:p>
          <a:r>
            <a:rPr lang="en-US" dirty="0">
              <a:solidFill>
                <a:srgbClr val="002060"/>
              </a:solidFill>
            </a:rPr>
            <a:t>EMAIL MESSAGES</a:t>
          </a:r>
        </a:p>
      </dgm:t>
    </dgm:pt>
    <dgm:pt modelId="{A816C7BF-DD92-4C7A-9B23-302EDF1DE23A}" type="parTrans" cxnId="{A93EE13B-CF9C-45BC-BC20-660684AA276E}">
      <dgm:prSet/>
      <dgm:spPr/>
      <dgm:t>
        <a:bodyPr/>
        <a:lstStyle/>
        <a:p>
          <a:endParaRPr lang="en-US"/>
        </a:p>
      </dgm:t>
    </dgm:pt>
    <dgm:pt modelId="{39D79950-B3EE-4937-9AB5-22046DD62C08}" type="sibTrans" cxnId="{A93EE13B-CF9C-45BC-BC20-660684AA276E}">
      <dgm:prSet/>
      <dgm:spPr/>
      <dgm:t>
        <a:bodyPr/>
        <a:lstStyle/>
        <a:p>
          <a:endParaRPr lang="en-US"/>
        </a:p>
      </dgm:t>
    </dgm:pt>
    <dgm:pt modelId="{4579020F-C4BF-45E3-9EDC-90DF3D3DEC0E}">
      <dgm:prSet/>
      <dgm:spPr/>
      <dgm:t>
        <a:bodyPr/>
        <a:lstStyle/>
        <a:p>
          <a:r>
            <a:rPr lang="en-US"/>
            <a:t>REPORT IT!</a:t>
          </a:r>
        </a:p>
      </dgm:t>
    </dgm:pt>
    <dgm:pt modelId="{A67E12A9-0A18-4C53-A708-1B21972B2AEE}" type="parTrans" cxnId="{3C5BB80C-F142-4A21-9CED-49B8811BD793}">
      <dgm:prSet/>
      <dgm:spPr/>
      <dgm:t>
        <a:bodyPr/>
        <a:lstStyle/>
        <a:p>
          <a:endParaRPr lang="en-US"/>
        </a:p>
      </dgm:t>
    </dgm:pt>
    <dgm:pt modelId="{5EDC2FAB-4885-4F7A-B2C4-9BC0D33D1902}" type="sibTrans" cxnId="{3C5BB80C-F142-4A21-9CED-49B8811BD793}">
      <dgm:prSet/>
      <dgm:spPr/>
      <dgm:t>
        <a:bodyPr/>
        <a:lstStyle/>
        <a:p>
          <a:endParaRPr lang="en-US"/>
        </a:p>
      </dgm:t>
    </dgm:pt>
    <dgm:pt modelId="{7FB9FFE8-1772-4F57-B4C7-980296ED0A2B}" type="pres">
      <dgm:prSet presAssocID="{F8F84F16-0C08-4188-8000-874AF0D10313}" presName="linear" presStyleCnt="0">
        <dgm:presLayoutVars>
          <dgm:animLvl val="lvl"/>
          <dgm:resizeHandles val="exact"/>
        </dgm:presLayoutVars>
      </dgm:prSet>
      <dgm:spPr/>
    </dgm:pt>
    <dgm:pt modelId="{FAA39683-E6E3-4C59-B671-D8A5F8EBBA83}" type="pres">
      <dgm:prSet presAssocID="{6022AD41-ADB5-4597-BAA6-9EC58C5DBA65}" presName="parentText" presStyleLbl="node1" presStyleIdx="0" presStyleCnt="3">
        <dgm:presLayoutVars>
          <dgm:chMax val="0"/>
          <dgm:bulletEnabled val="1"/>
        </dgm:presLayoutVars>
      </dgm:prSet>
      <dgm:spPr/>
    </dgm:pt>
    <dgm:pt modelId="{D80ACAD3-E8C5-4499-87D6-823E0C6C25CB}" type="pres">
      <dgm:prSet presAssocID="{6022AD41-ADB5-4597-BAA6-9EC58C5DBA65}" presName="childText" presStyleLbl="revTx" presStyleIdx="0" presStyleCnt="2">
        <dgm:presLayoutVars>
          <dgm:bulletEnabled val="1"/>
        </dgm:presLayoutVars>
      </dgm:prSet>
      <dgm:spPr/>
    </dgm:pt>
    <dgm:pt modelId="{FB6C72C9-AFA6-42EE-B65E-C1DB69E99677}" type="pres">
      <dgm:prSet presAssocID="{325B3859-BCBD-4713-BAAA-EC35A14F9489}" presName="parentText" presStyleLbl="node1" presStyleIdx="1" presStyleCnt="3">
        <dgm:presLayoutVars>
          <dgm:chMax val="0"/>
          <dgm:bulletEnabled val="1"/>
        </dgm:presLayoutVars>
      </dgm:prSet>
      <dgm:spPr/>
    </dgm:pt>
    <dgm:pt modelId="{4254EE62-CCB9-4136-BA70-DC3A120F6314}" type="pres">
      <dgm:prSet presAssocID="{325B3859-BCBD-4713-BAAA-EC35A14F9489}" presName="childText" presStyleLbl="revTx" presStyleIdx="1" presStyleCnt="2">
        <dgm:presLayoutVars>
          <dgm:bulletEnabled val="1"/>
        </dgm:presLayoutVars>
      </dgm:prSet>
      <dgm:spPr/>
    </dgm:pt>
    <dgm:pt modelId="{909A5776-434F-4557-A6A8-493E40E1705C}" type="pres">
      <dgm:prSet presAssocID="{4579020F-C4BF-45E3-9EDC-90DF3D3DEC0E}" presName="parentText" presStyleLbl="node1" presStyleIdx="2" presStyleCnt="3">
        <dgm:presLayoutVars>
          <dgm:chMax val="0"/>
          <dgm:bulletEnabled val="1"/>
        </dgm:presLayoutVars>
      </dgm:prSet>
      <dgm:spPr/>
    </dgm:pt>
  </dgm:ptLst>
  <dgm:cxnLst>
    <dgm:cxn modelId="{2BC72D0B-69CE-42AC-B937-0884620DD46B}" type="presOf" srcId="{4579020F-C4BF-45E3-9EDC-90DF3D3DEC0E}" destId="{909A5776-434F-4557-A6A8-493E40E1705C}" srcOrd="0" destOrd="0" presId="urn:microsoft.com/office/officeart/2005/8/layout/vList2"/>
    <dgm:cxn modelId="{3C5BB80C-F142-4A21-9CED-49B8811BD793}" srcId="{F8F84F16-0C08-4188-8000-874AF0D10313}" destId="{4579020F-C4BF-45E3-9EDC-90DF3D3DEC0E}" srcOrd="2" destOrd="0" parTransId="{A67E12A9-0A18-4C53-A708-1B21972B2AEE}" sibTransId="{5EDC2FAB-4885-4F7A-B2C4-9BC0D33D1902}"/>
    <dgm:cxn modelId="{1A41AE19-B6CF-4371-90BC-F9DD205D1C4A}" srcId="{F8F84F16-0C08-4188-8000-874AF0D10313}" destId="{325B3859-BCBD-4713-BAAA-EC35A14F9489}" srcOrd="1" destOrd="0" parTransId="{228BE09F-FE42-4D05-9E90-9D6FC9E2BFB5}" sibTransId="{80B549B1-8A7C-41EF-8F90-D2E01E4A5D95}"/>
    <dgm:cxn modelId="{A9D2B61A-FD22-40FB-8139-CBBCCF194B4A}" type="presOf" srcId="{F8F84F16-0C08-4188-8000-874AF0D10313}" destId="{7FB9FFE8-1772-4F57-B4C7-980296ED0A2B}" srcOrd="0" destOrd="0" presId="urn:microsoft.com/office/officeart/2005/8/layout/vList2"/>
    <dgm:cxn modelId="{8C807B23-EAFA-48E9-9D06-D2A932C50776}" type="presOf" srcId="{BF7863D5-EAAE-41EC-AE27-3D6152A49D2B}" destId="{4254EE62-CCB9-4136-BA70-DC3A120F6314}" srcOrd="0" destOrd="2" presId="urn:microsoft.com/office/officeart/2005/8/layout/vList2"/>
    <dgm:cxn modelId="{46C0F12B-6655-414E-968A-A2B7744A70E7}" type="presOf" srcId="{BE8553B7-549D-426E-A43A-D416566C8B17}" destId="{4254EE62-CCB9-4136-BA70-DC3A120F6314}" srcOrd="0" destOrd="0" presId="urn:microsoft.com/office/officeart/2005/8/layout/vList2"/>
    <dgm:cxn modelId="{A93EE13B-CF9C-45BC-BC20-660684AA276E}" srcId="{325B3859-BCBD-4713-BAAA-EC35A14F9489}" destId="{BF7863D5-EAAE-41EC-AE27-3D6152A49D2B}" srcOrd="2" destOrd="0" parTransId="{A816C7BF-DD92-4C7A-9B23-302EDF1DE23A}" sibTransId="{39D79950-B3EE-4937-9AB5-22046DD62C08}"/>
    <dgm:cxn modelId="{56FEDB3E-EA7B-4C7F-9DF8-4429934E0220}" type="presOf" srcId="{B5CC83EC-5CE8-42A2-BE9F-144712AC48BC}" destId="{D80ACAD3-E8C5-4499-87D6-823E0C6C25CB}" srcOrd="0" destOrd="2" presId="urn:microsoft.com/office/officeart/2005/8/layout/vList2"/>
    <dgm:cxn modelId="{8B96EE5E-9F96-402A-967A-5659F681322A}" type="presOf" srcId="{7F10C616-A34C-4C72-912D-F951D0CB1DED}" destId="{D80ACAD3-E8C5-4499-87D6-823E0C6C25CB}" srcOrd="0" destOrd="1" presId="urn:microsoft.com/office/officeart/2005/8/layout/vList2"/>
    <dgm:cxn modelId="{C4C12D62-B1FD-4944-A0DA-53FC6723BDA7}" srcId="{6022AD41-ADB5-4597-BAA6-9EC58C5DBA65}" destId="{B5CC83EC-5CE8-42A2-BE9F-144712AC48BC}" srcOrd="2" destOrd="0" parTransId="{3CE4C400-CC10-4284-9921-DF7751CDC75E}" sibTransId="{BD1A64BF-2AE6-4DAC-9262-46894F2AEC50}"/>
    <dgm:cxn modelId="{14BCBC76-3258-4EC8-BC0D-8518BD51CDFA}" srcId="{325B3859-BCBD-4713-BAAA-EC35A14F9489}" destId="{8E120770-CE2E-4662-8CC0-12D35BAE8C5C}" srcOrd="1" destOrd="0" parTransId="{4122A114-2A35-435A-895E-A59E0A138DF9}" sibTransId="{E65C3F2C-3F05-4D6D-A2CB-BD684247D30B}"/>
    <dgm:cxn modelId="{9FB7418F-0D7B-4B56-9A71-63847F925EB5}" srcId="{F8F84F16-0C08-4188-8000-874AF0D10313}" destId="{6022AD41-ADB5-4597-BAA6-9EC58C5DBA65}" srcOrd="0" destOrd="0" parTransId="{4E75FE67-C846-47E1-B22A-76D6B8B0C863}" sibTransId="{AC6C2700-C093-49F0-8152-86D302872E1D}"/>
    <dgm:cxn modelId="{DE49969D-557E-438B-8DDE-DE58559E7338}" srcId="{6022AD41-ADB5-4597-BAA6-9EC58C5DBA65}" destId="{7F10C616-A34C-4C72-912D-F951D0CB1DED}" srcOrd="1" destOrd="0" parTransId="{5DD9287A-BB51-44BA-BDF4-61DBF6358E8B}" sibTransId="{A3C9B27F-3931-494E-BEF1-EBF3D2C53614}"/>
    <dgm:cxn modelId="{239869A8-3859-4519-AF25-734BC1DCE2ED}" type="presOf" srcId="{01820E5F-08CB-4AD4-B08A-7165F7F49744}" destId="{D80ACAD3-E8C5-4499-87D6-823E0C6C25CB}" srcOrd="0" destOrd="0" presId="urn:microsoft.com/office/officeart/2005/8/layout/vList2"/>
    <dgm:cxn modelId="{6E4EFBCB-D79C-4CEA-8FC1-5319720953EC}" srcId="{325B3859-BCBD-4713-BAAA-EC35A14F9489}" destId="{BE8553B7-549D-426E-A43A-D416566C8B17}" srcOrd="0" destOrd="0" parTransId="{E5CA4CFA-D581-4A9B-AF63-EA0CFD31D1A0}" sibTransId="{C51554BB-F95F-4CF7-A91E-E3F0F96CE1DA}"/>
    <dgm:cxn modelId="{30A779EA-F75B-4BAE-8447-C6FDE7A2948C}" type="presOf" srcId="{6022AD41-ADB5-4597-BAA6-9EC58C5DBA65}" destId="{FAA39683-E6E3-4C59-B671-D8A5F8EBBA83}" srcOrd="0" destOrd="0" presId="urn:microsoft.com/office/officeart/2005/8/layout/vList2"/>
    <dgm:cxn modelId="{2787B5EE-824B-4586-B75F-C97FDB4ED14E}" type="presOf" srcId="{325B3859-BCBD-4713-BAAA-EC35A14F9489}" destId="{FB6C72C9-AFA6-42EE-B65E-C1DB69E99677}" srcOrd="0" destOrd="0" presId="urn:microsoft.com/office/officeart/2005/8/layout/vList2"/>
    <dgm:cxn modelId="{388446EF-97FB-4425-9BDA-24C88D70ABCA}" srcId="{6022AD41-ADB5-4597-BAA6-9EC58C5DBA65}" destId="{01820E5F-08CB-4AD4-B08A-7165F7F49744}" srcOrd="0" destOrd="0" parTransId="{6D5875B9-BF8D-42F2-8024-4DB1A711B391}" sibTransId="{07F9EA5F-C174-490D-AA48-05884F4AE259}"/>
    <dgm:cxn modelId="{8C69E9FB-2E6A-4595-A0E9-A5D64A7308CD}" type="presOf" srcId="{8E120770-CE2E-4662-8CC0-12D35BAE8C5C}" destId="{4254EE62-CCB9-4136-BA70-DC3A120F6314}" srcOrd="0" destOrd="1" presId="urn:microsoft.com/office/officeart/2005/8/layout/vList2"/>
    <dgm:cxn modelId="{6438BFCE-D865-4583-8BE1-88E5A1836945}" type="presParOf" srcId="{7FB9FFE8-1772-4F57-B4C7-980296ED0A2B}" destId="{FAA39683-E6E3-4C59-B671-D8A5F8EBBA83}" srcOrd="0" destOrd="0" presId="urn:microsoft.com/office/officeart/2005/8/layout/vList2"/>
    <dgm:cxn modelId="{48299C26-2FAA-451A-A2C2-723803A09DEA}" type="presParOf" srcId="{7FB9FFE8-1772-4F57-B4C7-980296ED0A2B}" destId="{D80ACAD3-E8C5-4499-87D6-823E0C6C25CB}" srcOrd="1" destOrd="0" presId="urn:microsoft.com/office/officeart/2005/8/layout/vList2"/>
    <dgm:cxn modelId="{6EB3F813-322C-45A3-90C6-E7B95DDA1292}" type="presParOf" srcId="{7FB9FFE8-1772-4F57-B4C7-980296ED0A2B}" destId="{FB6C72C9-AFA6-42EE-B65E-C1DB69E99677}" srcOrd="2" destOrd="0" presId="urn:microsoft.com/office/officeart/2005/8/layout/vList2"/>
    <dgm:cxn modelId="{4BE2BD84-E4D5-403B-942E-D724DE940B6C}" type="presParOf" srcId="{7FB9FFE8-1772-4F57-B4C7-980296ED0A2B}" destId="{4254EE62-CCB9-4136-BA70-DC3A120F6314}" srcOrd="3" destOrd="0" presId="urn:microsoft.com/office/officeart/2005/8/layout/vList2"/>
    <dgm:cxn modelId="{D2FFF2CB-160F-47A2-9A36-84F88BEECE07}" type="presParOf" srcId="{7FB9FFE8-1772-4F57-B4C7-980296ED0A2B}" destId="{909A5776-434F-4557-A6A8-493E40E1705C}"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29D9EC-AD41-4537-AD5A-E4694F4B717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60FF2AE-0343-489D-BEC3-4384F3324029}">
      <dgm:prSet/>
      <dgm:spPr/>
      <dgm:t>
        <a:bodyPr/>
        <a:lstStyle/>
        <a:p>
          <a:pPr>
            <a:defRPr cap="all"/>
          </a:pPr>
          <a:r>
            <a:rPr lang="en-US"/>
            <a:t>NO CONTACT DIRECTIVES</a:t>
          </a:r>
        </a:p>
      </dgm:t>
    </dgm:pt>
    <dgm:pt modelId="{25AAA81D-1F8A-49E0-BE1A-ACAF52C009C6}" type="parTrans" cxnId="{C305D768-BB2A-4A50-816D-D551922896AB}">
      <dgm:prSet/>
      <dgm:spPr/>
      <dgm:t>
        <a:bodyPr/>
        <a:lstStyle/>
        <a:p>
          <a:endParaRPr lang="en-US"/>
        </a:p>
      </dgm:t>
    </dgm:pt>
    <dgm:pt modelId="{998587FF-7577-46E2-815E-22597DAB88DA}" type="sibTrans" cxnId="{C305D768-BB2A-4A50-816D-D551922896AB}">
      <dgm:prSet/>
      <dgm:spPr/>
      <dgm:t>
        <a:bodyPr/>
        <a:lstStyle/>
        <a:p>
          <a:endParaRPr lang="en-US"/>
        </a:p>
      </dgm:t>
    </dgm:pt>
    <dgm:pt modelId="{675887D6-DBFF-437A-8687-E1D629CB5A30}">
      <dgm:prSet/>
      <dgm:spPr/>
      <dgm:t>
        <a:bodyPr/>
        <a:lstStyle/>
        <a:p>
          <a:pPr>
            <a:defRPr cap="all"/>
          </a:pPr>
          <a:r>
            <a:rPr lang="en-US"/>
            <a:t>SAFETY PLANNING</a:t>
          </a:r>
        </a:p>
      </dgm:t>
    </dgm:pt>
    <dgm:pt modelId="{44CAEC47-E874-42B6-A0EF-4818F0B53B3D}" type="parTrans" cxnId="{EAB047D6-2F97-4BA6-AD24-CE3F2CCE331F}">
      <dgm:prSet/>
      <dgm:spPr/>
      <dgm:t>
        <a:bodyPr/>
        <a:lstStyle/>
        <a:p>
          <a:endParaRPr lang="en-US"/>
        </a:p>
      </dgm:t>
    </dgm:pt>
    <dgm:pt modelId="{6AD1A392-AA81-4913-812C-85BA0232DF37}" type="sibTrans" cxnId="{EAB047D6-2F97-4BA6-AD24-CE3F2CCE331F}">
      <dgm:prSet/>
      <dgm:spPr/>
      <dgm:t>
        <a:bodyPr/>
        <a:lstStyle/>
        <a:p>
          <a:endParaRPr lang="en-US"/>
        </a:p>
      </dgm:t>
    </dgm:pt>
    <dgm:pt modelId="{C72E4254-80D6-45E3-A5D2-79E825AD2973}">
      <dgm:prSet/>
      <dgm:spPr/>
      <dgm:t>
        <a:bodyPr/>
        <a:lstStyle/>
        <a:p>
          <a:pPr>
            <a:defRPr cap="all"/>
          </a:pPr>
          <a:r>
            <a:rPr lang="en-US"/>
            <a:t>SCHEDULE CHANGES (ACADEMIC OR WORK)</a:t>
          </a:r>
        </a:p>
      </dgm:t>
    </dgm:pt>
    <dgm:pt modelId="{59A736AC-BDDD-477B-B6B8-971B7ED41826}" type="parTrans" cxnId="{C5BCA60F-4B1F-43E9-A968-2B3AB0B4BEEC}">
      <dgm:prSet/>
      <dgm:spPr/>
      <dgm:t>
        <a:bodyPr/>
        <a:lstStyle/>
        <a:p>
          <a:endParaRPr lang="en-US"/>
        </a:p>
      </dgm:t>
    </dgm:pt>
    <dgm:pt modelId="{D08D946A-8934-4A4A-8358-2950E240C491}" type="sibTrans" cxnId="{C5BCA60F-4B1F-43E9-A968-2B3AB0B4BEEC}">
      <dgm:prSet/>
      <dgm:spPr/>
      <dgm:t>
        <a:bodyPr/>
        <a:lstStyle/>
        <a:p>
          <a:endParaRPr lang="en-US"/>
        </a:p>
      </dgm:t>
    </dgm:pt>
    <dgm:pt modelId="{B90D5517-648C-4DB2-824D-5BBFEAFD6E8F}">
      <dgm:prSet/>
      <dgm:spPr/>
      <dgm:t>
        <a:bodyPr/>
        <a:lstStyle/>
        <a:p>
          <a:pPr>
            <a:defRPr cap="all"/>
          </a:pPr>
          <a:r>
            <a:rPr lang="en-US"/>
            <a:t>ON CAMPUS HOUSING CHANGES</a:t>
          </a:r>
        </a:p>
      </dgm:t>
    </dgm:pt>
    <dgm:pt modelId="{1DC4874A-B9F3-4065-BFA7-D8C179112513}" type="parTrans" cxnId="{95866331-EBD2-4D30-94FD-C883C3F1BD23}">
      <dgm:prSet/>
      <dgm:spPr/>
      <dgm:t>
        <a:bodyPr/>
        <a:lstStyle/>
        <a:p>
          <a:endParaRPr lang="en-US"/>
        </a:p>
      </dgm:t>
    </dgm:pt>
    <dgm:pt modelId="{ED1E4806-1A59-4038-8D1F-8EC2624F8325}" type="sibTrans" cxnId="{95866331-EBD2-4D30-94FD-C883C3F1BD23}">
      <dgm:prSet/>
      <dgm:spPr/>
      <dgm:t>
        <a:bodyPr/>
        <a:lstStyle/>
        <a:p>
          <a:endParaRPr lang="en-US"/>
        </a:p>
      </dgm:t>
    </dgm:pt>
    <dgm:pt modelId="{E5D9BEA8-EE8F-4769-A59C-20E679476BAA}">
      <dgm:prSet/>
      <dgm:spPr/>
      <dgm:t>
        <a:bodyPr/>
        <a:lstStyle/>
        <a:p>
          <a:pPr>
            <a:defRPr cap="all"/>
          </a:pPr>
          <a:r>
            <a:rPr lang="en-US"/>
            <a:t>RESTRICTIONS</a:t>
          </a:r>
        </a:p>
      </dgm:t>
    </dgm:pt>
    <dgm:pt modelId="{8FD80496-1C18-4EAC-BEA5-B2D4F91B8171}" type="parTrans" cxnId="{45369FB7-F9F2-43D1-B047-8BE72F014112}">
      <dgm:prSet/>
      <dgm:spPr/>
      <dgm:t>
        <a:bodyPr/>
        <a:lstStyle/>
        <a:p>
          <a:endParaRPr lang="en-US"/>
        </a:p>
      </dgm:t>
    </dgm:pt>
    <dgm:pt modelId="{5B675966-7AA0-4137-A7F3-8701A7B90431}" type="sibTrans" cxnId="{45369FB7-F9F2-43D1-B047-8BE72F014112}">
      <dgm:prSet/>
      <dgm:spPr/>
      <dgm:t>
        <a:bodyPr/>
        <a:lstStyle/>
        <a:p>
          <a:endParaRPr lang="en-US"/>
        </a:p>
      </dgm:t>
    </dgm:pt>
    <dgm:pt modelId="{46C62D52-4B30-449F-84F5-8BD4879413AB}">
      <dgm:prSet/>
      <dgm:spPr/>
      <dgm:t>
        <a:bodyPr/>
        <a:lstStyle/>
        <a:p>
          <a:pPr>
            <a:defRPr cap="all"/>
          </a:pPr>
          <a:r>
            <a:rPr lang="en-US"/>
            <a:t>EMERGENCY REMOVAL / SUSPENSIONS</a:t>
          </a:r>
        </a:p>
      </dgm:t>
    </dgm:pt>
    <dgm:pt modelId="{FE3BCFB0-698B-4553-AC19-554176E1114F}" type="parTrans" cxnId="{8FECAA9F-5E14-4E06-8538-7653E42E237D}">
      <dgm:prSet/>
      <dgm:spPr/>
      <dgm:t>
        <a:bodyPr/>
        <a:lstStyle/>
        <a:p>
          <a:endParaRPr lang="en-US"/>
        </a:p>
      </dgm:t>
    </dgm:pt>
    <dgm:pt modelId="{3BB9455E-9D25-4B92-AB44-180848693545}" type="sibTrans" cxnId="{8FECAA9F-5E14-4E06-8538-7653E42E237D}">
      <dgm:prSet/>
      <dgm:spPr/>
      <dgm:t>
        <a:bodyPr/>
        <a:lstStyle/>
        <a:p>
          <a:endParaRPr lang="en-US"/>
        </a:p>
      </dgm:t>
    </dgm:pt>
    <dgm:pt modelId="{22612BED-6451-4314-AEEF-94A35A01C9C1}" type="pres">
      <dgm:prSet presAssocID="{8D29D9EC-AD41-4537-AD5A-E4694F4B717E}" presName="root" presStyleCnt="0">
        <dgm:presLayoutVars>
          <dgm:dir/>
          <dgm:resizeHandles val="exact"/>
        </dgm:presLayoutVars>
      </dgm:prSet>
      <dgm:spPr/>
    </dgm:pt>
    <dgm:pt modelId="{29B80B36-A335-4577-87D7-6A7553D14831}" type="pres">
      <dgm:prSet presAssocID="{B60FF2AE-0343-489D-BEC3-4384F3324029}" presName="compNode" presStyleCnt="0"/>
      <dgm:spPr/>
    </dgm:pt>
    <dgm:pt modelId="{C1B80B04-A0C1-4C51-A083-EF5386B42CC9}" type="pres">
      <dgm:prSet presAssocID="{B60FF2AE-0343-489D-BEC3-4384F3324029}" presName="iconBgRect" presStyleLbl="bgShp" presStyleIdx="0" presStyleCnt="6"/>
      <dgm:spPr/>
    </dgm:pt>
    <dgm:pt modelId="{24F2F404-9534-4EA0-B6F0-75FC35CC1405}" type="pres">
      <dgm:prSet presAssocID="{B60FF2AE-0343-489D-BEC3-4384F332402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A0601F2F-DB11-4D02-9446-612B360D48CA}" type="pres">
      <dgm:prSet presAssocID="{B60FF2AE-0343-489D-BEC3-4384F3324029}" presName="spaceRect" presStyleCnt="0"/>
      <dgm:spPr/>
    </dgm:pt>
    <dgm:pt modelId="{BAD3AA6C-3CE0-4AD7-A88F-CD331ECB8EE8}" type="pres">
      <dgm:prSet presAssocID="{B60FF2AE-0343-489D-BEC3-4384F3324029}" presName="textRect" presStyleLbl="revTx" presStyleIdx="0" presStyleCnt="6">
        <dgm:presLayoutVars>
          <dgm:chMax val="1"/>
          <dgm:chPref val="1"/>
        </dgm:presLayoutVars>
      </dgm:prSet>
      <dgm:spPr/>
    </dgm:pt>
    <dgm:pt modelId="{D996DDC5-2E35-4E45-B47D-1D0AA92EBBE9}" type="pres">
      <dgm:prSet presAssocID="{998587FF-7577-46E2-815E-22597DAB88DA}" presName="sibTrans" presStyleCnt="0"/>
      <dgm:spPr/>
    </dgm:pt>
    <dgm:pt modelId="{B88ACDD3-1E04-493F-8228-FC1A4F940814}" type="pres">
      <dgm:prSet presAssocID="{675887D6-DBFF-437A-8687-E1D629CB5A30}" presName="compNode" presStyleCnt="0"/>
      <dgm:spPr/>
    </dgm:pt>
    <dgm:pt modelId="{213E8911-A86A-4825-BF87-8380D07F95D5}" type="pres">
      <dgm:prSet presAssocID="{675887D6-DBFF-437A-8687-E1D629CB5A30}" presName="iconBgRect" presStyleLbl="bgShp" presStyleIdx="1" presStyleCnt="6"/>
      <dgm:spPr/>
    </dgm:pt>
    <dgm:pt modelId="{68EB05CC-2A8B-4277-B418-B43BBE93A54D}" type="pres">
      <dgm:prSet presAssocID="{675887D6-DBFF-437A-8687-E1D629CB5A3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B93084A7-1BA1-49F9-BB18-B9A89EF784F8}" type="pres">
      <dgm:prSet presAssocID="{675887D6-DBFF-437A-8687-E1D629CB5A30}" presName="spaceRect" presStyleCnt="0"/>
      <dgm:spPr/>
    </dgm:pt>
    <dgm:pt modelId="{427F3ED4-6497-4D88-87CE-B835F70A80A1}" type="pres">
      <dgm:prSet presAssocID="{675887D6-DBFF-437A-8687-E1D629CB5A30}" presName="textRect" presStyleLbl="revTx" presStyleIdx="1" presStyleCnt="6">
        <dgm:presLayoutVars>
          <dgm:chMax val="1"/>
          <dgm:chPref val="1"/>
        </dgm:presLayoutVars>
      </dgm:prSet>
      <dgm:spPr/>
    </dgm:pt>
    <dgm:pt modelId="{AB993EA2-C872-4DBF-B295-44820FB19AE1}" type="pres">
      <dgm:prSet presAssocID="{6AD1A392-AA81-4913-812C-85BA0232DF37}" presName="sibTrans" presStyleCnt="0"/>
      <dgm:spPr/>
    </dgm:pt>
    <dgm:pt modelId="{4C41BE64-E04D-4AB1-A4E8-83CF5ACEC4B1}" type="pres">
      <dgm:prSet presAssocID="{C72E4254-80D6-45E3-A5D2-79E825AD2973}" presName="compNode" presStyleCnt="0"/>
      <dgm:spPr/>
    </dgm:pt>
    <dgm:pt modelId="{1701ACAA-CA99-4E6B-AC9E-75641A58297C}" type="pres">
      <dgm:prSet presAssocID="{C72E4254-80D6-45E3-A5D2-79E825AD2973}" presName="iconBgRect" presStyleLbl="bgShp" presStyleIdx="2" presStyleCnt="6"/>
      <dgm:spPr/>
    </dgm:pt>
    <dgm:pt modelId="{2517AA0C-43E6-4B50-9E2D-CE7352871B20}" type="pres">
      <dgm:prSet presAssocID="{C72E4254-80D6-45E3-A5D2-79E825AD297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21CCA8BF-959C-4B57-A6AE-6FC2F36A4ECB}" type="pres">
      <dgm:prSet presAssocID="{C72E4254-80D6-45E3-A5D2-79E825AD2973}" presName="spaceRect" presStyleCnt="0"/>
      <dgm:spPr/>
    </dgm:pt>
    <dgm:pt modelId="{8FA2CB21-5BE4-474D-9960-09D3BC0925BB}" type="pres">
      <dgm:prSet presAssocID="{C72E4254-80D6-45E3-A5D2-79E825AD2973}" presName="textRect" presStyleLbl="revTx" presStyleIdx="2" presStyleCnt="6">
        <dgm:presLayoutVars>
          <dgm:chMax val="1"/>
          <dgm:chPref val="1"/>
        </dgm:presLayoutVars>
      </dgm:prSet>
      <dgm:spPr/>
    </dgm:pt>
    <dgm:pt modelId="{7682802F-E5E8-428B-BE32-802358EF692E}" type="pres">
      <dgm:prSet presAssocID="{D08D946A-8934-4A4A-8358-2950E240C491}" presName="sibTrans" presStyleCnt="0"/>
      <dgm:spPr/>
    </dgm:pt>
    <dgm:pt modelId="{9D838D91-B072-4535-AF2F-50FEA22E4AEC}" type="pres">
      <dgm:prSet presAssocID="{B90D5517-648C-4DB2-824D-5BBFEAFD6E8F}" presName="compNode" presStyleCnt="0"/>
      <dgm:spPr/>
    </dgm:pt>
    <dgm:pt modelId="{10A4BACB-3B8E-46DB-ABD3-94B7DF6ECA0A}" type="pres">
      <dgm:prSet presAssocID="{B90D5517-648C-4DB2-824D-5BBFEAFD6E8F}" presName="iconBgRect" presStyleLbl="bgShp" presStyleIdx="3" presStyleCnt="6"/>
      <dgm:spPr/>
    </dgm:pt>
    <dgm:pt modelId="{722D9885-7530-4677-A164-4ED05B13460B}" type="pres">
      <dgm:prSet presAssocID="{B90D5517-648C-4DB2-824D-5BBFEAFD6E8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use"/>
        </a:ext>
      </dgm:extLst>
    </dgm:pt>
    <dgm:pt modelId="{66033FD4-5C99-4560-9AD0-FBB7E06D00A4}" type="pres">
      <dgm:prSet presAssocID="{B90D5517-648C-4DB2-824D-5BBFEAFD6E8F}" presName="spaceRect" presStyleCnt="0"/>
      <dgm:spPr/>
    </dgm:pt>
    <dgm:pt modelId="{B39ACF04-B621-45AC-839E-AB21CCE43FC6}" type="pres">
      <dgm:prSet presAssocID="{B90D5517-648C-4DB2-824D-5BBFEAFD6E8F}" presName="textRect" presStyleLbl="revTx" presStyleIdx="3" presStyleCnt="6">
        <dgm:presLayoutVars>
          <dgm:chMax val="1"/>
          <dgm:chPref val="1"/>
        </dgm:presLayoutVars>
      </dgm:prSet>
      <dgm:spPr/>
    </dgm:pt>
    <dgm:pt modelId="{4461500E-17D9-47E9-89C1-0E46E4980CDF}" type="pres">
      <dgm:prSet presAssocID="{ED1E4806-1A59-4038-8D1F-8EC2624F8325}" presName="sibTrans" presStyleCnt="0"/>
      <dgm:spPr/>
    </dgm:pt>
    <dgm:pt modelId="{72E641E2-8A6E-4410-9CB5-C5F1DE46D791}" type="pres">
      <dgm:prSet presAssocID="{E5D9BEA8-EE8F-4769-A59C-20E679476BAA}" presName="compNode" presStyleCnt="0"/>
      <dgm:spPr/>
    </dgm:pt>
    <dgm:pt modelId="{CA1D23B1-93D1-4E08-B6B3-8CDDA977C4B7}" type="pres">
      <dgm:prSet presAssocID="{E5D9BEA8-EE8F-4769-A59C-20E679476BAA}" presName="iconBgRect" presStyleLbl="bgShp" presStyleIdx="4" presStyleCnt="6"/>
      <dgm:spPr/>
    </dgm:pt>
    <dgm:pt modelId="{03A95518-38CF-45F3-BFB2-9A20B71089D8}" type="pres">
      <dgm:prSet presAssocID="{E5D9BEA8-EE8F-4769-A59C-20E679476BA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o sign"/>
        </a:ext>
      </dgm:extLst>
    </dgm:pt>
    <dgm:pt modelId="{B231F906-CBB3-449F-90F6-6070206BB06D}" type="pres">
      <dgm:prSet presAssocID="{E5D9BEA8-EE8F-4769-A59C-20E679476BAA}" presName="spaceRect" presStyleCnt="0"/>
      <dgm:spPr/>
    </dgm:pt>
    <dgm:pt modelId="{8B3890CD-4FA1-40F4-A1A3-A55223AB57A7}" type="pres">
      <dgm:prSet presAssocID="{E5D9BEA8-EE8F-4769-A59C-20E679476BAA}" presName="textRect" presStyleLbl="revTx" presStyleIdx="4" presStyleCnt="6">
        <dgm:presLayoutVars>
          <dgm:chMax val="1"/>
          <dgm:chPref val="1"/>
        </dgm:presLayoutVars>
      </dgm:prSet>
      <dgm:spPr/>
    </dgm:pt>
    <dgm:pt modelId="{B493A09E-13B5-4E94-9A9D-EC22E1A0290A}" type="pres">
      <dgm:prSet presAssocID="{5B675966-7AA0-4137-A7F3-8701A7B90431}" presName="sibTrans" presStyleCnt="0"/>
      <dgm:spPr/>
    </dgm:pt>
    <dgm:pt modelId="{445DB618-50C3-4826-9C44-B473CD7A9AA7}" type="pres">
      <dgm:prSet presAssocID="{46C62D52-4B30-449F-84F5-8BD4879413AB}" presName="compNode" presStyleCnt="0"/>
      <dgm:spPr/>
    </dgm:pt>
    <dgm:pt modelId="{706E425A-5C66-4F6F-B89D-1B8130CE9E98}" type="pres">
      <dgm:prSet presAssocID="{46C62D52-4B30-449F-84F5-8BD4879413AB}" presName="iconBgRect" presStyleLbl="bgShp" presStyleIdx="5" presStyleCnt="6"/>
      <dgm:spPr/>
    </dgm:pt>
    <dgm:pt modelId="{DF0BAE9E-73FF-41AD-8FC8-06BDC70655EE}" type="pres">
      <dgm:prSet presAssocID="{46C62D52-4B30-449F-84F5-8BD4879413A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ridge scene"/>
        </a:ext>
      </dgm:extLst>
    </dgm:pt>
    <dgm:pt modelId="{2D46D5E8-E65B-4A8B-A23E-A09F389A4E3B}" type="pres">
      <dgm:prSet presAssocID="{46C62D52-4B30-449F-84F5-8BD4879413AB}" presName="spaceRect" presStyleCnt="0"/>
      <dgm:spPr/>
    </dgm:pt>
    <dgm:pt modelId="{D6CBF46F-BDB4-4B95-BDFC-B779E3F485F6}" type="pres">
      <dgm:prSet presAssocID="{46C62D52-4B30-449F-84F5-8BD4879413AB}" presName="textRect" presStyleLbl="revTx" presStyleIdx="5" presStyleCnt="6">
        <dgm:presLayoutVars>
          <dgm:chMax val="1"/>
          <dgm:chPref val="1"/>
        </dgm:presLayoutVars>
      </dgm:prSet>
      <dgm:spPr/>
    </dgm:pt>
  </dgm:ptLst>
  <dgm:cxnLst>
    <dgm:cxn modelId="{35D9B10C-2F02-4C69-AD50-61F17A47F7E1}" type="presOf" srcId="{675887D6-DBFF-437A-8687-E1D629CB5A30}" destId="{427F3ED4-6497-4D88-87CE-B835F70A80A1}" srcOrd="0" destOrd="0" presId="urn:microsoft.com/office/officeart/2018/5/layout/IconCircleLabelList"/>
    <dgm:cxn modelId="{C5BCA60F-4B1F-43E9-A968-2B3AB0B4BEEC}" srcId="{8D29D9EC-AD41-4537-AD5A-E4694F4B717E}" destId="{C72E4254-80D6-45E3-A5D2-79E825AD2973}" srcOrd="2" destOrd="0" parTransId="{59A736AC-BDDD-477B-B6B8-971B7ED41826}" sibTransId="{D08D946A-8934-4A4A-8358-2950E240C491}"/>
    <dgm:cxn modelId="{AF7CA51C-3B7B-45E4-B3F1-7E15007AA3A4}" type="presOf" srcId="{C72E4254-80D6-45E3-A5D2-79E825AD2973}" destId="{8FA2CB21-5BE4-474D-9960-09D3BC0925BB}" srcOrd="0" destOrd="0" presId="urn:microsoft.com/office/officeart/2018/5/layout/IconCircleLabelList"/>
    <dgm:cxn modelId="{95866331-EBD2-4D30-94FD-C883C3F1BD23}" srcId="{8D29D9EC-AD41-4537-AD5A-E4694F4B717E}" destId="{B90D5517-648C-4DB2-824D-5BBFEAFD6E8F}" srcOrd="3" destOrd="0" parTransId="{1DC4874A-B9F3-4065-BFA7-D8C179112513}" sibTransId="{ED1E4806-1A59-4038-8D1F-8EC2624F8325}"/>
    <dgm:cxn modelId="{A4648441-2085-4DD7-91F3-D0C7A1303461}" type="presOf" srcId="{B60FF2AE-0343-489D-BEC3-4384F3324029}" destId="{BAD3AA6C-3CE0-4AD7-A88F-CD331ECB8EE8}" srcOrd="0" destOrd="0" presId="urn:microsoft.com/office/officeart/2018/5/layout/IconCircleLabelList"/>
    <dgm:cxn modelId="{CAC4EE4F-7E59-484E-81B0-43CBA075C1C5}" type="presOf" srcId="{46C62D52-4B30-449F-84F5-8BD4879413AB}" destId="{D6CBF46F-BDB4-4B95-BDFC-B779E3F485F6}" srcOrd="0" destOrd="0" presId="urn:microsoft.com/office/officeart/2018/5/layout/IconCircleLabelList"/>
    <dgm:cxn modelId="{C305D768-BB2A-4A50-816D-D551922896AB}" srcId="{8D29D9EC-AD41-4537-AD5A-E4694F4B717E}" destId="{B60FF2AE-0343-489D-BEC3-4384F3324029}" srcOrd="0" destOrd="0" parTransId="{25AAA81D-1F8A-49E0-BE1A-ACAF52C009C6}" sibTransId="{998587FF-7577-46E2-815E-22597DAB88DA}"/>
    <dgm:cxn modelId="{8FECAA9F-5E14-4E06-8538-7653E42E237D}" srcId="{8D29D9EC-AD41-4537-AD5A-E4694F4B717E}" destId="{46C62D52-4B30-449F-84F5-8BD4879413AB}" srcOrd="5" destOrd="0" parTransId="{FE3BCFB0-698B-4553-AC19-554176E1114F}" sibTransId="{3BB9455E-9D25-4B92-AB44-180848693545}"/>
    <dgm:cxn modelId="{93D385B5-5DB6-4767-96C0-3ABC9A8BD06C}" type="presOf" srcId="{B90D5517-648C-4DB2-824D-5BBFEAFD6E8F}" destId="{B39ACF04-B621-45AC-839E-AB21CCE43FC6}" srcOrd="0" destOrd="0" presId="urn:microsoft.com/office/officeart/2018/5/layout/IconCircleLabelList"/>
    <dgm:cxn modelId="{45369FB7-F9F2-43D1-B047-8BE72F014112}" srcId="{8D29D9EC-AD41-4537-AD5A-E4694F4B717E}" destId="{E5D9BEA8-EE8F-4769-A59C-20E679476BAA}" srcOrd="4" destOrd="0" parTransId="{8FD80496-1C18-4EAC-BEA5-B2D4F91B8171}" sibTransId="{5B675966-7AA0-4137-A7F3-8701A7B90431}"/>
    <dgm:cxn modelId="{AF80A9C7-AC32-4CFA-BB2F-12EA29F21E1F}" type="presOf" srcId="{8D29D9EC-AD41-4537-AD5A-E4694F4B717E}" destId="{22612BED-6451-4314-AEEF-94A35A01C9C1}" srcOrd="0" destOrd="0" presId="urn:microsoft.com/office/officeart/2018/5/layout/IconCircleLabelList"/>
    <dgm:cxn modelId="{BD5B55CE-FA23-42A7-9D02-9B1201553A43}" type="presOf" srcId="{E5D9BEA8-EE8F-4769-A59C-20E679476BAA}" destId="{8B3890CD-4FA1-40F4-A1A3-A55223AB57A7}" srcOrd="0" destOrd="0" presId="urn:microsoft.com/office/officeart/2018/5/layout/IconCircleLabelList"/>
    <dgm:cxn modelId="{EAB047D6-2F97-4BA6-AD24-CE3F2CCE331F}" srcId="{8D29D9EC-AD41-4537-AD5A-E4694F4B717E}" destId="{675887D6-DBFF-437A-8687-E1D629CB5A30}" srcOrd="1" destOrd="0" parTransId="{44CAEC47-E874-42B6-A0EF-4818F0B53B3D}" sibTransId="{6AD1A392-AA81-4913-812C-85BA0232DF37}"/>
    <dgm:cxn modelId="{F1DAC3B1-4A4E-47BE-839A-BDBA9C5BF276}" type="presParOf" srcId="{22612BED-6451-4314-AEEF-94A35A01C9C1}" destId="{29B80B36-A335-4577-87D7-6A7553D14831}" srcOrd="0" destOrd="0" presId="urn:microsoft.com/office/officeart/2018/5/layout/IconCircleLabelList"/>
    <dgm:cxn modelId="{F3F9DE60-D135-4FFA-8095-CAF6A60AA04F}" type="presParOf" srcId="{29B80B36-A335-4577-87D7-6A7553D14831}" destId="{C1B80B04-A0C1-4C51-A083-EF5386B42CC9}" srcOrd="0" destOrd="0" presId="urn:microsoft.com/office/officeart/2018/5/layout/IconCircleLabelList"/>
    <dgm:cxn modelId="{8406102A-6ECF-49B1-BEEA-B1FC7D416A01}" type="presParOf" srcId="{29B80B36-A335-4577-87D7-6A7553D14831}" destId="{24F2F404-9534-4EA0-B6F0-75FC35CC1405}" srcOrd="1" destOrd="0" presId="urn:microsoft.com/office/officeart/2018/5/layout/IconCircleLabelList"/>
    <dgm:cxn modelId="{79F737DB-6D83-4A89-AF54-1B75B7F0C03B}" type="presParOf" srcId="{29B80B36-A335-4577-87D7-6A7553D14831}" destId="{A0601F2F-DB11-4D02-9446-612B360D48CA}" srcOrd="2" destOrd="0" presId="urn:microsoft.com/office/officeart/2018/5/layout/IconCircleLabelList"/>
    <dgm:cxn modelId="{87281E5C-8E8A-4784-BF28-90844A5D681E}" type="presParOf" srcId="{29B80B36-A335-4577-87D7-6A7553D14831}" destId="{BAD3AA6C-3CE0-4AD7-A88F-CD331ECB8EE8}" srcOrd="3" destOrd="0" presId="urn:microsoft.com/office/officeart/2018/5/layout/IconCircleLabelList"/>
    <dgm:cxn modelId="{B251FC99-0812-4142-84DD-58863342742C}" type="presParOf" srcId="{22612BED-6451-4314-AEEF-94A35A01C9C1}" destId="{D996DDC5-2E35-4E45-B47D-1D0AA92EBBE9}" srcOrd="1" destOrd="0" presId="urn:microsoft.com/office/officeart/2018/5/layout/IconCircleLabelList"/>
    <dgm:cxn modelId="{3385D26C-8737-4502-8BE5-3E3F993E3B9C}" type="presParOf" srcId="{22612BED-6451-4314-AEEF-94A35A01C9C1}" destId="{B88ACDD3-1E04-493F-8228-FC1A4F940814}" srcOrd="2" destOrd="0" presId="urn:microsoft.com/office/officeart/2018/5/layout/IconCircleLabelList"/>
    <dgm:cxn modelId="{A11244A5-D4FE-4A1F-84C5-7285D61B5094}" type="presParOf" srcId="{B88ACDD3-1E04-493F-8228-FC1A4F940814}" destId="{213E8911-A86A-4825-BF87-8380D07F95D5}" srcOrd="0" destOrd="0" presId="urn:microsoft.com/office/officeart/2018/5/layout/IconCircleLabelList"/>
    <dgm:cxn modelId="{3A5CC23B-FA85-4D48-A54B-5479D3FB22E1}" type="presParOf" srcId="{B88ACDD3-1E04-493F-8228-FC1A4F940814}" destId="{68EB05CC-2A8B-4277-B418-B43BBE93A54D}" srcOrd="1" destOrd="0" presId="urn:microsoft.com/office/officeart/2018/5/layout/IconCircleLabelList"/>
    <dgm:cxn modelId="{28F9862C-E5C5-44D1-899E-803C74CA50A9}" type="presParOf" srcId="{B88ACDD3-1E04-493F-8228-FC1A4F940814}" destId="{B93084A7-1BA1-49F9-BB18-B9A89EF784F8}" srcOrd="2" destOrd="0" presId="urn:microsoft.com/office/officeart/2018/5/layout/IconCircleLabelList"/>
    <dgm:cxn modelId="{3C381389-B23A-48C1-9D96-E5F8B240B08D}" type="presParOf" srcId="{B88ACDD3-1E04-493F-8228-FC1A4F940814}" destId="{427F3ED4-6497-4D88-87CE-B835F70A80A1}" srcOrd="3" destOrd="0" presId="urn:microsoft.com/office/officeart/2018/5/layout/IconCircleLabelList"/>
    <dgm:cxn modelId="{32A1252C-ABBB-494C-B9D9-34B552D2D239}" type="presParOf" srcId="{22612BED-6451-4314-AEEF-94A35A01C9C1}" destId="{AB993EA2-C872-4DBF-B295-44820FB19AE1}" srcOrd="3" destOrd="0" presId="urn:microsoft.com/office/officeart/2018/5/layout/IconCircleLabelList"/>
    <dgm:cxn modelId="{F7C80BA5-E94C-4950-AF44-F7D50B982346}" type="presParOf" srcId="{22612BED-6451-4314-AEEF-94A35A01C9C1}" destId="{4C41BE64-E04D-4AB1-A4E8-83CF5ACEC4B1}" srcOrd="4" destOrd="0" presId="urn:microsoft.com/office/officeart/2018/5/layout/IconCircleLabelList"/>
    <dgm:cxn modelId="{45102E1F-CA39-4C82-8C34-1E3D929810B3}" type="presParOf" srcId="{4C41BE64-E04D-4AB1-A4E8-83CF5ACEC4B1}" destId="{1701ACAA-CA99-4E6B-AC9E-75641A58297C}" srcOrd="0" destOrd="0" presId="urn:microsoft.com/office/officeart/2018/5/layout/IconCircleLabelList"/>
    <dgm:cxn modelId="{15E53663-06AE-431F-B17D-16A533ACE2D3}" type="presParOf" srcId="{4C41BE64-E04D-4AB1-A4E8-83CF5ACEC4B1}" destId="{2517AA0C-43E6-4B50-9E2D-CE7352871B20}" srcOrd="1" destOrd="0" presId="urn:microsoft.com/office/officeart/2018/5/layout/IconCircleLabelList"/>
    <dgm:cxn modelId="{A61FE93F-9430-434F-B7F7-9180E1A5FFC8}" type="presParOf" srcId="{4C41BE64-E04D-4AB1-A4E8-83CF5ACEC4B1}" destId="{21CCA8BF-959C-4B57-A6AE-6FC2F36A4ECB}" srcOrd="2" destOrd="0" presId="urn:microsoft.com/office/officeart/2018/5/layout/IconCircleLabelList"/>
    <dgm:cxn modelId="{F42DDE38-C281-4614-B978-5278C6A9032D}" type="presParOf" srcId="{4C41BE64-E04D-4AB1-A4E8-83CF5ACEC4B1}" destId="{8FA2CB21-5BE4-474D-9960-09D3BC0925BB}" srcOrd="3" destOrd="0" presId="urn:microsoft.com/office/officeart/2018/5/layout/IconCircleLabelList"/>
    <dgm:cxn modelId="{DD2D8732-5E3A-499E-AC8D-2B8E704AA5FA}" type="presParOf" srcId="{22612BED-6451-4314-AEEF-94A35A01C9C1}" destId="{7682802F-E5E8-428B-BE32-802358EF692E}" srcOrd="5" destOrd="0" presId="urn:microsoft.com/office/officeart/2018/5/layout/IconCircleLabelList"/>
    <dgm:cxn modelId="{7CF335D2-8FEB-4C3B-92B4-D06EBF65B3B6}" type="presParOf" srcId="{22612BED-6451-4314-AEEF-94A35A01C9C1}" destId="{9D838D91-B072-4535-AF2F-50FEA22E4AEC}" srcOrd="6" destOrd="0" presId="urn:microsoft.com/office/officeart/2018/5/layout/IconCircleLabelList"/>
    <dgm:cxn modelId="{3AA6477E-4612-4318-87A4-4DAFE78F4858}" type="presParOf" srcId="{9D838D91-B072-4535-AF2F-50FEA22E4AEC}" destId="{10A4BACB-3B8E-46DB-ABD3-94B7DF6ECA0A}" srcOrd="0" destOrd="0" presId="urn:microsoft.com/office/officeart/2018/5/layout/IconCircleLabelList"/>
    <dgm:cxn modelId="{527FD92E-E56F-4468-BCD6-16636015DCE4}" type="presParOf" srcId="{9D838D91-B072-4535-AF2F-50FEA22E4AEC}" destId="{722D9885-7530-4677-A164-4ED05B13460B}" srcOrd="1" destOrd="0" presId="urn:microsoft.com/office/officeart/2018/5/layout/IconCircleLabelList"/>
    <dgm:cxn modelId="{CC069059-44C9-44A9-B741-5759F8493E6D}" type="presParOf" srcId="{9D838D91-B072-4535-AF2F-50FEA22E4AEC}" destId="{66033FD4-5C99-4560-9AD0-FBB7E06D00A4}" srcOrd="2" destOrd="0" presId="urn:microsoft.com/office/officeart/2018/5/layout/IconCircleLabelList"/>
    <dgm:cxn modelId="{B89D2BF4-C4C8-4556-AF7C-83D7753FBE2C}" type="presParOf" srcId="{9D838D91-B072-4535-AF2F-50FEA22E4AEC}" destId="{B39ACF04-B621-45AC-839E-AB21CCE43FC6}" srcOrd="3" destOrd="0" presId="urn:microsoft.com/office/officeart/2018/5/layout/IconCircleLabelList"/>
    <dgm:cxn modelId="{7B8A9B27-AE4F-4EBB-A7BA-8104F9BDE5CD}" type="presParOf" srcId="{22612BED-6451-4314-AEEF-94A35A01C9C1}" destId="{4461500E-17D9-47E9-89C1-0E46E4980CDF}" srcOrd="7" destOrd="0" presId="urn:microsoft.com/office/officeart/2018/5/layout/IconCircleLabelList"/>
    <dgm:cxn modelId="{DA25669B-6809-4F96-A0E8-3962EEE29271}" type="presParOf" srcId="{22612BED-6451-4314-AEEF-94A35A01C9C1}" destId="{72E641E2-8A6E-4410-9CB5-C5F1DE46D791}" srcOrd="8" destOrd="0" presId="urn:microsoft.com/office/officeart/2018/5/layout/IconCircleLabelList"/>
    <dgm:cxn modelId="{4153BE99-E7AE-48E5-AD0F-03D1192F543E}" type="presParOf" srcId="{72E641E2-8A6E-4410-9CB5-C5F1DE46D791}" destId="{CA1D23B1-93D1-4E08-B6B3-8CDDA977C4B7}" srcOrd="0" destOrd="0" presId="urn:microsoft.com/office/officeart/2018/5/layout/IconCircleLabelList"/>
    <dgm:cxn modelId="{280683B2-0CC2-4829-9AD9-083F640C09E2}" type="presParOf" srcId="{72E641E2-8A6E-4410-9CB5-C5F1DE46D791}" destId="{03A95518-38CF-45F3-BFB2-9A20B71089D8}" srcOrd="1" destOrd="0" presId="urn:microsoft.com/office/officeart/2018/5/layout/IconCircleLabelList"/>
    <dgm:cxn modelId="{748E0686-DA35-4AF7-A148-D780F8B29C41}" type="presParOf" srcId="{72E641E2-8A6E-4410-9CB5-C5F1DE46D791}" destId="{B231F906-CBB3-449F-90F6-6070206BB06D}" srcOrd="2" destOrd="0" presId="urn:microsoft.com/office/officeart/2018/5/layout/IconCircleLabelList"/>
    <dgm:cxn modelId="{076A6A3F-A22B-47D0-ADC3-E2F7B14B7A10}" type="presParOf" srcId="{72E641E2-8A6E-4410-9CB5-C5F1DE46D791}" destId="{8B3890CD-4FA1-40F4-A1A3-A55223AB57A7}" srcOrd="3" destOrd="0" presId="urn:microsoft.com/office/officeart/2018/5/layout/IconCircleLabelList"/>
    <dgm:cxn modelId="{6077A740-C4F2-4DC7-BD36-40F98D5BED2D}" type="presParOf" srcId="{22612BED-6451-4314-AEEF-94A35A01C9C1}" destId="{B493A09E-13B5-4E94-9A9D-EC22E1A0290A}" srcOrd="9" destOrd="0" presId="urn:microsoft.com/office/officeart/2018/5/layout/IconCircleLabelList"/>
    <dgm:cxn modelId="{F88C390E-7F9B-40AE-9BF6-DA50CA0B9180}" type="presParOf" srcId="{22612BED-6451-4314-AEEF-94A35A01C9C1}" destId="{445DB618-50C3-4826-9C44-B473CD7A9AA7}" srcOrd="10" destOrd="0" presId="urn:microsoft.com/office/officeart/2018/5/layout/IconCircleLabelList"/>
    <dgm:cxn modelId="{4FEB1139-2143-4B2A-AB5A-9BFFF45A0EF0}" type="presParOf" srcId="{445DB618-50C3-4826-9C44-B473CD7A9AA7}" destId="{706E425A-5C66-4F6F-B89D-1B8130CE9E98}" srcOrd="0" destOrd="0" presId="urn:microsoft.com/office/officeart/2018/5/layout/IconCircleLabelList"/>
    <dgm:cxn modelId="{7E32B440-F341-4016-ACBF-508D3821AB76}" type="presParOf" srcId="{445DB618-50C3-4826-9C44-B473CD7A9AA7}" destId="{DF0BAE9E-73FF-41AD-8FC8-06BDC70655EE}" srcOrd="1" destOrd="0" presId="urn:microsoft.com/office/officeart/2018/5/layout/IconCircleLabelList"/>
    <dgm:cxn modelId="{51BB0B9F-549B-4E70-A2F6-496D92CF311D}" type="presParOf" srcId="{445DB618-50C3-4826-9C44-B473CD7A9AA7}" destId="{2D46D5E8-E65B-4A8B-A23E-A09F389A4E3B}" srcOrd="2" destOrd="0" presId="urn:microsoft.com/office/officeart/2018/5/layout/IconCircleLabelList"/>
    <dgm:cxn modelId="{24955C3C-DF4F-40AA-A644-EB448DDB5789}" type="presParOf" srcId="{445DB618-50C3-4826-9C44-B473CD7A9AA7}" destId="{D6CBF46F-BDB4-4B95-BDFC-B779E3F485F6}"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6702C7-83B6-4135-8969-69B9FD2096B9}" type="doc">
      <dgm:prSet loTypeId="urn:microsoft.com/office/officeart/2016/7/layout/RepeatingBendingProcessNew" loCatId="process" qsTypeId="urn:microsoft.com/office/officeart/2005/8/quickstyle/simple2" qsCatId="simple" csTypeId="urn:microsoft.com/office/officeart/2005/8/colors/colorful1" csCatId="colorful" phldr="1"/>
      <dgm:spPr/>
    </dgm:pt>
    <dgm:pt modelId="{259AD40C-B4FF-481D-9C27-9B80DE49A6ED}">
      <dgm:prSet phldrT="[Text]"/>
      <dgm:spPr/>
      <dgm:t>
        <a:bodyPr/>
        <a:lstStyle/>
        <a:p>
          <a:r>
            <a:rPr lang="en-US" dirty="0"/>
            <a:t>hearing</a:t>
          </a:r>
        </a:p>
      </dgm:t>
    </dgm:pt>
    <dgm:pt modelId="{D1893B52-40E0-4C12-B452-36B669889F04}" type="parTrans" cxnId="{F0675881-1DC5-4C78-85F4-EB94861BBF64}">
      <dgm:prSet/>
      <dgm:spPr/>
      <dgm:t>
        <a:bodyPr/>
        <a:lstStyle/>
        <a:p>
          <a:endParaRPr lang="en-US"/>
        </a:p>
      </dgm:t>
    </dgm:pt>
    <dgm:pt modelId="{833699C5-2DE1-4823-A6F6-1A1C09910425}" type="sibTrans" cxnId="{F0675881-1DC5-4C78-85F4-EB94861BBF64}">
      <dgm:prSet/>
      <dgm:spPr/>
      <dgm:t>
        <a:bodyPr/>
        <a:lstStyle/>
        <a:p>
          <a:endParaRPr lang="en-US"/>
        </a:p>
      </dgm:t>
    </dgm:pt>
    <dgm:pt modelId="{28037FEA-27D7-4B2F-97EF-EED5057FE9AD}">
      <dgm:prSet phldrT="[Text]"/>
      <dgm:spPr/>
      <dgm:t>
        <a:bodyPr/>
        <a:lstStyle/>
        <a:p>
          <a:r>
            <a:rPr lang="en-US" dirty="0"/>
            <a:t>determination</a:t>
          </a:r>
        </a:p>
      </dgm:t>
    </dgm:pt>
    <dgm:pt modelId="{626FF4CA-59E2-4760-89E5-5D5A85A2D031}" type="parTrans" cxnId="{2799282E-BC81-4A94-84AC-C383C5AC642A}">
      <dgm:prSet/>
      <dgm:spPr/>
      <dgm:t>
        <a:bodyPr/>
        <a:lstStyle/>
        <a:p>
          <a:endParaRPr lang="en-US"/>
        </a:p>
      </dgm:t>
    </dgm:pt>
    <dgm:pt modelId="{7B465885-3C6B-4CE1-8908-984FA9098470}" type="sibTrans" cxnId="{2799282E-BC81-4A94-84AC-C383C5AC642A}">
      <dgm:prSet/>
      <dgm:spPr/>
      <dgm:t>
        <a:bodyPr/>
        <a:lstStyle/>
        <a:p>
          <a:endParaRPr lang="en-US"/>
        </a:p>
      </dgm:t>
    </dgm:pt>
    <dgm:pt modelId="{10A3F562-C21A-4224-86D2-ED69781E4122}">
      <dgm:prSet phldrT="[Text]"/>
      <dgm:spPr/>
      <dgm:t>
        <a:bodyPr/>
        <a:lstStyle/>
        <a:p>
          <a:r>
            <a:rPr lang="en-US" dirty="0"/>
            <a:t>determination</a:t>
          </a:r>
        </a:p>
      </dgm:t>
    </dgm:pt>
    <dgm:pt modelId="{4E482651-5CBC-41FF-9E37-6BEC3279BDC5}" type="parTrans" cxnId="{52F268F0-85B9-4DB6-A796-7C32788D8C50}">
      <dgm:prSet/>
      <dgm:spPr/>
      <dgm:t>
        <a:bodyPr/>
        <a:lstStyle/>
        <a:p>
          <a:endParaRPr lang="en-US"/>
        </a:p>
      </dgm:t>
    </dgm:pt>
    <dgm:pt modelId="{075AF739-7589-4F9F-8D78-957AE8E2621F}" type="sibTrans" cxnId="{52F268F0-85B9-4DB6-A796-7C32788D8C50}">
      <dgm:prSet/>
      <dgm:spPr/>
      <dgm:t>
        <a:bodyPr/>
        <a:lstStyle/>
        <a:p>
          <a:endParaRPr lang="en-US"/>
        </a:p>
      </dgm:t>
    </dgm:pt>
    <dgm:pt modelId="{6F83ABCC-FCC3-4248-A4A6-5A6E975AF395}">
      <dgm:prSet/>
      <dgm:spPr/>
      <dgm:t>
        <a:bodyPr/>
        <a:lstStyle/>
        <a:p>
          <a:r>
            <a:rPr lang="en-US" dirty="0"/>
            <a:t>investigation</a:t>
          </a:r>
        </a:p>
      </dgm:t>
    </dgm:pt>
    <dgm:pt modelId="{27256239-63BA-4BF3-A0A8-FF90BAADC71A}" type="parTrans" cxnId="{0738D185-21DC-4ACE-94F7-43F124317D7B}">
      <dgm:prSet/>
      <dgm:spPr/>
      <dgm:t>
        <a:bodyPr/>
        <a:lstStyle/>
        <a:p>
          <a:endParaRPr lang="en-US"/>
        </a:p>
      </dgm:t>
    </dgm:pt>
    <dgm:pt modelId="{42217DC8-86C3-4843-BA8C-05F5A5BB7742}" type="sibTrans" cxnId="{0738D185-21DC-4ACE-94F7-43F124317D7B}">
      <dgm:prSet/>
      <dgm:spPr/>
      <dgm:t>
        <a:bodyPr/>
        <a:lstStyle/>
        <a:p>
          <a:endParaRPr lang="en-US"/>
        </a:p>
      </dgm:t>
    </dgm:pt>
    <dgm:pt modelId="{225ADEA3-88A1-418D-AFA3-21FF9FE3B525}">
      <dgm:prSet/>
      <dgm:spPr/>
      <dgm:t>
        <a:bodyPr/>
        <a:lstStyle/>
        <a:p>
          <a:r>
            <a:rPr lang="en-US" dirty="0"/>
            <a:t>informal / formal</a:t>
          </a:r>
        </a:p>
      </dgm:t>
    </dgm:pt>
    <dgm:pt modelId="{374355D5-C77C-45E7-A8EB-3F87A57B4BE9}" type="parTrans" cxnId="{7EAA5D22-DE7C-4F79-AE99-B5FCFBB6C8E1}">
      <dgm:prSet/>
      <dgm:spPr/>
      <dgm:t>
        <a:bodyPr/>
        <a:lstStyle/>
        <a:p>
          <a:endParaRPr lang="en-US"/>
        </a:p>
      </dgm:t>
    </dgm:pt>
    <dgm:pt modelId="{9D8EC094-AE9F-4958-AA81-8153E5E3BDA8}" type="sibTrans" cxnId="{7EAA5D22-DE7C-4F79-AE99-B5FCFBB6C8E1}">
      <dgm:prSet/>
      <dgm:spPr/>
      <dgm:t>
        <a:bodyPr/>
        <a:lstStyle/>
        <a:p>
          <a:endParaRPr lang="en-US"/>
        </a:p>
      </dgm:t>
    </dgm:pt>
    <dgm:pt modelId="{24811994-BE2F-4675-82A1-AA9509EFF982}">
      <dgm:prSet/>
      <dgm:spPr/>
      <dgm:t>
        <a:bodyPr/>
        <a:lstStyle/>
        <a:p>
          <a:r>
            <a:rPr lang="en-US" dirty="0"/>
            <a:t>assessment</a:t>
          </a:r>
        </a:p>
      </dgm:t>
    </dgm:pt>
    <dgm:pt modelId="{F06B1056-0F37-47B8-AC8E-BC74B577B385}" type="parTrans" cxnId="{E503C37A-7EB4-469F-B300-1705A6AEB72E}">
      <dgm:prSet/>
      <dgm:spPr/>
      <dgm:t>
        <a:bodyPr/>
        <a:lstStyle/>
        <a:p>
          <a:endParaRPr lang="en-US"/>
        </a:p>
      </dgm:t>
    </dgm:pt>
    <dgm:pt modelId="{C00FA1C1-E619-4854-8895-43E037B55EDA}" type="sibTrans" cxnId="{E503C37A-7EB4-469F-B300-1705A6AEB72E}">
      <dgm:prSet/>
      <dgm:spPr/>
      <dgm:t>
        <a:bodyPr/>
        <a:lstStyle/>
        <a:p>
          <a:endParaRPr lang="en-US"/>
        </a:p>
      </dgm:t>
    </dgm:pt>
    <dgm:pt modelId="{7F0D71FA-F170-4425-B5CF-8EC028274A51}">
      <dgm:prSet phldrT="[Text]"/>
      <dgm:spPr/>
      <dgm:t>
        <a:bodyPr/>
        <a:lstStyle/>
        <a:p>
          <a:r>
            <a:rPr lang="en-US" dirty="0"/>
            <a:t>appeal</a:t>
          </a:r>
        </a:p>
      </dgm:t>
    </dgm:pt>
    <dgm:pt modelId="{FC90DC8C-0092-40D1-BCB2-2D443221FBDC}" type="parTrans" cxnId="{731B63D2-F52B-4AF8-8068-627F66B4EBC7}">
      <dgm:prSet/>
      <dgm:spPr/>
      <dgm:t>
        <a:bodyPr/>
        <a:lstStyle/>
        <a:p>
          <a:endParaRPr lang="en-US"/>
        </a:p>
      </dgm:t>
    </dgm:pt>
    <dgm:pt modelId="{8E96D3D3-D314-4298-BB34-C3C7FEF151EE}" type="sibTrans" cxnId="{731B63D2-F52B-4AF8-8068-627F66B4EBC7}">
      <dgm:prSet/>
      <dgm:spPr/>
      <dgm:t>
        <a:bodyPr/>
        <a:lstStyle/>
        <a:p>
          <a:endParaRPr lang="en-US"/>
        </a:p>
      </dgm:t>
    </dgm:pt>
    <dgm:pt modelId="{8A304E26-4BDE-4559-B676-D44BFFBF71C8}" type="pres">
      <dgm:prSet presAssocID="{816702C7-83B6-4135-8969-69B9FD2096B9}" presName="Name0" presStyleCnt="0">
        <dgm:presLayoutVars>
          <dgm:dir/>
          <dgm:resizeHandles val="exact"/>
        </dgm:presLayoutVars>
      </dgm:prSet>
      <dgm:spPr/>
    </dgm:pt>
    <dgm:pt modelId="{8AE29D16-F77A-4130-A18A-CD7E482F4AB6}" type="pres">
      <dgm:prSet presAssocID="{24811994-BE2F-4675-82A1-AA9509EFF982}" presName="node" presStyleLbl="node1" presStyleIdx="0" presStyleCnt="7">
        <dgm:presLayoutVars>
          <dgm:bulletEnabled val="1"/>
        </dgm:presLayoutVars>
      </dgm:prSet>
      <dgm:spPr/>
    </dgm:pt>
    <dgm:pt modelId="{ECB2B1C0-B249-4638-A700-D6A1630DCEAF}" type="pres">
      <dgm:prSet presAssocID="{C00FA1C1-E619-4854-8895-43E037B55EDA}" presName="sibTrans" presStyleLbl="sibTrans1D1" presStyleIdx="0" presStyleCnt="6"/>
      <dgm:spPr/>
    </dgm:pt>
    <dgm:pt modelId="{A22B2858-BCFC-4ADD-989C-91E0704A8BAF}" type="pres">
      <dgm:prSet presAssocID="{C00FA1C1-E619-4854-8895-43E037B55EDA}" presName="connectorText" presStyleLbl="sibTrans1D1" presStyleIdx="0" presStyleCnt="6"/>
      <dgm:spPr/>
    </dgm:pt>
    <dgm:pt modelId="{8A6F1043-ED63-448F-9B90-AB1DC639A5B9}" type="pres">
      <dgm:prSet presAssocID="{225ADEA3-88A1-418D-AFA3-21FF9FE3B525}" presName="node" presStyleLbl="node1" presStyleIdx="1" presStyleCnt="7">
        <dgm:presLayoutVars>
          <dgm:bulletEnabled val="1"/>
        </dgm:presLayoutVars>
      </dgm:prSet>
      <dgm:spPr/>
    </dgm:pt>
    <dgm:pt modelId="{1D577863-3B9E-435D-A068-8A80AB21C12B}" type="pres">
      <dgm:prSet presAssocID="{9D8EC094-AE9F-4958-AA81-8153E5E3BDA8}" presName="sibTrans" presStyleLbl="sibTrans1D1" presStyleIdx="1" presStyleCnt="6"/>
      <dgm:spPr/>
    </dgm:pt>
    <dgm:pt modelId="{98B66477-905A-45F5-913B-74F3DD955BD9}" type="pres">
      <dgm:prSet presAssocID="{9D8EC094-AE9F-4958-AA81-8153E5E3BDA8}" presName="connectorText" presStyleLbl="sibTrans1D1" presStyleIdx="1" presStyleCnt="6"/>
      <dgm:spPr/>
    </dgm:pt>
    <dgm:pt modelId="{AEC2BFE3-718D-4FE2-BC82-D0DCC29428F9}" type="pres">
      <dgm:prSet presAssocID="{6F83ABCC-FCC3-4248-A4A6-5A6E975AF395}" presName="node" presStyleLbl="node1" presStyleIdx="2" presStyleCnt="7">
        <dgm:presLayoutVars>
          <dgm:bulletEnabled val="1"/>
        </dgm:presLayoutVars>
      </dgm:prSet>
      <dgm:spPr/>
    </dgm:pt>
    <dgm:pt modelId="{1650372D-C184-4F40-9EE8-8DBE8AF4567F}" type="pres">
      <dgm:prSet presAssocID="{42217DC8-86C3-4843-BA8C-05F5A5BB7742}" presName="sibTrans" presStyleLbl="sibTrans1D1" presStyleIdx="2" presStyleCnt="6"/>
      <dgm:spPr/>
    </dgm:pt>
    <dgm:pt modelId="{A260576C-5EC0-4C0B-920D-76B8E90B9EEC}" type="pres">
      <dgm:prSet presAssocID="{42217DC8-86C3-4843-BA8C-05F5A5BB7742}" presName="connectorText" presStyleLbl="sibTrans1D1" presStyleIdx="2" presStyleCnt="6"/>
      <dgm:spPr/>
    </dgm:pt>
    <dgm:pt modelId="{E7E8FE9A-8D22-40C3-BBEB-3B0D2F1193C2}" type="pres">
      <dgm:prSet presAssocID="{259AD40C-B4FF-481D-9C27-9B80DE49A6ED}" presName="node" presStyleLbl="node1" presStyleIdx="3" presStyleCnt="7">
        <dgm:presLayoutVars>
          <dgm:bulletEnabled val="1"/>
        </dgm:presLayoutVars>
      </dgm:prSet>
      <dgm:spPr/>
    </dgm:pt>
    <dgm:pt modelId="{F7A4224D-8CBA-4A59-B876-71043F7FAC26}" type="pres">
      <dgm:prSet presAssocID="{833699C5-2DE1-4823-A6F6-1A1C09910425}" presName="sibTrans" presStyleLbl="sibTrans1D1" presStyleIdx="3" presStyleCnt="6"/>
      <dgm:spPr/>
    </dgm:pt>
    <dgm:pt modelId="{3ACFF153-9F04-4B0D-AD4D-6CD40F97A6FE}" type="pres">
      <dgm:prSet presAssocID="{833699C5-2DE1-4823-A6F6-1A1C09910425}" presName="connectorText" presStyleLbl="sibTrans1D1" presStyleIdx="3" presStyleCnt="6"/>
      <dgm:spPr/>
    </dgm:pt>
    <dgm:pt modelId="{AD5B7737-2859-40EF-BC3C-2B03260ADAE4}" type="pres">
      <dgm:prSet presAssocID="{28037FEA-27D7-4B2F-97EF-EED5057FE9AD}" presName="node" presStyleLbl="node1" presStyleIdx="4" presStyleCnt="7">
        <dgm:presLayoutVars>
          <dgm:bulletEnabled val="1"/>
        </dgm:presLayoutVars>
      </dgm:prSet>
      <dgm:spPr/>
    </dgm:pt>
    <dgm:pt modelId="{16FE8B27-5DA8-4C0A-BB1F-9820F05C803B}" type="pres">
      <dgm:prSet presAssocID="{7B465885-3C6B-4CE1-8908-984FA9098470}" presName="sibTrans" presStyleLbl="sibTrans1D1" presStyleIdx="4" presStyleCnt="6"/>
      <dgm:spPr/>
    </dgm:pt>
    <dgm:pt modelId="{A3252911-5C1F-4C5E-A06E-6F2D095E7CB7}" type="pres">
      <dgm:prSet presAssocID="{7B465885-3C6B-4CE1-8908-984FA9098470}" presName="connectorText" presStyleLbl="sibTrans1D1" presStyleIdx="4" presStyleCnt="6"/>
      <dgm:spPr/>
    </dgm:pt>
    <dgm:pt modelId="{2E402F6B-1091-49C6-9C40-3498D8A249D0}" type="pres">
      <dgm:prSet presAssocID="{7F0D71FA-F170-4425-B5CF-8EC028274A51}" presName="node" presStyleLbl="node1" presStyleIdx="5" presStyleCnt="7">
        <dgm:presLayoutVars>
          <dgm:bulletEnabled val="1"/>
        </dgm:presLayoutVars>
      </dgm:prSet>
      <dgm:spPr/>
    </dgm:pt>
    <dgm:pt modelId="{D4734389-2ED3-4239-9058-6DF8910B045B}" type="pres">
      <dgm:prSet presAssocID="{8E96D3D3-D314-4298-BB34-C3C7FEF151EE}" presName="sibTrans" presStyleLbl="sibTrans1D1" presStyleIdx="5" presStyleCnt="6"/>
      <dgm:spPr/>
    </dgm:pt>
    <dgm:pt modelId="{711352E3-4B86-45B1-BDAB-E3E013DFA24B}" type="pres">
      <dgm:prSet presAssocID="{8E96D3D3-D314-4298-BB34-C3C7FEF151EE}" presName="connectorText" presStyleLbl="sibTrans1D1" presStyleIdx="5" presStyleCnt="6"/>
      <dgm:spPr/>
    </dgm:pt>
    <dgm:pt modelId="{E821F4DB-9C2C-4A47-ADD9-45710DDCE4B9}" type="pres">
      <dgm:prSet presAssocID="{10A3F562-C21A-4224-86D2-ED69781E4122}" presName="node" presStyleLbl="node1" presStyleIdx="6" presStyleCnt="7">
        <dgm:presLayoutVars>
          <dgm:bulletEnabled val="1"/>
        </dgm:presLayoutVars>
      </dgm:prSet>
      <dgm:spPr/>
    </dgm:pt>
  </dgm:ptLst>
  <dgm:cxnLst>
    <dgm:cxn modelId="{8B000701-0D78-49F7-9247-04B4015710C3}" type="presOf" srcId="{10A3F562-C21A-4224-86D2-ED69781E4122}" destId="{E821F4DB-9C2C-4A47-ADD9-45710DDCE4B9}" srcOrd="0" destOrd="0" presId="urn:microsoft.com/office/officeart/2016/7/layout/RepeatingBendingProcessNew"/>
    <dgm:cxn modelId="{54CCFB06-4B8E-44F4-A4EC-826572C89F0A}" type="presOf" srcId="{833699C5-2DE1-4823-A6F6-1A1C09910425}" destId="{3ACFF153-9F04-4B0D-AD4D-6CD40F97A6FE}" srcOrd="1" destOrd="0" presId="urn:microsoft.com/office/officeart/2016/7/layout/RepeatingBendingProcessNew"/>
    <dgm:cxn modelId="{8F8AA607-479E-4207-AB49-978C6A7D25B3}" type="presOf" srcId="{8E96D3D3-D314-4298-BB34-C3C7FEF151EE}" destId="{711352E3-4B86-45B1-BDAB-E3E013DFA24B}" srcOrd="1" destOrd="0" presId="urn:microsoft.com/office/officeart/2016/7/layout/RepeatingBendingProcessNew"/>
    <dgm:cxn modelId="{B7CC6416-492D-491C-B91E-9AF4BEE6E9A9}" type="presOf" srcId="{7B465885-3C6B-4CE1-8908-984FA9098470}" destId="{16FE8B27-5DA8-4C0A-BB1F-9820F05C803B}" srcOrd="0" destOrd="0" presId="urn:microsoft.com/office/officeart/2016/7/layout/RepeatingBendingProcessNew"/>
    <dgm:cxn modelId="{D0665B21-3F08-4BD3-B647-228E5D31CB4F}" type="presOf" srcId="{8E96D3D3-D314-4298-BB34-C3C7FEF151EE}" destId="{D4734389-2ED3-4239-9058-6DF8910B045B}" srcOrd="0" destOrd="0" presId="urn:microsoft.com/office/officeart/2016/7/layout/RepeatingBendingProcessNew"/>
    <dgm:cxn modelId="{7EAA5D22-DE7C-4F79-AE99-B5FCFBB6C8E1}" srcId="{816702C7-83B6-4135-8969-69B9FD2096B9}" destId="{225ADEA3-88A1-418D-AFA3-21FF9FE3B525}" srcOrd="1" destOrd="0" parTransId="{374355D5-C77C-45E7-A8EB-3F87A57B4BE9}" sibTransId="{9D8EC094-AE9F-4958-AA81-8153E5E3BDA8}"/>
    <dgm:cxn modelId="{2799282E-BC81-4A94-84AC-C383C5AC642A}" srcId="{816702C7-83B6-4135-8969-69B9FD2096B9}" destId="{28037FEA-27D7-4B2F-97EF-EED5057FE9AD}" srcOrd="4" destOrd="0" parTransId="{626FF4CA-59E2-4760-89E5-5D5A85A2D031}" sibTransId="{7B465885-3C6B-4CE1-8908-984FA9098470}"/>
    <dgm:cxn modelId="{4B499D33-67DE-4CCF-974E-CB16B0BB2946}" type="presOf" srcId="{7F0D71FA-F170-4425-B5CF-8EC028274A51}" destId="{2E402F6B-1091-49C6-9C40-3498D8A249D0}" srcOrd="0" destOrd="0" presId="urn:microsoft.com/office/officeart/2016/7/layout/RepeatingBendingProcessNew"/>
    <dgm:cxn modelId="{A7F14F34-2923-414D-88DC-CF6ADAE4EB0E}" type="presOf" srcId="{42217DC8-86C3-4843-BA8C-05F5A5BB7742}" destId="{A260576C-5EC0-4C0B-920D-76B8E90B9EEC}" srcOrd="1" destOrd="0" presId="urn:microsoft.com/office/officeart/2016/7/layout/RepeatingBendingProcessNew"/>
    <dgm:cxn modelId="{9AFC5238-20EB-41A2-AA93-713320EB3B49}" type="presOf" srcId="{C00FA1C1-E619-4854-8895-43E037B55EDA}" destId="{A22B2858-BCFC-4ADD-989C-91E0704A8BAF}" srcOrd="1" destOrd="0" presId="urn:microsoft.com/office/officeart/2016/7/layout/RepeatingBendingProcessNew"/>
    <dgm:cxn modelId="{505C4F50-144C-48C6-9CC5-1F542B3698A2}" type="presOf" srcId="{9D8EC094-AE9F-4958-AA81-8153E5E3BDA8}" destId="{98B66477-905A-45F5-913B-74F3DD955BD9}" srcOrd="1" destOrd="0" presId="urn:microsoft.com/office/officeart/2016/7/layout/RepeatingBendingProcessNew"/>
    <dgm:cxn modelId="{F2A66E65-AFF0-433C-8B3A-BB626746DF17}" type="presOf" srcId="{28037FEA-27D7-4B2F-97EF-EED5057FE9AD}" destId="{AD5B7737-2859-40EF-BC3C-2B03260ADAE4}" srcOrd="0" destOrd="0" presId="urn:microsoft.com/office/officeart/2016/7/layout/RepeatingBendingProcessNew"/>
    <dgm:cxn modelId="{29413277-9DAB-4142-8A21-9C465BFFFD9E}" type="presOf" srcId="{24811994-BE2F-4675-82A1-AA9509EFF982}" destId="{8AE29D16-F77A-4130-A18A-CD7E482F4AB6}" srcOrd="0" destOrd="0" presId="urn:microsoft.com/office/officeart/2016/7/layout/RepeatingBendingProcessNew"/>
    <dgm:cxn modelId="{E503C37A-7EB4-469F-B300-1705A6AEB72E}" srcId="{816702C7-83B6-4135-8969-69B9FD2096B9}" destId="{24811994-BE2F-4675-82A1-AA9509EFF982}" srcOrd="0" destOrd="0" parTransId="{F06B1056-0F37-47B8-AC8E-BC74B577B385}" sibTransId="{C00FA1C1-E619-4854-8895-43E037B55EDA}"/>
    <dgm:cxn modelId="{F0675881-1DC5-4C78-85F4-EB94861BBF64}" srcId="{816702C7-83B6-4135-8969-69B9FD2096B9}" destId="{259AD40C-B4FF-481D-9C27-9B80DE49A6ED}" srcOrd="3" destOrd="0" parTransId="{D1893B52-40E0-4C12-B452-36B669889F04}" sibTransId="{833699C5-2DE1-4823-A6F6-1A1C09910425}"/>
    <dgm:cxn modelId="{0738D185-21DC-4ACE-94F7-43F124317D7B}" srcId="{816702C7-83B6-4135-8969-69B9FD2096B9}" destId="{6F83ABCC-FCC3-4248-A4A6-5A6E975AF395}" srcOrd="2" destOrd="0" parTransId="{27256239-63BA-4BF3-A0A8-FF90BAADC71A}" sibTransId="{42217DC8-86C3-4843-BA8C-05F5A5BB7742}"/>
    <dgm:cxn modelId="{38744593-44C3-4012-80DC-715B45487D03}" type="presOf" srcId="{816702C7-83B6-4135-8969-69B9FD2096B9}" destId="{8A304E26-4BDE-4559-B676-D44BFFBF71C8}" srcOrd="0" destOrd="0" presId="urn:microsoft.com/office/officeart/2016/7/layout/RepeatingBendingProcessNew"/>
    <dgm:cxn modelId="{687AFB96-EC74-4B53-921C-BC5693F61F96}" type="presOf" srcId="{833699C5-2DE1-4823-A6F6-1A1C09910425}" destId="{F7A4224D-8CBA-4A59-B876-71043F7FAC26}" srcOrd="0" destOrd="0" presId="urn:microsoft.com/office/officeart/2016/7/layout/RepeatingBendingProcessNew"/>
    <dgm:cxn modelId="{C39B60B8-B126-4078-B9EA-8F7803442909}" type="presOf" srcId="{7B465885-3C6B-4CE1-8908-984FA9098470}" destId="{A3252911-5C1F-4C5E-A06E-6F2D095E7CB7}" srcOrd="1" destOrd="0" presId="urn:microsoft.com/office/officeart/2016/7/layout/RepeatingBendingProcessNew"/>
    <dgm:cxn modelId="{5ACE2ECE-3D8A-46DE-B1FE-122CF9F40380}" type="presOf" srcId="{225ADEA3-88A1-418D-AFA3-21FF9FE3B525}" destId="{8A6F1043-ED63-448F-9B90-AB1DC639A5B9}" srcOrd="0" destOrd="0" presId="urn:microsoft.com/office/officeart/2016/7/layout/RepeatingBendingProcessNew"/>
    <dgm:cxn modelId="{731B63D2-F52B-4AF8-8068-627F66B4EBC7}" srcId="{816702C7-83B6-4135-8969-69B9FD2096B9}" destId="{7F0D71FA-F170-4425-B5CF-8EC028274A51}" srcOrd="5" destOrd="0" parTransId="{FC90DC8C-0092-40D1-BCB2-2D443221FBDC}" sibTransId="{8E96D3D3-D314-4298-BB34-C3C7FEF151EE}"/>
    <dgm:cxn modelId="{BD7CDDD9-487C-4510-ADFD-8354D4C08C04}" type="presOf" srcId="{C00FA1C1-E619-4854-8895-43E037B55EDA}" destId="{ECB2B1C0-B249-4638-A700-D6A1630DCEAF}" srcOrd="0" destOrd="0" presId="urn:microsoft.com/office/officeart/2016/7/layout/RepeatingBendingProcessNew"/>
    <dgm:cxn modelId="{13EF14DD-D020-41B4-B2DA-08DA628EE4F1}" type="presOf" srcId="{6F83ABCC-FCC3-4248-A4A6-5A6E975AF395}" destId="{AEC2BFE3-718D-4FE2-BC82-D0DCC29428F9}" srcOrd="0" destOrd="0" presId="urn:microsoft.com/office/officeart/2016/7/layout/RepeatingBendingProcessNew"/>
    <dgm:cxn modelId="{C66A16E5-127E-4948-B65A-8AAEDE5A03FC}" type="presOf" srcId="{42217DC8-86C3-4843-BA8C-05F5A5BB7742}" destId="{1650372D-C184-4F40-9EE8-8DBE8AF4567F}" srcOrd="0" destOrd="0" presId="urn:microsoft.com/office/officeart/2016/7/layout/RepeatingBendingProcessNew"/>
    <dgm:cxn modelId="{52F268F0-85B9-4DB6-A796-7C32788D8C50}" srcId="{816702C7-83B6-4135-8969-69B9FD2096B9}" destId="{10A3F562-C21A-4224-86D2-ED69781E4122}" srcOrd="6" destOrd="0" parTransId="{4E482651-5CBC-41FF-9E37-6BEC3279BDC5}" sibTransId="{075AF739-7589-4F9F-8D78-957AE8E2621F}"/>
    <dgm:cxn modelId="{D32639FD-8E55-429C-90F1-A0FD68C08252}" type="presOf" srcId="{259AD40C-B4FF-481D-9C27-9B80DE49A6ED}" destId="{E7E8FE9A-8D22-40C3-BBEB-3B0D2F1193C2}" srcOrd="0" destOrd="0" presId="urn:microsoft.com/office/officeart/2016/7/layout/RepeatingBendingProcessNew"/>
    <dgm:cxn modelId="{DF8D7AFE-DBB7-4F64-9CD1-AFA6A99A4559}" type="presOf" srcId="{9D8EC094-AE9F-4958-AA81-8153E5E3BDA8}" destId="{1D577863-3B9E-435D-A068-8A80AB21C12B}" srcOrd="0" destOrd="0" presId="urn:microsoft.com/office/officeart/2016/7/layout/RepeatingBendingProcessNew"/>
    <dgm:cxn modelId="{44250863-1824-470C-8F11-59BE88E748C0}" type="presParOf" srcId="{8A304E26-4BDE-4559-B676-D44BFFBF71C8}" destId="{8AE29D16-F77A-4130-A18A-CD7E482F4AB6}" srcOrd="0" destOrd="0" presId="urn:microsoft.com/office/officeart/2016/7/layout/RepeatingBendingProcessNew"/>
    <dgm:cxn modelId="{6C24EA0E-D03B-41F2-9997-647BEC1BC8E2}" type="presParOf" srcId="{8A304E26-4BDE-4559-B676-D44BFFBF71C8}" destId="{ECB2B1C0-B249-4638-A700-D6A1630DCEAF}" srcOrd="1" destOrd="0" presId="urn:microsoft.com/office/officeart/2016/7/layout/RepeatingBendingProcessNew"/>
    <dgm:cxn modelId="{4B0A3B35-CA1D-4BF1-93CC-37B79FCABC60}" type="presParOf" srcId="{ECB2B1C0-B249-4638-A700-D6A1630DCEAF}" destId="{A22B2858-BCFC-4ADD-989C-91E0704A8BAF}" srcOrd="0" destOrd="0" presId="urn:microsoft.com/office/officeart/2016/7/layout/RepeatingBendingProcessNew"/>
    <dgm:cxn modelId="{C69820D1-E656-4C28-B59D-B7A3DA041C9F}" type="presParOf" srcId="{8A304E26-4BDE-4559-B676-D44BFFBF71C8}" destId="{8A6F1043-ED63-448F-9B90-AB1DC639A5B9}" srcOrd="2" destOrd="0" presId="urn:microsoft.com/office/officeart/2016/7/layout/RepeatingBendingProcessNew"/>
    <dgm:cxn modelId="{8FA3B09B-7ECF-4B64-94C7-D111C7EA2C65}" type="presParOf" srcId="{8A304E26-4BDE-4559-B676-D44BFFBF71C8}" destId="{1D577863-3B9E-435D-A068-8A80AB21C12B}" srcOrd="3" destOrd="0" presId="urn:microsoft.com/office/officeart/2016/7/layout/RepeatingBendingProcessNew"/>
    <dgm:cxn modelId="{095CBEC3-F486-4468-81CE-7D0AEC167DB6}" type="presParOf" srcId="{1D577863-3B9E-435D-A068-8A80AB21C12B}" destId="{98B66477-905A-45F5-913B-74F3DD955BD9}" srcOrd="0" destOrd="0" presId="urn:microsoft.com/office/officeart/2016/7/layout/RepeatingBendingProcessNew"/>
    <dgm:cxn modelId="{D4369F52-C8B3-4661-805C-2A93D2510932}" type="presParOf" srcId="{8A304E26-4BDE-4559-B676-D44BFFBF71C8}" destId="{AEC2BFE3-718D-4FE2-BC82-D0DCC29428F9}" srcOrd="4" destOrd="0" presId="urn:microsoft.com/office/officeart/2016/7/layout/RepeatingBendingProcessNew"/>
    <dgm:cxn modelId="{3FED33A6-6684-4FD8-AC38-F2A27261A98A}" type="presParOf" srcId="{8A304E26-4BDE-4559-B676-D44BFFBF71C8}" destId="{1650372D-C184-4F40-9EE8-8DBE8AF4567F}" srcOrd="5" destOrd="0" presId="urn:microsoft.com/office/officeart/2016/7/layout/RepeatingBendingProcessNew"/>
    <dgm:cxn modelId="{1199ECD2-C59B-47B1-8F46-7A1CD44E7256}" type="presParOf" srcId="{1650372D-C184-4F40-9EE8-8DBE8AF4567F}" destId="{A260576C-5EC0-4C0B-920D-76B8E90B9EEC}" srcOrd="0" destOrd="0" presId="urn:microsoft.com/office/officeart/2016/7/layout/RepeatingBendingProcessNew"/>
    <dgm:cxn modelId="{4C70A12E-87C8-47DB-AA58-B754AC6BED78}" type="presParOf" srcId="{8A304E26-4BDE-4559-B676-D44BFFBF71C8}" destId="{E7E8FE9A-8D22-40C3-BBEB-3B0D2F1193C2}" srcOrd="6" destOrd="0" presId="urn:microsoft.com/office/officeart/2016/7/layout/RepeatingBendingProcessNew"/>
    <dgm:cxn modelId="{478C82C7-74CC-41B9-8B50-69254EC572AB}" type="presParOf" srcId="{8A304E26-4BDE-4559-B676-D44BFFBF71C8}" destId="{F7A4224D-8CBA-4A59-B876-71043F7FAC26}" srcOrd="7" destOrd="0" presId="urn:microsoft.com/office/officeart/2016/7/layout/RepeatingBendingProcessNew"/>
    <dgm:cxn modelId="{48245FE8-6ED8-46C2-9DD3-2E1F5B04CC3A}" type="presParOf" srcId="{F7A4224D-8CBA-4A59-B876-71043F7FAC26}" destId="{3ACFF153-9F04-4B0D-AD4D-6CD40F97A6FE}" srcOrd="0" destOrd="0" presId="urn:microsoft.com/office/officeart/2016/7/layout/RepeatingBendingProcessNew"/>
    <dgm:cxn modelId="{199402BE-E87F-4B96-9A7C-58CF1E10CC8F}" type="presParOf" srcId="{8A304E26-4BDE-4559-B676-D44BFFBF71C8}" destId="{AD5B7737-2859-40EF-BC3C-2B03260ADAE4}" srcOrd="8" destOrd="0" presId="urn:microsoft.com/office/officeart/2016/7/layout/RepeatingBendingProcessNew"/>
    <dgm:cxn modelId="{D9A83074-035C-4922-8B29-819DE6DAEB4C}" type="presParOf" srcId="{8A304E26-4BDE-4559-B676-D44BFFBF71C8}" destId="{16FE8B27-5DA8-4C0A-BB1F-9820F05C803B}" srcOrd="9" destOrd="0" presId="urn:microsoft.com/office/officeart/2016/7/layout/RepeatingBendingProcessNew"/>
    <dgm:cxn modelId="{9829879E-0030-4A7B-82A7-9F4DF379F9FF}" type="presParOf" srcId="{16FE8B27-5DA8-4C0A-BB1F-9820F05C803B}" destId="{A3252911-5C1F-4C5E-A06E-6F2D095E7CB7}" srcOrd="0" destOrd="0" presId="urn:microsoft.com/office/officeart/2016/7/layout/RepeatingBendingProcessNew"/>
    <dgm:cxn modelId="{D4C419D8-A964-4D51-95A2-D4C01B245B09}" type="presParOf" srcId="{8A304E26-4BDE-4559-B676-D44BFFBF71C8}" destId="{2E402F6B-1091-49C6-9C40-3498D8A249D0}" srcOrd="10" destOrd="0" presId="urn:microsoft.com/office/officeart/2016/7/layout/RepeatingBendingProcessNew"/>
    <dgm:cxn modelId="{DFF202CA-30C7-4226-A3BA-6E8DB702612E}" type="presParOf" srcId="{8A304E26-4BDE-4559-B676-D44BFFBF71C8}" destId="{D4734389-2ED3-4239-9058-6DF8910B045B}" srcOrd="11" destOrd="0" presId="urn:microsoft.com/office/officeart/2016/7/layout/RepeatingBendingProcessNew"/>
    <dgm:cxn modelId="{1DAFEA3C-792E-4C9E-957F-A9CD3BA8CDBA}" type="presParOf" srcId="{D4734389-2ED3-4239-9058-6DF8910B045B}" destId="{711352E3-4B86-45B1-BDAB-E3E013DFA24B}" srcOrd="0" destOrd="0" presId="urn:microsoft.com/office/officeart/2016/7/layout/RepeatingBendingProcessNew"/>
    <dgm:cxn modelId="{495D772A-EC4E-47A4-A07B-F71B5E8806B7}" type="presParOf" srcId="{8A304E26-4BDE-4559-B676-D44BFFBF71C8}" destId="{E821F4DB-9C2C-4A47-ADD9-45710DDCE4B9}" srcOrd="1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F0693-32D0-464A-BDD6-F02727BF1523}">
      <dsp:nvSpPr>
        <dsp:cNvPr id="0" name=""/>
        <dsp:cNvSpPr/>
      </dsp:nvSpPr>
      <dsp:spPr>
        <a:xfrm>
          <a:off x="581501" y="2044"/>
          <a:ext cx="2779811" cy="166788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kern="1200" dirty="0"/>
            <a:t>Physical Abuse</a:t>
          </a:r>
        </a:p>
      </dsp:txBody>
      <dsp:txXfrm>
        <a:off x="581501" y="2044"/>
        <a:ext cx="2779811" cy="1667887"/>
      </dsp:txXfrm>
    </dsp:sp>
    <dsp:sp modelId="{37775BCE-4E14-4AD3-B514-B1EB8B739B90}">
      <dsp:nvSpPr>
        <dsp:cNvPr id="0" name=""/>
        <dsp:cNvSpPr/>
      </dsp:nvSpPr>
      <dsp:spPr>
        <a:xfrm>
          <a:off x="3639294" y="2044"/>
          <a:ext cx="2779811" cy="1667887"/>
        </a:xfrm>
        <a:prstGeom prst="rect">
          <a:avLst/>
        </a:prstGeom>
        <a:solidFill>
          <a:schemeClr val="accent2">
            <a:hueOff val="1288722"/>
            <a:satOff val="-3699"/>
            <a:lumOff val="-59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kern="1200" dirty="0"/>
            <a:t>Verbal Abuse</a:t>
          </a:r>
        </a:p>
      </dsp:txBody>
      <dsp:txXfrm>
        <a:off x="3639294" y="2044"/>
        <a:ext cx="2779811" cy="1667887"/>
      </dsp:txXfrm>
    </dsp:sp>
    <dsp:sp modelId="{5B4810E4-B701-48D8-90AD-5D98A56D4C1D}">
      <dsp:nvSpPr>
        <dsp:cNvPr id="0" name=""/>
        <dsp:cNvSpPr/>
      </dsp:nvSpPr>
      <dsp:spPr>
        <a:xfrm>
          <a:off x="6697087" y="2044"/>
          <a:ext cx="2779811" cy="1667887"/>
        </a:xfrm>
        <a:prstGeom prst="rect">
          <a:avLst/>
        </a:prstGeom>
        <a:solidFill>
          <a:schemeClr val="accent2">
            <a:hueOff val="2577445"/>
            <a:satOff val="-7397"/>
            <a:lumOff val="-118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kern="1200" dirty="0"/>
            <a:t>Extreme Jealousy</a:t>
          </a:r>
          <a:endParaRPr lang="en-US" sz="2400" kern="1200" dirty="0"/>
        </a:p>
      </dsp:txBody>
      <dsp:txXfrm>
        <a:off x="6697087" y="2044"/>
        <a:ext cx="2779811" cy="1667887"/>
      </dsp:txXfrm>
    </dsp:sp>
    <dsp:sp modelId="{2DDEE185-3A72-403B-8EAD-2331F2D4CF6F}">
      <dsp:nvSpPr>
        <dsp:cNvPr id="0" name=""/>
        <dsp:cNvSpPr/>
      </dsp:nvSpPr>
      <dsp:spPr>
        <a:xfrm>
          <a:off x="581501" y="1947913"/>
          <a:ext cx="2779811" cy="1667887"/>
        </a:xfrm>
        <a:prstGeom prst="rect">
          <a:avLst/>
        </a:prstGeom>
        <a:solidFill>
          <a:schemeClr val="accent2">
            <a:hueOff val="3866168"/>
            <a:satOff val="-11096"/>
            <a:lumOff val="-177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kern="1200" dirty="0"/>
            <a:t>Isolation</a:t>
          </a:r>
        </a:p>
      </dsp:txBody>
      <dsp:txXfrm>
        <a:off x="581501" y="1947913"/>
        <a:ext cx="2779811" cy="1667887"/>
      </dsp:txXfrm>
    </dsp:sp>
    <dsp:sp modelId="{85B94C32-4E21-4414-BE92-91366D8BA26B}">
      <dsp:nvSpPr>
        <dsp:cNvPr id="0" name=""/>
        <dsp:cNvSpPr/>
      </dsp:nvSpPr>
      <dsp:spPr>
        <a:xfrm>
          <a:off x="3639294" y="1947913"/>
          <a:ext cx="2779811" cy="1667887"/>
        </a:xfrm>
        <a:prstGeom prst="rect">
          <a:avLst/>
        </a:prstGeom>
        <a:solidFill>
          <a:schemeClr val="accent2">
            <a:hueOff val="5154890"/>
            <a:satOff val="-14794"/>
            <a:lumOff val="-2368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kern="1200" dirty="0"/>
            <a:t>Controlling</a:t>
          </a:r>
          <a:endParaRPr lang="en-US" sz="2400" kern="1200" dirty="0"/>
        </a:p>
      </dsp:txBody>
      <dsp:txXfrm>
        <a:off x="3639294" y="1947913"/>
        <a:ext cx="2779811" cy="1667887"/>
      </dsp:txXfrm>
    </dsp:sp>
    <dsp:sp modelId="{0F9F6CD8-9B31-48AF-9E6B-AD004563C0E8}">
      <dsp:nvSpPr>
        <dsp:cNvPr id="0" name=""/>
        <dsp:cNvSpPr/>
      </dsp:nvSpPr>
      <dsp:spPr>
        <a:xfrm>
          <a:off x="6697087" y="1947913"/>
          <a:ext cx="2779811" cy="1667887"/>
        </a:xfrm>
        <a:prstGeom prst="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kern="1200" dirty="0"/>
            <a:t>Electronic</a:t>
          </a:r>
          <a:endParaRPr lang="en-US" sz="2400" kern="1200" dirty="0"/>
        </a:p>
      </dsp:txBody>
      <dsp:txXfrm>
        <a:off x="6697087" y="1947913"/>
        <a:ext cx="2779811" cy="1667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39683-E6E3-4C59-B671-D8A5F8EBBA83}">
      <dsp:nvSpPr>
        <dsp:cNvPr id="0" name=""/>
        <dsp:cNvSpPr/>
      </dsp:nvSpPr>
      <dsp:spPr>
        <a:xfrm>
          <a:off x="0" y="89384"/>
          <a:ext cx="10058399" cy="6879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MEDICAL EXAM RIGHT AWAY</a:t>
          </a:r>
        </a:p>
      </dsp:txBody>
      <dsp:txXfrm>
        <a:off x="33583" y="122967"/>
        <a:ext cx="9991233" cy="620794"/>
      </dsp:txXfrm>
    </dsp:sp>
    <dsp:sp modelId="{D80ACAD3-E8C5-4499-87D6-823E0C6C25CB}">
      <dsp:nvSpPr>
        <dsp:cNvPr id="0" name=""/>
        <dsp:cNvSpPr/>
      </dsp:nvSpPr>
      <dsp:spPr>
        <a:xfrm>
          <a:off x="0" y="777344"/>
          <a:ext cx="10058399"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rgbClr val="002060"/>
              </a:solidFill>
            </a:rPr>
            <a:t>DON’T SHOWER</a:t>
          </a:r>
        </a:p>
        <a:p>
          <a:pPr marL="228600" lvl="1" indent="-228600" algn="l" defTabSz="977900">
            <a:lnSpc>
              <a:spcPct val="90000"/>
            </a:lnSpc>
            <a:spcBef>
              <a:spcPct val="0"/>
            </a:spcBef>
            <a:spcAft>
              <a:spcPct val="20000"/>
            </a:spcAft>
            <a:buChar char="•"/>
          </a:pPr>
          <a:r>
            <a:rPr lang="en-US" sz="2200" kern="1200" dirty="0">
              <a:solidFill>
                <a:srgbClr val="002060"/>
              </a:solidFill>
            </a:rPr>
            <a:t>DON’T THROWING AWAY ITEMS (CONDOMS)</a:t>
          </a:r>
        </a:p>
        <a:p>
          <a:pPr marL="228600" lvl="1" indent="-228600" algn="l" defTabSz="977900">
            <a:lnSpc>
              <a:spcPct val="90000"/>
            </a:lnSpc>
            <a:spcBef>
              <a:spcPct val="0"/>
            </a:spcBef>
            <a:spcAft>
              <a:spcPct val="20000"/>
            </a:spcAft>
            <a:buChar char="•"/>
          </a:pPr>
          <a:r>
            <a:rPr lang="en-US" sz="2200" kern="1200" dirty="0">
              <a:solidFill>
                <a:srgbClr val="002060"/>
              </a:solidFill>
            </a:rPr>
            <a:t>DON’T WASH CLOTHES OR SHEETS</a:t>
          </a:r>
        </a:p>
      </dsp:txBody>
      <dsp:txXfrm>
        <a:off x="0" y="777344"/>
        <a:ext cx="10058399" cy="1130220"/>
      </dsp:txXfrm>
    </dsp:sp>
    <dsp:sp modelId="{FB6C72C9-AFA6-42EE-B65E-C1DB69E99677}">
      <dsp:nvSpPr>
        <dsp:cNvPr id="0" name=""/>
        <dsp:cNvSpPr/>
      </dsp:nvSpPr>
      <dsp:spPr>
        <a:xfrm>
          <a:off x="0" y="1907564"/>
          <a:ext cx="10058399" cy="68796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SAVE ELECTRONIC EVIDENCE</a:t>
          </a:r>
        </a:p>
      </dsp:txBody>
      <dsp:txXfrm>
        <a:off x="33583" y="1941147"/>
        <a:ext cx="9991233" cy="620794"/>
      </dsp:txXfrm>
    </dsp:sp>
    <dsp:sp modelId="{4254EE62-CCB9-4136-BA70-DC3A120F6314}">
      <dsp:nvSpPr>
        <dsp:cNvPr id="0" name=""/>
        <dsp:cNvSpPr/>
      </dsp:nvSpPr>
      <dsp:spPr>
        <a:xfrm>
          <a:off x="0" y="2595525"/>
          <a:ext cx="10058399"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rgbClr val="002060"/>
              </a:solidFill>
            </a:rPr>
            <a:t>TEXT	</a:t>
          </a:r>
        </a:p>
        <a:p>
          <a:pPr marL="228600" lvl="1" indent="-228600" algn="l" defTabSz="977900">
            <a:lnSpc>
              <a:spcPct val="90000"/>
            </a:lnSpc>
            <a:spcBef>
              <a:spcPct val="0"/>
            </a:spcBef>
            <a:spcAft>
              <a:spcPct val="20000"/>
            </a:spcAft>
            <a:buChar char="•"/>
          </a:pPr>
          <a:r>
            <a:rPr lang="en-US" sz="2200" kern="1200" dirty="0">
              <a:solidFill>
                <a:srgbClr val="002060"/>
              </a:solidFill>
            </a:rPr>
            <a:t>SOCIAL MEDIA</a:t>
          </a:r>
        </a:p>
        <a:p>
          <a:pPr marL="228600" lvl="1" indent="-228600" algn="l" defTabSz="977900">
            <a:lnSpc>
              <a:spcPct val="90000"/>
            </a:lnSpc>
            <a:spcBef>
              <a:spcPct val="0"/>
            </a:spcBef>
            <a:spcAft>
              <a:spcPct val="20000"/>
            </a:spcAft>
            <a:buChar char="•"/>
          </a:pPr>
          <a:r>
            <a:rPr lang="en-US" sz="2200" kern="1200" dirty="0">
              <a:solidFill>
                <a:srgbClr val="002060"/>
              </a:solidFill>
            </a:rPr>
            <a:t>EMAIL MESSAGES</a:t>
          </a:r>
        </a:p>
      </dsp:txBody>
      <dsp:txXfrm>
        <a:off x="0" y="2595525"/>
        <a:ext cx="10058399" cy="1130220"/>
      </dsp:txXfrm>
    </dsp:sp>
    <dsp:sp modelId="{909A5776-434F-4557-A6A8-493E40E1705C}">
      <dsp:nvSpPr>
        <dsp:cNvPr id="0" name=""/>
        <dsp:cNvSpPr/>
      </dsp:nvSpPr>
      <dsp:spPr>
        <a:xfrm>
          <a:off x="0" y="3725745"/>
          <a:ext cx="10058399" cy="68796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REPORT IT!</a:t>
          </a:r>
        </a:p>
      </dsp:txBody>
      <dsp:txXfrm>
        <a:off x="33583" y="3759328"/>
        <a:ext cx="9991233" cy="6207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80B04-A0C1-4C51-A083-EF5386B42CC9}">
      <dsp:nvSpPr>
        <dsp:cNvPr id="0" name=""/>
        <dsp:cNvSpPr/>
      </dsp:nvSpPr>
      <dsp:spPr>
        <a:xfrm>
          <a:off x="287043" y="931422"/>
          <a:ext cx="892125" cy="8921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F2F404-9534-4EA0-B6F0-75FC35CC1405}">
      <dsp:nvSpPr>
        <dsp:cNvPr id="0" name=""/>
        <dsp:cNvSpPr/>
      </dsp:nvSpPr>
      <dsp:spPr>
        <a:xfrm>
          <a:off x="477168" y="1121547"/>
          <a:ext cx="511875" cy="51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D3AA6C-3CE0-4AD7-A88F-CD331ECB8EE8}">
      <dsp:nvSpPr>
        <dsp:cNvPr id="0" name=""/>
        <dsp:cNvSpPr/>
      </dsp:nvSpPr>
      <dsp:spPr>
        <a:xfrm>
          <a:off x="1856" y="2101422"/>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NO CONTACT DIRECTIVES</a:t>
          </a:r>
        </a:p>
      </dsp:txBody>
      <dsp:txXfrm>
        <a:off x="1856" y="2101422"/>
        <a:ext cx="1462500" cy="585000"/>
      </dsp:txXfrm>
    </dsp:sp>
    <dsp:sp modelId="{213E8911-A86A-4825-BF87-8380D07F95D5}">
      <dsp:nvSpPr>
        <dsp:cNvPr id="0" name=""/>
        <dsp:cNvSpPr/>
      </dsp:nvSpPr>
      <dsp:spPr>
        <a:xfrm>
          <a:off x="2005481" y="931422"/>
          <a:ext cx="892125" cy="8921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EB05CC-2A8B-4277-B418-B43BBE93A54D}">
      <dsp:nvSpPr>
        <dsp:cNvPr id="0" name=""/>
        <dsp:cNvSpPr/>
      </dsp:nvSpPr>
      <dsp:spPr>
        <a:xfrm>
          <a:off x="2195606" y="1121547"/>
          <a:ext cx="511875" cy="51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7F3ED4-6497-4D88-87CE-B835F70A80A1}">
      <dsp:nvSpPr>
        <dsp:cNvPr id="0" name=""/>
        <dsp:cNvSpPr/>
      </dsp:nvSpPr>
      <dsp:spPr>
        <a:xfrm>
          <a:off x="1720293" y="2101422"/>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SAFETY PLANNING</a:t>
          </a:r>
        </a:p>
      </dsp:txBody>
      <dsp:txXfrm>
        <a:off x="1720293" y="2101422"/>
        <a:ext cx="1462500" cy="585000"/>
      </dsp:txXfrm>
    </dsp:sp>
    <dsp:sp modelId="{1701ACAA-CA99-4E6B-AC9E-75641A58297C}">
      <dsp:nvSpPr>
        <dsp:cNvPr id="0" name=""/>
        <dsp:cNvSpPr/>
      </dsp:nvSpPr>
      <dsp:spPr>
        <a:xfrm>
          <a:off x="3723918" y="931422"/>
          <a:ext cx="892125" cy="8921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17AA0C-43E6-4B50-9E2D-CE7352871B20}">
      <dsp:nvSpPr>
        <dsp:cNvPr id="0" name=""/>
        <dsp:cNvSpPr/>
      </dsp:nvSpPr>
      <dsp:spPr>
        <a:xfrm>
          <a:off x="3914043" y="1121547"/>
          <a:ext cx="511875" cy="51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A2CB21-5BE4-474D-9960-09D3BC0925BB}">
      <dsp:nvSpPr>
        <dsp:cNvPr id="0" name=""/>
        <dsp:cNvSpPr/>
      </dsp:nvSpPr>
      <dsp:spPr>
        <a:xfrm>
          <a:off x="3438731" y="2101422"/>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SCHEDULE CHANGES (ACADEMIC OR WORK)</a:t>
          </a:r>
        </a:p>
      </dsp:txBody>
      <dsp:txXfrm>
        <a:off x="3438731" y="2101422"/>
        <a:ext cx="1462500" cy="585000"/>
      </dsp:txXfrm>
    </dsp:sp>
    <dsp:sp modelId="{10A4BACB-3B8E-46DB-ABD3-94B7DF6ECA0A}">
      <dsp:nvSpPr>
        <dsp:cNvPr id="0" name=""/>
        <dsp:cNvSpPr/>
      </dsp:nvSpPr>
      <dsp:spPr>
        <a:xfrm>
          <a:off x="5442356" y="931422"/>
          <a:ext cx="892125" cy="89212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2D9885-7530-4677-A164-4ED05B13460B}">
      <dsp:nvSpPr>
        <dsp:cNvPr id="0" name=""/>
        <dsp:cNvSpPr/>
      </dsp:nvSpPr>
      <dsp:spPr>
        <a:xfrm>
          <a:off x="5632481" y="1121547"/>
          <a:ext cx="511875" cy="5118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9ACF04-B621-45AC-839E-AB21CCE43FC6}">
      <dsp:nvSpPr>
        <dsp:cNvPr id="0" name=""/>
        <dsp:cNvSpPr/>
      </dsp:nvSpPr>
      <dsp:spPr>
        <a:xfrm>
          <a:off x="5157168" y="2101422"/>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ON CAMPUS HOUSING CHANGES</a:t>
          </a:r>
        </a:p>
      </dsp:txBody>
      <dsp:txXfrm>
        <a:off x="5157168" y="2101422"/>
        <a:ext cx="1462500" cy="585000"/>
      </dsp:txXfrm>
    </dsp:sp>
    <dsp:sp modelId="{CA1D23B1-93D1-4E08-B6B3-8CDDA977C4B7}">
      <dsp:nvSpPr>
        <dsp:cNvPr id="0" name=""/>
        <dsp:cNvSpPr/>
      </dsp:nvSpPr>
      <dsp:spPr>
        <a:xfrm>
          <a:off x="7160793" y="931422"/>
          <a:ext cx="892125" cy="89212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A95518-38CF-45F3-BFB2-9A20B71089D8}">
      <dsp:nvSpPr>
        <dsp:cNvPr id="0" name=""/>
        <dsp:cNvSpPr/>
      </dsp:nvSpPr>
      <dsp:spPr>
        <a:xfrm>
          <a:off x="7350918" y="1121547"/>
          <a:ext cx="511875" cy="5118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3890CD-4FA1-40F4-A1A3-A55223AB57A7}">
      <dsp:nvSpPr>
        <dsp:cNvPr id="0" name=""/>
        <dsp:cNvSpPr/>
      </dsp:nvSpPr>
      <dsp:spPr>
        <a:xfrm>
          <a:off x="6875606" y="2101422"/>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RESTRICTIONS</a:t>
          </a:r>
        </a:p>
      </dsp:txBody>
      <dsp:txXfrm>
        <a:off x="6875606" y="2101422"/>
        <a:ext cx="1462500" cy="585000"/>
      </dsp:txXfrm>
    </dsp:sp>
    <dsp:sp modelId="{706E425A-5C66-4F6F-B89D-1B8130CE9E98}">
      <dsp:nvSpPr>
        <dsp:cNvPr id="0" name=""/>
        <dsp:cNvSpPr/>
      </dsp:nvSpPr>
      <dsp:spPr>
        <a:xfrm>
          <a:off x="8879231" y="931422"/>
          <a:ext cx="892125" cy="8921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0BAE9E-73FF-41AD-8FC8-06BDC70655EE}">
      <dsp:nvSpPr>
        <dsp:cNvPr id="0" name=""/>
        <dsp:cNvSpPr/>
      </dsp:nvSpPr>
      <dsp:spPr>
        <a:xfrm>
          <a:off x="9069356" y="1121547"/>
          <a:ext cx="511875" cy="51187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CBF46F-BDB4-4B95-BDFC-B779E3F485F6}">
      <dsp:nvSpPr>
        <dsp:cNvPr id="0" name=""/>
        <dsp:cNvSpPr/>
      </dsp:nvSpPr>
      <dsp:spPr>
        <a:xfrm>
          <a:off x="8594043" y="2101422"/>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EMERGENCY REMOVAL / SUSPENSIONS</a:t>
          </a:r>
        </a:p>
      </dsp:txBody>
      <dsp:txXfrm>
        <a:off x="8594043" y="2101422"/>
        <a:ext cx="1462500" cy="585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2B1C0-B249-4638-A700-D6A1630DCEAF}">
      <dsp:nvSpPr>
        <dsp:cNvPr id="0" name=""/>
        <dsp:cNvSpPr/>
      </dsp:nvSpPr>
      <dsp:spPr>
        <a:xfrm>
          <a:off x="3403272" y="623069"/>
          <a:ext cx="481111" cy="91440"/>
        </a:xfrm>
        <a:custGeom>
          <a:avLst/>
          <a:gdLst/>
          <a:ahLst/>
          <a:cxnLst/>
          <a:rect l="0" t="0" r="0" b="0"/>
          <a:pathLst>
            <a:path>
              <a:moveTo>
                <a:pt x="0" y="45720"/>
              </a:moveTo>
              <a:lnTo>
                <a:pt x="481111"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31035" y="666231"/>
        <a:ext cx="25585" cy="5117"/>
      </dsp:txXfrm>
    </dsp:sp>
    <dsp:sp modelId="{8AE29D16-F77A-4130-A18A-CD7E482F4AB6}">
      <dsp:nvSpPr>
        <dsp:cNvPr id="0" name=""/>
        <dsp:cNvSpPr/>
      </dsp:nvSpPr>
      <dsp:spPr>
        <a:xfrm>
          <a:off x="1180241" y="1340"/>
          <a:ext cx="2224831" cy="133489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assessment</a:t>
          </a:r>
        </a:p>
      </dsp:txBody>
      <dsp:txXfrm>
        <a:off x="1180241" y="1340"/>
        <a:ext cx="2224831" cy="1334898"/>
      </dsp:txXfrm>
    </dsp:sp>
    <dsp:sp modelId="{1D577863-3B9E-435D-A068-8A80AB21C12B}">
      <dsp:nvSpPr>
        <dsp:cNvPr id="0" name=""/>
        <dsp:cNvSpPr/>
      </dsp:nvSpPr>
      <dsp:spPr>
        <a:xfrm>
          <a:off x="6139815" y="623069"/>
          <a:ext cx="481111" cy="91440"/>
        </a:xfrm>
        <a:custGeom>
          <a:avLst/>
          <a:gdLst/>
          <a:ahLst/>
          <a:cxnLst/>
          <a:rect l="0" t="0" r="0" b="0"/>
          <a:pathLst>
            <a:path>
              <a:moveTo>
                <a:pt x="0" y="45720"/>
              </a:moveTo>
              <a:lnTo>
                <a:pt x="481111"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67578" y="666231"/>
        <a:ext cx="25585" cy="5117"/>
      </dsp:txXfrm>
    </dsp:sp>
    <dsp:sp modelId="{8A6F1043-ED63-448F-9B90-AB1DC639A5B9}">
      <dsp:nvSpPr>
        <dsp:cNvPr id="0" name=""/>
        <dsp:cNvSpPr/>
      </dsp:nvSpPr>
      <dsp:spPr>
        <a:xfrm>
          <a:off x="3916784" y="1340"/>
          <a:ext cx="2224831" cy="133489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informal / formal</a:t>
          </a:r>
        </a:p>
      </dsp:txBody>
      <dsp:txXfrm>
        <a:off x="3916784" y="1340"/>
        <a:ext cx="2224831" cy="1334898"/>
      </dsp:txXfrm>
    </dsp:sp>
    <dsp:sp modelId="{1650372D-C184-4F40-9EE8-8DBE8AF4567F}">
      <dsp:nvSpPr>
        <dsp:cNvPr id="0" name=""/>
        <dsp:cNvSpPr/>
      </dsp:nvSpPr>
      <dsp:spPr>
        <a:xfrm>
          <a:off x="2292657" y="1334439"/>
          <a:ext cx="5473085" cy="481111"/>
        </a:xfrm>
        <a:custGeom>
          <a:avLst/>
          <a:gdLst/>
          <a:ahLst/>
          <a:cxnLst/>
          <a:rect l="0" t="0" r="0" b="0"/>
          <a:pathLst>
            <a:path>
              <a:moveTo>
                <a:pt x="5473085" y="0"/>
              </a:moveTo>
              <a:lnTo>
                <a:pt x="5473085" y="257655"/>
              </a:lnTo>
              <a:lnTo>
                <a:pt x="0" y="257655"/>
              </a:lnTo>
              <a:lnTo>
                <a:pt x="0" y="481111"/>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91776" y="1572436"/>
        <a:ext cx="274847" cy="5117"/>
      </dsp:txXfrm>
    </dsp:sp>
    <dsp:sp modelId="{AEC2BFE3-718D-4FE2-BC82-D0DCC29428F9}">
      <dsp:nvSpPr>
        <dsp:cNvPr id="0" name=""/>
        <dsp:cNvSpPr/>
      </dsp:nvSpPr>
      <dsp:spPr>
        <a:xfrm>
          <a:off x="6653327" y="1340"/>
          <a:ext cx="2224831" cy="133489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investigation</a:t>
          </a:r>
        </a:p>
      </dsp:txBody>
      <dsp:txXfrm>
        <a:off x="6653327" y="1340"/>
        <a:ext cx="2224831" cy="1334898"/>
      </dsp:txXfrm>
    </dsp:sp>
    <dsp:sp modelId="{F7A4224D-8CBA-4A59-B876-71043F7FAC26}">
      <dsp:nvSpPr>
        <dsp:cNvPr id="0" name=""/>
        <dsp:cNvSpPr/>
      </dsp:nvSpPr>
      <dsp:spPr>
        <a:xfrm>
          <a:off x="3403272" y="2469680"/>
          <a:ext cx="481111" cy="91440"/>
        </a:xfrm>
        <a:custGeom>
          <a:avLst/>
          <a:gdLst/>
          <a:ahLst/>
          <a:cxnLst/>
          <a:rect l="0" t="0" r="0" b="0"/>
          <a:pathLst>
            <a:path>
              <a:moveTo>
                <a:pt x="0" y="45720"/>
              </a:moveTo>
              <a:lnTo>
                <a:pt x="481111"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31035" y="2512841"/>
        <a:ext cx="25585" cy="5117"/>
      </dsp:txXfrm>
    </dsp:sp>
    <dsp:sp modelId="{E7E8FE9A-8D22-40C3-BBEB-3B0D2F1193C2}">
      <dsp:nvSpPr>
        <dsp:cNvPr id="0" name=""/>
        <dsp:cNvSpPr/>
      </dsp:nvSpPr>
      <dsp:spPr>
        <a:xfrm>
          <a:off x="1180241" y="1847950"/>
          <a:ext cx="2224831" cy="133489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hearing</a:t>
          </a:r>
        </a:p>
      </dsp:txBody>
      <dsp:txXfrm>
        <a:off x="1180241" y="1847950"/>
        <a:ext cx="2224831" cy="1334898"/>
      </dsp:txXfrm>
    </dsp:sp>
    <dsp:sp modelId="{16FE8B27-5DA8-4C0A-BB1F-9820F05C803B}">
      <dsp:nvSpPr>
        <dsp:cNvPr id="0" name=""/>
        <dsp:cNvSpPr/>
      </dsp:nvSpPr>
      <dsp:spPr>
        <a:xfrm>
          <a:off x="6139815" y="2469680"/>
          <a:ext cx="481111" cy="91440"/>
        </a:xfrm>
        <a:custGeom>
          <a:avLst/>
          <a:gdLst/>
          <a:ahLst/>
          <a:cxnLst/>
          <a:rect l="0" t="0" r="0" b="0"/>
          <a:pathLst>
            <a:path>
              <a:moveTo>
                <a:pt x="0" y="45720"/>
              </a:moveTo>
              <a:lnTo>
                <a:pt x="481111"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67578" y="2512841"/>
        <a:ext cx="25585" cy="5117"/>
      </dsp:txXfrm>
    </dsp:sp>
    <dsp:sp modelId="{AD5B7737-2859-40EF-BC3C-2B03260ADAE4}">
      <dsp:nvSpPr>
        <dsp:cNvPr id="0" name=""/>
        <dsp:cNvSpPr/>
      </dsp:nvSpPr>
      <dsp:spPr>
        <a:xfrm>
          <a:off x="3916784" y="1847950"/>
          <a:ext cx="2224831" cy="133489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determination</a:t>
          </a:r>
        </a:p>
      </dsp:txBody>
      <dsp:txXfrm>
        <a:off x="3916784" y="1847950"/>
        <a:ext cx="2224831" cy="1334898"/>
      </dsp:txXfrm>
    </dsp:sp>
    <dsp:sp modelId="{D4734389-2ED3-4239-9058-6DF8910B045B}">
      <dsp:nvSpPr>
        <dsp:cNvPr id="0" name=""/>
        <dsp:cNvSpPr/>
      </dsp:nvSpPr>
      <dsp:spPr>
        <a:xfrm>
          <a:off x="2292657" y="3181049"/>
          <a:ext cx="5473085" cy="481111"/>
        </a:xfrm>
        <a:custGeom>
          <a:avLst/>
          <a:gdLst/>
          <a:ahLst/>
          <a:cxnLst/>
          <a:rect l="0" t="0" r="0" b="0"/>
          <a:pathLst>
            <a:path>
              <a:moveTo>
                <a:pt x="5473085" y="0"/>
              </a:moveTo>
              <a:lnTo>
                <a:pt x="5473085" y="257655"/>
              </a:lnTo>
              <a:lnTo>
                <a:pt x="0" y="257655"/>
              </a:lnTo>
              <a:lnTo>
                <a:pt x="0" y="481111"/>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91776" y="3419046"/>
        <a:ext cx="274847" cy="5117"/>
      </dsp:txXfrm>
    </dsp:sp>
    <dsp:sp modelId="{2E402F6B-1091-49C6-9C40-3498D8A249D0}">
      <dsp:nvSpPr>
        <dsp:cNvPr id="0" name=""/>
        <dsp:cNvSpPr/>
      </dsp:nvSpPr>
      <dsp:spPr>
        <a:xfrm>
          <a:off x="6653327" y="1847950"/>
          <a:ext cx="2224831" cy="133489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appeal</a:t>
          </a:r>
        </a:p>
      </dsp:txBody>
      <dsp:txXfrm>
        <a:off x="6653327" y="1847950"/>
        <a:ext cx="2224831" cy="1334898"/>
      </dsp:txXfrm>
    </dsp:sp>
    <dsp:sp modelId="{E821F4DB-9C2C-4A47-ADD9-45710DDCE4B9}">
      <dsp:nvSpPr>
        <dsp:cNvPr id="0" name=""/>
        <dsp:cNvSpPr/>
      </dsp:nvSpPr>
      <dsp:spPr>
        <a:xfrm>
          <a:off x="1180241" y="3694560"/>
          <a:ext cx="2224831" cy="133489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determination</a:t>
          </a:r>
        </a:p>
      </dsp:txBody>
      <dsp:txXfrm>
        <a:off x="1180241" y="3694560"/>
        <a:ext cx="2224831" cy="13348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43B09-9973-4A55-92A1-7CECE2A1C27A}" type="datetimeFigureOut">
              <a:rPr lang="en-US" smtClean="0"/>
              <a:t>10/21/24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A90B76-C70B-4F4B-887F-E8327D2303E8}" type="slidenum">
              <a:rPr lang="en-US" smtClean="0"/>
              <a:t>‹#›</a:t>
            </a:fld>
            <a:endParaRPr lang="en-US"/>
          </a:p>
        </p:txBody>
      </p:sp>
    </p:spTree>
    <p:extLst>
      <p:ext uri="{BB962C8B-B14F-4D97-AF65-F5344CB8AC3E}">
        <p14:creationId xmlns:p14="http://schemas.microsoft.com/office/powerpoint/2010/main" val="4278417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44FEA-3B93-4E89-ABA9-447EF48E828B}" type="slidenum">
              <a:rPr lang="en-US" smtClean="0"/>
              <a:t>1</a:t>
            </a:fld>
            <a:endParaRPr lang="en-US"/>
          </a:p>
        </p:txBody>
      </p:sp>
    </p:spTree>
    <p:extLst>
      <p:ext uri="{BB962C8B-B14F-4D97-AF65-F5344CB8AC3E}">
        <p14:creationId xmlns:p14="http://schemas.microsoft.com/office/powerpoint/2010/main" val="3990059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examples of stalking include:</a:t>
            </a:r>
          </a:p>
        </p:txBody>
      </p:sp>
      <p:sp>
        <p:nvSpPr>
          <p:cNvPr id="4" name="Slide Number Placeholder 3"/>
          <p:cNvSpPr>
            <a:spLocks noGrp="1"/>
          </p:cNvSpPr>
          <p:nvPr>
            <p:ph type="sldNum" sz="quarter" idx="5"/>
          </p:nvPr>
        </p:nvSpPr>
        <p:spPr/>
        <p:txBody>
          <a:bodyPr/>
          <a:lstStyle/>
          <a:p>
            <a:fld id="{7B7F33EA-D985-48F8-9D15-000A4421E9AB}" type="slidenum">
              <a:rPr lang="en-US" smtClean="0"/>
              <a:t>14</a:t>
            </a:fld>
            <a:endParaRPr lang="en-US"/>
          </a:p>
        </p:txBody>
      </p:sp>
    </p:spTree>
    <p:extLst>
      <p:ext uri="{BB962C8B-B14F-4D97-AF65-F5344CB8AC3E}">
        <p14:creationId xmlns:p14="http://schemas.microsoft.com/office/powerpoint/2010/main" val="4141113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name anyone on this screen?........................ These celebrities have all been alleged to have committed intimate partner violence which is v</a:t>
            </a:r>
            <a:r>
              <a:rPr lang="en-US" b="0" i="0" dirty="0">
                <a:solidFill>
                  <a:srgbClr val="000000"/>
                </a:solidFill>
                <a:effectLst/>
                <a:highlight>
                  <a:srgbClr val="FFFFFF"/>
                </a:highlight>
                <a:latin typeface="arial" panose="020B0604020202020204" pitchFamily="34" charset="0"/>
              </a:rPr>
              <a:t>iolence committed against a romantic or intimate partner or a spouse. As you see, these individuals display diversity in age, race, sex, profession and their victims display an array of diverse traits as well. Intimate partner violence could happen to any of us, but we can make sure that we are engaging in healthy relationships practices and watching out for warning signs of unhealthy relationships.</a:t>
            </a:r>
            <a:endParaRPr lang="en-US" dirty="0"/>
          </a:p>
        </p:txBody>
      </p:sp>
      <p:sp>
        <p:nvSpPr>
          <p:cNvPr id="4" name="Slide Number Placeholder 3"/>
          <p:cNvSpPr>
            <a:spLocks noGrp="1"/>
          </p:cNvSpPr>
          <p:nvPr>
            <p:ph type="sldNum" sz="quarter" idx="5"/>
          </p:nvPr>
        </p:nvSpPr>
        <p:spPr/>
        <p:txBody>
          <a:bodyPr/>
          <a:lstStyle/>
          <a:p>
            <a:fld id="{7B7F33EA-D985-48F8-9D15-000A4421E9AB}" type="slidenum">
              <a:rPr lang="en-US" smtClean="0"/>
              <a:t>15</a:t>
            </a:fld>
            <a:endParaRPr lang="en-US"/>
          </a:p>
        </p:txBody>
      </p:sp>
    </p:spTree>
    <p:extLst>
      <p:ext uri="{BB962C8B-B14F-4D97-AF65-F5344CB8AC3E}">
        <p14:creationId xmlns:p14="http://schemas.microsoft.com/office/powerpoint/2010/main" val="3526778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7F33EA-D985-48F8-9D15-000A4421E9AB}" type="slidenum">
              <a:rPr lang="en-US" smtClean="0"/>
              <a:t>21</a:t>
            </a:fld>
            <a:endParaRPr lang="en-US"/>
          </a:p>
        </p:txBody>
      </p:sp>
    </p:spTree>
    <p:extLst>
      <p:ext uri="{BB962C8B-B14F-4D97-AF65-F5344CB8AC3E}">
        <p14:creationId xmlns:p14="http://schemas.microsoft.com/office/powerpoint/2010/main" val="1442997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in here have the Auburn Safety app? You can report incidents to us find our resources through the app.</a:t>
            </a:r>
          </a:p>
        </p:txBody>
      </p:sp>
      <p:sp>
        <p:nvSpPr>
          <p:cNvPr id="4" name="Slide Number Placeholder 3"/>
          <p:cNvSpPr>
            <a:spLocks noGrp="1"/>
          </p:cNvSpPr>
          <p:nvPr>
            <p:ph type="sldNum" sz="quarter" idx="5"/>
          </p:nvPr>
        </p:nvSpPr>
        <p:spPr/>
        <p:txBody>
          <a:bodyPr/>
          <a:lstStyle/>
          <a:p>
            <a:fld id="{7B7F33EA-D985-48F8-9D15-000A4421E9AB}" type="slidenum">
              <a:rPr lang="en-US" smtClean="0"/>
              <a:t>31</a:t>
            </a:fld>
            <a:endParaRPr lang="en-US"/>
          </a:p>
        </p:txBody>
      </p:sp>
    </p:spTree>
    <p:extLst>
      <p:ext uri="{BB962C8B-B14F-4D97-AF65-F5344CB8AC3E}">
        <p14:creationId xmlns:p14="http://schemas.microsoft.com/office/powerpoint/2010/main" val="2825305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this presentation is a safe space and topics of sex, domestic violence, and stalking will come up. This content is meant to be engaging and informative and not intended to upset anyone. Please be respectful of your peers as this will be an interactive presentation.</a:t>
            </a:r>
          </a:p>
        </p:txBody>
      </p:sp>
      <p:sp>
        <p:nvSpPr>
          <p:cNvPr id="4" name="Slide Number Placeholder 3"/>
          <p:cNvSpPr>
            <a:spLocks noGrp="1"/>
          </p:cNvSpPr>
          <p:nvPr>
            <p:ph type="sldNum" sz="quarter" idx="5"/>
          </p:nvPr>
        </p:nvSpPr>
        <p:spPr/>
        <p:txBody>
          <a:bodyPr/>
          <a:lstStyle/>
          <a:p>
            <a:fld id="{7A744FEA-3B93-4E89-ABA9-447EF48E828B}" type="slidenum">
              <a:rPr lang="en-US" smtClean="0"/>
              <a:t>2</a:t>
            </a:fld>
            <a:endParaRPr lang="en-US"/>
          </a:p>
        </p:txBody>
      </p:sp>
    </p:spTree>
    <p:extLst>
      <p:ext uri="{BB962C8B-B14F-4D97-AF65-F5344CB8AC3E}">
        <p14:creationId xmlns:p14="http://schemas.microsoft.com/office/powerpoint/2010/main" val="186396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diversity mean to you? A variety of people with differences such as the ones you mentioned. Yes. And these qualifications listed are considered protected statuses. Our office investigates allegations of discrimination and harassment based on protected statuses.</a:t>
            </a:r>
          </a:p>
        </p:txBody>
      </p:sp>
      <p:sp>
        <p:nvSpPr>
          <p:cNvPr id="4" name="Slide Number Placeholder 3"/>
          <p:cNvSpPr>
            <a:spLocks noGrp="1"/>
          </p:cNvSpPr>
          <p:nvPr>
            <p:ph type="sldNum" sz="quarter" idx="5"/>
          </p:nvPr>
        </p:nvSpPr>
        <p:spPr/>
        <p:txBody>
          <a:bodyPr/>
          <a:lstStyle/>
          <a:p>
            <a:fld id="{7A744FEA-3B93-4E89-ABA9-447EF48E828B}" type="slidenum">
              <a:rPr lang="en-US" smtClean="0"/>
              <a:t>4</a:t>
            </a:fld>
            <a:endParaRPr lang="en-US"/>
          </a:p>
        </p:txBody>
      </p:sp>
    </p:spTree>
    <p:extLst>
      <p:ext uri="{BB962C8B-B14F-4D97-AF65-F5344CB8AC3E}">
        <p14:creationId xmlns:p14="http://schemas.microsoft.com/office/powerpoint/2010/main" val="757949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definitions are taken straight out of Auburn’s Policy against Discrimination and Harassment.  </a:t>
            </a:r>
          </a:p>
        </p:txBody>
      </p:sp>
      <p:sp>
        <p:nvSpPr>
          <p:cNvPr id="4" name="Slide Number Placeholder 3"/>
          <p:cNvSpPr>
            <a:spLocks noGrp="1"/>
          </p:cNvSpPr>
          <p:nvPr>
            <p:ph type="sldNum" sz="quarter" idx="5"/>
          </p:nvPr>
        </p:nvSpPr>
        <p:spPr/>
        <p:txBody>
          <a:bodyPr/>
          <a:lstStyle/>
          <a:p>
            <a:fld id="{7A744FEA-3B93-4E89-ABA9-447EF48E828B}" type="slidenum">
              <a:rPr lang="en-US" smtClean="0"/>
              <a:t>5</a:t>
            </a:fld>
            <a:endParaRPr lang="en-US"/>
          </a:p>
        </p:txBody>
      </p:sp>
    </p:spTree>
    <p:extLst>
      <p:ext uri="{BB962C8B-B14F-4D97-AF65-F5344CB8AC3E}">
        <p14:creationId xmlns:p14="http://schemas.microsoft.com/office/powerpoint/2010/main" val="2734560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of when we talk about “equity”? </a:t>
            </a:r>
          </a:p>
        </p:txBody>
      </p:sp>
      <p:sp>
        <p:nvSpPr>
          <p:cNvPr id="4" name="Slide Number Placeholder 3"/>
          <p:cNvSpPr>
            <a:spLocks noGrp="1"/>
          </p:cNvSpPr>
          <p:nvPr>
            <p:ph type="sldNum" sz="quarter" idx="5"/>
          </p:nvPr>
        </p:nvSpPr>
        <p:spPr/>
        <p:txBody>
          <a:bodyPr/>
          <a:lstStyle/>
          <a:p>
            <a:fld id="{7A744FEA-3B93-4E89-ABA9-447EF48E828B}" type="slidenum">
              <a:rPr lang="en-US" smtClean="0"/>
              <a:t>6</a:t>
            </a:fld>
            <a:endParaRPr lang="en-US"/>
          </a:p>
        </p:txBody>
      </p:sp>
    </p:spTree>
    <p:extLst>
      <p:ext uri="{BB962C8B-B14F-4D97-AF65-F5344CB8AC3E}">
        <p14:creationId xmlns:p14="http://schemas.microsoft.com/office/powerpoint/2010/main" val="3536215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the purpose of athletics, sports. You want to win, yes, but what else? Is it also about being a team, working together to a common goal? Inclusion and belonging is about growth. Can you all play the same position? No! Do you all have the same skills? No. You need diversity, but you also need to have inclusion </a:t>
            </a:r>
            <a:r>
              <a:rPr lang="en-US"/>
              <a:t>and belonging. </a:t>
            </a:r>
            <a:endParaRPr lang="en-US" dirty="0"/>
          </a:p>
        </p:txBody>
      </p:sp>
      <p:sp>
        <p:nvSpPr>
          <p:cNvPr id="4" name="Slide Number Placeholder 3"/>
          <p:cNvSpPr>
            <a:spLocks noGrp="1"/>
          </p:cNvSpPr>
          <p:nvPr>
            <p:ph type="sldNum" sz="quarter" idx="5"/>
          </p:nvPr>
        </p:nvSpPr>
        <p:spPr/>
        <p:txBody>
          <a:bodyPr/>
          <a:lstStyle/>
          <a:p>
            <a:fld id="{7A744FEA-3B93-4E89-ABA9-447EF48E828B}" type="slidenum">
              <a:rPr lang="en-US" smtClean="0"/>
              <a:t>7</a:t>
            </a:fld>
            <a:endParaRPr lang="en-US"/>
          </a:p>
        </p:txBody>
      </p:sp>
    </p:spTree>
    <p:extLst>
      <p:ext uri="{BB962C8B-B14F-4D97-AF65-F5344CB8AC3E}">
        <p14:creationId xmlns:p14="http://schemas.microsoft.com/office/powerpoint/2010/main" val="2499751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purpose of athletics and sports? To win. Yes, but what else? What will help you win? To grow and develop! Yes. Can you grow and develop with all of the same players on your team playing the same positions from the same backgrounds? No. So you need diversity!</a:t>
            </a:r>
          </a:p>
          <a:p>
            <a:r>
              <a:rPr lang="en-US" dirty="0"/>
              <a:t>Diversity brings unique perspectives and strengths that can enhance your team's performance. But diversity alone isn't enough. To truly benefit from a diverse team, we must ensure everyone feels welcomed, valued, respected, and engaged.</a:t>
            </a:r>
          </a:p>
          <a:p>
            <a:endParaRPr lang="en-US" dirty="0"/>
          </a:p>
          <a:p>
            <a:r>
              <a:rPr lang="en-US" b="1" dirty="0"/>
              <a:t>Welcomed:</a:t>
            </a:r>
            <a:r>
              <a:rPr lang="en-US" dirty="0"/>
              <a:t> Think about how you felt when you first joined a team or a group of people. Did someone greet you, show you around, and make you feel like you belonged? That’s what it means to be welcomed. It's about creating an environment where everyone feels like they’re part of the team from day one.</a:t>
            </a:r>
          </a:p>
          <a:p>
            <a:r>
              <a:rPr lang="en-US" b="1" dirty="0"/>
              <a:t>Valued:</a:t>
            </a:r>
            <a:r>
              <a:rPr lang="en-US" dirty="0"/>
              <a:t> Every player brings something unique to the team. Recognizing and appreciating each person’s contributions makes them feel valued. It’s not just about the star player; it's about acknowledging the effort and skills of everyone, whether they're on the field or supporting from the sidelines.</a:t>
            </a:r>
          </a:p>
          <a:p>
            <a:r>
              <a:rPr lang="en-US" b="1" dirty="0"/>
              <a:t>Respected:</a:t>
            </a:r>
            <a:r>
              <a:rPr lang="en-US" dirty="0"/>
              <a:t> Respect is fundamental in any team. It's about listening to each other, valuing different opinions, and treating everyone with dignity. When we respect each other, we build trust and create a stronger, more cohesive team.</a:t>
            </a:r>
          </a:p>
          <a:p>
            <a:r>
              <a:rPr lang="en-US" b="1" dirty="0"/>
              <a:t>Engaged:</a:t>
            </a:r>
            <a:r>
              <a:rPr lang="en-US" dirty="0"/>
              <a:t> Engagement means being involved and enthusiastic. Encourage each other to participate, share ideas, and take initiative. When everyone is engaged, the team thrives because everyone is contributing their best.</a:t>
            </a:r>
          </a:p>
          <a:p>
            <a:r>
              <a:rPr lang="en-US" dirty="0"/>
              <a:t>So, to grow and develop, we need to create a team culture where everyone feels welcomed, valued, respected, and engaged. That’s how we not only win games but also build a legacy of excellence and unity.</a:t>
            </a:r>
          </a:p>
          <a:p>
            <a:endParaRPr lang="en-US" dirty="0"/>
          </a:p>
          <a:p>
            <a:endParaRPr lang="en-US" dirty="0"/>
          </a:p>
        </p:txBody>
      </p:sp>
      <p:sp>
        <p:nvSpPr>
          <p:cNvPr id="4" name="Slide Number Placeholder 3"/>
          <p:cNvSpPr>
            <a:spLocks noGrp="1"/>
          </p:cNvSpPr>
          <p:nvPr>
            <p:ph type="sldNum" sz="quarter" idx="5"/>
          </p:nvPr>
        </p:nvSpPr>
        <p:spPr/>
        <p:txBody>
          <a:bodyPr/>
          <a:lstStyle/>
          <a:p>
            <a:fld id="{7A744FEA-3B93-4E89-ABA9-447EF48E828B}" type="slidenum">
              <a:rPr lang="en-US" smtClean="0"/>
              <a:t>8</a:t>
            </a:fld>
            <a:endParaRPr lang="en-US"/>
          </a:p>
        </p:txBody>
      </p:sp>
    </p:spTree>
    <p:extLst>
      <p:ext uri="{BB962C8B-B14F-4D97-AF65-F5344CB8AC3E}">
        <p14:creationId xmlns:p14="http://schemas.microsoft.com/office/powerpoint/2010/main" val="2322209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examples of stalking include:</a:t>
            </a:r>
          </a:p>
        </p:txBody>
      </p:sp>
      <p:sp>
        <p:nvSpPr>
          <p:cNvPr id="4" name="Slide Number Placeholder 3"/>
          <p:cNvSpPr>
            <a:spLocks noGrp="1"/>
          </p:cNvSpPr>
          <p:nvPr>
            <p:ph type="sldNum" sz="quarter" idx="5"/>
          </p:nvPr>
        </p:nvSpPr>
        <p:spPr/>
        <p:txBody>
          <a:bodyPr/>
          <a:lstStyle/>
          <a:p>
            <a:fld id="{7B7F33EA-D985-48F8-9D15-000A4421E9AB}" type="slidenum">
              <a:rPr lang="en-US" smtClean="0"/>
              <a:t>9</a:t>
            </a:fld>
            <a:endParaRPr lang="en-US"/>
          </a:p>
        </p:txBody>
      </p:sp>
    </p:spTree>
    <p:extLst>
      <p:ext uri="{BB962C8B-B14F-4D97-AF65-F5344CB8AC3E}">
        <p14:creationId xmlns:p14="http://schemas.microsoft.com/office/powerpoint/2010/main" val="3004505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other examples of unwelcome conduct that could be considered sexual harassment?</a:t>
            </a:r>
          </a:p>
        </p:txBody>
      </p:sp>
      <p:sp>
        <p:nvSpPr>
          <p:cNvPr id="4" name="Slide Number Placeholder 3"/>
          <p:cNvSpPr>
            <a:spLocks noGrp="1"/>
          </p:cNvSpPr>
          <p:nvPr>
            <p:ph type="sldNum" sz="quarter" idx="5"/>
          </p:nvPr>
        </p:nvSpPr>
        <p:spPr/>
        <p:txBody>
          <a:bodyPr/>
          <a:lstStyle/>
          <a:p>
            <a:fld id="{7B7F33EA-D985-48F8-9D15-000A4421E9AB}" type="slidenum">
              <a:rPr lang="en-US" smtClean="0"/>
              <a:t>13</a:t>
            </a:fld>
            <a:endParaRPr lang="en-US"/>
          </a:p>
        </p:txBody>
      </p:sp>
    </p:spTree>
    <p:extLst>
      <p:ext uri="{BB962C8B-B14F-4D97-AF65-F5344CB8AC3E}">
        <p14:creationId xmlns:p14="http://schemas.microsoft.com/office/powerpoint/2010/main" val="3759855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95EBA-9C3F-7C87-B6E2-B45B4E9903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F490D4-E2D3-3FDF-D6DD-AD71799E9C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93708-EC85-9BD0-E6C1-39F9DD357DA5}"/>
              </a:ext>
            </a:extLst>
          </p:cNvPr>
          <p:cNvSpPr>
            <a:spLocks noGrp="1"/>
          </p:cNvSpPr>
          <p:nvPr>
            <p:ph type="dt" sz="half" idx="10"/>
          </p:nvPr>
        </p:nvSpPr>
        <p:spPr/>
        <p:txBody>
          <a:bodyPr/>
          <a:lstStyle/>
          <a:p>
            <a:fld id="{564DC015-075D-415F-8347-B80F3A35BAE2}" type="datetimeFigureOut">
              <a:rPr lang="en-US" smtClean="0"/>
              <a:t>10/21/24</a:t>
            </a:fld>
            <a:endParaRPr lang="en-US"/>
          </a:p>
        </p:txBody>
      </p:sp>
      <p:sp>
        <p:nvSpPr>
          <p:cNvPr id="5" name="Footer Placeholder 4">
            <a:extLst>
              <a:ext uri="{FF2B5EF4-FFF2-40B4-BE49-F238E27FC236}">
                <a16:creationId xmlns:a16="http://schemas.microsoft.com/office/drawing/2014/main" id="{F96889C6-CDC4-038B-DD43-264B00CB60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EC5BF-901B-CBBE-43FF-946091DFD1DC}"/>
              </a:ext>
            </a:extLst>
          </p:cNvPr>
          <p:cNvSpPr>
            <a:spLocks noGrp="1"/>
          </p:cNvSpPr>
          <p:nvPr>
            <p:ph type="sldNum" sz="quarter" idx="12"/>
          </p:nvPr>
        </p:nvSpPr>
        <p:spPr/>
        <p:txBody>
          <a:bodyPr/>
          <a:lstStyle/>
          <a:p>
            <a:fld id="{69D62021-633E-43DF-81A5-22A2BF94E919}" type="slidenum">
              <a:rPr lang="en-US" smtClean="0"/>
              <a:t>‹#›</a:t>
            </a:fld>
            <a:endParaRPr lang="en-US"/>
          </a:p>
        </p:txBody>
      </p:sp>
    </p:spTree>
    <p:extLst>
      <p:ext uri="{BB962C8B-B14F-4D97-AF65-F5344CB8AC3E}">
        <p14:creationId xmlns:p14="http://schemas.microsoft.com/office/powerpoint/2010/main" val="349237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8CA04-103A-CBF9-D471-24F0074038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6D169F-0461-D1BC-CBCD-0AC8722BE9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2C344C-0490-9AA3-72FF-F4E40DBEF54C}"/>
              </a:ext>
            </a:extLst>
          </p:cNvPr>
          <p:cNvSpPr>
            <a:spLocks noGrp="1"/>
          </p:cNvSpPr>
          <p:nvPr>
            <p:ph type="dt" sz="half" idx="10"/>
          </p:nvPr>
        </p:nvSpPr>
        <p:spPr/>
        <p:txBody>
          <a:bodyPr/>
          <a:lstStyle/>
          <a:p>
            <a:fld id="{564DC015-075D-415F-8347-B80F3A35BAE2}" type="datetimeFigureOut">
              <a:rPr lang="en-US" smtClean="0"/>
              <a:t>10/21/24</a:t>
            </a:fld>
            <a:endParaRPr lang="en-US"/>
          </a:p>
        </p:txBody>
      </p:sp>
      <p:sp>
        <p:nvSpPr>
          <p:cNvPr id="5" name="Footer Placeholder 4">
            <a:extLst>
              <a:ext uri="{FF2B5EF4-FFF2-40B4-BE49-F238E27FC236}">
                <a16:creationId xmlns:a16="http://schemas.microsoft.com/office/drawing/2014/main" id="{EC3DD967-3B4E-AB42-96EE-966A01B61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4BF603-F887-DB8D-6A38-AF9A1E4374A2}"/>
              </a:ext>
            </a:extLst>
          </p:cNvPr>
          <p:cNvSpPr>
            <a:spLocks noGrp="1"/>
          </p:cNvSpPr>
          <p:nvPr>
            <p:ph type="sldNum" sz="quarter" idx="12"/>
          </p:nvPr>
        </p:nvSpPr>
        <p:spPr/>
        <p:txBody>
          <a:bodyPr/>
          <a:lstStyle/>
          <a:p>
            <a:fld id="{69D62021-633E-43DF-81A5-22A2BF94E919}" type="slidenum">
              <a:rPr lang="en-US" smtClean="0"/>
              <a:t>‹#›</a:t>
            </a:fld>
            <a:endParaRPr lang="en-US"/>
          </a:p>
        </p:txBody>
      </p:sp>
    </p:spTree>
    <p:extLst>
      <p:ext uri="{BB962C8B-B14F-4D97-AF65-F5344CB8AC3E}">
        <p14:creationId xmlns:p14="http://schemas.microsoft.com/office/powerpoint/2010/main" val="2660030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0048D-3F71-3C96-5B35-69AE2EB8E6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213CE9-FF7C-65AF-16F3-9D7FD55E9F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5B80D-E1DA-B6C7-8107-BF71A26A9633}"/>
              </a:ext>
            </a:extLst>
          </p:cNvPr>
          <p:cNvSpPr>
            <a:spLocks noGrp="1"/>
          </p:cNvSpPr>
          <p:nvPr>
            <p:ph type="dt" sz="half" idx="10"/>
          </p:nvPr>
        </p:nvSpPr>
        <p:spPr/>
        <p:txBody>
          <a:bodyPr/>
          <a:lstStyle/>
          <a:p>
            <a:fld id="{564DC015-075D-415F-8347-B80F3A35BAE2}" type="datetimeFigureOut">
              <a:rPr lang="en-US" smtClean="0"/>
              <a:t>10/21/24</a:t>
            </a:fld>
            <a:endParaRPr lang="en-US"/>
          </a:p>
        </p:txBody>
      </p:sp>
      <p:sp>
        <p:nvSpPr>
          <p:cNvPr id="5" name="Footer Placeholder 4">
            <a:extLst>
              <a:ext uri="{FF2B5EF4-FFF2-40B4-BE49-F238E27FC236}">
                <a16:creationId xmlns:a16="http://schemas.microsoft.com/office/drawing/2014/main" id="{58B435C8-B3DA-5DDF-5A72-4EC84B7B0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DE42E-5D76-2383-B318-6A250ABCB0C2}"/>
              </a:ext>
            </a:extLst>
          </p:cNvPr>
          <p:cNvSpPr>
            <a:spLocks noGrp="1"/>
          </p:cNvSpPr>
          <p:nvPr>
            <p:ph type="sldNum" sz="quarter" idx="12"/>
          </p:nvPr>
        </p:nvSpPr>
        <p:spPr/>
        <p:txBody>
          <a:bodyPr/>
          <a:lstStyle/>
          <a:p>
            <a:fld id="{69D62021-633E-43DF-81A5-22A2BF94E919}" type="slidenum">
              <a:rPr lang="en-US" smtClean="0"/>
              <a:t>‹#›</a:t>
            </a:fld>
            <a:endParaRPr lang="en-US"/>
          </a:p>
        </p:txBody>
      </p:sp>
    </p:spTree>
    <p:extLst>
      <p:ext uri="{BB962C8B-B14F-4D97-AF65-F5344CB8AC3E}">
        <p14:creationId xmlns:p14="http://schemas.microsoft.com/office/powerpoint/2010/main" val="873002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8245D-DCF2-93DC-1983-B4FF5CDA77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CB9D1B-8060-0D5E-32B5-917B3AAAE7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A6562-6BD7-2A51-CAB6-095FB9DB3112}"/>
              </a:ext>
            </a:extLst>
          </p:cNvPr>
          <p:cNvSpPr>
            <a:spLocks noGrp="1"/>
          </p:cNvSpPr>
          <p:nvPr>
            <p:ph type="dt" sz="half" idx="10"/>
          </p:nvPr>
        </p:nvSpPr>
        <p:spPr/>
        <p:txBody>
          <a:bodyPr/>
          <a:lstStyle/>
          <a:p>
            <a:fld id="{564DC015-075D-415F-8347-B80F3A35BAE2}" type="datetimeFigureOut">
              <a:rPr lang="en-US" smtClean="0"/>
              <a:t>10/21/24</a:t>
            </a:fld>
            <a:endParaRPr lang="en-US"/>
          </a:p>
        </p:txBody>
      </p:sp>
      <p:sp>
        <p:nvSpPr>
          <p:cNvPr id="5" name="Footer Placeholder 4">
            <a:extLst>
              <a:ext uri="{FF2B5EF4-FFF2-40B4-BE49-F238E27FC236}">
                <a16:creationId xmlns:a16="http://schemas.microsoft.com/office/drawing/2014/main" id="{6F3939DB-E9DF-2524-B3A1-A9678E6D0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87027-41F5-467C-0723-20D1F7FBB448}"/>
              </a:ext>
            </a:extLst>
          </p:cNvPr>
          <p:cNvSpPr>
            <a:spLocks noGrp="1"/>
          </p:cNvSpPr>
          <p:nvPr>
            <p:ph type="sldNum" sz="quarter" idx="12"/>
          </p:nvPr>
        </p:nvSpPr>
        <p:spPr/>
        <p:txBody>
          <a:bodyPr/>
          <a:lstStyle/>
          <a:p>
            <a:fld id="{69D62021-633E-43DF-81A5-22A2BF94E919}" type="slidenum">
              <a:rPr lang="en-US" smtClean="0"/>
              <a:t>‹#›</a:t>
            </a:fld>
            <a:endParaRPr lang="en-US"/>
          </a:p>
        </p:txBody>
      </p:sp>
    </p:spTree>
    <p:extLst>
      <p:ext uri="{BB962C8B-B14F-4D97-AF65-F5344CB8AC3E}">
        <p14:creationId xmlns:p14="http://schemas.microsoft.com/office/powerpoint/2010/main" val="297567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89851-7224-BAF8-CBC0-0E02BEC0EC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9FE977-3AC3-C4B7-81ED-82E033CF89B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9AA233-64C6-E539-B9FE-D4893C281545}"/>
              </a:ext>
            </a:extLst>
          </p:cNvPr>
          <p:cNvSpPr>
            <a:spLocks noGrp="1"/>
          </p:cNvSpPr>
          <p:nvPr>
            <p:ph type="dt" sz="half" idx="10"/>
          </p:nvPr>
        </p:nvSpPr>
        <p:spPr/>
        <p:txBody>
          <a:bodyPr/>
          <a:lstStyle/>
          <a:p>
            <a:fld id="{564DC015-075D-415F-8347-B80F3A35BAE2}" type="datetimeFigureOut">
              <a:rPr lang="en-US" smtClean="0"/>
              <a:t>10/21/24</a:t>
            </a:fld>
            <a:endParaRPr lang="en-US"/>
          </a:p>
        </p:txBody>
      </p:sp>
      <p:sp>
        <p:nvSpPr>
          <p:cNvPr id="5" name="Footer Placeholder 4">
            <a:extLst>
              <a:ext uri="{FF2B5EF4-FFF2-40B4-BE49-F238E27FC236}">
                <a16:creationId xmlns:a16="http://schemas.microsoft.com/office/drawing/2014/main" id="{D45EB853-EB80-1C26-0315-E7250DF2F9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9F93F-8307-A97A-AB4B-D325716E6F62}"/>
              </a:ext>
            </a:extLst>
          </p:cNvPr>
          <p:cNvSpPr>
            <a:spLocks noGrp="1"/>
          </p:cNvSpPr>
          <p:nvPr>
            <p:ph type="sldNum" sz="quarter" idx="12"/>
          </p:nvPr>
        </p:nvSpPr>
        <p:spPr/>
        <p:txBody>
          <a:bodyPr/>
          <a:lstStyle/>
          <a:p>
            <a:fld id="{69D62021-633E-43DF-81A5-22A2BF94E919}" type="slidenum">
              <a:rPr lang="en-US" smtClean="0"/>
              <a:t>‹#›</a:t>
            </a:fld>
            <a:endParaRPr lang="en-US"/>
          </a:p>
        </p:txBody>
      </p:sp>
    </p:spTree>
    <p:extLst>
      <p:ext uri="{BB962C8B-B14F-4D97-AF65-F5344CB8AC3E}">
        <p14:creationId xmlns:p14="http://schemas.microsoft.com/office/powerpoint/2010/main" val="336804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29F9D-F164-D68B-54FA-A84D9F2F14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C7EE51-A76B-F314-33CA-89ED487594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081A8E-9B09-666E-9277-00806464E5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18FEED-4087-1659-1AD3-D5382BDC606E}"/>
              </a:ext>
            </a:extLst>
          </p:cNvPr>
          <p:cNvSpPr>
            <a:spLocks noGrp="1"/>
          </p:cNvSpPr>
          <p:nvPr>
            <p:ph type="dt" sz="half" idx="10"/>
          </p:nvPr>
        </p:nvSpPr>
        <p:spPr/>
        <p:txBody>
          <a:bodyPr/>
          <a:lstStyle/>
          <a:p>
            <a:fld id="{564DC015-075D-415F-8347-B80F3A35BAE2}" type="datetimeFigureOut">
              <a:rPr lang="en-US" smtClean="0"/>
              <a:t>10/21/24</a:t>
            </a:fld>
            <a:endParaRPr lang="en-US"/>
          </a:p>
        </p:txBody>
      </p:sp>
      <p:sp>
        <p:nvSpPr>
          <p:cNvPr id="6" name="Footer Placeholder 5">
            <a:extLst>
              <a:ext uri="{FF2B5EF4-FFF2-40B4-BE49-F238E27FC236}">
                <a16:creationId xmlns:a16="http://schemas.microsoft.com/office/drawing/2014/main" id="{BE263F17-9D5D-0317-FB14-52FD7BBFA9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02AB96-B570-4FB3-CD3D-961304B8C077}"/>
              </a:ext>
            </a:extLst>
          </p:cNvPr>
          <p:cNvSpPr>
            <a:spLocks noGrp="1"/>
          </p:cNvSpPr>
          <p:nvPr>
            <p:ph type="sldNum" sz="quarter" idx="12"/>
          </p:nvPr>
        </p:nvSpPr>
        <p:spPr/>
        <p:txBody>
          <a:bodyPr/>
          <a:lstStyle/>
          <a:p>
            <a:fld id="{69D62021-633E-43DF-81A5-22A2BF94E919}" type="slidenum">
              <a:rPr lang="en-US" smtClean="0"/>
              <a:t>‹#›</a:t>
            </a:fld>
            <a:endParaRPr lang="en-US"/>
          </a:p>
        </p:txBody>
      </p:sp>
    </p:spTree>
    <p:extLst>
      <p:ext uri="{BB962C8B-B14F-4D97-AF65-F5344CB8AC3E}">
        <p14:creationId xmlns:p14="http://schemas.microsoft.com/office/powerpoint/2010/main" val="56129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36CF0-8436-F05F-B72E-6889D21A88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9DA16C-AC74-D701-8A95-38B2F607D9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80B273-2DFA-5E3D-E7D8-19BB3A16AF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1FC319-F2A8-A7C0-6422-04E17ABB18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F77E84-9C5C-BA88-26BD-A875452FB9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E782D6-C199-FF87-DFFC-6EFB0B8FAEAD}"/>
              </a:ext>
            </a:extLst>
          </p:cNvPr>
          <p:cNvSpPr>
            <a:spLocks noGrp="1"/>
          </p:cNvSpPr>
          <p:nvPr>
            <p:ph type="dt" sz="half" idx="10"/>
          </p:nvPr>
        </p:nvSpPr>
        <p:spPr/>
        <p:txBody>
          <a:bodyPr/>
          <a:lstStyle/>
          <a:p>
            <a:fld id="{564DC015-075D-415F-8347-B80F3A35BAE2}" type="datetimeFigureOut">
              <a:rPr lang="en-US" smtClean="0"/>
              <a:t>10/21/24</a:t>
            </a:fld>
            <a:endParaRPr lang="en-US"/>
          </a:p>
        </p:txBody>
      </p:sp>
      <p:sp>
        <p:nvSpPr>
          <p:cNvPr id="8" name="Footer Placeholder 7">
            <a:extLst>
              <a:ext uri="{FF2B5EF4-FFF2-40B4-BE49-F238E27FC236}">
                <a16:creationId xmlns:a16="http://schemas.microsoft.com/office/drawing/2014/main" id="{EA61C091-E1E6-E9E8-3C76-E03317D1BF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3C211E-83FE-2883-463B-F45A8B98803C}"/>
              </a:ext>
            </a:extLst>
          </p:cNvPr>
          <p:cNvSpPr>
            <a:spLocks noGrp="1"/>
          </p:cNvSpPr>
          <p:nvPr>
            <p:ph type="sldNum" sz="quarter" idx="12"/>
          </p:nvPr>
        </p:nvSpPr>
        <p:spPr/>
        <p:txBody>
          <a:bodyPr/>
          <a:lstStyle/>
          <a:p>
            <a:fld id="{69D62021-633E-43DF-81A5-22A2BF94E919}" type="slidenum">
              <a:rPr lang="en-US" smtClean="0"/>
              <a:t>‹#›</a:t>
            </a:fld>
            <a:endParaRPr lang="en-US"/>
          </a:p>
        </p:txBody>
      </p:sp>
    </p:spTree>
    <p:extLst>
      <p:ext uri="{BB962C8B-B14F-4D97-AF65-F5344CB8AC3E}">
        <p14:creationId xmlns:p14="http://schemas.microsoft.com/office/powerpoint/2010/main" val="360977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5090-68FD-30FE-E873-FE5542BC3E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F313EF-EEC8-67A6-BF10-7E0F9A7E0B3C}"/>
              </a:ext>
            </a:extLst>
          </p:cNvPr>
          <p:cNvSpPr>
            <a:spLocks noGrp="1"/>
          </p:cNvSpPr>
          <p:nvPr>
            <p:ph type="dt" sz="half" idx="10"/>
          </p:nvPr>
        </p:nvSpPr>
        <p:spPr/>
        <p:txBody>
          <a:bodyPr/>
          <a:lstStyle/>
          <a:p>
            <a:fld id="{564DC015-075D-415F-8347-B80F3A35BAE2}" type="datetimeFigureOut">
              <a:rPr lang="en-US" smtClean="0"/>
              <a:t>10/21/24</a:t>
            </a:fld>
            <a:endParaRPr lang="en-US"/>
          </a:p>
        </p:txBody>
      </p:sp>
      <p:sp>
        <p:nvSpPr>
          <p:cNvPr id="4" name="Footer Placeholder 3">
            <a:extLst>
              <a:ext uri="{FF2B5EF4-FFF2-40B4-BE49-F238E27FC236}">
                <a16:creationId xmlns:a16="http://schemas.microsoft.com/office/drawing/2014/main" id="{46EE701C-5C6B-1A6A-4FAC-EE24F57187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BE5029-D254-56CA-429F-7FE89E76AC81}"/>
              </a:ext>
            </a:extLst>
          </p:cNvPr>
          <p:cNvSpPr>
            <a:spLocks noGrp="1"/>
          </p:cNvSpPr>
          <p:nvPr>
            <p:ph type="sldNum" sz="quarter" idx="12"/>
          </p:nvPr>
        </p:nvSpPr>
        <p:spPr/>
        <p:txBody>
          <a:bodyPr/>
          <a:lstStyle/>
          <a:p>
            <a:fld id="{69D62021-633E-43DF-81A5-22A2BF94E919}" type="slidenum">
              <a:rPr lang="en-US" smtClean="0"/>
              <a:t>‹#›</a:t>
            </a:fld>
            <a:endParaRPr lang="en-US"/>
          </a:p>
        </p:txBody>
      </p:sp>
    </p:spTree>
    <p:extLst>
      <p:ext uri="{BB962C8B-B14F-4D97-AF65-F5344CB8AC3E}">
        <p14:creationId xmlns:p14="http://schemas.microsoft.com/office/powerpoint/2010/main" val="238683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14E32-E62D-2C33-8DE9-B8D40C653F69}"/>
              </a:ext>
            </a:extLst>
          </p:cNvPr>
          <p:cNvSpPr>
            <a:spLocks noGrp="1"/>
          </p:cNvSpPr>
          <p:nvPr>
            <p:ph type="dt" sz="half" idx="10"/>
          </p:nvPr>
        </p:nvSpPr>
        <p:spPr/>
        <p:txBody>
          <a:bodyPr/>
          <a:lstStyle/>
          <a:p>
            <a:fld id="{564DC015-075D-415F-8347-B80F3A35BAE2}" type="datetimeFigureOut">
              <a:rPr lang="en-US" smtClean="0"/>
              <a:t>10/21/24</a:t>
            </a:fld>
            <a:endParaRPr lang="en-US"/>
          </a:p>
        </p:txBody>
      </p:sp>
      <p:sp>
        <p:nvSpPr>
          <p:cNvPr id="3" name="Footer Placeholder 2">
            <a:extLst>
              <a:ext uri="{FF2B5EF4-FFF2-40B4-BE49-F238E27FC236}">
                <a16:creationId xmlns:a16="http://schemas.microsoft.com/office/drawing/2014/main" id="{E6D4F7C1-4675-62BB-AA12-F4FCFD90DC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7A2BC5-B189-A243-DDE7-7AFD1DB4E1F5}"/>
              </a:ext>
            </a:extLst>
          </p:cNvPr>
          <p:cNvSpPr>
            <a:spLocks noGrp="1"/>
          </p:cNvSpPr>
          <p:nvPr>
            <p:ph type="sldNum" sz="quarter" idx="12"/>
          </p:nvPr>
        </p:nvSpPr>
        <p:spPr/>
        <p:txBody>
          <a:bodyPr/>
          <a:lstStyle/>
          <a:p>
            <a:fld id="{69D62021-633E-43DF-81A5-22A2BF94E919}" type="slidenum">
              <a:rPr lang="en-US" smtClean="0"/>
              <a:t>‹#›</a:t>
            </a:fld>
            <a:endParaRPr lang="en-US"/>
          </a:p>
        </p:txBody>
      </p:sp>
    </p:spTree>
    <p:extLst>
      <p:ext uri="{BB962C8B-B14F-4D97-AF65-F5344CB8AC3E}">
        <p14:creationId xmlns:p14="http://schemas.microsoft.com/office/powerpoint/2010/main" val="58575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ADE39-56BC-C5B3-3406-61AE2E961B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04DEE0-42FE-EF3F-8BA5-98AAFCF0C2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CEC231-0A4A-9747-D29F-D76D7CBE4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C11047-E206-E85E-9A40-70A967038EB5}"/>
              </a:ext>
            </a:extLst>
          </p:cNvPr>
          <p:cNvSpPr>
            <a:spLocks noGrp="1"/>
          </p:cNvSpPr>
          <p:nvPr>
            <p:ph type="dt" sz="half" idx="10"/>
          </p:nvPr>
        </p:nvSpPr>
        <p:spPr/>
        <p:txBody>
          <a:bodyPr/>
          <a:lstStyle/>
          <a:p>
            <a:fld id="{564DC015-075D-415F-8347-B80F3A35BAE2}" type="datetimeFigureOut">
              <a:rPr lang="en-US" smtClean="0"/>
              <a:t>10/21/24</a:t>
            </a:fld>
            <a:endParaRPr lang="en-US"/>
          </a:p>
        </p:txBody>
      </p:sp>
      <p:sp>
        <p:nvSpPr>
          <p:cNvPr id="6" name="Footer Placeholder 5">
            <a:extLst>
              <a:ext uri="{FF2B5EF4-FFF2-40B4-BE49-F238E27FC236}">
                <a16:creationId xmlns:a16="http://schemas.microsoft.com/office/drawing/2014/main" id="{759AC54E-3422-4C35-6D7B-BA50A37019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EFE7EA-8477-11A3-8CC6-732C56BFBB9C}"/>
              </a:ext>
            </a:extLst>
          </p:cNvPr>
          <p:cNvSpPr>
            <a:spLocks noGrp="1"/>
          </p:cNvSpPr>
          <p:nvPr>
            <p:ph type="sldNum" sz="quarter" idx="12"/>
          </p:nvPr>
        </p:nvSpPr>
        <p:spPr/>
        <p:txBody>
          <a:bodyPr/>
          <a:lstStyle/>
          <a:p>
            <a:fld id="{69D62021-633E-43DF-81A5-22A2BF94E919}" type="slidenum">
              <a:rPr lang="en-US" smtClean="0"/>
              <a:t>‹#›</a:t>
            </a:fld>
            <a:endParaRPr lang="en-US"/>
          </a:p>
        </p:txBody>
      </p:sp>
    </p:spTree>
    <p:extLst>
      <p:ext uri="{BB962C8B-B14F-4D97-AF65-F5344CB8AC3E}">
        <p14:creationId xmlns:p14="http://schemas.microsoft.com/office/powerpoint/2010/main" val="148715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DBF20-DF9D-0B51-3E73-989325F8DE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4E21FA-3907-7583-06BD-4463A8E936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99DBEA-6A54-5FD9-12F2-B7DC5115D5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8535A9-B4FE-8E11-0ADF-9740F199CB6C}"/>
              </a:ext>
            </a:extLst>
          </p:cNvPr>
          <p:cNvSpPr>
            <a:spLocks noGrp="1"/>
          </p:cNvSpPr>
          <p:nvPr>
            <p:ph type="dt" sz="half" idx="10"/>
          </p:nvPr>
        </p:nvSpPr>
        <p:spPr/>
        <p:txBody>
          <a:bodyPr/>
          <a:lstStyle/>
          <a:p>
            <a:fld id="{564DC015-075D-415F-8347-B80F3A35BAE2}" type="datetimeFigureOut">
              <a:rPr lang="en-US" smtClean="0"/>
              <a:t>10/21/24</a:t>
            </a:fld>
            <a:endParaRPr lang="en-US"/>
          </a:p>
        </p:txBody>
      </p:sp>
      <p:sp>
        <p:nvSpPr>
          <p:cNvPr id="6" name="Footer Placeholder 5">
            <a:extLst>
              <a:ext uri="{FF2B5EF4-FFF2-40B4-BE49-F238E27FC236}">
                <a16:creationId xmlns:a16="http://schemas.microsoft.com/office/drawing/2014/main" id="{4303544B-BE20-57CC-DEE2-F45A0B152F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CC641-52C8-0A83-AEEB-F44D257B4338}"/>
              </a:ext>
            </a:extLst>
          </p:cNvPr>
          <p:cNvSpPr>
            <a:spLocks noGrp="1"/>
          </p:cNvSpPr>
          <p:nvPr>
            <p:ph type="sldNum" sz="quarter" idx="12"/>
          </p:nvPr>
        </p:nvSpPr>
        <p:spPr/>
        <p:txBody>
          <a:bodyPr/>
          <a:lstStyle/>
          <a:p>
            <a:fld id="{69D62021-633E-43DF-81A5-22A2BF94E919}" type="slidenum">
              <a:rPr lang="en-US" smtClean="0"/>
              <a:t>‹#›</a:t>
            </a:fld>
            <a:endParaRPr lang="en-US"/>
          </a:p>
        </p:txBody>
      </p:sp>
    </p:spTree>
    <p:extLst>
      <p:ext uri="{BB962C8B-B14F-4D97-AF65-F5344CB8AC3E}">
        <p14:creationId xmlns:p14="http://schemas.microsoft.com/office/powerpoint/2010/main" val="789294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03A757-009B-7D3F-D42D-9F8DD5D590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B9B373-A43E-33BB-ED66-2601CA8BA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93753-387F-DFB7-58A6-A2DB2B3118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4DC015-075D-415F-8347-B80F3A35BAE2}" type="datetimeFigureOut">
              <a:rPr lang="en-US" smtClean="0"/>
              <a:t>10/21/24</a:t>
            </a:fld>
            <a:endParaRPr lang="en-US"/>
          </a:p>
        </p:txBody>
      </p:sp>
      <p:sp>
        <p:nvSpPr>
          <p:cNvPr id="5" name="Footer Placeholder 4">
            <a:extLst>
              <a:ext uri="{FF2B5EF4-FFF2-40B4-BE49-F238E27FC236}">
                <a16:creationId xmlns:a16="http://schemas.microsoft.com/office/drawing/2014/main" id="{97578BE6-559E-F050-7C42-C308D99313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C4D2C5E-A53D-C07B-66C8-447C5C22A3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D62021-633E-43DF-81A5-22A2BF94E919}" type="slidenum">
              <a:rPr lang="en-US" smtClean="0"/>
              <a:t>‹#›</a:t>
            </a:fld>
            <a:endParaRPr lang="en-US"/>
          </a:p>
        </p:txBody>
      </p:sp>
    </p:spTree>
    <p:extLst>
      <p:ext uri="{BB962C8B-B14F-4D97-AF65-F5344CB8AC3E}">
        <p14:creationId xmlns:p14="http://schemas.microsoft.com/office/powerpoint/2010/main" val="3250312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22.jpg"/><Relationship Id="rId3" Type="http://schemas.openxmlformats.org/officeDocument/2006/relationships/image" Target="../media/image14.png"/><Relationship Id="rId7" Type="http://schemas.openxmlformats.org/officeDocument/2006/relationships/image" Target="../media/image17.jpg"/><Relationship Id="rId12"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20.jpeg"/><Relationship Id="rId5" Type="http://schemas.openxmlformats.org/officeDocument/2006/relationships/hyperlink" Target="https://www.choosehelp.com/blogs/celebrities/charlie-sheen-sentenced-to-30-days-of-drug-rehab.html" TargetMode="External"/><Relationship Id="rId10" Type="http://schemas.openxmlformats.org/officeDocument/2006/relationships/image" Target="../media/image2.png"/><Relationship Id="rId4" Type="http://schemas.openxmlformats.org/officeDocument/2006/relationships/image" Target="../media/image15.jpg"/><Relationship Id="rId9" Type="http://schemas.openxmlformats.org/officeDocument/2006/relationships/image" Target="../media/image19.jpg"/><Relationship Id="rId14" Type="http://schemas.openxmlformats.org/officeDocument/2006/relationships/image" Target="../media/image23.jp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e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fGoWLWS4-kU?feature=oembed" TargetMode="External"/><Relationship Id="rId6" Type="http://schemas.openxmlformats.org/officeDocument/2006/relationships/image" Target="../media/image24.jpeg"/><Relationship Id="rId5" Type="http://schemas.openxmlformats.org/officeDocument/2006/relationships/hyperlink" Target="https://youtu.be/fGoWLWS4-kU" TargetMode="Externa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jpeg"/><Relationship Id="rId9" Type="http://schemas.microsoft.com/office/2007/relationships/diagramDrawing" Target="../diagrams/drawing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e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e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aub.ie/report"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7.jpeg"/><Relationship Id="rId9"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mailto:aba0061@auburn.edu" TargetMode="External"/><Relationship Id="rId4" Type="http://schemas.openxmlformats.org/officeDocument/2006/relationships/hyperlink" Target="mailto:titleix@auburn.edu"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B0930-DF10-0AAC-B4BD-72D39608ABAE}"/>
              </a:ext>
            </a:extLst>
          </p:cNvPr>
          <p:cNvSpPr>
            <a:spLocks noGrp="1"/>
          </p:cNvSpPr>
          <p:nvPr>
            <p:ph type="ctrTitle"/>
          </p:nvPr>
        </p:nvSpPr>
        <p:spPr>
          <a:xfrm>
            <a:off x="1524000" y="2999290"/>
            <a:ext cx="9144000" cy="2387600"/>
          </a:xfrm>
        </p:spPr>
        <p:txBody>
          <a:bodyPr>
            <a:normAutofit/>
          </a:bodyPr>
          <a:lstStyle/>
          <a:p>
            <a:r>
              <a:rPr lang="en-US" b="1" dirty="0">
                <a:ln>
                  <a:solidFill>
                    <a:schemeClr val="bg1"/>
                  </a:solidFill>
                </a:ln>
                <a:solidFill>
                  <a:schemeClr val="tx2">
                    <a:lumMod val="90000"/>
                    <a:lumOff val="10000"/>
                  </a:schemeClr>
                </a:solidFill>
              </a:rPr>
              <a:t>DEIB, </a:t>
            </a:r>
            <a:r>
              <a:rPr lang="en-US" sz="6000" b="1" dirty="0">
                <a:ln>
                  <a:solidFill>
                    <a:schemeClr val="bg1"/>
                  </a:solidFill>
                </a:ln>
                <a:solidFill>
                  <a:schemeClr val="tx2">
                    <a:lumMod val="90000"/>
                    <a:lumOff val="10000"/>
                  </a:schemeClr>
                </a:solidFill>
              </a:rPr>
              <a:t>Title IX, &amp; Sex-Based Misconduct</a:t>
            </a:r>
            <a:endParaRPr lang="en-US" dirty="0"/>
          </a:p>
        </p:txBody>
      </p:sp>
      <p:sp>
        <p:nvSpPr>
          <p:cNvPr id="3" name="Subtitle 2">
            <a:extLst>
              <a:ext uri="{FF2B5EF4-FFF2-40B4-BE49-F238E27FC236}">
                <a16:creationId xmlns:a16="http://schemas.microsoft.com/office/drawing/2014/main" id="{05F91722-D3A2-C1E7-438B-A448FBCE7036}"/>
              </a:ext>
            </a:extLst>
          </p:cNvPr>
          <p:cNvSpPr>
            <a:spLocks noGrp="1"/>
          </p:cNvSpPr>
          <p:nvPr>
            <p:ph type="subTitle" idx="1"/>
          </p:nvPr>
        </p:nvSpPr>
        <p:spPr>
          <a:xfrm>
            <a:off x="1524000" y="5478963"/>
            <a:ext cx="9144000" cy="757989"/>
          </a:xfrm>
        </p:spPr>
        <p:txBody>
          <a:bodyPr/>
          <a:lstStyle/>
          <a:p>
            <a:pPr>
              <a:spcBef>
                <a:spcPts val="0"/>
              </a:spcBef>
              <a:spcAft>
                <a:spcPts val="600"/>
              </a:spcAft>
            </a:pPr>
            <a:r>
              <a:rPr lang="en-US" dirty="0">
                <a:solidFill>
                  <a:schemeClr val="bg1"/>
                </a:solidFill>
              </a:rPr>
              <a:t>Office of AA/EEO &amp; Title IX</a:t>
            </a:r>
          </a:p>
        </p:txBody>
      </p:sp>
      <p:pic>
        <p:nvPicPr>
          <p:cNvPr id="1034" name="Picture 10" descr="Auburn University Logo and symbol, meaning, history, PNG, brand">
            <a:extLst>
              <a:ext uri="{FF2B5EF4-FFF2-40B4-BE49-F238E27FC236}">
                <a16:creationId xmlns:a16="http://schemas.microsoft.com/office/drawing/2014/main" id="{44C2E74B-CFD8-0351-2AB8-7E34656306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224" b="25944"/>
          <a:stretch/>
        </p:blipFill>
        <p:spPr bwMode="auto">
          <a:xfrm>
            <a:off x="1837040" y="565654"/>
            <a:ext cx="8517920" cy="238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31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TITLE IX</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142A0536-4678-16D2-C5FF-B241A5BB98A4}"/>
              </a:ext>
            </a:extLst>
          </p:cNvPr>
          <p:cNvSpPr txBox="1"/>
          <p:nvPr/>
        </p:nvSpPr>
        <p:spPr>
          <a:xfrm>
            <a:off x="744727" y="1808494"/>
            <a:ext cx="10401809" cy="3046988"/>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002060"/>
                </a:solidFill>
              </a:rPr>
              <a:t>FEDERAL LAW PROHIBITING DISCRIMINATION BASED ON SEX / GENDER IN AN EDUCATIONAL SETTING (PROGRAMS AND ACTIVITIES)</a:t>
            </a:r>
          </a:p>
          <a:p>
            <a:endParaRPr lang="en-US" sz="2400" dirty="0">
              <a:solidFill>
                <a:srgbClr val="002060"/>
              </a:solidFill>
            </a:endParaRPr>
          </a:p>
          <a:p>
            <a:pPr marL="800100" lvl="1" indent="-342900">
              <a:buFont typeface="Arial" panose="020B0604020202020204" pitchFamily="34" charset="0"/>
              <a:buChar char="•"/>
            </a:pPr>
            <a:r>
              <a:rPr lang="en-US" sz="2400" dirty="0">
                <a:solidFill>
                  <a:srgbClr val="002060"/>
                </a:solidFill>
              </a:rPr>
              <a:t>ATHLETICS</a:t>
            </a:r>
          </a:p>
          <a:p>
            <a:pPr marL="800100" lvl="1" indent="-342900">
              <a:buFont typeface="Arial" panose="020B0604020202020204" pitchFamily="34" charset="0"/>
              <a:buChar char="•"/>
            </a:pPr>
            <a:r>
              <a:rPr lang="en-US" sz="2400" dirty="0">
                <a:solidFill>
                  <a:srgbClr val="002060"/>
                </a:solidFill>
              </a:rPr>
              <a:t>CLASSROOM</a:t>
            </a:r>
          </a:p>
          <a:p>
            <a:pPr marL="800100" lvl="1" indent="-342900">
              <a:buFont typeface="Arial" panose="020B0604020202020204" pitchFamily="34" charset="0"/>
              <a:buChar char="•"/>
            </a:pPr>
            <a:r>
              <a:rPr lang="en-US" sz="2400" dirty="0">
                <a:solidFill>
                  <a:srgbClr val="002060"/>
                </a:solidFill>
              </a:rPr>
              <a:t>EMPLOYMENT</a:t>
            </a:r>
          </a:p>
          <a:p>
            <a:pPr marL="800100" lvl="1" indent="-342900">
              <a:buFont typeface="Arial" panose="020B0604020202020204" pitchFamily="34" charset="0"/>
              <a:buChar char="•"/>
            </a:pPr>
            <a:r>
              <a:rPr lang="en-US" sz="2400" dirty="0">
                <a:solidFill>
                  <a:srgbClr val="002060"/>
                </a:solidFill>
              </a:rPr>
              <a:t>FINANCIAL AID</a:t>
            </a:r>
          </a:p>
          <a:p>
            <a:pPr marL="800100" lvl="1" indent="-342900">
              <a:buFont typeface="Arial" panose="020B0604020202020204" pitchFamily="34" charset="0"/>
              <a:buChar char="•"/>
            </a:pPr>
            <a:r>
              <a:rPr lang="en-US" sz="2400" dirty="0">
                <a:solidFill>
                  <a:srgbClr val="002060"/>
                </a:solidFill>
              </a:rPr>
              <a:t>ENROLLMENT</a:t>
            </a:r>
          </a:p>
        </p:txBody>
      </p:sp>
    </p:spTree>
    <p:extLst>
      <p:ext uri="{BB962C8B-B14F-4D97-AF65-F5344CB8AC3E}">
        <p14:creationId xmlns:p14="http://schemas.microsoft.com/office/powerpoint/2010/main" val="4153510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TITLE IX / SEX-BASED MISCONDUCT</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AB6B29A7-ED0A-11E6-D17D-0727D9CC971E}"/>
              </a:ext>
            </a:extLst>
          </p:cNvPr>
          <p:cNvSpPr txBox="1"/>
          <p:nvPr/>
        </p:nvSpPr>
        <p:spPr>
          <a:xfrm>
            <a:off x="752406" y="1790859"/>
            <a:ext cx="9305994" cy="327628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000" b="1" dirty="0">
                <a:solidFill>
                  <a:srgbClr val="002060"/>
                </a:solidFill>
              </a:rPr>
              <a:t>SEXUAL HARASSMENT</a:t>
            </a:r>
          </a:p>
          <a:p>
            <a:pPr marL="342900" indent="-342900">
              <a:lnSpc>
                <a:spcPct val="150000"/>
              </a:lnSpc>
              <a:buFont typeface="Arial" panose="020B0604020202020204" pitchFamily="34" charset="0"/>
              <a:buChar char="•"/>
            </a:pPr>
            <a:r>
              <a:rPr lang="en-US" sz="2000" b="1" dirty="0">
                <a:solidFill>
                  <a:srgbClr val="002060"/>
                </a:solidFill>
              </a:rPr>
              <a:t>INTIMATE PARTNER VIOLENCE (DATING / DOMESTIC VIOLENCE)</a:t>
            </a:r>
          </a:p>
          <a:p>
            <a:pPr marL="342900" indent="-342900">
              <a:lnSpc>
                <a:spcPct val="150000"/>
              </a:lnSpc>
              <a:buFont typeface="Arial" panose="020B0604020202020204" pitchFamily="34" charset="0"/>
              <a:buChar char="•"/>
            </a:pPr>
            <a:r>
              <a:rPr lang="en-US" sz="2000" b="1" dirty="0">
                <a:solidFill>
                  <a:srgbClr val="002060"/>
                </a:solidFill>
              </a:rPr>
              <a:t>STALKING</a:t>
            </a:r>
          </a:p>
          <a:p>
            <a:pPr marL="342900" indent="-342900">
              <a:lnSpc>
                <a:spcPct val="150000"/>
              </a:lnSpc>
              <a:buFont typeface="Arial" panose="020B0604020202020204" pitchFamily="34" charset="0"/>
              <a:buChar char="•"/>
            </a:pPr>
            <a:r>
              <a:rPr lang="en-US" sz="2000" b="1" dirty="0">
                <a:solidFill>
                  <a:srgbClr val="002060"/>
                </a:solidFill>
              </a:rPr>
              <a:t>NON-CONSENSUAL SEXUAL CONTACT / INTERCOURSE (SEXUAL ASSAULT)</a:t>
            </a:r>
          </a:p>
          <a:p>
            <a:pPr marL="342900" indent="-342900">
              <a:lnSpc>
                <a:spcPct val="150000"/>
              </a:lnSpc>
              <a:buFont typeface="Arial" panose="020B0604020202020204" pitchFamily="34" charset="0"/>
              <a:buChar char="•"/>
            </a:pPr>
            <a:r>
              <a:rPr lang="en-US" sz="2000" b="1" dirty="0">
                <a:solidFill>
                  <a:srgbClr val="002060"/>
                </a:solidFill>
              </a:rPr>
              <a:t>SEXUAL EXPLOITATION</a:t>
            </a:r>
          </a:p>
          <a:p>
            <a:pPr marL="342900" indent="-342900">
              <a:lnSpc>
                <a:spcPct val="150000"/>
              </a:lnSpc>
              <a:buFont typeface="Arial" panose="020B0604020202020204" pitchFamily="34" charset="0"/>
              <a:buChar char="•"/>
            </a:pPr>
            <a:r>
              <a:rPr lang="en-US" sz="2000" b="1" dirty="0">
                <a:solidFill>
                  <a:srgbClr val="002060"/>
                </a:solidFill>
              </a:rPr>
              <a:t>OTHER FORMS OF DISCRIMINATION</a:t>
            </a:r>
          </a:p>
          <a:p>
            <a:pPr marL="342900" indent="-342900">
              <a:lnSpc>
                <a:spcPct val="150000"/>
              </a:lnSpc>
              <a:buFont typeface="Arial" panose="020B0604020202020204" pitchFamily="34" charset="0"/>
              <a:buChar char="•"/>
            </a:pPr>
            <a:r>
              <a:rPr lang="en-US" sz="2000" b="1" dirty="0">
                <a:solidFill>
                  <a:srgbClr val="002060"/>
                </a:solidFill>
              </a:rPr>
              <a:t>BULLYING AND HAZING</a:t>
            </a:r>
          </a:p>
        </p:txBody>
      </p:sp>
    </p:spTree>
    <p:extLst>
      <p:ext uri="{BB962C8B-B14F-4D97-AF65-F5344CB8AC3E}">
        <p14:creationId xmlns:p14="http://schemas.microsoft.com/office/powerpoint/2010/main" val="1490022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731520" y="537091"/>
            <a:ext cx="10543032" cy="2431435"/>
          </a:xfrm>
          <a:prstGeom prst="rect">
            <a:avLst/>
          </a:prstGeom>
          <a:noFill/>
        </p:spPr>
        <p:txBody>
          <a:bodyPr wrap="square" rtlCol="0">
            <a:spAutoFit/>
          </a:bodyPr>
          <a:lstStyle/>
          <a:p>
            <a:pPr algn="ctr"/>
            <a:r>
              <a:rPr lang="en-US" sz="4400" b="1" dirty="0">
                <a:ln>
                  <a:solidFill>
                    <a:schemeClr val="bg1"/>
                  </a:solidFill>
                </a:ln>
                <a:solidFill>
                  <a:srgbClr val="002060"/>
                </a:solidFill>
              </a:rPr>
              <a:t>CAN YOU VIOLATE TITLE IX OR BE RESPONSIBLE FOR SEX-BASED MISCONDUCT:</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7700D4DC-A9F6-1A7D-941C-3D264CCDFB3B}"/>
              </a:ext>
            </a:extLst>
          </p:cNvPr>
          <p:cNvSpPr txBox="1"/>
          <p:nvPr/>
        </p:nvSpPr>
        <p:spPr>
          <a:xfrm>
            <a:off x="731520" y="3442823"/>
            <a:ext cx="11115040" cy="707886"/>
          </a:xfrm>
          <a:prstGeom prst="rect">
            <a:avLst/>
          </a:prstGeom>
          <a:noFill/>
        </p:spPr>
        <p:txBody>
          <a:bodyPr wrap="square">
            <a:spAutoFit/>
          </a:bodyPr>
          <a:lstStyle/>
          <a:p>
            <a:pPr algn="ctr"/>
            <a:r>
              <a:rPr lang="en-US" sz="4000" b="1" u="sng" dirty="0">
                <a:solidFill>
                  <a:srgbClr val="002060"/>
                </a:solidFill>
              </a:rPr>
              <a:t>On campus?</a:t>
            </a:r>
          </a:p>
        </p:txBody>
      </p:sp>
      <p:sp>
        <p:nvSpPr>
          <p:cNvPr id="5" name="TextBox 4">
            <a:extLst>
              <a:ext uri="{FF2B5EF4-FFF2-40B4-BE49-F238E27FC236}">
                <a16:creationId xmlns:a16="http://schemas.microsoft.com/office/drawing/2014/main" id="{8987AA0F-9B98-BA6D-646D-B6CDB08C1979}"/>
              </a:ext>
            </a:extLst>
          </p:cNvPr>
          <p:cNvSpPr txBox="1"/>
          <p:nvPr/>
        </p:nvSpPr>
        <p:spPr>
          <a:xfrm>
            <a:off x="731520" y="4062424"/>
            <a:ext cx="11115040" cy="1323439"/>
          </a:xfrm>
          <a:prstGeom prst="rect">
            <a:avLst/>
          </a:prstGeom>
          <a:noFill/>
        </p:spPr>
        <p:txBody>
          <a:bodyPr wrap="square">
            <a:spAutoFit/>
          </a:bodyPr>
          <a:lstStyle/>
          <a:p>
            <a:pPr algn="ctr"/>
            <a:r>
              <a:rPr lang="en-US" sz="4000" b="1" u="sng" dirty="0">
                <a:solidFill>
                  <a:srgbClr val="002060"/>
                </a:solidFill>
              </a:rPr>
              <a:t>&amp;</a:t>
            </a:r>
            <a:endParaRPr lang="en-US" sz="4000" b="1" dirty="0">
              <a:solidFill>
                <a:srgbClr val="002060"/>
              </a:solidFill>
            </a:endParaRPr>
          </a:p>
          <a:p>
            <a:pPr algn="ctr"/>
            <a:r>
              <a:rPr lang="en-US" sz="4000" b="1" u="sng" dirty="0">
                <a:solidFill>
                  <a:srgbClr val="002060"/>
                </a:solidFill>
              </a:rPr>
              <a:t>Off campus?</a:t>
            </a:r>
          </a:p>
        </p:txBody>
      </p:sp>
    </p:spTree>
    <p:extLst>
      <p:ext uri="{BB962C8B-B14F-4D97-AF65-F5344CB8AC3E}">
        <p14:creationId xmlns:p14="http://schemas.microsoft.com/office/powerpoint/2010/main" val="246866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0" y="537091"/>
            <a:ext cx="12192000" cy="1015663"/>
          </a:xfrm>
          <a:prstGeom prst="rect">
            <a:avLst/>
          </a:prstGeom>
          <a:noFill/>
        </p:spPr>
        <p:txBody>
          <a:bodyPr wrap="square" rtlCol="0">
            <a:spAutoFit/>
          </a:bodyPr>
          <a:lstStyle/>
          <a:p>
            <a:pPr algn="ctr"/>
            <a:r>
              <a:rPr lang="en-US" sz="4000" b="1" dirty="0">
                <a:ln>
                  <a:solidFill>
                    <a:schemeClr val="bg1"/>
                  </a:solidFill>
                </a:ln>
                <a:solidFill>
                  <a:srgbClr val="002060"/>
                </a:solidFill>
              </a:rPr>
              <a:t>SEXUAL HARASSMENT (UNWELCOME CONDUCT)</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48C3D422-B236-2EED-F06E-71B82812FAB5}"/>
              </a:ext>
            </a:extLst>
          </p:cNvPr>
          <p:cNvSpPr txBox="1"/>
          <p:nvPr/>
        </p:nvSpPr>
        <p:spPr>
          <a:xfrm>
            <a:off x="740664" y="1598475"/>
            <a:ext cx="10497312" cy="662166"/>
          </a:xfrm>
          <a:prstGeom prst="rect">
            <a:avLst/>
          </a:prstGeom>
          <a:noFill/>
        </p:spPr>
        <p:txBody>
          <a:bodyPr wrap="square">
            <a:spAutoFit/>
          </a:bodyPr>
          <a:lstStyle/>
          <a:p>
            <a:r>
              <a:rPr lang="en-US" sz="1800" b="0" i="0" u="none" strike="noStrike" dirty="0">
                <a:solidFill>
                  <a:srgbClr val="002060"/>
                </a:solidFill>
                <a:effectLst/>
                <a:latin typeface="Times New Roman" panose="02020603050405020304" pitchFamily="18" charset="0"/>
              </a:rPr>
              <a:t>Unwelcome conduct determined by a reasonable person to be so severe, pervasive, and objectively offensive that it effectively denies a person equal access to the University’s education programs and activities.</a:t>
            </a:r>
            <a:endParaRPr lang="en-US" sz="1800" dirty="0">
              <a:solidFill>
                <a:srgbClr val="002060"/>
              </a:solidFill>
            </a:endParaRPr>
          </a:p>
        </p:txBody>
      </p:sp>
      <p:sp>
        <p:nvSpPr>
          <p:cNvPr id="9" name="TextBox 8">
            <a:extLst>
              <a:ext uri="{FF2B5EF4-FFF2-40B4-BE49-F238E27FC236}">
                <a16:creationId xmlns:a16="http://schemas.microsoft.com/office/drawing/2014/main" id="{094A44CB-4047-EABB-F575-7F67367F2B37}"/>
              </a:ext>
            </a:extLst>
          </p:cNvPr>
          <p:cNvSpPr txBox="1"/>
          <p:nvPr/>
        </p:nvSpPr>
        <p:spPr>
          <a:xfrm>
            <a:off x="740664" y="2551837"/>
            <a:ext cx="8403336" cy="2814617"/>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000" b="1" dirty="0">
                <a:solidFill>
                  <a:srgbClr val="002060"/>
                </a:solidFill>
              </a:rPr>
              <a:t>Unwelcome sexual advances</a:t>
            </a:r>
          </a:p>
          <a:p>
            <a:pPr marL="342900" indent="-342900">
              <a:lnSpc>
                <a:spcPct val="150000"/>
              </a:lnSpc>
              <a:buFont typeface="Arial" panose="020B0604020202020204" pitchFamily="34" charset="0"/>
              <a:buChar char="•"/>
            </a:pPr>
            <a:r>
              <a:rPr lang="en-US" sz="2000" b="1" dirty="0">
                <a:solidFill>
                  <a:srgbClr val="002060"/>
                </a:solidFill>
              </a:rPr>
              <a:t>Requests for sexual favors</a:t>
            </a:r>
          </a:p>
          <a:p>
            <a:pPr marL="342900" indent="-342900">
              <a:lnSpc>
                <a:spcPct val="150000"/>
              </a:lnSpc>
              <a:buFont typeface="Arial" panose="020B0604020202020204" pitchFamily="34" charset="0"/>
              <a:buChar char="•"/>
            </a:pPr>
            <a:r>
              <a:rPr lang="en-US" sz="2000" b="1" dirty="0">
                <a:solidFill>
                  <a:srgbClr val="002060"/>
                </a:solidFill>
              </a:rPr>
              <a:t>Unwanted touching / rubbing of a sexual nature</a:t>
            </a:r>
          </a:p>
          <a:p>
            <a:pPr marL="342900" indent="-342900">
              <a:lnSpc>
                <a:spcPct val="150000"/>
              </a:lnSpc>
              <a:buFont typeface="Arial" panose="020B0604020202020204" pitchFamily="34" charset="0"/>
              <a:buChar char="•"/>
            </a:pPr>
            <a:r>
              <a:rPr lang="en-US" sz="2000" b="1" dirty="0">
                <a:solidFill>
                  <a:srgbClr val="002060"/>
                </a:solidFill>
              </a:rPr>
              <a:t>Comments about physical appearance</a:t>
            </a:r>
          </a:p>
          <a:p>
            <a:pPr marL="342900" indent="-342900">
              <a:lnSpc>
                <a:spcPct val="150000"/>
              </a:lnSpc>
              <a:buFont typeface="Arial" panose="020B0604020202020204" pitchFamily="34" charset="0"/>
              <a:buChar char="•"/>
            </a:pPr>
            <a:r>
              <a:rPr lang="en-US" sz="2000" b="1" dirty="0">
                <a:solidFill>
                  <a:srgbClr val="002060"/>
                </a:solidFill>
              </a:rPr>
              <a:t>Sexual gestures or images</a:t>
            </a:r>
          </a:p>
          <a:p>
            <a:pPr marL="342900" indent="-342900">
              <a:lnSpc>
                <a:spcPct val="150000"/>
              </a:lnSpc>
              <a:buFont typeface="Arial" panose="020B0604020202020204" pitchFamily="34" charset="0"/>
              <a:buChar char="•"/>
            </a:pPr>
            <a:r>
              <a:rPr lang="en-US" sz="2000" b="1" dirty="0">
                <a:solidFill>
                  <a:srgbClr val="002060"/>
                </a:solidFill>
              </a:rPr>
              <a:t>Sexual “jokes”</a:t>
            </a:r>
          </a:p>
        </p:txBody>
      </p:sp>
    </p:spTree>
    <p:extLst>
      <p:ext uri="{BB962C8B-B14F-4D97-AF65-F5344CB8AC3E}">
        <p14:creationId xmlns:p14="http://schemas.microsoft.com/office/powerpoint/2010/main" val="57694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0" y="612507"/>
            <a:ext cx="12192000" cy="769441"/>
          </a:xfrm>
          <a:prstGeom prst="rect">
            <a:avLst/>
          </a:prstGeom>
          <a:noFill/>
        </p:spPr>
        <p:txBody>
          <a:bodyPr wrap="square" rtlCol="0">
            <a:spAutoFit/>
          </a:bodyPr>
          <a:lstStyle/>
          <a:p>
            <a:pPr algn="ctr"/>
            <a:r>
              <a:rPr lang="en-US" sz="4400" b="1" dirty="0">
                <a:ln>
                  <a:solidFill>
                    <a:schemeClr val="bg1"/>
                  </a:solidFill>
                </a:ln>
                <a:solidFill>
                  <a:srgbClr val="002060"/>
                </a:solidFill>
              </a:rPr>
              <a:t>STALKING</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C2779C9C-1AEF-95E6-DAA2-13DE6E801AA2}"/>
              </a:ext>
            </a:extLst>
          </p:cNvPr>
          <p:cNvSpPr txBox="1"/>
          <p:nvPr/>
        </p:nvSpPr>
        <p:spPr>
          <a:xfrm>
            <a:off x="753725" y="1677830"/>
            <a:ext cx="10633854" cy="3587392"/>
          </a:xfrm>
          <a:prstGeom prst="rect">
            <a:avLst/>
          </a:prstGeom>
          <a:noFill/>
        </p:spPr>
        <p:txBody>
          <a:bodyPr wrap="square">
            <a:spAutoFit/>
          </a:bodyPr>
          <a:lstStyle/>
          <a:p>
            <a:r>
              <a:rPr lang="en-US" sz="2000" dirty="0">
                <a:solidFill>
                  <a:srgbClr val="002060"/>
                </a:solidFill>
              </a:rPr>
              <a:t>Engaging in a course of conduct directed at a specific person that would cause a reasonable person to fear for the person’s safety or the safety of others; or suffer substantial emotional distress.</a:t>
            </a:r>
          </a:p>
          <a:p>
            <a:pPr marL="342900" indent="-342900">
              <a:buFont typeface="Arial" panose="020B0604020202020204" pitchFamily="34" charset="0"/>
              <a:buChar char="•"/>
            </a:pPr>
            <a:endParaRPr lang="en-US" sz="2000" dirty="0">
              <a:solidFill>
                <a:srgbClr val="002060"/>
              </a:solidFill>
            </a:endParaRPr>
          </a:p>
          <a:p>
            <a:pPr marL="342900" indent="-342900">
              <a:lnSpc>
                <a:spcPct val="150000"/>
              </a:lnSpc>
              <a:buFont typeface="Arial" panose="020B0604020202020204" pitchFamily="34" charset="0"/>
              <a:buChar char="•"/>
            </a:pPr>
            <a:r>
              <a:rPr lang="en-US" sz="2000" b="1" dirty="0">
                <a:solidFill>
                  <a:srgbClr val="002060"/>
                </a:solidFill>
              </a:rPr>
              <a:t>Following someone</a:t>
            </a:r>
          </a:p>
          <a:p>
            <a:pPr marL="342900" indent="-342900">
              <a:lnSpc>
                <a:spcPct val="150000"/>
              </a:lnSpc>
              <a:buFont typeface="Arial" panose="020B0604020202020204" pitchFamily="34" charset="0"/>
              <a:buChar char="•"/>
            </a:pPr>
            <a:r>
              <a:rPr lang="en-US" sz="2000" b="1" dirty="0">
                <a:solidFill>
                  <a:srgbClr val="002060"/>
                </a:solidFill>
              </a:rPr>
              <a:t>Showing up un-invited </a:t>
            </a:r>
          </a:p>
          <a:p>
            <a:pPr marL="342900" indent="-342900">
              <a:lnSpc>
                <a:spcPct val="150000"/>
              </a:lnSpc>
              <a:buFont typeface="Arial" panose="020B0604020202020204" pitchFamily="34" charset="0"/>
              <a:buChar char="•"/>
            </a:pPr>
            <a:r>
              <a:rPr lang="en-US" sz="2000" b="1" dirty="0">
                <a:solidFill>
                  <a:srgbClr val="002060"/>
                </a:solidFill>
              </a:rPr>
              <a:t>Watching someone</a:t>
            </a:r>
          </a:p>
          <a:p>
            <a:pPr marL="342900" indent="-342900">
              <a:lnSpc>
                <a:spcPct val="150000"/>
              </a:lnSpc>
              <a:buFont typeface="Arial" panose="020B0604020202020204" pitchFamily="34" charset="0"/>
              <a:buChar char="•"/>
            </a:pPr>
            <a:r>
              <a:rPr lang="en-US" sz="2000" b="1" dirty="0">
                <a:solidFill>
                  <a:srgbClr val="002060"/>
                </a:solidFill>
              </a:rPr>
              <a:t>Constant messages</a:t>
            </a:r>
          </a:p>
          <a:p>
            <a:pPr marL="342900" indent="-342900">
              <a:lnSpc>
                <a:spcPct val="150000"/>
              </a:lnSpc>
              <a:buFont typeface="Arial" panose="020B0604020202020204" pitchFamily="34" charset="0"/>
              <a:buChar char="•"/>
            </a:pPr>
            <a:r>
              <a:rPr lang="en-US" sz="2000" b="1" dirty="0">
                <a:solidFill>
                  <a:srgbClr val="002060"/>
                </a:solidFill>
              </a:rPr>
              <a:t>Making comments perceived as threatening</a:t>
            </a:r>
          </a:p>
        </p:txBody>
      </p:sp>
    </p:spTree>
    <p:extLst>
      <p:ext uri="{BB962C8B-B14F-4D97-AF65-F5344CB8AC3E}">
        <p14:creationId xmlns:p14="http://schemas.microsoft.com/office/powerpoint/2010/main" val="1041532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28368" y="5004119"/>
            <a:ext cx="4937937" cy="1147150"/>
          </a:xfrm>
          <a:prstGeom prst="rect">
            <a:avLst/>
          </a:prstGeom>
          <a:solidFill>
            <a:schemeClr val="tx1">
              <a:lumMod val="65000"/>
              <a:lumOff val="35000"/>
            </a:schemeClr>
          </a:solidFill>
        </p:spPr>
        <p:txBody>
          <a:bodyPr vert="horz" lIns="91440" tIns="45720" rIns="91440" bIns="45720" rtlCol="0" anchor="t">
            <a:normAutofit fontScale="92500"/>
          </a:bodyPr>
          <a:lstStyle/>
          <a:p>
            <a:pPr>
              <a:lnSpc>
                <a:spcPct val="90000"/>
              </a:lnSpc>
              <a:spcBef>
                <a:spcPct val="0"/>
              </a:spcBef>
              <a:spcAft>
                <a:spcPts val="600"/>
              </a:spcAft>
            </a:pPr>
            <a:r>
              <a:rPr lang="en-US" sz="2800" b="1" kern="1200" dirty="0">
                <a:ln>
                  <a:solidFill>
                    <a:schemeClr val="bg1"/>
                  </a:solidFill>
                </a:ln>
                <a:solidFill>
                  <a:schemeClr val="bg1"/>
                </a:solidFill>
                <a:latin typeface="+mj-lt"/>
                <a:ea typeface="+mj-ea"/>
                <a:cs typeface="+mj-cs"/>
              </a:rPr>
              <a:t>INTIMATE PARTNER VIOLENCE </a:t>
            </a:r>
          </a:p>
          <a:p>
            <a:pPr>
              <a:lnSpc>
                <a:spcPct val="90000"/>
              </a:lnSpc>
              <a:spcBef>
                <a:spcPct val="0"/>
              </a:spcBef>
              <a:spcAft>
                <a:spcPts val="600"/>
              </a:spcAft>
            </a:pPr>
            <a:r>
              <a:rPr lang="en-US" sz="2800" b="1" kern="1200" dirty="0">
                <a:ln>
                  <a:solidFill>
                    <a:schemeClr val="bg1"/>
                  </a:solidFill>
                </a:ln>
                <a:solidFill>
                  <a:schemeClr val="bg1"/>
                </a:solidFill>
                <a:latin typeface="+mj-lt"/>
                <a:ea typeface="+mj-ea"/>
                <a:cs typeface="+mj-cs"/>
              </a:rPr>
              <a:t>(DATING/DOMESTIC VIOLENCE)</a:t>
            </a:r>
          </a:p>
          <a:p>
            <a:pPr>
              <a:lnSpc>
                <a:spcPct val="90000"/>
              </a:lnSpc>
              <a:spcBef>
                <a:spcPct val="0"/>
              </a:spcBef>
              <a:spcAft>
                <a:spcPts val="600"/>
              </a:spcAft>
            </a:pPr>
            <a:endParaRPr lang="en-US" sz="2800" b="1" kern="1200" dirty="0">
              <a:ln>
                <a:solidFill>
                  <a:schemeClr val="bg1"/>
                </a:solidFill>
              </a:ln>
              <a:solidFill>
                <a:schemeClr val="tx1"/>
              </a:solidFill>
              <a:latin typeface="+mj-lt"/>
              <a:ea typeface="+mj-ea"/>
              <a:cs typeface="+mj-cs"/>
            </a:endParaRPr>
          </a:p>
        </p:txBody>
      </p:sp>
      <p:pic>
        <p:nvPicPr>
          <p:cNvPr id="14" name="Picture 13">
            <a:extLst>
              <a:ext uri="{FF2B5EF4-FFF2-40B4-BE49-F238E27FC236}">
                <a16:creationId xmlns:a16="http://schemas.microsoft.com/office/drawing/2014/main" id="{45463E85-C038-D2BC-866F-953B4BDBE1F7}"/>
              </a:ext>
            </a:extLst>
          </p:cNvPr>
          <p:cNvPicPr>
            <a:picLocks noChangeAspect="1"/>
          </p:cNvPicPr>
          <p:nvPr/>
        </p:nvPicPr>
        <p:blipFill>
          <a:blip r:embed="rId3">
            <a:extLst>
              <a:ext uri="{28A0092B-C50C-407E-A947-70E740481C1C}">
                <a14:useLocalDpi xmlns:a14="http://schemas.microsoft.com/office/drawing/2010/main" val="0"/>
              </a:ext>
            </a:extLst>
          </a:blip>
          <a:srcRect t="20804" b="20804"/>
          <a:stretch/>
        </p:blipFill>
        <p:spPr>
          <a:xfrm>
            <a:off x="961304" y="-6747"/>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6" name="Content Placeholder 3">
            <a:extLst>
              <a:ext uri="{FF2B5EF4-FFF2-40B4-BE49-F238E27FC236}">
                <a16:creationId xmlns:a16="http://schemas.microsoft.com/office/drawing/2014/main" id="{DF036AFF-CF10-60D7-FB42-B5CD7D8A3B92}"/>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7222" t="-165" r="10710" b="165"/>
          <a:stretch/>
        </p:blipFill>
        <p:spPr>
          <a:xfrm>
            <a:off x="-26632" y="3063993"/>
            <a:ext cx="2720254" cy="3487214"/>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pic>
        <p:nvPicPr>
          <p:cNvPr id="12" name="Picture 11" descr="A person standing in front of a wall&#10;&#10;Description automatically generated">
            <a:extLst>
              <a:ext uri="{FF2B5EF4-FFF2-40B4-BE49-F238E27FC236}">
                <a16:creationId xmlns:a16="http://schemas.microsoft.com/office/drawing/2014/main" id="{749E714E-FA57-4A75-A700-FC51C6F48AD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 b="42751"/>
          <a:stretch/>
        </p:blipFill>
        <p:spPr>
          <a:xfrm>
            <a:off x="7591445" y="2687890"/>
            <a:ext cx="2031956" cy="2031956"/>
          </a:xfrm>
          <a:custGeom>
            <a:avLst/>
            <a:gdLst/>
            <a:ahLst/>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p:spPr>
      </p:pic>
      <p:pic>
        <p:nvPicPr>
          <p:cNvPr id="9" name="Picture 8">
            <a:extLst>
              <a:ext uri="{FF2B5EF4-FFF2-40B4-BE49-F238E27FC236}">
                <a16:creationId xmlns:a16="http://schemas.microsoft.com/office/drawing/2014/main" id="{9F92CDDF-3134-A94F-1F91-6E7E8F9DDF1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2875" r="-3" b="26123"/>
          <a:stretch/>
        </p:blipFill>
        <p:spPr>
          <a:xfrm>
            <a:off x="4464138" y="105399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16" name="Picture 15" descr="A person in a suit&#10;&#10;Description automatically generated">
            <a:extLst>
              <a:ext uri="{FF2B5EF4-FFF2-40B4-BE49-F238E27FC236}">
                <a16:creationId xmlns:a16="http://schemas.microsoft.com/office/drawing/2014/main" id="{00B737F5-7062-FDF4-44E4-6F4B3370FB8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3434" r="-2" b="13682"/>
          <a:stretch/>
        </p:blipFill>
        <p:spPr>
          <a:xfrm>
            <a:off x="8927905" y="-6747"/>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pic>
        <p:nvPicPr>
          <p:cNvPr id="8" name="Picture 7">
            <a:extLst>
              <a:ext uri="{FF2B5EF4-FFF2-40B4-BE49-F238E27FC236}">
                <a16:creationId xmlns:a16="http://schemas.microsoft.com/office/drawing/2014/main" id="{271DC006-5D41-A383-C801-C1A1827F425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629" r="-2" b="21627"/>
          <a:stretch/>
        </p:blipFill>
        <p:spPr>
          <a:xfrm>
            <a:off x="9380253" y="3763731"/>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pic>
        <p:nvPicPr>
          <p:cNvPr id="3" name="Picture 2"/>
          <p:cNvPicPr>
            <a:picLocks noChangeAspect="1"/>
          </p:cNvPicPr>
          <p:nvPr/>
        </p:nvPicPr>
        <p:blipFill rotWithShape="1">
          <a:blip r:embed="rId10"/>
          <a:srcRect b="82963"/>
          <a:stretch/>
        </p:blipFill>
        <p:spPr>
          <a:xfrm>
            <a:off x="-9144" y="6191823"/>
            <a:ext cx="12218162" cy="696913"/>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89CF21A0-27D0-B59C-70EC-8F03124713E6}"/>
              </a:ext>
            </a:extLst>
          </p:cNvPr>
          <p:cNvPicPr>
            <a:picLocks noChangeAspect="1"/>
          </p:cNvPicPr>
          <p:nvPr/>
        </p:nvPicPr>
        <p:blipFill>
          <a:blip r:embed="rId12"/>
          <a:srcRect/>
          <a:stretch/>
        </p:blipFill>
        <p:spPr>
          <a:xfrm>
            <a:off x="6886732" y="-1744"/>
            <a:ext cx="2493521" cy="2159266"/>
          </a:xfrm>
          <a:prstGeom prst="rect">
            <a:avLst/>
          </a:prstGeom>
        </p:spPr>
      </p:pic>
      <p:pic>
        <p:nvPicPr>
          <p:cNvPr id="10" name="Picture 9">
            <a:extLst>
              <a:ext uri="{FF2B5EF4-FFF2-40B4-BE49-F238E27FC236}">
                <a16:creationId xmlns:a16="http://schemas.microsoft.com/office/drawing/2014/main" id="{933C7BB6-14B8-A58D-730B-A3CE078E39E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65320" y="2038995"/>
            <a:ext cx="2835455" cy="2680851"/>
          </a:xfrm>
          <a:prstGeom prst="rect">
            <a:avLst/>
          </a:prstGeom>
        </p:spPr>
      </p:pic>
      <p:pic>
        <p:nvPicPr>
          <p:cNvPr id="4" name="Content Placeholder 3">
            <a:extLst>
              <a:ext uri="{FF2B5EF4-FFF2-40B4-BE49-F238E27FC236}">
                <a16:creationId xmlns:a16="http://schemas.microsoft.com/office/drawing/2014/main" id="{40C295B2-9DFC-5418-0133-396FC9DA91BB}"/>
              </a:ext>
            </a:extLst>
          </p:cNvPr>
          <p:cNvPicPr>
            <a:picLocks noChangeAspect="1"/>
          </p:cNvPicPr>
          <p:nvPr/>
        </p:nvPicPr>
        <p:blipFill rotWithShape="1">
          <a:blip r:embed="rId14"/>
          <a:srcRect l="13635" t="6591" r="11531" b="-1472"/>
          <a:stretch/>
        </p:blipFill>
        <p:spPr>
          <a:xfrm>
            <a:off x="6095999" y="2818511"/>
            <a:ext cx="1874809" cy="2159266"/>
          </a:xfrm>
          <a:prstGeom prst="rect">
            <a:avLst/>
          </a:prstGeom>
        </p:spPr>
      </p:pic>
      <p:sp>
        <p:nvSpPr>
          <p:cNvPr id="13" name="TextBox 12">
            <a:extLst>
              <a:ext uri="{FF2B5EF4-FFF2-40B4-BE49-F238E27FC236}">
                <a16:creationId xmlns:a16="http://schemas.microsoft.com/office/drawing/2014/main" id="{AADCF21B-6B9E-9786-5D5E-BD926DDE18B5}"/>
              </a:ext>
            </a:extLst>
          </p:cNvPr>
          <p:cNvSpPr txBox="1"/>
          <p:nvPr/>
        </p:nvSpPr>
        <p:spPr>
          <a:xfrm>
            <a:off x="3692978" y="2143409"/>
            <a:ext cx="1324918" cy="374318"/>
          </a:xfrm>
          <a:prstGeom prst="rect">
            <a:avLst/>
          </a:prstGeom>
          <a:noFill/>
        </p:spPr>
        <p:txBody>
          <a:bodyPr wrap="square">
            <a:spAutoFit/>
          </a:bodyPr>
          <a:lstStyle/>
          <a:p>
            <a:pPr marL="0" indent="0">
              <a:buNone/>
            </a:pPr>
            <a:r>
              <a:rPr lang="en-US" dirty="0">
                <a:solidFill>
                  <a:schemeClr val="bg1"/>
                </a:solidFill>
              </a:rPr>
              <a:t>Ray Rice</a:t>
            </a:r>
            <a:endParaRPr lang="en-US" sz="2400" b="1" dirty="0">
              <a:solidFill>
                <a:schemeClr val="bg1"/>
              </a:solidFill>
            </a:endParaRPr>
          </a:p>
        </p:txBody>
      </p:sp>
      <p:sp>
        <p:nvSpPr>
          <p:cNvPr id="15" name="TextBox 14">
            <a:extLst>
              <a:ext uri="{FF2B5EF4-FFF2-40B4-BE49-F238E27FC236}">
                <a16:creationId xmlns:a16="http://schemas.microsoft.com/office/drawing/2014/main" id="{2307A8FD-2E3A-2887-027D-E89B6BB13C04}"/>
              </a:ext>
            </a:extLst>
          </p:cNvPr>
          <p:cNvSpPr txBox="1"/>
          <p:nvPr/>
        </p:nvSpPr>
        <p:spPr>
          <a:xfrm>
            <a:off x="6637242" y="4664146"/>
            <a:ext cx="1531404" cy="369332"/>
          </a:xfrm>
          <a:prstGeom prst="rect">
            <a:avLst/>
          </a:prstGeom>
          <a:noFill/>
        </p:spPr>
        <p:txBody>
          <a:bodyPr wrap="square">
            <a:spAutoFit/>
          </a:bodyPr>
          <a:lstStyle/>
          <a:p>
            <a:r>
              <a:rPr lang="en-US" dirty="0"/>
              <a:t>Trevor Bauer</a:t>
            </a:r>
            <a:endParaRPr lang="en-US" sz="2400" b="1" dirty="0"/>
          </a:p>
        </p:txBody>
      </p:sp>
      <p:sp>
        <p:nvSpPr>
          <p:cNvPr id="17" name="TextBox 16">
            <a:extLst>
              <a:ext uri="{FF2B5EF4-FFF2-40B4-BE49-F238E27FC236}">
                <a16:creationId xmlns:a16="http://schemas.microsoft.com/office/drawing/2014/main" id="{B0B60FBA-1FFA-A3BE-E106-664E5044B950}"/>
              </a:ext>
            </a:extLst>
          </p:cNvPr>
          <p:cNvSpPr txBox="1"/>
          <p:nvPr/>
        </p:nvSpPr>
        <p:spPr>
          <a:xfrm>
            <a:off x="6825743" y="-28086"/>
            <a:ext cx="1531404" cy="369332"/>
          </a:xfrm>
          <a:prstGeom prst="rect">
            <a:avLst/>
          </a:prstGeom>
          <a:noFill/>
        </p:spPr>
        <p:txBody>
          <a:bodyPr wrap="square">
            <a:spAutoFit/>
          </a:bodyPr>
          <a:lstStyle/>
          <a:p>
            <a:r>
              <a:rPr lang="en-US" dirty="0">
                <a:solidFill>
                  <a:schemeClr val="bg1"/>
                </a:solidFill>
              </a:rPr>
              <a:t>Hope Solo</a:t>
            </a:r>
            <a:endParaRPr lang="en-US" sz="2400" b="1" dirty="0">
              <a:solidFill>
                <a:schemeClr val="bg1"/>
              </a:solidFill>
            </a:endParaRPr>
          </a:p>
        </p:txBody>
      </p:sp>
    </p:spTree>
    <p:extLst>
      <p:ext uri="{BB962C8B-B14F-4D97-AF65-F5344CB8AC3E}">
        <p14:creationId xmlns:p14="http://schemas.microsoft.com/office/powerpoint/2010/main" val="360071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SIGNS OF UNHEALTHY RELATIONSHIPS</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graphicFrame>
        <p:nvGraphicFramePr>
          <p:cNvPr id="6" name="Content Placeholder 2">
            <a:extLst>
              <a:ext uri="{FF2B5EF4-FFF2-40B4-BE49-F238E27FC236}">
                <a16:creationId xmlns:a16="http://schemas.microsoft.com/office/drawing/2014/main" id="{13DADEB8-7CE6-EBB6-D1BA-60EB67E39DC1}"/>
              </a:ext>
            </a:extLst>
          </p:cNvPr>
          <p:cNvGraphicFramePr>
            <a:graphicFrameLocks/>
          </p:cNvGraphicFramePr>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FEE6C854-4621-11E4-905E-6F606387E5FF}"/>
              </a:ext>
            </a:extLst>
          </p:cNvPr>
          <p:cNvSpPr txBox="1"/>
          <p:nvPr/>
        </p:nvSpPr>
        <p:spPr>
          <a:xfrm>
            <a:off x="1923055" y="3007335"/>
            <a:ext cx="2526880" cy="769441"/>
          </a:xfrm>
          <a:prstGeom prst="rect">
            <a:avLst/>
          </a:prstGeom>
          <a:noFill/>
        </p:spPr>
        <p:txBody>
          <a:bodyPr wrap="square">
            <a:spAutoFit/>
          </a:bodyPr>
          <a:lstStyle/>
          <a:p>
            <a:pPr lvl="0"/>
            <a:r>
              <a:rPr lang="en-US" sz="2200" dirty="0">
                <a:solidFill>
                  <a:schemeClr val="bg1"/>
                </a:solidFill>
              </a:rPr>
              <a:t>(pushing, shoving, grabbing, hitting)</a:t>
            </a:r>
          </a:p>
        </p:txBody>
      </p:sp>
      <p:sp>
        <p:nvSpPr>
          <p:cNvPr id="8" name="TextBox 7">
            <a:extLst>
              <a:ext uri="{FF2B5EF4-FFF2-40B4-BE49-F238E27FC236}">
                <a16:creationId xmlns:a16="http://schemas.microsoft.com/office/drawing/2014/main" id="{583104D2-BFE9-6841-E595-48B1C09B89FF}"/>
              </a:ext>
            </a:extLst>
          </p:cNvPr>
          <p:cNvSpPr txBox="1"/>
          <p:nvPr/>
        </p:nvSpPr>
        <p:spPr>
          <a:xfrm>
            <a:off x="4665552" y="2905736"/>
            <a:ext cx="2860895" cy="769441"/>
          </a:xfrm>
          <a:prstGeom prst="rect">
            <a:avLst/>
          </a:prstGeom>
          <a:noFill/>
        </p:spPr>
        <p:txBody>
          <a:bodyPr wrap="square">
            <a:spAutoFit/>
          </a:bodyPr>
          <a:lstStyle/>
          <a:p>
            <a:pPr lvl="0" algn="ctr"/>
            <a:r>
              <a:rPr lang="en-US" sz="2200" dirty="0">
                <a:solidFill>
                  <a:schemeClr val="bg1"/>
                </a:solidFill>
              </a:rPr>
              <a:t>(name calling, put downs, insults, threats)</a:t>
            </a:r>
          </a:p>
        </p:txBody>
      </p:sp>
      <p:sp>
        <p:nvSpPr>
          <p:cNvPr id="9" name="TextBox 8">
            <a:extLst>
              <a:ext uri="{FF2B5EF4-FFF2-40B4-BE49-F238E27FC236}">
                <a16:creationId xmlns:a16="http://schemas.microsoft.com/office/drawing/2014/main" id="{B11D1869-B904-4B8F-689D-307703A58CA4}"/>
              </a:ext>
            </a:extLst>
          </p:cNvPr>
          <p:cNvSpPr txBox="1"/>
          <p:nvPr/>
        </p:nvSpPr>
        <p:spPr>
          <a:xfrm>
            <a:off x="7742064" y="2875000"/>
            <a:ext cx="2860895" cy="1107996"/>
          </a:xfrm>
          <a:prstGeom prst="rect">
            <a:avLst/>
          </a:prstGeom>
          <a:noFill/>
        </p:spPr>
        <p:txBody>
          <a:bodyPr wrap="square">
            <a:spAutoFit/>
          </a:bodyPr>
          <a:lstStyle/>
          <a:p>
            <a:pPr lvl="0" algn="ctr"/>
            <a:r>
              <a:rPr lang="en-US" sz="2200" dirty="0">
                <a:solidFill>
                  <a:schemeClr val="bg1"/>
                </a:solidFill>
              </a:rPr>
              <a:t>(upset about you having friends of the same sex as them)</a:t>
            </a:r>
          </a:p>
        </p:txBody>
      </p:sp>
      <p:sp>
        <p:nvSpPr>
          <p:cNvPr id="10" name="TextBox 9">
            <a:extLst>
              <a:ext uri="{FF2B5EF4-FFF2-40B4-BE49-F238E27FC236}">
                <a16:creationId xmlns:a16="http://schemas.microsoft.com/office/drawing/2014/main" id="{F7322F81-C0D1-37C3-C9E4-5B552C7ECC2A}"/>
              </a:ext>
            </a:extLst>
          </p:cNvPr>
          <p:cNvSpPr txBox="1"/>
          <p:nvPr/>
        </p:nvSpPr>
        <p:spPr>
          <a:xfrm>
            <a:off x="1663170" y="4868329"/>
            <a:ext cx="2860895" cy="1107996"/>
          </a:xfrm>
          <a:prstGeom prst="rect">
            <a:avLst/>
          </a:prstGeom>
          <a:noFill/>
        </p:spPr>
        <p:txBody>
          <a:bodyPr wrap="square">
            <a:spAutoFit/>
          </a:bodyPr>
          <a:lstStyle/>
          <a:p>
            <a:pPr lvl="0" algn="ctr"/>
            <a:r>
              <a:rPr lang="en-US" sz="2200" dirty="0">
                <a:solidFill>
                  <a:schemeClr val="bg1"/>
                </a:solidFill>
              </a:rPr>
              <a:t>(prevent you from doing any activities with friends/family)</a:t>
            </a:r>
          </a:p>
        </p:txBody>
      </p:sp>
      <p:sp>
        <p:nvSpPr>
          <p:cNvPr id="12" name="TextBox 11">
            <a:extLst>
              <a:ext uri="{FF2B5EF4-FFF2-40B4-BE49-F238E27FC236}">
                <a16:creationId xmlns:a16="http://schemas.microsoft.com/office/drawing/2014/main" id="{500775A8-38A7-0009-DAFD-5FFD758A7608}"/>
              </a:ext>
            </a:extLst>
          </p:cNvPr>
          <p:cNvSpPr txBox="1"/>
          <p:nvPr/>
        </p:nvSpPr>
        <p:spPr>
          <a:xfrm>
            <a:off x="4665552" y="4868329"/>
            <a:ext cx="2860895" cy="1107996"/>
          </a:xfrm>
          <a:prstGeom prst="rect">
            <a:avLst/>
          </a:prstGeom>
          <a:noFill/>
        </p:spPr>
        <p:txBody>
          <a:bodyPr wrap="square">
            <a:spAutoFit/>
          </a:bodyPr>
          <a:lstStyle/>
          <a:p>
            <a:pPr lvl="0" algn="ctr"/>
            <a:r>
              <a:rPr lang="en-US" sz="2200" dirty="0">
                <a:solidFill>
                  <a:schemeClr val="bg1"/>
                </a:solidFill>
              </a:rPr>
              <a:t>(deciding when and </a:t>
            </a:r>
            <a:r>
              <a:rPr lang="en-US" sz="2200">
                <a:solidFill>
                  <a:schemeClr val="bg1"/>
                </a:solidFill>
              </a:rPr>
              <a:t>where you </a:t>
            </a:r>
            <a:r>
              <a:rPr lang="en-US" sz="2200" dirty="0">
                <a:solidFill>
                  <a:schemeClr val="bg1"/>
                </a:solidFill>
              </a:rPr>
              <a:t>can do anything)</a:t>
            </a:r>
          </a:p>
        </p:txBody>
      </p:sp>
      <p:sp>
        <p:nvSpPr>
          <p:cNvPr id="13" name="TextBox 12">
            <a:extLst>
              <a:ext uri="{FF2B5EF4-FFF2-40B4-BE49-F238E27FC236}">
                <a16:creationId xmlns:a16="http://schemas.microsoft.com/office/drawing/2014/main" id="{55C14114-F385-24BE-BFB1-46411FB061F3}"/>
              </a:ext>
            </a:extLst>
          </p:cNvPr>
          <p:cNvSpPr txBox="1"/>
          <p:nvPr/>
        </p:nvSpPr>
        <p:spPr>
          <a:xfrm>
            <a:off x="7742064" y="4868329"/>
            <a:ext cx="2860895" cy="1107996"/>
          </a:xfrm>
          <a:prstGeom prst="rect">
            <a:avLst/>
          </a:prstGeom>
          <a:noFill/>
        </p:spPr>
        <p:txBody>
          <a:bodyPr wrap="square">
            <a:spAutoFit/>
          </a:bodyPr>
          <a:lstStyle/>
          <a:p>
            <a:pPr lvl="0" algn="ctr"/>
            <a:r>
              <a:rPr lang="en-US" sz="2200" dirty="0">
                <a:solidFill>
                  <a:schemeClr val="bg1"/>
                </a:solidFill>
              </a:rPr>
              <a:t>(access to cell, email, social media to monitor)</a:t>
            </a:r>
          </a:p>
        </p:txBody>
      </p:sp>
    </p:spTree>
    <p:extLst>
      <p:ext uri="{BB962C8B-B14F-4D97-AF65-F5344CB8AC3E}">
        <p14:creationId xmlns:p14="http://schemas.microsoft.com/office/powerpoint/2010/main" val="92272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3BD2486F-D228-4DAA-8ACE-F7CDCCA9FF3F}"/>
              </a:ext>
            </a:extLst>
          </p:cNvPr>
          <p:cNvGrpSpPr/>
          <p:nvPr/>
        </p:nvGrpSpPr>
        <p:grpSpPr>
          <a:xfrm>
            <a:off x="6486146" y="2029360"/>
            <a:ext cx="5032283" cy="3883760"/>
            <a:chOff x="581501" y="2044"/>
            <a:chExt cx="2779811" cy="1667887"/>
          </a:xfrm>
        </p:grpSpPr>
        <p:sp>
          <p:nvSpPr>
            <p:cNvPr id="28" name="Rectangle 27">
              <a:extLst>
                <a:ext uri="{FF2B5EF4-FFF2-40B4-BE49-F238E27FC236}">
                  <a16:creationId xmlns:a16="http://schemas.microsoft.com/office/drawing/2014/main" id="{A8494A93-7BCD-612D-E3F4-4B9B731C3DAD}"/>
                </a:ext>
              </a:extLst>
            </p:cNvPr>
            <p:cNvSpPr/>
            <p:nvPr/>
          </p:nvSpPr>
          <p:spPr>
            <a:xfrm>
              <a:off x="581501" y="2044"/>
              <a:ext cx="2779811" cy="1667887"/>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29" name="TextBox 28">
              <a:extLst>
                <a:ext uri="{FF2B5EF4-FFF2-40B4-BE49-F238E27FC236}">
                  <a16:creationId xmlns:a16="http://schemas.microsoft.com/office/drawing/2014/main" id="{55A1C891-1C27-B7AD-B8AE-31093F2DA2AD}"/>
                </a:ext>
              </a:extLst>
            </p:cNvPr>
            <p:cNvSpPr txBox="1"/>
            <p:nvPr/>
          </p:nvSpPr>
          <p:spPr>
            <a:xfrm>
              <a:off x="581501" y="2044"/>
              <a:ext cx="2779811" cy="16678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dirty="0"/>
                <a:t>VERBAL</a:t>
              </a:r>
              <a:endParaRPr lang="en-US" sz="2400" b="1" u="sng" kern="1200" dirty="0"/>
            </a:p>
          </p:txBody>
        </p:sp>
      </p:grpSp>
      <p:grpSp>
        <p:nvGrpSpPr>
          <p:cNvPr id="20" name="Group 19">
            <a:extLst>
              <a:ext uri="{FF2B5EF4-FFF2-40B4-BE49-F238E27FC236}">
                <a16:creationId xmlns:a16="http://schemas.microsoft.com/office/drawing/2014/main" id="{AFA8A606-B05C-E6A0-D8D6-DCBF29F25E38}"/>
              </a:ext>
            </a:extLst>
          </p:cNvPr>
          <p:cNvGrpSpPr/>
          <p:nvPr/>
        </p:nvGrpSpPr>
        <p:grpSpPr>
          <a:xfrm>
            <a:off x="673573" y="2029360"/>
            <a:ext cx="5032283" cy="3883760"/>
            <a:chOff x="581501" y="2044"/>
            <a:chExt cx="2779811" cy="1667887"/>
          </a:xfrm>
        </p:grpSpPr>
        <p:sp>
          <p:nvSpPr>
            <p:cNvPr id="21" name="Rectangle 20">
              <a:extLst>
                <a:ext uri="{FF2B5EF4-FFF2-40B4-BE49-F238E27FC236}">
                  <a16:creationId xmlns:a16="http://schemas.microsoft.com/office/drawing/2014/main" id="{86776E44-CC13-DF4D-BBCF-E2E2E899023E}"/>
                </a:ext>
              </a:extLst>
            </p:cNvPr>
            <p:cNvSpPr/>
            <p:nvPr/>
          </p:nvSpPr>
          <p:spPr>
            <a:xfrm>
              <a:off x="581501" y="2044"/>
              <a:ext cx="2779811" cy="1667887"/>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22" name="TextBox 21">
              <a:extLst>
                <a:ext uri="{FF2B5EF4-FFF2-40B4-BE49-F238E27FC236}">
                  <a16:creationId xmlns:a16="http://schemas.microsoft.com/office/drawing/2014/main" id="{FDBCE4C0-EA80-8EB0-260A-0E70BE0686E3}"/>
                </a:ext>
              </a:extLst>
            </p:cNvPr>
            <p:cNvSpPr txBox="1"/>
            <p:nvPr/>
          </p:nvSpPr>
          <p:spPr>
            <a:xfrm>
              <a:off x="581501" y="2044"/>
              <a:ext cx="2779811" cy="16678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dirty="0"/>
                <a:t>NON-VERBAL</a:t>
              </a:r>
              <a:endParaRPr lang="en-US" sz="2400" b="1" u="sng" kern="1200" dirty="0"/>
            </a:p>
          </p:txBody>
        </p:sp>
      </p:grpSp>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446550"/>
          </a:xfrm>
          <a:prstGeom prst="rect">
            <a:avLst/>
          </a:prstGeom>
          <a:noFill/>
        </p:spPr>
        <p:txBody>
          <a:bodyPr wrap="square" rtlCol="0">
            <a:spAutoFit/>
          </a:bodyPr>
          <a:lstStyle/>
          <a:p>
            <a:pPr algn="ctr"/>
            <a:r>
              <a:rPr lang="en-US" sz="4400" b="1" dirty="0">
                <a:ln>
                  <a:solidFill>
                    <a:schemeClr val="bg1"/>
                  </a:solidFill>
                </a:ln>
                <a:solidFill>
                  <a:srgbClr val="002060"/>
                </a:solidFill>
              </a:rPr>
              <a:t>HOW DO YOU KNOW IF </a:t>
            </a:r>
          </a:p>
          <a:p>
            <a:pPr algn="ctr"/>
            <a:r>
              <a:rPr lang="en-US" sz="4400" b="1" dirty="0">
                <a:ln>
                  <a:solidFill>
                    <a:schemeClr val="bg1"/>
                  </a:solidFill>
                </a:ln>
                <a:solidFill>
                  <a:srgbClr val="002060"/>
                </a:solidFill>
              </a:rPr>
              <a:t>YOU HAVE CONSENT?</a:t>
            </a: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53B273A4-E903-1B5A-5ECD-C005D8194743}"/>
              </a:ext>
            </a:extLst>
          </p:cNvPr>
          <p:cNvSpPr txBox="1"/>
          <p:nvPr/>
        </p:nvSpPr>
        <p:spPr>
          <a:xfrm>
            <a:off x="338367" y="2764572"/>
            <a:ext cx="5246700" cy="2862322"/>
          </a:xfrm>
          <a:prstGeom prst="rect">
            <a:avLst/>
          </a:prstGeom>
          <a:noFill/>
        </p:spPr>
        <p:txBody>
          <a:bodyPr wrap="square">
            <a:spAutoFit/>
          </a:bodyPr>
          <a:lstStyle/>
          <a:p>
            <a:pPr marL="530352">
              <a:spcBef>
                <a:spcPts val="0"/>
              </a:spcBef>
            </a:pPr>
            <a:r>
              <a:rPr lang="en-US" sz="2000" b="1" dirty="0">
                <a:latin typeface="Times New Roman" panose="02020603050405020304" pitchFamily="18" charset="0"/>
              </a:rPr>
              <a:t>Body Language!</a:t>
            </a:r>
            <a:r>
              <a:rPr lang="en-US" sz="2000" dirty="0">
                <a:latin typeface="Times New Roman" panose="02020603050405020304" pitchFamily="18" charset="0"/>
              </a:rPr>
              <a:t> </a:t>
            </a:r>
          </a:p>
          <a:p>
            <a:pPr marL="530352">
              <a:spcBef>
                <a:spcPts val="0"/>
              </a:spcBef>
            </a:pPr>
            <a:endParaRPr lang="en-US" sz="2000" dirty="0">
              <a:latin typeface="Times New Roman" panose="02020603050405020304" pitchFamily="18" charset="0"/>
            </a:endParaRPr>
          </a:p>
          <a:p>
            <a:pPr marL="1147572" lvl="1" indent="-342900">
              <a:spcBef>
                <a:spcPts val="0"/>
              </a:spcBef>
              <a:buFont typeface="Arial" panose="020B0604020202020204" pitchFamily="34" charset="0"/>
              <a:buChar char="•"/>
            </a:pPr>
            <a:r>
              <a:rPr lang="en-US" sz="2000" dirty="0">
                <a:highlight>
                  <a:srgbClr val="00FF00"/>
                </a:highlight>
                <a:latin typeface="Times New Roman" panose="02020603050405020304" pitchFamily="18" charset="0"/>
              </a:rPr>
              <a:t>Are they leaning in </a:t>
            </a:r>
            <a:r>
              <a:rPr lang="en-US" sz="2000" dirty="0">
                <a:latin typeface="Times New Roman" panose="02020603050405020304" pitchFamily="18" charset="0"/>
              </a:rPr>
              <a:t>vs </a:t>
            </a:r>
            <a:r>
              <a:rPr lang="en-US" sz="2000" dirty="0">
                <a:solidFill>
                  <a:srgbClr val="FF0000"/>
                </a:solidFill>
                <a:latin typeface="Times New Roman" panose="02020603050405020304" pitchFamily="18" charset="0"/>
              </a:rPr>
              <a:t>pulling away</a:t>
            </a:r>
            <a:r>
              <a:rPr lang="en-US" sz="2000" dirty="0">
                <a:latin typeface="Times New Roman" panose="02020603050405020304" pitchFamily="18" charset="0"/>
              </a:rPr>
              <a:t>?</a:t>
            </a:r>
          </a:p>
          <a:p>
            <a:pPr marL="804672" lvl="1">
              <a:spcBef>
                <a:spcPts val="0"/>
              </a:spcBef>
            </a:pPr>
            <a:endParaRPr lang="en-US" sz="2000" dirty="0">
              <a:latin typeface="Times New Roman" panose="02020603050405020304" pitchFamily="18" charset="0"/>
            </a:endParaRPr>
          </a:p>
          <a:p>
            <a:pPr marL="1147572" lvl="1" indent="-342900">
              <a:spcBef>
                <a:spcPts val="0"/>
              </a:spcBef>
              <a:buFont typeface="Arial" panose="020B0604020202020204" pitchFamily="34" charset="0"/>
              <a:buChar char="•"/>
            </a:pPr>
            <a:r>
              <a:rPr lang="en-US" sz="2000" dirty="0">
                <a:highlight>
                  <a:srgbClr val="00FF00"/>
                </a:highlight>
                <a:latin typeface="Times New Roman" panose="02020603050405020304" pitchFamily="18" charset="0"/>
              </a:rPr>
              <a:t>Are they smiling </a:t>
            </a:r>
            <a:r>
              <a:rPr lang="en-US" sz="2000" dirty="0">
                <a:latin typeface="Times New Roman" panose="02020603050405020304" pitchFamily="18" charset="0"/>
              </a:rPr>
              <a:t>vs </a:t>
            </a:r>
            <a:r>
              <a:rPr lang="en-US" sz="2000" dirty="0">
                <a:solidFill>
                  <a:srgbClr val="FF0000"/>
                </a:solidFill>
                <a:latin typeface="Times New Roman" panose="02020603050405020304" pitchFamily="18" charset="0"/>
              </a:rPr>
              <a:t>is their face blank or uncomfortable</a:t>
            </a:r>
            <a:r>
              <a:rPr lang="en-US" sz="2000" dirty="0">
                <a:latin typeface="Times New Roman" panose="02020603050405020304" pitchFamily="18" charset="0"/>
              </a:rPr>
              <a:t>?</a:t>
            </a:r>
          </a:p>
          <a:p>
            <a:pPr marL="804672" lvl="1">
              <a:spcBef>
                <a:spcPts val="0"/>
              </a:spcBef>
            </a:pPr>
            <a:endParaRPr lang="en-US" sz="2000" dirty="0">
              <a:latin typeface="Times New Roman" panose="02020603050405020304" pitchFamily="18" charset="0"/>
            </a:endParaRPr>
          </a:p>
          <a:p>
            <a:pPr marL="1147572" lvl="1" indent="-342900">
              <a:spcBef>
                <a:spcPts val="0"/>
              </a:spcBef>
              <a:buFont typeface="Arial" panose="020B0604020202020204" pitchFamily="34" charset="0"/>
              <a:buChar char="•"/>
            </a:pPr>
            <a:r>
              <a:rPr lang="en-US" sz="2000" dirty="0">
                <a:highlight>
                  <a:srgbClr val="00FF00"/>
                </a:highlight>
                <a:latin typeface="Times New Roman" panose="02020603050405020304" pitchFamily="18" charset="0"/>
              </a:rPr>
              <a:t>Are they kissing you back </a:t>
            </a:r>
            <a:r>
              <a:rPr lang="en-US" sz="2000" dirty="0">
                <a:latin typeface="Times New Roman" panose="02020603050405020304" pitchFamily="18" charset="0"/>
              </a:rPr>
              <a:t>vs </a:t>
            </a:r>
            <a:r>
              <a:rPr lang="en-US" sz="2000" dirty="0">
                <a:solidFill>
                  <a:srgbClr val="FF0000"/>
                </a:solidFill>
                <a:latin typeface="Times New Roman" panose="02020603050405020304" pitchFamily="18" charset="0"/>
              </a:rPr>
              <a:t>staying still or frozen</a:t>
            </a:r>
            <a:r>
              <a:rPr lang="en-US" sz="2000" dirty="0">
                <a:latin typeface="Times New Roman" panose="02020603050405020304" pitchFamily="18" charset="0"/>
              </a:rPr>
              <a:t>?</a:t>
            </a:r>
          </a:p>
        </p:txBody>
      </p:sp>
      <p:sp>
        <p:nvSpPr>
          <p:cNvPr id="36" name="TextBox 35">
            <a:extLst>
              <a:ext uri="{FF2B5EF4-FFF2-40B4-BE49-F238E27FC236}">
                <a16:creationId xmlns:a16="http://schemas.microsoft.com/office/drawing/2014/main" id="{2C3FA0C4-1E24-FF30-BB7E-B18D9B87E3E3}"/>
              </a:ext>
            </a:extLst>
          </p:cNvPr>
          <p:cNvSpPr txBox="1"/>
          <p:nvPr/>
        </p:nvSpPr>
        <p:spPr>
          <a:xfrm>
            <a:off x="6096000" y="2764572"/>
            <a:ext cx="5246700" cy="3170099"/>
          </a:xfrm>
          <a:prstGeom prst="rect">
            <a:avLst/>
          </a:prstGeom>
          <a:noFill/>
        </p:spPr>
        <p:txBody>
          <a:bodyPr wrap="square">
            <a:spAutoFit/>
          </a:bodyPr>
          <a:lstStyle/>
          <a:p>
            <a:pPr marL="530352">
              <a:spcBef>
                <a:spcPts val="0"/>
              </a:spcBef>
            </a:pPr>
            <a:r>
              <a:rPr lang="en-US" sz="2000" b="1" dirty="0">
                <a:latin typeface="Times New Roman" panose="02020603050405020304" pitchFamily="18" charset="0"/>
              </a:rPr>
              <a:t>Consent Can Be SEXY!</a:t>
            </a:r>
            <a:r>
              <a:rPr lang="en-US" sz="2000" dirty="0">
                <a:latin typeface="Times New Roman" panose="02020603050405020304" pitchFamily="18" charset="0"/>
              </a:rPr>
              <a:t> </a:t>
            </a:r>
          </a:p>
          <a:p>
            <a:pPr marL="530352">
              <a:spcBef>
                <a:spcPts val="0"/>
              </a:spcBef>
            </a:pPr>
            <a:endParaRPr lang="en-US" sz="2000" dirty="0">
              <a:latin typeface="Times New Roman" panose="02020603050405020304" pitchFamily="18" charset="0"/>
            </a:endParaRPr>
          </a:p>
          <a:p>
            <a:pPr marL="1147572" lvl="1" indent="-342900">
              <a:spcBef>
                <a:spcPts val="0"/>
              </a:spcBef>
              <a:buFont typeface="Arial" panose="020B0604020202020204" pitchFamily="34" charset="0"/>
              <a:buChar char="•"/>
            </a:pPr>
            <a:r>
              <a:rPr lang="en-US" sz="2000" dirty="0">
                <a:highlight>
                  <a:srgbClr val="00FF00"/>
                </a:highlight>
                <a:latin typeface="Times New Roman" panose="02020603050405020304" pitchFamily="18" charset="0"/>
              </a:rPr>
              <a:t>“Do you want to show me your bedroom?”</a:t>
            </a:r>
          </a:p>
          <a:p>
            <a:pPr marL="804672" lvl="1">
              <a:spcBef>
                <a:spcPts val="0"/>
              </a:spcBef>
            </a:pPr>
            <a:endParaRPr lang="en-US" sz="2000" dirty="0">
              <a:latin typeface="Times New Roman" panose="02020603050405020304" pitchFamily="18" charset="0"/>
            </a:endParaRPr>
          </a:p>
          <a:p>
            <a:pPr marL="1147572" lvl="1" indent="-342900">
              <a:spcBef>
                <a:spcPts val="0"/>
              </a:spcBef>
              <a:buFont typeface="Arial" panose="020B0604020202020204" pitchFamily="34" charset="0"/>
              <a:buChar char="•"/>
            </a:pPr>
            <a:r>
              <a:rPr lang="en-US" sz="2000" dirty="0">
                <a:highlight>
                  <a:srgbClr val="00FF00"/>
                </a:highlight>
                <a:latin typeface="Times New Roman" panose="02020603050405020304" pitchFamily="18" charset="0"/>
              </a:rPr>
              <a:t>“Show me where you want me to touch you?”</a:t>
            </a:r>
          </a:p>
          <a:p>
            <a:pPr marL="804672" lvl="1">
              <a:spcBef>
                <a:spcPts val="0"/>
              </a:spcBef>
            </a:pPr>
            <a:endParaRPr lang="en-US" sz="2000" dirty="0">
              <a:latin typeface="Times New Roman" panose="02020603050405020304" pitchFamily="18" charset="0"/>
            </a:endParaRPr>
          </a:p>
          <a:p>
            <a:pPr marL="1147572" lvl="1" indent="-342900">
              <a:spcBef>
                <a:spcPts val="0"/>
              </a:spcBef>
              <a:buFont typeface="Arial" panose="020B0604020202020204" pitchFamily="34" charset="0"/>
              <a:buChar char="•"/>
            </a:pPr>
            <a:r>
              <a:rPr lang="en-US" sz="2000" dirty="0">
                <a:highlight>
                  <a:srgbClr val="00FF00"/>
                </a:highlight>
                <a:latin typeface="Times New Roman" panose="02020603050405020304" pitchFamily="18" charset="0"/>
              </a:rPr>
              <a:t>“Do you want to help me take my clothes off?”</a:t>
            </a:r>
          </a:p>
        </p:txBody>
      </p:sp>
    </p:spTree>
    <p:extLst>
      <p:ext uri="{BB962C8B-B14F-4D97-AF65-F5344CB8AC3E}">
        <p14:creationId xmlns:p14="http://schemas.microsoft.com/office/powerpoint/2010/main" val="244497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CONSENT IS SIMPLE AS TEA!</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EF45E91A-4112-9327-78EB-AF8F8600B26F}"/>
              </a:ext>
            </a:extLst>
          </p:cNvPr>
          <p:cNvSpPr txBox="1"/>
          <p:nvPr/>
        </p:nvSpPr>
        <p:spPr>
          <a:xfrm>
            <a:off x="294639" y="1614309"/>
            <a:ext cx="11815951" cy="506292"/>
          </a:xfrm>
          <a:prstGeom prst="rect">
            <a:avLst/>
          </a:prstGeom>
          <a:noFill/>
        </p:spPr>
        <p:txBody>
          <a:bodyPr wrap="square">
            <a:spAutoFit/>
          </a:bodyPr>
          <a:lstStyle/>
          <a:p>
            <a:pPr algn="ctr">
              <a:lnSpc>
                <a:spcPct val="150000"/>
              </a:lnSpc>
            </a:pPr>
            <a:r>
              <a:rPr lang="en-US" sz="2000" dirty="0">
                <a:hlinkClick r:id="rId5"/>
              </a:rPr>
              <a:t>https://youtu.be/fGoWLWS4-kU</a:t>
            </a:r>
            <a:endParaRPr lang="en-US" sz="2000" dirty="0"/>
          </a:p>
        </p:txBody>
      </p:sp>
      <p:pic>
        <p:nvPicPr>
          <p:cNvPr id="6" name="Online Media 5" title="Tea Consent (Clean)">
            <a:hlinkClick r:id="" action="ppaction://media"/>
            <a:extLst>
              <a:ext uri="{FF2B5EF4-FFF2-40B4-BE49-F238E27FC236}">
                <a16:creationId xmlns:a16="http://schemas.microsoft.com/office/drawing/2014/main" id="{F9B703BA-DB87-01D8-C358-8E174DEDDD4E}"/>
              </a:ext>
            </a:extLst>
          </p:cNvPr>
          <p:cNvPicPr>
            <a:picLocks noGrp="1" noRot="1" noChangeAspect="1"/>
          </p:cNvPicPr>
          <p:nvPr>
            <p:ph idx="1"/>
            <a:videoFile r:link="rId1"/>
          </p:nvPr>
        </p:nvPicPr>
        <p:blipFill>
          <a:blip r:embed="rId6"/>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155406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0" y="68581"/>
            <a:ext cx="11876911" cy="830997"/>
          </a:xfrm>
          <a:prstGeom prst="rect">
            <a:avLst/>
          </a:prstGeom>
          <a:noFill/>
        </p:spPr>
        <p:txBody>
          <a:bodyPr wrap="square">
            <a:spAutoFit/>
          </a:bodyPr>
          <a:lstStyle/>
          <a:p>
            <a:pPr algn="ctr"/>
            <a:r>
              <a:rPr lang="en-US" sz="4800" b="1" dirty="0"/>
              <a:t>SEXUAL EXPLOITATION</a:t>
            </a:r>
          </a:p>
        </p:txBody>
      </p:sp>
      <p:sp>
        <p:nvSpPr>
          <p:cNvPr id="8" name="TextBox 7">
            <a:extLst>
              <a:ext uri="{FF2B5EF4-FFF2-40B4-BE49-F238E27FC236}">
                <a16:creationId xmlns:a16="http://schemas.microsoft.com/office/drawing/2014/main" id="{6260B740-701D-1118-A2D8-F09024BC4F6D}"/>
              </a:ext>
            </a:extLst>
          </p:cNvPr>
          <p:cNvSpPr txBox="1"/>
          <p:nvPr/>
        </p:nvSpPr>
        <p:spPr>
          <a:xfrm>
            <a:off x="3048000" y="3244334"/>
            <a:ext cx="6096000" cy="646331"/>
          </a:xfrm>
          <a:prstGeom prst="rect">
            <a:avLst/>
          </a:prstGeom>
          <a:noFill/>
        </p:spPr>
        <p:txBody>
          <a:bodyPr wrap="square">
            <a:spAutoFit/>
          </a:bodyPr>
          <a:lstStyle/>
          <a:p>
            <a:pPr algn="ctr"/>
            <a:endParaRPr lang="en-US" dirty="0"/>
          </a:p>
          <a:p>
            <a:pPr algn="ctr"/>
            <a:endParaRPr lang="en-US" dirty="0"/>
          </a:p>
        </p:txBody>
      </p:sp>
      <p:grpSp>
        <p:nvGrpSpPr>
          <p:cNvPr id="7" name="Group 6">
            <a:extLst>
              <a:ext uri="{FF2B5EF4-FFF2-40B4-BE49-F238E27FC236}">
                <a16:creationId xmlns:a16="http://schemas.microsoft.com/office/drawing/2014/main" id="{3C43A496-2487-4CD8-0F11-D2319F06D789}"/>
              </a:ext>
            </a:extLst>
          </p:cNvPr>
          <p:cNvGrpSpPr/>
          <p:nvPr/>
        </p:nvGrpSpPr>
        <p:grpSpPr>
          <a:xfrm>
            <a:off x="1066796" y="1152104"/>
            <a:ext cx="10058399" cy="1070502"/>
            <a:chOff x="0" y="45867"/>
            <a:chExt cx="10058399" cy="1119690"/>
          </a:xfrm>
        </p:grpSpPr>
        <p:sp>
          <p:nvSpPr>
            <p:cNvPr id="9" name="Rectangle: Rounded Corners 8">
              <a:extLst>
                <a:ext uri="{FF2B5EF4-FFF2-40B4-BE49-F238E27FC236}">
                  <a16:creationId xmlns:a16="http://schemas.microsoft.com/office/drawing/2014/main" id="{59E12DF7-BF4D-9817-C6BB-67CC79948889}"/>
                </a:ext>
              </a:extLst>
            </p:cNvPr>
            <p:cNvSpPr/>
            <p:nvPr/>
          </p:nvSpPr>
          <p:spPr>
            <a:xfrm>
              <a:off x="0" y="45867"/>
              <a:ext cx="10058399" cy="11196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ectangle: Rounded Corners 4">
              <a:extLst>
                <a:ext uri="{FF2B5EF4-FFF2-40B4-BE49-F238E27FC236}">
                  <a16:creationId xmlns:a16="http://schemas.microsoft.com/office/drawing/2014/main" id="{98ABF390-CDE2-87B3-0382-435A397659E5}"/>
                </a:ext>
              </a:extLst>
            </p:cNvPr>
            <p:cNvSpPr txBox="1"/>
            <p:nvPr/>
          </p:nvSpPr>
          <p:spPr>
            <a:xfrm>
              <a:off x="54654" y="190183"/>
              <a:ext cx="9949081" cy="8114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bg1"/>
                  </a:solidFill>
                </a:rPr>
                <a:t>Sharing or posting images of private sexual activity and/or nude pictures of someone without consent</a:t>
              </a:r>
            </a:p>
          </p:txBody>
        </p:sp>
      </p:grpSp>
      <p:grpSp>
        <p:nvGrpSpPr>
          <p:cNvPr id="12" name="Group 11">
            <a:extLst>
              <a:ext uri="{FF2B5EF4-FFF2-40B4-BE49-F238E27FC236}">
                <a16:creationId xmlns:a16="http://schemas.microsoft.com/office/drawing/2014/main" id="{F229A50B-3B78-8376-8CDD-FA16A233A7E4}"/>
              </a:ext>
            </a:extLst>
          </p:cNvPr>
          <p:cNvGrpSpPr/>
          <p:nvPr/>
        </p:nvGrpSpPr>
        <p:grpSpPr>
          <a:xfrm>
            <a:off x="1047995" y="2272424"/>
            <a:ext cx="10058399" cy="990736"/>
            <a:chOff x="-3" y="1207295"/>
            <a:chExt cx="10058399" cy="1119690"/>
          </a:xfrm>
        </p:grpSpPr>
        <p:sp>
          <p:nvSpPr>
            <p:cNvPr id="13" name="Rectangle: Rounded Corners 12">
              <a:extLst>
                <a:ext uri="{FF2B5EF4-FFF2-40B4-BE49-F238E27FC236}">
                  <a16:creationId xmlns:a16="http://schemas.microsoft.com/office/drawing/2014/main" id="{8DF3EA2F-55BA-467D-407E-BCAE3B0E9B58}"/>
                </a:ext>
              </a:extLst>
            </p:cNvPr>
            <p:cNvSpPr/>
            <p:nvPr/>
          </p:nvSpPr>
          <p:spPr>
            <a:xfrm>
              <a:off x="-3" y="1207295"/>
              <a:ext cx="10058399" cy="11196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Rectangle: Rounded Corners 4">
              <a:extLst>
                <a:ext uri="{FF2B5EF4-FFF2-40B4-BE49-F238E27FC236}">
                  <a16:creationId xmlns:a16="http://schemas.microsoft.com/office/drawing/2014/main" id="{D3839471-52B2-7172-D1E7-869087F002E2}"/>
                </a:ext>
              </a:extLst>
            </p:cNvPr>
            <p:cNvSpPr txBox="1"/>
            <p:nvPr/>
          </p:nvSpPr>
          <p:spPr>
            <a:xfrm>
              <a:off x="54655" y="1396243"/>
              <a:ext cx="9949081" cy="7417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bg1"/>
                  </a:solidFill>
                </a:rPr>
                <a:t>Causing or attempting to cause someone to get incapacitated for sexual purposes</a:t>
              </a:r>
            </a:p>
          </p:txBody>
        </p:sp>
      </p:grpSp>
      <p:grpSp>
        <p:nvGrpSpPr>
          <p:cNvPr id="15" name="Group 14">
            <a:extLst>
              <a:ext uri="{FF2B5EF4-FFF2-40B4-BE49-F238E27FC236}">
                <a16:creationId xmlns:a16="http://schemas.microsoft.com/office/drawing/2014/main" id="{FC543A60-2B2A-E407-2C89-C6DEC02E2209}"/>
              </a:ext>
            </a:extLst>
          </p:cNvPr>
          <p:cNvGrpSpPr/>
          <p:nvPr/>
        </p:nvGrpSpPr>
        <p:grpSpPr>
          <a:xfrm>
            <a:off x="1047996" y="3309150"/>
            <a:ext cx="10058399" cy="957858"/>
            <a:chOff x="0" y="2378635"/>
            <a:chExt cx="10058399" cy="1119690"/>
          </a:xfrm>
        </p:grpSpPr>
        <p:sp>
          <p:nvSpPr>
            <p:cNvPr id="16" name="Rectangle: Rounded Corners 15">
              <a:extLst>
                <a:ext uri="{FF2B5EF4-FFF2-40B4-BE49-F238E27FC236}">
                  <a16:creationId xmlns:a16="http://schemas.microsoft.com/office/drawing/2014/main" id="{507FF626-8432-F86D-1C25-BE3D10675410}"/>
                </a:ext>
              </a:extLst>
            </p:cNvPr>
            <p:cNvSpPr/>
            <p:nvPr/>
          </p:nvSpPr>
          <p:spPr>
            <a:xfrm>
              <a:off x="0" y="2378635"/>
              <a:ext cx="10058399" cy="11196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E50A728F-CE01-F674-F492-181C86336E90}"/>
                </a:ext>
              </a:extLst>
            </p:cNvPr>
            <p:cNvSpPr txBox="1"/>
            <p:nvPr/>
          </p:nvSpPr>
          <p:spPr>
            <a:xfrm>
              <a:off x="54659" y="2433294"/>
              <a:ext cx="9949081" cy="10103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bg1"/>
                  </a:solidFill>
                </a:rPr>
                <a:t>Watching sexual activity or someone nude without consent</a:t>
              </a:r>
            </a:p>
          </p:txBody>
        </p:sp>
      </p:grpSp>
      <p:grpSp>
        <p:nvGrpSpPr>
          <p:cNvPr id="18" name="Group 17">
            <a:extLst>
              <a:ext uri="{FF2B5EF4-FFF2-40B4-BE49-F238E27FC236}">
                <a16:creationId xmlns:a16="http://schemas.microsoft.com/office/drawing/2014/main" id="{AA8D7A32-5FF4-0353-4E8B-2AE9717F431D}"/>
              </a:ext>
            </a:extLst>
          </p:cNvPr>
          <p:cNvGrpSpPr/>
          <p:nvPr/>
        </p:nvGrpSpPr>
        <p:grpSpPr>
          <a:xfrm>
            <a:off x="1012137" y="5259919"/>
            <a:ext cx="10094258" cy="863908"/>
            <a:chOff x="0" y="2378635"/>
            <a:chExt cx="10094258" cy="1119690"/>
          </a:xfrm>
        </p:grpSpPr>
        <p:sp>
          <p:nvSpPr>
            <p:cNvPr id="19" name="Rectangle: Rounded Corners 18">
              <a:extLst>
                <a:ext uri="{FF2B5EF4-FFF2-40B4-BE49-F238E27FC236}">
                  <a16:creationId xmlns:a16="http://schemas.microsoft.com/office/drawing/2014/main" id="{891CEAE8-0065-B1C0-F6B0-06AC8445FC5F}"/>
                </a:ext>
              </a:extLst>
            </p:cNvPr>
            <p:cNvSpPr/>
            <p:nvPr/>
          </p:nvSpPr>
          <p:spPr>
            <a:xfrm>
              <a:off x="0" y="2378635"/>
              <a:ext cx="10058399" cy="11196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Rectangle: Rounded Corners 4">
              <a:extLst>
                <a:ext uri="{FF2B5EF4-FFF2-40B4-BE49-F238E27FC236}">
                  <a16:creationId xmlns:a16="http://schemas.microsoft.com/office/drawing/2014/main" id="{F1ECE5BD-EAD3-B7D9-1879-350DCE683E3B}"/>
                </a:ext>
              </a:extLst>
            </p:cNvPr>
            <p:cNvSpPr txBox="1"/>
            <p:nvPr/>
          </p:nvSpPr>
          <p:spPr>
            <a:xfrm>
              <a:off x="145177" y="2487952"/>
              <a:ext cx="9949081" cy="10103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dirty="0">
                  <a:solidFill>
                    <a:schemeClr val="bg1"/>
                  </a:solidFill>
                </a:rPr>
                <a:t>Sextortion</a:t>
              </a:r>
              <a:endParaRPr lang="en-US" sz="2900" kern="1200" dirty="0">
                <a:solidFill>
                  <a:schemeClr val="bg1"/>
                </a:solidFill>
              </a:endParaRPr>
            </a:p>
          </p:txBody>
        </p:sp>
      </p:grpSp>
      <p:grpSp>
        <p:nvGrpSpPr>
          <p:cNvPr id="21" name="Group 20">
            <a:extLst>
              <a:ext uri="{FF2B5EF4-FFF2-40B4-BE49-F238E27FC236}">
                <a16:creationId xmlns:a16="http://schemas.microsoft.com/office/drawing/2014/main" id="{8160A582-4BC2-7D5E-BC44-CD02DFFFE462}"/>
              </a:ext>
            </a:extLst>
          </p:cNvPr>
          <p:cNvGrpSpPr/>
          <p:nvPr/>
        </p:nvGrpSpPr>
        <p:grpSpPr>
          <a:xfrm>
            <a:off x="1047993" y="4309180"/>
            <a:ext cx="10058399" cy="903980"/>
            <a:chOff x="0" y="2378635"/>
            <a:chExt cx="10058399" cy="1119690"/>
          </a:xfrm>
        </p:grpSpPr>
        <p:sp>
          <p:nvSpPr>
            <p:cNvPr id="22" name="Rectangle: Rounded Corners 21">
              <a:extLst>
                <a:ext uri="{FF2B5EF4-FFF2-40B4-BE49-F238E27FC236}">
                  <a16:creationId xmlns:a16="http://schemas.microsoft.com/office/drawing/2014/main" id="{6AE0366C-5041-C687-69F6-46E0A10F4C2C}"/>
                </a:ext>
              </a:extLst>
            </p:cNvPr>
            <p:cNvSpPr/>
            <p:nvPr/>
          </p:nvSpPr>
          <p:spPr>
            <a:xfrm>
              <a:off x="0" y="2378635"/>
              <a:ext cx="10058399" cy="11196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3" name="Rectangle: Rounded Corners 4">
              <a:extLst>
                <a:ext uri="{FF2B5EF4-FFF2-40B4-BE49-F238E27FC236}">
                  <a16:creationId xmlns:a16="http://schemas.microsoft.com/office/drawing/2014/main" id="{C103DE4B-D2EA-4AB4-ACCA-162A19CD7AA8}"/>
                </a:ext>
              </a:extLst>
            </p:cNvPr>
            <p:cNvSpPr txBox="1"/>
            <p:nvPr/>
          </p:nvSpPr>
          <p:spPr>
            <a:xfrm>
              <a:off x="54659" y="2433294"/>
              <a:ext cx="9949081" cy="10103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dirty="0">
                  <a:solidFill>
                    <a:schemeClr val="bg1"/>
                  </a:solidFill>
                </a:rPr>
                <a:t>Exposing someone to an STD</a:t>
              </a:r>
              <a:endParaRPr lang="en-US" sz="2900" kern="1200" dirty="0">
                <a:solidFill>
                  <a:schemeClr val="bg1"/>
                </a:solidFill>
              </a:endParaRPr>
            </a:p>
          </p:txBody>
        </p:sp>
      </p:grpSp>
    </p:spTree>
    <p:extLst>
      <p:ext uri="{BB962C8B-B14F-4D97-AF65-F5344CB8AC3E}">
        <p14:creationId xmlns:p14="http://schemas.microsoft.com/office/powerpoint/2010/main" val="3785363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245100" y="866840"/>
            <a:ext cx="11522696" cy="5447645"/>
          </a:xfrm>
          <a:prstGeom prst="rect">
            <a:avLst/>
          </a:prstGeom>
          <a:noFill/>
        </p:spPr>
        <p:txBody>
          <a:bodyPr wrap="square" rtlCol="0">
            <a:spAutoFit/>
          </a:bodyPr>
          <a:lstStyle/>
          <a:p>
            <a:pPr algn="ctr"/>
            <a:r>
              <a:rPr lang="en-US" sz="4400" b="1" dirty="0">
                <a:ln>
                  <a:solidFill>
                    <a:schemeClr val="bg1"/>
                  </a:solidFill>
                </a:ln>
                <a:solidFill>
                  <a:srgbClr val="002060"/>
                </a:solidFill>
              </a:rPr>
              <a:t>WARNING</a:t>
            </a:r>
          </a:p>
          <a:p>
            <a:pPr algn="ctr"/>
            <a:endParaRPr lang="en-US" sz="4400" b="1" dirty="0">
              <a:ln>
                <a:solidFill>
                  <a:schemeClr val="bg1"/>
                </a:solidFill>
              </a:ln>
              <a:solidFill>
                <a:srgbClr val="0B2241"/>
              </a:solidFill>
            </a:endParaRPr>
          </a:p>
          <a:p>
            <a:pPr marL="1257300" lvl="2" indent="-342900">
              <a:buFont typeface="Arial" panose="020B0604020202020204" pitchFamily="34" charset="0"/>
              <a:buChar char="•"/>
            </a:pPr>
            <a:r>
              <a:rPr lang="en-US" sz="2400" dirty="0">
                <a:solidFill>
                  <a:srgbClr val="0B2241"/>
                </a:solidFill>
              </a:rPr>
              <a:t>Some of the content can be traumatic or triggering. </a:t>
            </a:r>
          </a:p>
          <a:p>
            <a:pPr lvl="2"/>
            <a:endParaRPr lang="en-US" sz="2400" dirty="0">
              <a:solidFill>
                <a:srgbClr val="0B2241"/>
              </a:solidFill>
            </a:endParaRPr>
          </a:p>
          <a:p>
            <a:pPr marL="1257300" lvl="2" indent="-342900">
              <a:buFont typeface="Arial" panose="020B0604020202020204" pitchFamily="34" charset="0"/>
              <a:buChar char="•"/>
            </a:pPr>
            <a:r>
              <a:rPr lang="en-US" sz="2400" dirty="0">
                <a:solidFill>
                  <a:srgbClr val="0B2241"/>
                </a:solidFill>
              </a:rPr>
              <a:t>If you find the content offensive, such as the video examples, please remember this training discussion today is taken serious by Auburn University and it is not intended to upset anyone but meant to educate everyone on what to do and what not to do, such as some of the examples in the videos.</a:t>
            </a:r>
          </a:p>
          <a:p>
            <a:pPr lvl="2"/>
            <a:endParaRPr lang="en-US" sz="2400" dirty="0">
              <a:solidFill>
                <a:srgbClr val="0B2241"/>
              </a:solidFill>
            </a:endParaRPr>
          </a:p>
          <a:p>
            <a:pPr marL="1257300" lvl="2" indent="-342900">
              <a:buFont typeface="Arial" panose="020B0604020202020204" pitchFamily="34" charset="0"/>
              <a:buChar char="•"/>
            </a:pPr>
            <a:r>
              <a:rPr lang="en-US" sz="2400" dirty="0">
                <a:solidFill>
                  <a:srgbClr val="0B2241"/>
                </a:solidFill>
              </a:rPr>
              <a:t>Please be respectful of each other’s feelings.  We don’t know what we have all experienced in life so be supportive and don’t judge others.</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pic>
        <p:nvPicPr>
          <p:cNvPr id="4" name="Content Placeholder 6" descr="A rainbow flag with text&#10;&#10;Description automatically generated with low confidence">
            <a:extLst>
              <a:ext uri="{FF2B5EF4-FFF2-40B4-BE49-F238E27FC236}">
                <a16:creationId xmlns:a16="http://schemas.microsoft.com/office/drawing/2014/main" id="{2D1AB5C3-709E-6F70-37CB-9DBD3A187092}"/>
              </a:ext>
            </a:extLst>
          </p:cNvPr>
          <p:cNvPicPr>
            <a:picLocks noChangeAspect="1"/>
          </p:cNvPicPr>
          <p:nvPr/>
        </p:nvPicPr>
        <p:blipFill rotWithShape="1">
          <a:blip r:embed="rId5">
            <a:extLst>
              <a:ext uri="{28A0092B-C50C-407E-A947-70E740481C1C}">
                <a14:useLocalDpi xmlns:a14="http://schemas.microsoft.com/office/drawing/2010/main" val="0"/>
              </a:ext>
            </a:extLst>
          </a:blip>
          <a:srcRect l="1896" r="1490" b="-2"/>
          <a:stretch/>
        </p:blipFill>
        <p:spPr>
          <a:xfrm>
            <a:off x="8227129" y="258618"/>
            <a:ext cx="3533985" cy="2728198"/>
          </a:xfrm>
          <a:prstGeom prst="rect">
            <a:avLst/>
          </a:prstGeom>
        </p:spPr>
      </p:pic>
    </p:spTree>
    <p:extLst>
      <p:ext uri="{BB962C8B-B14F-4D97-AF65-F5344CB8AC3E}">
        <p14:creationId xmlns:p14="http://schemas.microsoft.com/office/powerpoint/2010/main" val="149006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142239" y="482085"/>
            <a:ext cx="11876911" cy="830997"/>
          </a:xfrm>
          <a:prstGeom prst="rect">
            <a:avLst/>
          </a:prstGeom>
          <a:noFill/>
        </p:spPr>
        <p:txBody>
          <a:bodyPr wrap="square">
            <a:spAutoFit/>
          </a:bodyPr>
          <a:lstStyle/>
          <a:p>
            <a:pPr algn="ctr"/>
            <a:r>
              <a:rPr lang="en-US" sz="4800" b="1" dirty="0">
                <a:solidFill>
                  <a:srgbClr val="002060"/>
                </a:solidFill>
              </a:rPr>
              <a:t>RETALIATION</a:t>
            </a:r>
          </a:p>
        </p:txBody>
      </p:sp>
      <p:sp>
        <p:nvSpPr>
          <p:cNvPr id="8" name="TextBox 7">
            <a:extLst>
              <a:ext uri="{FF2B5EF4-FFF2-40B4-BE49-F238E27FC236}">
                <a16:creationId xmlns:a16="http://schemas.microsoft.com/office/drawing/2014/main" id="{6260B740-701D-1118-A2D8-F09024BC4F6D}"/>
              </a:ext>
            </a:extLst>
          </p:cNvPr>
          <p:cNvSpPr txBox="1"/>
          <p:nvPr/>
        </p:nvSpPr>
        <p:spPr>
          <a:xfrm>
            <a:off x="3048000" y="3244334"/>
            <a:ext cx="6096000" cy="646331"/>
          </a:xfrm>
          <a:prstGeom prst="rect">
            <a:avLst/>
          </a:prstGeom>
          <a:noFill/>
        </p:spPr>
        <p:txBody>
          <a:bodyPr wrap="square">
            <a:spAutoFit/>
          </a:bodyPr>
          <a:lstStyle/>
          <a:p>
            <a:pPr algn="ctr"/>
            <a:endParaRPr lang="en-US" dirty="0"/>
          </a:p>
          <a:p>
            <a:pPr algn="ctr"/>
            <a:endParaRPr lang="en-US" dirty="0"/>
          </a:p>
        </p:txBody>
      </p:sp>
      <p:sp>
        <p:nvSpPr>
          <p:cNvPr id="9" name="Content Placeholder 2">
            <a:extLst>
              <a:ext uri="{FF2B5EF4-FFF2-40B4-BE49-F238E27FC236}">
                <a16:creationId xmlns:a16="http://schemas.microsoft.com/office/drawing/2014/main" id="{BC8ED8B1-3662-1E6E-36BA-66525494EF68}"/>
              </a:ext>
            </a:extLst>
          </p:cNvPr>
          <p:cNvSpPr txBox="1">
            <a:spLocks/>
          </p:cNvSpPr>
          <p:nvPr/>
        </p:nvSpPr>
        <p:spPr>
          <a:xfrm>
            <a:off x="781168" y="1313082"/>
            <a:ext cx="8249710" cy="404804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b="1" dirty="0">
                <a:solidFill>
                  <a:srgbClr val="002060"/>
                </a:solidFill>
              </a:rPr>
              <a:t>PROHIBITED</a:t>
            </a:r>
          </a:p>
          <a:p>
            <a:pPr marL="342900" indent="-342900" algn="l">
              <a:buFont typeface="Arial" panose="020B0604020202020204" pitchFamily="34" charset="0"/>
              <a:buChar char="•"/>
            </a:pPr>
            <a:endParaRPr lang="en-US" b="1" dirty="0">
              <a:solidFill>
                <a:srgbClr val="002060"/>
              </a:solidFill>
            </a:endParaRPr>
          </a:p>
          <a:p>
            <a:pPr marL="800100" lvl="1" indent="-342900" algn="l">
              <a:buFont typeface="Arial" panose="020B0604020202020204" pitchFamily="34" charset="0"/>
              <a:buChar char="•"/>
            </a:pPr>
            <a:r>
              <a:rPr lang="en-US" b="1" dirty="0">
                <a:solidFill>
                  <a:srgbClr val="002060"/>
                </a:solidFill>
              </a:rPr>
              <a:t>INITIMIDATION</a:t>
            </a:r>
          </a:p>
          <a:p>
            <a:pPr marL="800100" lvl="1" indent="-342900" algn="l">
              <a:buFont typeface="Arial" panose="020B0604020202020204" pitchFamily="34" charset="0"/>
              <a:buChar char="•"/>
            </a:pPr>
            <a:r>
              <a:rPr lang="en-US" b="1" dirty="0">
                <a:solidFill>
                  <a:srgbClr val="002060"/>
                </a:solidFill>
              </a:rPr>
              <a:t>THREATING</a:t>
            </a:r>
          </a:p>
          <a:p>
            <a:pPr marL="800100" lvl="1" indent="-342900" algn="l">
              <a:buFont typeface="Arial" panose="020B0604020202020204" pitchFamily="34" charset="0"/>
              <a:buChar char="•"/>
            </a:pPr>
            <a:r>
              <a:rPr lang="en-US" b="1" dirty="0">
                <a:solidFill>
                  <a:srgbClr val="002060"/>
                </a:solidFill>
              </a:rPr>
              <a:t>MAKING FUN OF PERSON</a:t>
            </a:r>
          </a:p>
          <a:p>
            <a:pPr marL="800100" lvl="1" indent="-342900" algn="l">
              <a:buFont typeface="Arial" panose="020B0604020202020204" pitchFamily="34" charset="0"/>
              <a:buChar char="•"/>
            </a:pPr>
            <a:r>
              <a:rPr lang="en-US" b="1" dirty="0">
                <a:solidFill>
                  <a:srgbClr val="002060"/>
                </a:solidFill>
              </a:rPr>
              <a:t>MAKING A FALSE COMPLAINT</a:t>
            </a:r>
          </a:p>
        </p:txBody>
      </p:sp>
    </p:spTree>
    <p:extLst>
      <p:ext uri="{BB962C8B-B14F-4D97-AF65-F5344CB8AC3E}">
        <p14:creationId xmlns:p14="http://schemas.microsoft.com/office/powerpoint/2010/main" val="3441780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PRESERVATION OF EVIDENCE</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graphicFrame>
        <p:nvGraphicFramePr>
          <p:cNvPr id="9" name="Content Placeholder 2">
            <a:extLst>
              <a:ext uri="{FF2B5EF4-FFF2-40B4-BE49-F238E27FC236}">
                <a16:creationId xmlns:a16="http://schemas.microsoft.com/office/drawing/2014/main" id="{D8ADE8BA-3140-DDFF-99D0-F6D86B41BBAE}"/>
              </a:ext>
            </a:extLst>
          </p:cNvPr>
          <p:cNvGraphicFramePr>
            <a:graphicFrameLocks/>
          </p:cNvGraphicFramePr>
          <p:nvPr/>
        </p:nvGraphicFramePr>
        <p:xfrm>
          <a:off x="1066800" y="1450670"/>
          <a:ext cx="10058400" cy="45030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63142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142239" y="482085"/>
            <a:ext cx="11876911" cy="830997"/>
          </a:xfrm>
          <a:prstGeom prst="rect">
            <a:avLst/>
          </a:prstGeom>
          <a:noFill/>
        </p:spPr>
        <p:txBody>
          <a:bodyPr wrap="square">
            <a:spAutoFit/>
          </a:bodyPr>
          <a:lstStyle/>
          <a:p>
            <a:pPr algn="ctr"/>
            <a:r>
              <a:rPr lang="en-US" sz="4800" b="1" dirty="0">
                <a:solidFill>
                  <a:srgbClr val="002060"/>
                </a:solidFill>
              </a:rPr>
              <a:t>BYSTANDER INTERVENTION</a:t>
            </a:r>
          </a:p>
        </p:txBody>
      </p:sp>
      <p:sp>
        <p:nvSpPr>
          <p:cNvPr id="8" name="TextBox 7">
            <a:extLst>
              <a:ext uri="{FF2B5EF4-FFF2-40B4-BE49-F238E27FC236}">
                <a16:creationId xmlns:a16="http://schemas.microsoft.com/office/drawing/2014/main" id="{6260B740-701D-1118-A2D8-F09024BC4F6D}"/>
              </a:ext>
            </a:extLst>
          </p:cNvPr>
          <p:cNvSpPr txBox="1"/>
          <p:nvPr/>
        </p:nvSpPr>
        <p:spPr>
          <a:xfrm>
            <a:off x="3048000" y="3244334"/>
            <a:ext cx="6096000" cy="646331"/>
          </a:xfrm>
          <a:prstGeom prst="rect">
            <a:avLst/>
          </a:prstGeom>
          <a:noFill/>
        </p:spPr>
        <p:txBody>
          <a:bodyPr wrap="square">
            <a:spAutoFit/>
          </a:bodyPr>
          <a:lstStyle/>
          <a:p>
            <a:pPr algn="ctr"/>
            <a:endParaRPr lang="en-US" dirty="0"/>
          </a:p>
          <a:p>
            <a:pPr algn="ctr"/>
            <a:endParaRPr lang="en-US" dirty="0"/>
          </a:p>
        </p:txBody>
      </p:sp>
      <p:sp>
        <p:nvSpPr>
          <p:cNvPr id="10" name="Content Placeholder 2">
            <a:extLst>
              <a:ext uri="{FF2B5EF4-FFF2-40B4-BE49-F238E27FC236}">
                <a16:creationId xmlns:a16="http://schemas.microsoft.com/office/drawing/2014/main" id="{0EA91291-CEBB-F587-20E8-0ED18D3FA332}"/>
              </a:ext>
            </a:extLst>
          </p:cNvPr>
          <p:cNvSpPr txBox="1">
            <a:spLocks/>
          </p:cNvSpPr>
          <p:nvPr/>
        </p:nvSpPr>
        <p:spPr>
          <a:xfrm>
            <a:off x="1051494" y="1166310"/>
            <a:ext cx="10058400" cy="38517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rgbClr val="002060"/>
              </a:solidFill>
            </a:endParaRPr>
          </a:p>
          <a:p>
            <a:r>
              <a:rPr lang="en-US" dirty="0">
                <a:solidFill>
                  <a:srgbClr val="002060"/>
                </a:solidFill>
              </a:rPr>
              <a:t>If you see something wrong, you can make a difference with bystander intervention.  Don’t sit back and do nothing, intervene and help prevent something from happening.</a:t>
            </a:r>
          </a:p>
          <a:p>
            <a:endParaRPr lang="en-US" dirty="0">
              <a:solidFill>
                <a:srgbClr val="002060"/>
              </a:solidFill>
            </a:endParaRPr>
          </a:p>
          <a:p>
            <a:endParaRPr lang="en-US" dirty="0">
              <a:solidFill>
                <a:srgbClr val="002060"/>
              </a:solidFill>
            </a:endParaRPr>
          </a:p>
          <a:p>
            <a:r>
              <a:rPr lang="en-US" b="1" dirty="0">
                <a:solidFill>
                  <a:srgbClr val="002060"/>
                </a:solidFill>
              </a:rPr>
              <a:t>DIRECT</a:t>
            </a:r>
          </a:p>
          <a:p>
            <a:r>
              <a:rPr lang="en-US" b="1" dirty="0">
                <a:solidFill>
                  <a:srgbClr val="002060"/>
                </a:solidFill>
              </a:rPr>
              <a:t>DELEGATE</a:t>
            </a:r>
          </a:p>
          <a:p>
            <a:r>
              <a:rPr lang="en-US" b="1" dirty="0">
                <a:solidFill>
                  <a:srgbClr val="002060"/>
                </a:solidFill>
              </a:rPr>
              <a:t>DISTRACT</a:t>
            </a:r>
          </a:p>
          <a:p>
            <a:endParaRPr lang="en-US" dirty="0">
              <a:solidFill>
                <a:srgbClr val="002060"/>
              </a:solidFill>
            </a:endParaRPr>
          </a:p>
        </p:txBody>
      </p:sp>
    </p:spTree>
    <p:extLst>
      <p:ext uri="{BB962C8B-B14F-4D97-AF65-F5344CB8AC3E}">
        <p14:creationId xmlns:p14="http://schemas.microsoft.com/office/powerpoint/2010/main" val="2165611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754326"/>
          </a:xfrm>
          <a:prstGeom prst="rect">
            <a:avLst/>
          </a:prstGeom>
          <a:noFill/>
        </p:spPr>
        <p:txBody>
          <a:bodyPr wrap="square" rtlCol="0">
            <a:spAutoFit/>
          </a:bodyPr>
          <a:lstStyle/>
          <a:p>
            <a:pPr algn="ctr"/>
            <a:r>
              <a:rPr lang="en-US" sz="4400" b="1" dirty="0">
                <a:ln>
                  <a:solidFill>
                    <a:schemeClr val="bg1"/>
                  </a:solidFill>
                </a:ln>
                <a:solidFill>
                  <a:srgbClr val="002060"/>
                </a:solidFill>
              </a:rPr>
              <a:t>INCIDENT REPORTED, OBSERVED, </a:t>
            </a:r>
          </a:p>
          <a:p>
            <a:pPr algn="ctr"/>
            <a:r>
              <a:rPr lang="en-US" sz="4400" b="1" dirty="0">
                <a:ln>
                  <a:solidFill>
                    <a:schemeClr val="bg1"/>
                  </a:solidFill>
                </a:ln>
                <a:solidFill>
                  <a:srgbClr val="002060"/>
                </a:solidFill>
              </a:rPr>
              <a:t>OR SUSPECTED</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EF45E91A-4112-9327-78EB-AF8F8600B26F}"/>
              </a:ext>
            </a:extLst>
          </p:cNvPr>
          <p:cNvSpPr txBox="1"/>
          <p:nvPr/>
        </p:nvSpPr>
        <p:spPr>
          <a:xfrm>
            <a:off x="188025" y="2018025"/>
            <a:ext cx="10601896" cy="3261855"/>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800" b="1" dirty="0">
                <a:solidFill>
                  <a:srgbClr val="002060"/>
                </a:solidFill>
              </a:rPr>
              <a:t>If it is an emergency, call 911. </a:t>
            </a:r>
          </a:p>
          <a:p>
            <a:pPr marL="457200" indent="-457200">
              <a:lnSpc>
                <a:spcPct val="150000"/>
              </a:lnSpc>
              <a:buFont typeface="Arial" panose="020B0604020202020204" pitchFamily="34" charset="0"/>
              <a:buChar char="•"/>
            </a:pPr>
            <a:r>
              <a:rPr lang="en-US" sz="2800" b="1" dirty="0">
                <a:solidFill>
                  <a:srgbClr val="002060"/>
                </a:solidFill>
              </a:rPr>
              <a:t>Employees (including coaches and faculty) are required to report (make a referral to Title IX office) </a:t>
            </a:r>
          </a:p>
          <a:p>
            <a:pPr marL="457200" indent="-457200">
              <a:lnSpc>
                <a:spcPct val="150000"/>
              </a:lnSpc>
              <a:buFont typeface="Arial" panose="020B0604020202020204" pitchFamily="34" charset="0"/>
              <a:buChar char="•"/>
            </a:pPr>
            <a:r>
              <a:rPr lang="en-US" sz="2800" b="1" dirty="0">
                <a:solidFill>
                  <a:srgbClr val="002060"/>
                </a:solidFill>
              </a:rPr>
              <a:t>Reason for the report is to offer support (not force anyone to participate in an investigation)</a:t>
            </a:r>
          </a:p>
        </p:txBody>
      </p:sp>
    </p:spTree>
    <p:extLst>
      <p:ext uri="{BB962C8B-B14F-4D97-AF65-F5344CB8AC3E}">
        <p14:creationId xmlns:p14="http://schemas.microsoft.com/office/powerpoint/2010/main" val="1831602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142239" y="482085"/>
            <a:ext cx="11876911" cy="830997"/>
          </a:xfrm>
          <a:prstGeom prst="rect">
            <a:avLst/>
          </a:prstGeom>
          <a:noFill/>
        </p:spPr>
        <p:txBody>
          <a:bodyPr wrap="square">
            <a:spAutoFit/>
          </a:bodyPr>
          <a:lstStyle/>
          <a:p>
            <a:pPr algn="ctr"/>
            <a:r>
              <a:rPr lang="en-US" sz="4800" b="1" dirty="0">
                <a:solidFill>
                  <a:srgbClr val="002060"/>
                </a:solidFill>
              </a:rPr>
              <a:t>SUPPORTIVE / INTERIM MEASURES</a:t>
            </a:r>
          </a:p>
        </p:txBody>
      </p:sp>
      <p:sp>
        <p:nvSpPr>
          <p:cNvPr id="8" name="TextBox 7">
            <a:extLst>
              <a:ext uri="{FF2B5EF4-FFF2-40B4-BE49-F238E27FC236}">
                <a16:creationId xmlns:a16="http://schemas.microsoft.com/office/drawing/2014/main" id="{6260B740-701D-1118-A2D8-F09024BC4F6D}"/>
              </a:ext>
            </a:extLst>
          </p:cNvPr>
          <p:cNvSpPr txBox="1"/>
          <p:nvPr/>
        </p:nvSpPr>
        <p:spPr>
          <a:xfrm>
            <a:off x="3048000" y="3244334"/>
            <a:ext cx="6096000" cy="646331"/>
          </a:xfrm>
          <a:prstGeom prst="rect">
            <a:avLst/>
          </a:prstGeom>
          <a:noFill/>
        </p:spPr>
        <p:txBody>
          <a:bodyPr wrap="square">
            <a:spAutoFit/>
          </a:bodyPr>
          <a:lstStyle/>
          <a:p>
            <a:pPr algn="ctr"/>
            <a:endParaRPr lang="en-US" dirty="0"/>
          </a:p>
          <a:p>
            <a:pPr algn="ctr"/>
            <a:endParaRPr lang="en-US" dirty="0"/>
          </a:p>
        </p:txBody>
      </p:sp>
      <p:graphicFrame>
        <p:nvGraphicFramePr>
          <p:cNvPr id="9" name="Content Placeholder 2">
            <a:extLst>
              <a:ext uri="{FF2B5EF4-FFF2-40B4-BE49-F238E27FC236}">
                <a16:creationId xmlns:a16="http://schemas.microsoft.com/office/drawing/2014/main" id="{8C490BF5-9001-AF94-DDDB-7321039D6FA4}"/>
              </a:ext>
            </a:extLst>
          </p:cNvPr>
          <p:cNvGraphicFramePr>
            <a:graphicFrameLocks/>
          </p:cNvGraphicFramePr>
          <p:nvPr/>
        </p:nvGraphicFramePr>
        <p:xfrm>
          <a:off x="1066800" y="1758576"/>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2968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197040"/>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PROCESS</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graphicFrame>
        <p:nvGraphicFramePr>
          <p:cNvPr id="9" name="Diagram 8">
            <a:extLst>
              <a:ext uri="{FF2B5EF4-FFF2-40B4-BE49-F238E27FC236}">
                <a16:creationId xmlns:a16="http://schemas.microsoft.com/office/drawing/2014/main" id="{DA35425A-D44B-A1EA-988B-2ECAC9794C6A}"/>
              </a:ext>
            </a:extLst>
          </p:cNvPr>
          <p:cNvGraphicFramePr/>
          <p:nvPr/>
        </p:nvGraphicFramePr>
        <p:xfrm>
          <a:off x="1066800" y="913600"/>
          <a:ext cx="10058400" cy="503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9099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SANCTIONS</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9" name="Content Placeholder 2">
            <a:extLst>
              <a:ext uri="{FF2B5EF4-FFF2-40B4-BE49-F238E27FC236}">
                <a16:creationId xmlns:a16="http://schemas.microsoft.com/office/drawing/2014/main" id="{6B4659AE-CFB2-BB3F-B81B-F41C86B99BA2}"/>
              </a:ext>
            </a:extLst>
          </p:cNvPr>
          <p:cNvSpPr txBox="1">
            <a:spLocks/>
          </p:cNvSpPr>
          <p:nvPr/>
        </p:nvSpPr>
        <p:spPr>
          <a:xfrm>
            <a:off x="1066800" y="2021580"/>
            <a:ext cx="10058400" cy="38517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rgbClr val="002060"/>
                </a:solidFill>
              </a:rPr>
              <a:t>WARNING</a:t>
            </a:r>
          </a:p>
          <a:p>
            <a:r>
              <a:rPr lang="en-US" sz="2800" b="1" dirty="0">
                <a:solidFill>
                  <a:srgbClr val="002060"/>
                </a:solidFill>
              </a:rPr>
              <a:t>TRAINING</a:t>
            </a:r>
          </a:p>
          <a:p>
            <a:r>
              <a:rPr lang="en-US" sz="2800" b="1" dirty="0">
                <a:solidFill>
                  <a:srgbClr val="002060"/>
                </a:solidFill>
              </a:rPr>
              <a:t>PERMANENT NO CONTACT</a:t>
            </a:r>
          </a:p>
          <a:p>
            <a:r>
              <a:rPr lang="en-US" sz="2800" b="1" dirty="0">
                <a:solidFill>
                  <a:srgbClr val="002060"/>
                </a:solidFill>
              </a:rPr>
              <a:t>PROBATION/LOSS OF SPECIFIC JOB DUTIES</a:t>
            </a:r>
          </a:p>
          <a:p>
            <a:r>
              <a:rPr lang="en-US" sz="2800" b="1" dirty="0">
                <a:solidFill>
                  <a:srgbClr val="002060"/>
                </a:solidFill>
              </a:rPr>
              <a:t>PERMANENT RESTRICTION/REASSIGNMENT</a:t>
            </a:r>
          </a:p>
          <a:p>
            <a:r>
              <a:rPr lang="en-US" sz="2800" b="1" dirty="0">
                <a:solidFill>
                  <a:srgbClr val="002060"/>
                </a:solidFill>
              </a:rPr>
              <a:t>SUSPENSION/UNPAID LEAVE</a:t>
            </a:r>
          </a:p>
          <a:p>
            <a:r>
              <a:rPr lang="en-US" sz="2800" b="1" dirty="0">
                <a:solidFill>
                  <a:srgbClr val="002060"/>
                </a:solidFill>
              </a:rPr>
              <a:t>EXPULSION/TERMINATION</a:t>
            </a:r>
          </a:p>
        </p:txBody>
      </p:sp>
    </p:spTree>
    <p:extLst>
      <p:ext uri="{BB962C8B-B14F-4D97-AF65-F5344CB8AC3E}">
        <p14:creationId xmlns:p14="http://schemas.microsoft.com/office/powerpoint/2010/main" val="1264876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REPORTING / REFERRAL OBLIGATIONS</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F294FA55-E028-F664-CB97-F871C0DF6DA8}"/>
              </a:ext>
            </a:extLst>
          </p:cNvPr>
          <p:cNvSpPr txBox="1"/>
          <p:nvPr/>
        </p:nvSpPr>
        <p:spPr>
          <a:xfrm>
            <a:off x="4264655" y="5543475"/>
            <a:ext cx="6112042" cy="464871"/>
          </a:xfrm>
          <a:prstGeom prst="rect">
            <a:avLst/>
          </a:prstGeom>
          <a:noFill/>
        </p:spPr>
        <p:txBody>
          <a:bodyPr wrap="square">
            <a:spAutoFit/>
          </a:bodyPr>
          <a:lstStyle/>
          <a:p>
            <a:pPr>
              <a:lnSpc>
                <a:spcPct val="150000"/>
              </a:lnSpc>
            </a:pPr>
            <a:r>
              <a:rPr lang="en-US" sz="1800" b="1" u="sng" dirty="0">
                <a:solidFill>
                  <a:srgbClr val="002A5C"/>
                </a:solidFill>
              </a:rPr>
              <a:t>If it is an emergency, call 911.</a:t>
            </a:r>
          </a:p>
        </p:txBody>
      </p:sp>
      <p:sp>
        <p:nvSpPr>
          <p:cNvPr id="9" name="TextBox 8">
            <a:extLst>
              <a:ext uri="{FF2B5EF4-FFF2-40B4-BE49-F238E27FC236}">
                <a16:creationId xmlns:a16="http://schemas.microsoft.com/office/drawing/2014/main" id="{FDF92E2E-8199-7E05-8230-0C9B82E772C4}"/>
              </a:ext>
            </a:extLst>
          </p:cNvPr>
          <p:cNvSpPr txBox="1"/>
          <p:nvPr/>
        </p:nvSpPr>
        <p:spPr>
          <a:xfrm>
            <a:off x="734340" y="1246587"/>
            <a:ext cx="10629050" cy="327955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000" b="1" dirty="0">
                <a:solidFill>
                  <a:srgbClr val="DE5410"/>
                </a:solidFill>
              </a:rPr>
              <a:t>Mandatory Reporters </a:t>
            </a:r>
            <a:r>
              <a:rPr lang="en-US" sz="2000" dirty="0">
                <a:solidFill>
                  <a:srgbClr val="DE5410"/>
                </a:solidFill>
              </a:rPr>
              <a:t>are </a:t>
            </a:r>
            <a:r>
              <a:rPr lang="en-US" sz="2000" b="1" dirty="0">
                <a:solidFill>
                  <a:srgbClr val="DE5410"/>
                </a:solidFill>
              </a:rPr>
              <a:t>required</a:t>
            </a:r>
            <a:r>
              <a:rPr lang="en-US" sz="2000" dirty="0">
                <a:solidFill>
                  <a:srgbClr val="DE5410"/>
                </a:solidFill>
              </a:rPr>
              <a:t> to report disclosures of Sex-Based Misconduct and any form of discrimination based on sex and retaliation to Auburn University’s Title IX Coordinator </a:t>
            </a:r>
            <a:r>
              <a:rPr lang="en-US" sz="2000" b="1" dirty="0">
                <a:solidFill>
                  <a:srgbClr val="DE5410"/>
                </a:solidFill>
              </a:rPr>
              <a:t>immediately</a:t>
            </a:r>
            <a:r>
              <a:rPr lang="en-US" sz="2000" dirty="0">
                <a:solidFill>
                  <a:srgbClr val="DE5410"/>
                </a:solidFill>
              </a:rPr>
              <a:t>.</a:t>
            </a:r>
          </a:p>
          <a:p>
            <a:pPr marL="342900" indent="-342900">
              <a:lnSpc>
                <a:spcPct val="150000"/>
              </a:lnSpc>
              <a:buFont typeface="Arial" panose="020B0604020202020204" pitchFamily="34" charset="0"/>
              <a:buChar char="•"/>
            </a:pPr>
            <a:r>
              <a:rPr lang="en-US" sz="2000" dirty="0">
                <a:solidFill>
                  <a:srgbClr val="DE5410"/>
                </a:solidFill>
              </a:rPr>
              <a:t>Mandatory Reporters = Every Employee who is not a designated Confidential Employee.</a:t>
            </a:r>
          </a:p>
          <a:p>
            <a:pPr marL="342900" indent="-342900">
              <a:lnSpc>
                <a:spcPct val="150000"/>
              </a:lnSpc>
              <a:buFont typeface="Arial" panose="020B0604020202020204" pitchFamily="34" charset="0"/>
              <a:buChar char="•"/>
            </a:pPr>
            <a:r>
              <a:rPr lang="en-US" sz="2000" b="1" dirty="0">
                <a:solidFill>
                  <a:srgbClr val="DE5410"/>
                </a:solidFill>
              </a:rPr>
              <a:t>Confidential Employees </a:t>
            </a:r>
            <a:r>
              <a:rPr lang="en-US" sz="2000" dirty="0">
                <a:solidFill>
                  <a:srgbClr val="DE5410"/>
                </a:solidFill>
              </a:rPr>
              <a:t>are those Employees who are permitted to engage in confidential communications under Alabama law. This includes medical and clinical care provides, mental health providers, licensed professional counselors, and ordained clergy.</a:t>
            </a:r>
          </a:p>
        </p:txBody>
      </p:sp>
    </p:spTree>
    <p:extLst>
      <p:ext uri="{BB962C8B-B14F-4D97-AF65-F5344CB8AC3E}">
        <p14:creationId xmlns:p14="http://schemas.microsoft.com/office/powerpoint/2010/main" val="571767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142239" y="482085"/>
            <a:ext cx="11876911" cy="769441"/>
          </a:xfrm>
          <a:prstGeom prst="rect">
            <a:avLst/>
          </a:prstGeom>
          <a:noFill/>
        </p:spPr>
        <p:txBody>
          <a:bodyPr wrap="square">
            <a:spAutoFit/>
          </a:bodyPr>
          <a:lstStyle/>
          <a:p>
            <a:pPr algn="ctr"/>
            <a:r>
              <a:rPr lang="en-US" sz="4400" b="1" dirty="0">
                <a:solidFill>
                  <a:srgbClr val="002060"/>
                </a:solidFill>
              </a:rPr>
              <a:t>ON CAMPUS-CONFIDENTIAL RESOURCES</a:t>
            </a:r>
          </a:p>
        </p:txBody>
      </p:sp>
      <p:sp>
        <p:nvSpPr>
          <p:cNvPr id="21" name="TextBox 20">
            <a:extLst>
              <a:ext uri="{FF2B5EF4-FFF2-40B4-BE49-F238E27FC236}">
                <a16:creationId xmlns:a16="http://schemas.microsoft.com/office/drawing/2014/main" id="{563A8160-DDC5-95D4-F491-D1817F7191FF}"/>
              </a:ext>
            </a:extLst>
          </p:cNvPr>
          <p:cNvSpPr txBox="1"/>
          <p:nvPr/>
        </p:nvSpPr>
        <p:spPr>
          <a:xfrm>
            <a:off x="542290" y="1579322"/>
            <a:ext cx="11155724" cy="3970318"/>
          </a:xfrm>
          <a:prstGeom prst="rect">
            <a:avLst/>
          </a:prstGeom>
          <a:noFill/>
        </p:spPr>
        <p:txBody>
          <a:bodyPr wrap="square">
            <a:spAutoFit/>
          </a:bodyPr>
          <a:lstStyle/>
          <a:p>
            <a:pPr marL="457200" indent="-457200" rtl="0" eaLnBrk="1" fontAlgn="t" latinLnBrk="0" hangingPunct="1">
              <a:lnSpc>
                <a:spcPct val="150000"/>
              </a:lnSpc>
              <a:spcBef>
                <a:spcPts val="0"/>
              </a:spcBef>
              <a:spcAft>
                <a:spcPts val="0"/>
              </a:spcAft>
              <a:buFont typeface="Arial" panose="020B0604020202020204" pitchFamily="34" charset="0"/>
              <a:buChar char="•"/>
            </a:pPr>
            <a:r>
              <a:rPr lang="en-US" sz="2800" b="1" dirty="0">
                <a:solidFill>
                  <a:srgbClr val="002060"/>
                </a:solidFill>
                <a:latin typeface="Gill Sans MT" panose="020B0502020104020203" pitchFamily="34" charset="0"/>
              </a:rPr>
              <a:t>Safe Harbor (334-844-7233)</a:t>
            </a:r>
          </a:p>
          <a:p>
            <a:pPr marL="457200" indent="-457200" fontAlgn="t">
              <a:lnSpc>
                <a:spcPct val="150000"/>
              </a:lnSpc>
              <a:buFont typeface="Arial" panose="020B0604020202020204" pitchFamily="34" charset="0"/>
              <a:buChar char="•"/>
            </a:pPr>
            <a:r>
              <a:rPr lang="en-US" sz="2800" b="1" i="0" u="none" strike="noStrike" kern="1200" dirty="0">
                <a:solidFill>
                  <a:srgbClr val="002060"/>
                </a:solidFill>
                <a:effectLst/>
                <a:latin typeface="Gill Sans MT" panose="020B0502020104020203" pitchFamily="34" charset="0"/>
              </a:rPr>
              <a:t>Student Counseling and Psychological Services (334-844-5123)</a:t>
            </a:r>
          </a:p>
          <a:p>
            <a:pPr marL="457200" indent="-457200" rtl="0" eaLnBrk="1" fontAlgn="t" latinLnBrk="0" hangingPunct="1">
              <a:lnSpc>
                <a:spcPct val="150000"/>
              </a:lnSpc>
              <a:spcBef>
                <a:spcPts val="0"/>
              </a:spcBef>
              <a:spcAft>
                <a:spcPts val="0"/>
              </a:spcAft>
              <a:buFont typeface="Arial" panose="020B0604020202020204" pitchFamily="34" charset="0"/>
              <a:buChar char="•"/>
            </a:pPr>
            <a:r>
              <a:rPr lang="en-US" sz="2800" b="1" dirty="0">
                <a:solidFill>
                  <a:srgbClr val="002060"/>
                </a:solidFill>
                <a:latin typeface="Gill Sans MT" panose="020B0502020104020203" pitchFamily="34" charset="0"/>
              </a:rPr>
              <a:t>Counseling and Sports Psychology (Athletics)</a:t>
            </a:r>
            <a:endParaRPr lang="en-US" sz="2800" b="1" i="0" u="none" strike="noStrike" kern="1200" dirty="0">
              <a:solidFill>
                <a:srgbClr val="002060"/>
              </a:solidFill>
              <a:effectLst/>
              <a:latin typeface="Gill Sans MT" panose="020B0502020104020203" pitchFamily="34" charset="0"/>
            </a:endParaRPr>
          </a:p>
          <a:p>
            <a:pPr marL="457200" indent="-457200" rtl="0" eaLnBrk="1" fontAlgn="t" latinLnBrk="0" hangingPunct="1">
              <a:lnSpc>
                <a:spcPct val="150000"/>
              </a:lnSpc>
              <a:spcBef>
                <a:spcPts val="0"/>
              </a:spcBef>
              <a:spcAft>
                <a:spcPts val="0"/>
              </a:spcAft>
              <a:buFont typeface="Arial" panose="020B0604020202020204" pitchFamily="34" charset="0"/>
              <a:buChar char="•"/>
            </a:pPr>
            <a:r>
              <a:rPr lang="en-US" sz="2800" b="1" dirty="0">
                <a:solidFill>
                  <a:srgbClr val="002060"/>
                </a:solidFill>
                <a:latin typeface="Gill Sans MT" panose="020B0502020104020203" pitchFamily="34" charset="0"/>
              </a:rPr>
              <a:t>Auburn University Medical Clinic</a:t>
            </a:r>
          </a:p>
          <a:p>
            <a:pPr marL="457200" indent="-457200" rtl="0" eaLnBrk="1" fontAlgn="t" latinLnBrk="0" hangingPunct="1">
              <a:lnSpc>
                <a:spcPct val="150000"/>
              </a:lnSpc>
              <a:spcBef>
                <a:spcPts val="0"/>
              </a:spcBef>
              <a:spcAft>
                <a:spcPts val="0"/>
              </a:spcAft>
              <a:buFont typeface="Arial" panose="020B0604020202020204" pitchFamily="34" charset="0"/>
              <a:buChar char="•"/>
            </a:pPr>
            <a:r>
              <a:rPr lang="en-US" sz="2800" b="1" dirty="0">
                <a:solidFill>
                  <a:srgbClr val="002060"/>
                </a:solidFill>
                <a:latin typeface="Gill Sans MT" panose="020B0502020104020203" pitchFamily="34" charset="0"/>
              </a:rPr>
              <a:t>Ombudsperson (334-844-7170)</a:t>
            </a:r>
          </a:p>
          <a:p>
            <a:pPr marL="457200" indent="-457200" rtl="0" eaLnBrk="1" fontAlgn="t" latinLnBrk="0" hangingPunct="1">
              <a:lnSpc>
                <a:spcPct val="150000"/>
              </a:lnSpc>
              <a:spcBef>
                <a:spcPts val="0"/>
              </a:spcBef>
              <a:spcAft>
                <a:spcPts val="0"/>
              </a:spcAft>
              <a:buFont typeface="Arial" panose="020B0604020202020204" pitchFamily="34" charset="0"/>
              <a:buChar char="•"/>
            </a:pPr>
            <a:r>
              <a:rPr lang="en-US" sz="2800" b="1" i="0" u="none" strike="noStrike" dirty="0">
                <a:solidFill>
                  <a:srgbClr val="002060"/>
                </a:solidFill>
                <a:effectLst/>
                <a:latin typeface="Gill Sans MT" panose="020B0502020104020203" pitchFamily="34" charset="0"/>
              </a:rPr>
              <a:t>Employee Assistance Program (EAP)</a:t>
            </a:r>
            <a:endParaRPr lang="en-US" sz="2800" b="1" i="0" u="none" strike="noStrike" dirty="0">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059281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NON-CONFIDENTIAL / PRIVATE RESOURCES</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7C83BC03-D24C-29A6-BBE6-D9F6809FF6BF}"/>
              </a:ext>
            </a:extLst>
          </p:cNvPr>
          <p:cNvSpPr txBox="1"/>
          <p:nvPr/>
        </p:nvSpPr>
        <p:spPr>
          <a:xfrm>
            <a:off x="529590" y="1614309"/>
            <a:ext cx="9380220" cy="3908186"/>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800" b="1" dirty="0">
                <a:solidFill>
                  <a:srgbClr val="002060"/>
                </a:solidFill>
              </a:rPr>
              <a:t>Office of Affirmative Action / Equal Employment Opportunity &amp; Title IX</a:t>
            </a:r>
          </a:p>
          <a:p>
            <a:pPr marL="457200" indent="-457200">
              <a:lnSpc>
                <a:spcPct val="150000"/>
              </a:lnSpc>
              <a:buFont typeface="Arial" panose="020B0604020202020204" pitchFamily="34" charset="0"/>
              <a:buChar char="•"/>
            </a:pPr>
            <a:r>
              <a:rPr lang="en-US" sz="2800" b="1" dirty="0">
                <a:solidFill>
                  <a:srgbClr val="002060"/>
                </a:solidFill>
              </a:rPr>
              <a:t>Office of Human Resources </a:t>
            </a:r>
          </a:p>
          <a:p>
            <a:pPr marL="457200" indent="-457200">
              <a:lnSpc>
                <a:spcPct val="150000"/>
              </a:lnSpc>
              <a:buFont typeface="Arial" panose="020B0604020202020204" pitchFamily="34" charset="0"/>
              <a:buChar char="•"/>
            </a:pPr>
            <a:r>
              <a:rPr lang="en-US" sz="2800" b="1" dirty="0">
                <a:solidFill>
                  <a:srgbClr val="002060"/>
                </a:solidFill>
              </a:rPr>
              <a:t>Office of Provost</a:t>
            </a:r>
          </a:p>
          <a:p>
            <a:pPr marL="457200" indent="-457200">
              <a:lnSpc>
                <a:spcPct val="150000"/>
              </a:lnSpc>
              <a:buFont typeface="Arial" panose="020B0604020202020204" pitchFamily="34" charset="0"/>
              <a:buChar char="•"/>
            </a:pPr>
            <a:r>
              <a:rPr lang="en-US" sz="2800" b="1" dirty="0">
                <a:solidFill>
                  <a:srgbClr val="002060"/>
                </a:solidFill>
              </a:rPr>
              <a:t>Office of Student Affairs</a:t>
            </a:r>
          </a:p>
          <a:p>
            <a:pPr marL="457200" indent="-457200">
              <a:lnSpc>
                <a:spcPct val="150000"/>
              </a:lnSpc>
              <a:buFont typeface="Arial" panose="020B0604020202020204" pitchFamily="34" charset="0"/>
              <a:buChar char="•"/>
            </a:pPr>
            <a:r>
              <a:rPr lang="en-US" sz="2800" b="1" dirty="0">
                <a:solidFill>
                  <a:srgbClr val="002060"/>
                </a:solidFill>
              </a:rPr>
              <a:t>Campus Safety and Security</a:t>
            </a:r>
          </a:p>
        </p:txBody>
      </p:sp>
    </p:spTree>
    <p:extLst>
      <p:ext uri="{BB962C8B-B14F-4D97-AF65-F5344CB8AC3E}">
        <p14:creationId xmlns:p14="http://schemas.microsoft.com/office/powerpoint/2010/main" val="2154069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F03641D-0F89-F7AD-BDB3-BCD5E2FC9F4F}"/>
              </a:ext>
            </a:extLst>
          </p:cNvPr>
          <p:cNvSpPr/>
          <p:nvPr/>
        </p:nvSpPr>
        <p:spPr>
          <a:xfrm>
            <a:off x="-1594761" y="712909"/>
            <a:ext cx="6207627" cy="6544353"/>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p:cNvSpPr txBox="1"/>
          <p:nvPr/>
        </p:nvSpPr>
        <p:spPr>
          <a:xfrm>
            <a:off x="549619" y="1122681"/>
            <a:ext cx="2951205" cy="557106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ln>
                  <a:solidFill>
                    <a:schemeClr val="bg1"/>
                  </a:solidFill>
                </a:ln>
                <a:solidFill>
                  <a:schemeClr val="bg1"/>
                </a:solidFill>
                <a:latin typeface="+mj-lt"/>
                <a:ea typeface="+mj-ea"/>
                <a:cs typeface="+mj-cs"/>
              </a:rPr>
              <a:t>TRAINING OUTLINE</a:t>
            </a:r>
          </a:p>
        </p:txBody>
      </p:sp>
      <p:pic>
        <p:nvPicPr>
          <p:cNvPr id="3" name="Picture 2"/>
          <p:cNvPicPr>
            <a:picLocks noChangeAspect="1"/>
          </p:cNvPicPr>
          <p:nvPr/>
        </p:nvPicPr>
        <p:blipFill rotWithShape="1">
          <a:blip r:embed="rId2"/>
          <a:srcRect b="82963"/>
          <a:stretch/>
        </p:blipFill>
        <p:spPr>
          <a:xfrm>
            <a:off x="-3048" y="11009"/>
            <a:ext cx="12192000" cy="1168400"/>
          </a:xfrm>
          <a:prstGeom prst="rect">
            <a:avLst/>
          </a:prstGeom>
        </p:spPr>
      </p:pic>
      <p:sp>
        <p:nvSpPr>
          <p:cNvPr id="8" name="TextBox 7"/>
          <p:cNvSpPr txBox="1"/>
          <p:nvPr/>
        </p:nvSpPr>
        <p:spPr>
          <a:xfrm>
            <a:off x="0" y="1122681"/>
            <a:ext cx="12192000" cy="45719"/>
          </a:xfrm>
          <a:prstGeom prst="rect">
            <a:avLst/>
          </a:prstGeom>
          <a:solidFill>
            <a:srgbClr val="DE5410"/>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19F3D18D-A60D-353C-A3C9-67AE2FB446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558" y="265581"/>
            <a:ext cx="516073" cy="447328"/>
          </a:xfrm>
          <a:prstGeom prst="rect">
            <a:avLst/>
          </a:prstGeom>
        </p:spPr>
      </p:pic>
      <p:grpSp>
        <p:nvGrpSpPr>
          <p:cNvPr id="4" name="Group 3">
            <a:extLst>
              <a:ext uri="{FF2B5EF4-FFF2-40B4-BE49-F238E27FC236}">
                <a16:creationId xmlns:a16="http://schemas.microsoft.com/office/drawing/2014/main" id="{781BC18A-7137-8D12-D264-81603D926E68}"/>
              </a:ext>
            </a:extLst>
          </p:cNvPr>
          <p:cNvGrpSpPr/>
          <p:nvPr/>
        </p:nvGrpSpPr>
        <p:grpSpPr>
          <a:xfrm>
            <a:off x="5350667" y="1327940"/>
            <a:ext cx="6291714" cy="5529384"/>
            <a:chOff x="5350667" y="1327940"/>
            <a:chExt cx="6291714" cy="5529384"/>
          </a:xfrm>
        </p:grpSpPr>
        <p:sp>
          <p:nvSpPr>
            <p:cNvPr id="5" name="Straight Connector 4">
              <a:extLst>
                <a:ext uri="{FF2B5EF4-FFF2-40B4-BE49-F238E27FC236}">
                  <a16:creationId xmlns:a16="http://schemas.microsoft.com/office/drawing/2014/main" id="{895B6160-1D47-D795-8DF0-78C450B301E0}"/>
                </a:ext>
              </a:extLst>
            </p:cNvPr>
            <p:cNvSpPr/>
            <p:nvPr/>
          </p:nvSpPr>
          <p:spPr>
            <a:xfrm>
              <a:off x="5350667" y="1327940"/>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6" name="Freeform: Shape 5">
              <a:extLst>
                <a:ext uri="{FF2B5EF4-FFF2-40B4-BE49-F238E27FC236}">
                  <a16:creationId xmlns:a16="http://schemas.microsoft.com/office/drawing/2014/main" id="{65D94913-87A9-F645-EF42-F052A85324C1}"/>
                </a:ext>
              </a:extLst>
            </p:cNvPr>
            <p:cNvSpPr/>
            <p:nvPr/>
          </p:nvSpPr>
          <p:spPr>
            <a:xfrm>
              <a:off x="5350667" y="1327940"/>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DIVERSITY, EQUITY, INCLUSION, &amp; BELONGING</a:t>
              </a:r>
            </a:p>
          </p:txBody>
        </p:sp>
        <p:sp>
          <p:nvSpPr>
            <p:cNvPr id="9" name="Straight Connector 8">
              <a:extLst>
                <a:ext uri="{FF2B5EF4-FFF2-40B4-BE49-F238E27FC236}">
                  <a16:creationId xmlns:a16="http://schemas.microsoft.com/office/drawing/2014/main" id="{F377BF80-F9F3-4693-581E-50B57BD83892}"/>
                </a:ext>
              </a:extLst>
            </p:cNvPr>
            <p:cNvSpPr/>
            <p:nvPr/>
          </p:nvSpPr>
          <p:spPr>
            <a:xfrm>
              <a:off x="5350667" y="1942316"/>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0" name="Freeform: Shape 9">
              <a:extLst>
                <a:ext uri="{FF2B5EF4-FFF2-40B4-BE49-F238E27FC236}">
                  <a16:creationId xmlns:a16="http://schemas.microsoft.com/office/drawing/2014/main" id="{62AF3CA3-C332-2D1A-1C1C-ABA68446C53C}"/>
                </a:ext>
              </a:extLst>
            </p:cNvPr>
            <p:cNvSpPr/>
            <p:nvPr/>
          </p:nvSpPr>
          <p:spPr>
            <a:xfrm>
              <a:off x="5350667" y="1942316"/>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TITLE IX / PROHIBITED CONDUCT </a:t>
              </a:r>
            </a:p>
          </p:txBody>
        </p:sp>
        <p:sp>
          <p:nvSpPr>
            <p:cNvPr id="11" name="Straight Connector 10">
              <a:extLst>
                <a:ext uri="{FF2B5EF4-FFF2-40B4-BE49-F238E27FC236}">
                  <a16:creationId xmlns:a16="http://schemas.microsoft.com/office/drawing/2014/main" id="{E195C96A-F881-15C5-FD92-A45A439EE9B4}"/>
                </a:ext>
              </a:extLst>
            </p:cNvPr>
            <p:cNvSpPr/>
            <p:nvPr/>
          </p:nvSpPr>
          <p:spPr>
            <a:xfrm>
              <a:off x="5350667" y="2556692"/>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B8B26706-67D6-047E-1C87-00A7850F3EF5}"/>
                </a:ext>
              </a:extLst>
            </p:cNvPr>
            <p:cNvSpPr/>
            <p:nvPr/>
          </p:nvSpPr>
          <p:spPr>
            <a:xfrm>
              <a:off x="5350667" y="2556692"/>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defTabSz="889000">
                <a:lnSpc>
                  <a:spcPct val="90000"/>
                </a:lnSpc>
                <a:spcBef>
                  <a:spcPct val="0"/>
                </a:spcBef>
                <a:spcAft>
                  <a:spcPct val="35000"/>
                </a:spcAft>
              </a:pPr>
              <a:r>
                <a:rPr lang="en-US" sz="2000" kern="1200" dirty="0">
                  <a:solidFill>
                    <a:srgbClr val="0B2241"/>
                  </a:solidFill>
                </a:rPr>
                <a:t>BYSTANDER INTERVENTION</a:t>
              </a:r>
            </a:p>
          </p:txBody>
        </p:sp>
        <p:sp>
          <p:nvSpPr>
            <p:cNvPr id="14" name="Straight Connector 13">
              <a:extLst>
                <a:ext uri="{FF2B5EF4-FFF2-40B4-BE49-F238E27FC236}">
                  <a16:creationId xmlns:a16="http://schemas.microsoft.com/office/drawing/2014/main" id="{5FCF32B6-9501-7E0F-5B40-C12798C28537}"/>
                </a:ext>
              </a:extLst>
            </p:cNvPr>
            <p:cNvSpPr/>
            <p:nvPr/>
          </p:nvSpPr>
          <p:spPr>
            <a:xfrm>
              <a:off x="5350667" y="3171068"/>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59B2E7F4-594E-DBD2-94FE-CCF3ADBEDA6E}"/>
                </a:ext>
              </a:extLst>
            </p:cNvPr>
            <p:cNvSpPr/>
            <p:nvPr/>
          </p:nvSpPr>
          <p:spPr>
            <a:xfrm>
              <a:off x="5350667" y="3171068"/>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REPORTING/RESOURCES</a:t>
              </a:r>
            </a:p>
          </p:txBody>
        </p:sp>
        <p:sp>
          <p:nvSpPr>
            <p:cNvPr id="16" name="Straight Connector 15">
              <a:extLst>
                <a:ext uri="{FF2B5EF4-FFF2-40B4-BE49-F238E27FC236}">
                  <a16:creationId xmlns:a16="http://schemas.microsoft.com/office/drawing/2014/main" id="{A10C7DF8-B181-3882-970D-1AF2BE55BB2F}"/>
                </a:ext>
              </a:extLst>
            </p:cNvPr>
            <p:cNvSpPr/>
            <p:nvPr/>
          </p:nvSpPr>
          <p:spPr>
            <a:xfrm>
              <a:off x="5350667" y="3785444"/>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7" name="Freeform: Shape 16">
              <a:extLst>
                <a:ext uri="{FF2B5EF4-FFF2-40B4-BE49-F238E27FC236}">
                  <a16:creationId xmlns:a16="http://schemas.microsoft.com/office/drawing/2014/main" id="{39C13972-9C95-965F-A105-4FC548E1EADA}"/>
                </a:ext>
              </a:extLst>
            </p:cNvPr>
            <p:cNvSpPr/>
            <p:nvPr/>
          </p:nvSpPr>
          <p:spPr>
            <a:xfrm>
              <a:off x="5350667" y="3785444"/>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RETALIATION</a:t>
              </a:r>
            </a:p>
          </p:txBody>
        </p:sp>
        <p:sp>
          <p:nvSpPr>
            <p:cNvPr id="18" name="Straight Connector 17">
              <a:extLst>
                <a:ext uri="{FF2B5EF4-FFF2-40B4-BE49-F238E27FC236}">
                  <a16:creationId xmlns:a16="http://schemas.microsoft.com/office/drawing/2014/main" id="{941DCDBB-EFEF-F894-C068-71D268C0A95C}"/>
                </a:ext>
              </a:extLst>
            </p:cNvPr>
            <p:cNvSpPr/>
            <p:nvPr/>
          </p:nvSpPr>
          <p:spPr>
            <a:xfrm>
              <a:off x="5350667" y="4399820"/>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9" name="Freeform: Shape 18">
              <a:extLst>
                <a:ext uri="{FF2B5EF4-FFF2-40B4-BE49-F238E27FC236}">
                  <a16:creationId xmlns:a16="http://schemas.microsoft.com/office/drawing/2014/main" id="{DAC28F73-901D-D7D2-F32A-58D3E3449F21}"/>
                </a:ext>
              </a:extLst>
            </p:cNvPr>
            <p:cNvSpPr/>
            <p:nvPr/>
          </p:nvSpPr>
          <p:spPr>
            <a:xfrm>
              <a:off x="5350667" y="4399820"/>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SUPPORTIVE / INTERIM MEASURES</a:t>
              </a:r>
            </a:p>
          </p:txBody>
        </p:sp>
        <p:sp>
          <p:nvSpPr>
            <p:cNvPr id="21" name="Straight Connector 20">
              <a:extLst>
                <a:ext uri="{FF2B5EF4-FFF2-40B4-BE49-F238E27FC236}">
                  <a16:creationId xmlns:a16="http://schemas.microsoft.com/office/drawing/2014/main" id="{C45F0073-EC5F-F380-85A3-3779EE02A173}"/>
                </a:ext>
              </a:extLst>
            </p:cNvPr>
            <p:cNvSpPr/>
            <p:nvPr/>
          </p:nvSpPr>
          <p:spPr>
            <a:xfrm>
              <a:off x="5350667" y="5014196"/>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09D16D6A-93BC-40EF-84C6-731609F67C9F}"/>
                </a:ext>
              </a:extLst>
            </p:cNvPr>
            <p:cNvSpPr/>
            <p:nvPr/>
          </p:nvSpPr>
          <p:spPr>
            <a:xfrm>
              <a:off x="5350667" y="5014196"/>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dirty="0">
                <a:solidFill>
                  <a:srgbClr val="0B2241"/>
                </a:solidFill>
              </a:endParaRPr>
            </a:p>
          </p:txBody>
        </p:sp>
        <p:sp>
          <p:nvSpPr>
            <p:cNvPr id="23" name="Straight Connector 22">
              <a:extLst>
                <a:ext uri="{FF2B5EF4-FFF2-40B4-BE49-F238E27FC236}">
                  <a16:creationId xmlns:a16="http://schemas.microsoft.com/office/drawing/2014/main" id="{39B044E8-C17D-EDC4-824C-428377A3D276}"/>
                </a:ext>
              </a:extLst>
            </p:cNvPr>
            <p:cNvSpPr/>
            <p:nvPr/>
          </p:nvSpPr>
          <p:spPr>
            <a:xfrm>
              <a:off x="5350667" y="5628572"/>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24" name="Freeform: Shape 23">
              <a:extLst>
                <a:ext uri="{FF2B5EF4-FFF2-40B4-BE49-F238E27FC236}">
                  <a16:creationId xmlns:a16="http://schemas.microsoft.com/office/drawing/2014/main" id="{2340F38B-DE8A-3D60-F3A1-AB324DEDE680}"/>
                </a:ext>
              </a:extLst>
            </p:cNvPr>
            <p:cNvSpPr/>
            <p:nvPr/>
          </p:nvSpPr>
          <p:spPr>
            <a:xfrm>
              <a:off x="5350667" y="5628572"/>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SANCTIONS</a:t>
              </a:r>
            </a:p>
          </p:txBody>
        </p:sp>
        <p:sp>
          <p:nvSpPr>
            <p:cNvPr id="25" name="Straight Connector 24">
              <a:extLst>
                <a:ext uri="{FF2B5EF4-FFF2-40B4-BE49-F238E27FC236}">
                  <a16:creationId xmlns:a16="http://schemas.microsoft.com/office/drawing/2014/main" id="{A8ABAAC7-5C95-1359-949A-BDBC08D98015}"/>
                </a:ext>
              </a:extLst>
            </p:cNvPr>
            <p:cNvSpPr/>
            <p:nvPr/>
          </p:nvSpPr>
          <p:spPr>
            <a:xfrm>
              <a:off x="5350667" y="6242948"/>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CBBC9555-6051-0779-0788-94EF1354890E}"/>
                </a:ext>
              </a:extLst>
            </p:cNvPr>
            <p:cNvSpPr/>
            <p:nvPr/>
          </p:nvSpPr>
          <p:spPr>
            <a:xfrm>
              <a:off x="5350667" y="6242948"/>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PRESERVATION OF EVIDENCE AND MEDICAL SUPPORT</a:t>
              </a:r>
            </a:p>
          </p:txBody>
        </p:sp>
      </p:grpSp>
      <p:sp>
        <p:nvSpPr>
          <p:cNvPr id="27" name="Freeform: Shape 26">
            <a:extLst>
              <a:ext uri="{FF2B5EF4-FFF2-40B4-BE49-F238E27FC236}">
                <a16:creationId xmlns:a16="http://schemas.microsoft.com/office/drawing/2014/main" id="{C31B1D81-1BC2-0106-9A13-5A458DC89508}"/>
              </a:ext>
            </a:extLst>
          </p:cNvPr>
          <p:cNvSpPr/>
          <p:nvPr/>
        </p:nvSpPr>
        <p:spPr>
          <a:xfrm>
            <a:off x="5350667" y="5014195"/>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defTabSz="889000">
              <a:lnSpc>
                <a:spcPct val="90000"/>
              </a:lnSpc>
              <a:spcBef>
                <a:spcPct val="0"/>
              </a:spcBef>
              <a:spcAft>
                <a:spcPct val="35000"/>
              </a:spcAft>
            </a:pPr>
            <a:r>
              <a:rPr lang="en-US" sz="2000" kern="1200" dirty="0">
                <a:solidFill>
                  <a:srgbClr val="0B2241"/>
                </a:solidFill>
              </a:rPr>
              <a:t>PROCESS</a:t>
            </a:r>
          </a:p>
        </p:txBody>
      </p:sp>
    </p:spTree>
    <p:extLst>
      <p:ext uri="{BB962C8B-B14F-4D97-AF65-F5344CB8AC3E}">
        <p14:creationId xmlns:p14="http://schemas.microsoft.com/office/powerpoint/2010/main" val="3656540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WHAT TO INCLUDE IN THE REPORT</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A9DFD454-C481-C6C9-9484-6D43EB1834D9}"/>
              </a:ext>
            </a:extLst>
          </p:cNvPr>
          <p:cNvSpPr txBox="1"/>
          <p:nvPr/>
        </p:nvSpPr>
        <p:spPr>
          <a:xfrm>
            <a:off x="733838" y="1439647"/>
            <a:ext cx="10242006" cy="3917034"/>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b="1" dirty="0">
                <a:solidFill>
                  <a:srgbClr val="DE5410"/>
                </a:solidFill>
              </a:rPr>
              <a:t>Sexual Misconduct/Discrimination or Harassment Based on Protected Class Incident Reporting Form (</a:t>
            </a:r>
            <a:r>
              <a:rPr lang="en-US" sz="2400" b="1" dirty="0" err="1">
                <a:solidFill>
                  <a:srgbClr val="DE5410"/>
                </a:solidFill>
                <a:hlinkClick r:id="rId4"/>
              </a:rPr>
              <a:t>aub.ie</a:t>
            </a:r>
            <a:r>
              <a:rPr lang="en-US" sz="2400" b="1" dirty="0">
                <a:solidFill>
                  <a:srgbClr val="DE5410"/>
                </a:solidFill>
                <a:hlinkClick r:id="rId4"/>
              </a:rPr>
              <a:t>/report</a:t>
            </a:r>
            <a:r>
              <a:rPr lang="en-US" sz="2400" b="1" dirty="0">
                <a:solidFill>
                  <a:srgbClr val="DE5410"/>
                </a:solidFill>
              </a:rPr>
              <a:t>)</a:t>
            </a:r>
          </a:p>
          <a:p>
            <a:pPr marL="342900" indent="-342900">
              <a:lnSpc>
                <a:spcPct val="150000"/>
              </a:lnSpc>
              <a:buFont typeface="Arial" panose="020B0604020202020204" pitchFamily="34" charset="0"/>
              <a:buChar char="•"/>
            </a:pPr>
            <a:r>
              <a:rPr lang="en-US" sz="2400" b="1" dirty="0">
                <a:solidFill>
                  <a:srgbClr val="DE5410"/>
                </a:solidFill>
              </a:rPr>
              <a:t>Include your name.</a:t>
            </a:r>
          </a:p>
          <a:p>
            <a:pPr marL="342900" indent="-342900">
              <a:lnSpc>
                <a:spcPct val="150000"/>
              </a:lnSpc>
              <a:buFont typeface="Arial" panose="020B0604020202020204" pitchFamily="34" charset="0"/>
              <a:buChar char="•"/>
            </a:pPr>
            <a:r>
              <a:rPr lang="en-US" sz="2400" b="1" dirty="0">
                <a:solidFill>
                  <a:srgbClr val="DE5410"/>
                </a:solidFill>
              </a:rPr>
              <a:t>Include the names of involved parties (Complainant and Respondent).</a:t>
            </a:r>
          </a:p>
          <a:p>
            <a:pPr marL="342900" indent="-342900">
              <a:lnSpc>
                <a:spcPct val="150000"/>
              </a:lnSpc>
              <a:buFont typeface="Arial" panose="020B0604020202020204" pitchFamily="34" charset="0"/>
              <a:buChar char="•"/>
            </a:pPr>
            <a:r>
              <a:rPr lang="en-US" sz="2400" b="1" dirty="0">
                <a:solidFill>
                  <a:srgbClr val="DE5410"/>
                </a:solidFill>
              </a:rPr>
              <a:t>Complainant is person that allegedly experienced misconduct.</a:t>
            </a:r>
          </a:p>
          <a:p>
            <a:pPr marL="342900" indent="-342900">
              <a:lnSpc>
                <a:spcPct val="150000"/>
              </a:lnSpc>
              <a:buFont typeface="Arial" panose="020B0604020202020204" pitchFamily="34" charset="0"/>
              <a:buChar char="•"/>
            </a:pPr>
            <a:r>
              <a:rPr lang="en-US" sz="2400" b="1" dirty="0">
                <a:solidFill>
                  <a:srgbClr val="DE5410"/>
                </a:solidFill>
              </a:rPr>
              <a:t>Respondent is person that is alleged to have engaged in the misconduct.</a:t>
            </a:r>
          </a:p>
        </p:txBody>
      </p:sp>
    </p:spTree>
    <p:extLst>
      <p:ext uri="{BB962C8B-B14F-4D97-AF65-F5344CB8AC3E}">
        <p14:creationId xmlns:p14="http://schemas.microsoft.com/office/powerpoint/2010/main" val="1626640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0" y="0"/>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REPORTING</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CD0FB011-1E99-A59B-4209-AE76AEC4F075}"/>
              </a:ext>
            </a:extLst>
          </p:cNvPr>
          <p:cNvPicPr>
            <a:picLocks noChangeAspect="1"/>
          </p:cNvPicPr>
          <p:nvPr/>
        </p:nvPicPr>
        <p:blipFill rotWithShape="1">
          <a:blip r:embed="rId5">
            <a:extLst>
              <a:ext uri="{28A0092B-C50C-407E-A947-70E740481C1C}">
                <a14:useLocalDpi xmlns:a14="http://schemas.microsoft.com/office/drawing/2010/main" val="0"/>
              </a:ext>
            </a:extLst>
          </a:blip>
          <a:srcRect l="6751" t="55378" r="76022" b="36864"/>
          <a:stretch/>
        </p:blipFill>
        <p:spPr>
          <a:xfrm>
            <a:off x="9388978" y="619124"/>
            <a:ext cx="1764792" cy="1339210"/>
          </a:xfrm>
          <a:prstGeom prst="rect">
            <a:avLst/>
          </a:prstGeom>
        </p:spPr>
      </p:pic>
      <p:pic>
        <p:nvPicPr>
          <p:cNvPr id="10" name="Picture 9" descr="A picture containing application&#10;&#10;Description automatically generated">
            <a:extLst>
              <a:ext uri="{FF2B5EF4-FFF2-40B4-BE49-F238E27FC236}">
                <a16:creationId xmlns:a16="http://schemas.microsoft.com/office/drawing/2014/main" id="{55DD338C-062F-FF78-8CAF-00EA8EBA0E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8648"/>
          <a:stretch/>
        </p:blipFill>
        <p:spPr>
          <a:xfrm>
            <a:off x="448195" y="978407"/>
            <a:ext cx="2364350" cy="5166835"/>
          </a:xfrm>
          <a:prstGeom prst="rect">
            <a:avLst/>
          </a:prstGeom>
        </p:spPr>
      </p:pic>
      <p:pic>
        <p:nvPicPr>
          <p:cNvPr id="13" name="Picture 12" descr="Graphical user interface, text, application&#10;&#10;Description automatically generated">
            <a:extLst>
              <a:ext uri="{FF2B5EF4-FFF2-40B4-BE49-F238E27FC236}">
                <a16:creationId xmlns:a16="http://schemas.microsoft.com/office/drawing/2014/main" id="{61211ECE-3E69-C98E-54D3-60A22C9297C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44803"/>
          <a:stretch/>
        </p:blipFill>
        <p:spPr>
          <a:xfrm>
            <a:off x="9182990" y="3120969"/>
            <a:ext cx="2256374" cy="3023986"/>
          </a:xfrm>
          <a:prstGeom prst="rect">
            <a:avLst/>
          </a:prstGeom>
        </p:spPr>
      </p:pic>
      <p:pic>
        <p:nvPicPr>
          <p:cNvPr id="15" name="Picture 14" descr="Graphical user interface, application&#10;&#10;Description automatically generated">
            <a:extLst>
              <a:ext uri="{FF2B5EF4-FFF2-40B4-BE49-F238E27FC236}">
                <a16:creationId xmlns:a16="http://schemas.microsoft.com/office/drawing/2014/main" id="{D72105AD-747B-1EC3-032E-B24D3575555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1354"/>
          <a:stretch/>
        </p:blipFill>
        <p:spPr>
          <a:xfrm>
            <a:off x="3421414" y="1288729"/>
            <a:ext cx="2210615" cy="4856226"/>
          </a:xfrm>
          <a:prstGeom prst="rect">
            <a:avLst/>
          </a:prstGeom>
        </p:spPr>
      </p:pic>
      <p:pic>
        <p:nvPicPr>
          <p:cNvPr id="17" name="Picture 16" descr="Graphical user interface&#10;&#10;Description automatically generated with medium confidence">
            <a:extLst>
              <a:ext uri="{FF2B5EF4-FFF2-40B4-BE49-F238E27FC236}">
                <a16:creationId xmlns:a16="http://schemas.microsoft.com/office/drawing/2014/main" id="{358627FB-ADE7-C795-A6E9-A7C6D14E9AA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14195"/>
          <a:stretch/>
        </p:blipFill>
        <p:spPr>
          <a:xfrm>
            <a:off x="6452321" y="1936306"/>
            <a:ext cx="2035166" cy="4208649"/>
          </a:xfrm>
          <a:prstGeom prst="rect">
            <a:avLst/>
          </a:prstGeom>
        </p:spPr>
      </p:pic>
      <p:sp>
        <p:nvSpPr>
          <p:cNvPr id="26" name="Star: 5 Points 25">
            <a:extLst>
              <a:ext uri="{FF2B5EF4-FFF2-40B4-BE49-F238E27FC236}">
                <a16:creationId xmlns:a16="http://schemas.microsoft.com/office/drawing/2014/main" id="{D08BEEAF-D6BC-5049-2952-41417A348E6B}"/>
              </a:ext>
            </a:extLst>
          </p:cNvPr>
          <p:cNvSpPr/>
          <p:nvPr/>
        </p:nvSpPr>
        <p:spPr>
          <a:xfrm>
            <a:off x="34128" y="4677243"/>
            <a:ext cx="414067" cy="4002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020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B19-BA45-46BF-9DAA-659732CA28EB}"/>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REPORTING SCENARIO #1</a:t>
            </a:r>
          </a:p>
        </p:txBody>
      </p:sp>
      <p:sp>
        <p:nvSpPr>
          <p:cNvPr id="3" name="Content Placeholder 2">
            <a:extLst>
              <a:ext uri="{FF2B5EF4-FFF2-40B4-BE49-F238E27FC236}">
                <a16:creationId xmlns:a16="http://schemas.microsoft.com/office/drawing/2014/main" id="{C7C7692B-2693-8FBB-18D4-EAA543C4E21D}"/>
              </a:ext>
            </a:extLst>
          </p:cNvPr>
          <p:cNvSpPr>
            <a:spLocks noGrp="1"/>
          </p:cNvSpPr>
          <p:nvPr>
            <p:ph idx="1"/>
          </p:nvPr>
        </p:nvSpPr>
        <p:spPr/>
        <p:txBody>
          <a:bodyPr/>
          <a:lstStyle/>
          <a:p>
            <a:r>
              <a:rPr lang="en-US" dirty="0"/>
              <a:t>A student contacts you and discloses that they missed an assignment/workout because over the weekend they were sexually assaulted. They tell you they reported it already but are having a difficult time focusing.</a:t>
            </a:r>
          </a:p>
          <a:p>
            <a:pPr marL="0" indent="0">
              <a:buNone/>
            </a:pPr>
            <a:endParaRPr lang="en-US" dirty="0"/>
          </a:p>
          <a:p>
            <a:r>
              <a:rPr lang="en-US" dirty="0"/>
              <a:t>Do you have to report / make the referral?</a:t>
            </a:r>
          </a:p>
          <a:p>
            <a:pPr marL="0" indent="0">
              <a:buNone/>
            </a:pPr>
            <a:endParaRPr lang="en-US" dirty="0"/>
          </a:p>
          <a:p>
            <a:r>
              <a:rPr lang="en-US" dirty="0"/>
              <a:t>How should you handle that situation?</a:t>
            </a:r>
          </a:p>
          <a:p>
            <a:endParaRPr lang="en-US" dirty="0"/>
          </a:p>
          <a:p>
            <a:endParaRPr lang="en-US" dirty="0"/>
          </a:p>
        </p:txBody>
      </p:sp>
    </p:spTree>
    <p:extLst>
      <p:ext uri="{BB962C8B-B14F-4D97-AF65-F5344CB8AC3E}">
        <p14:creationId xmlns:p14="http://schemas.microsoft.com/office/powerpoint/2010/main" val="1424392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B19-BA45-46BF-9DAA-659732CA28EB}"/>
              </a:ext>
            </a:extLst>
          </p:cNvPr>
          <p:cNvSpPr>
            <a:spLocks noGrp="1"/>
          </p:cNvSpPr>
          <p:nvPr>
            <p:ph type="title"/>
          </p:nvPr>
        </p:nvSpPr>
        <p:spPr/>
        <p:txBody>
          <a:bodyPr/>
          <a:lstStyle/>
          <a:p>
            <a:pPr algn="ctr"/>
            <a:r>
              <a:rPr lang="en-US" b="1">
                <a:latin typeface="Calibri" panose="020F0502020204030204" pitchFamily="34" charset="0"/>
                <a:cs typeface="Calibri" panose="020F0502020204030204" pitchFamily="34" charset="0"/>
              </a:rPr>
              <a:t>REPORTING SCENARIO #1</a:t>
            </a:r>
            <a:endParaRPr lang="en-US"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7C7692B-2693-8FBB-18D4-EAA543C4E21D}"/>
              </a:ext>
            </a:extLst>
          </p:cNvPr>
          <p:cNvSpPr>
            <a:spLocks noGrp="1"/>
          </p:cNvSpPr>
          <p:nvPr>
            <p:ph idx="1"/>
          </p:nvPr>
        </p:nvSpPr>
        <p:spPr>
          <a:xfrm>
            <a:off x="838200" y="1417057"/>
            <a:ext cx="10515600" cy="4351338"/>
          </a:xfrm>
        </p:spPr>
        <p:txBody>
          <a:bodyPr>
            <a:normAutofit lnSpcReduction="10000"/>
          </a:bodyPr>
          <a:lstStyle/>
          <a:p>
            <a:pPr marL="0" indent="0">
              <a:buNone/>
            </a:pPr>
            <a:endParaRPr lang="en-US" dirty="0"/>
          </a:p>
          <a:p>
            <a:r>
              <a:rPr lang="en-US" dirty="0"/>
              <a:t>Do you have to report / make the referral? </a:t>
            </a:r>
            <a:r>
              <a:rPr lang="en-US" dirty="0">
                <a:highlight>
                  <a:srgbClr val="00FF00"/>
                </a:highlight>
              </a:rPr>
              <a:t>YES</a:t>
            </a:r>
            <a:r>
              <a:rPr lang="en-US" dirty="0"/>
              <a:t>. You must make the referral even if they tell you they have reported it because we need to make sure they are receiving the support and we are required by law to do so.</a:t>
            </a:r>
          </a:p>
          <a:p>
            <a:pPr marL="0" indent="0">
              <a:buNone/>
            </a:pPr>
            <a:endParaRPr lang="en-US" dirty="0"/>
          </a:p>
          <a:p>
            <a:r>
              <a:rPr lang="en-US" dirty="0"/>
              <a:t>How should you handle that situation? Show </a:t>
            </a:r>
            <a:r>
              <a:rPr lang="en-US" b="1" dirty="0">
                <a:solidFill>
                  <a:srgbClr val="0070C0"/>
                </a:solidFill>
              </a:rPr>
              <a:t>compassion</a:t>
            </a:r>
            <a:r>
              <a:rPr lang="en-US" dirty="0"/>
              <a:t> and advise the student that you are required to make a referral to the Title IX office so that they get </a:t>
            </a:r>
            <a:r>
              <a:rPr lang="en-US" dirty="0">
                <a:solidFill>
                  <a:srgbClr val="0070C0"/>
                </a:solidFill>
              </a:rPr>
              <a:t>connected with resources</a:t>
            </a:r>
            <a:r>
              <a:rPr lang="en-US" dirty="0"/>
              <a:t>. Let them know they will not be required to participate in a process if they don’t want to because the main goal is to support them.</a:t>
            </a:r>
          </a:p>
          <a:p>
            <a:endParaRPr lang="en-US" dirty="0"/>
          </a:p>
          <a:p>
            <a:endParaRPr lang="en-US" dirty="0"/>
          </a:p>
        </p:txBody>
      </p:sp>
    </p:spTree>
    <p:extLst>
      <p:ext uri="{BB962C8B-B14F-4D97-AF65-F5344CB8AC3E}">
        <p14:creationId xmlns:p14="http://schemas.microsoft.com/office/powerpoint/2010/main" val="2512553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B19-BA45-46BF-9DAA-659732CA28EB}"/>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REPORTING SCENARIO #2</a:t>
            </a:r>
          </a:p>
        </p:txBody>
      </p:sp>
      <p:sp>
        <p:nvSpPr>
          <p:cNvPr id="3" name="Content Placeholder 2">
            <a:extLst>
              <a:ext uri="{FF2B5EF4-FFF2-40B4-BE49-F238E27FC236}">
                <a16:creationId xmlns:a16="http://schemas.microsoft.com/office/drawing/2014/main" id="{C7C7692B-2693-8FBB-18D4-EAA543C4E21D}"/>
              </a:ext>
            </a:extLst>
          </p:cNvPr>
          <p:cNvSpPr>
            <a:spLocks noGrp="1"/>
          </p:cNvSpPr>
          <p:nvPr>
            <p:ph idx="1"/>
          </p:nvPr>
        </p:nvSpPr>
        <p:spPr/>
        <p:txBody>
          <a:bodyPr/>
          <a:lstStyle/>
          <a:p>
            <a:r>
              <a:rPr lang="en-US" dirty="0"/>
              <a:t>You are talking with a student, and they share that another student is making them feel uncomfortable because the other student is repeatedly messaging them even though they are not interested in that other student. The student tells you that they don’t want you to report this to Title IX.</a:t>
            </a:r>
          </a:p>
          <a:p>
            <a:pPr marL="0" indent="0">
              <a:buNone/>
            </a:pPr>
            <a:endParaRPr lang="en-US" dirty="0"/>
          </a:p>
          <a:p>
            <a:r>
              <a:rPr lang="en-US" dirty="0"/>
              <a:t>Do you have to report?</a:t>
            </a:r>
          </a:p>
          <a:p>
            <a:endParaRPr lang="en-US" dirty="0"/>
          </a:p>
          <a:p>
            <a:endParaRPr lang="en-US" dirty="0"/>
          </a:p>
        </p:txBody>
      </p:sp>
    </p:spTree>
    <p:extLst>
      <p:ext uri="{BB962C8B-B14F-4D97-AF65-F5344CB8AC3E}">
        <p14:creationId xmlns:p14="http://schemas.microsoft.com/office/powerpoint/2010/main" val="1531034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B19-BA45-46BF-9DAA-659732CA28EB}"/>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REPORTING SCENARIO #2</a:t>
            </a:r>
          </a:p>
        </p:txBody>
      </p:sp>
      <p:sp>
        <p:nvSpPr>
          <p:cNvPr id="3" name="Content Placeholder 2">
            <a:extLst>
              <a:ext uri="{FF2B5EF4-FFF2-40B4-BE49-F238E27FC236}">
                <a16:creationId xmlns:a16="http://schemas.microsoft.com/office/drawing/2014/main" id="{C7C7692B-2693-8FBB-18D4-EAA543C4E21D}"/>
              </a:ext>
            </a:extLst>
          </p:cNvPr>
          <p:cNvSpPr>
            <a:spLocks noGrp="1"/>
          </p:cNvSpPr>
          <p:nvPr>
            <p:ph idx="1"/>
          </p:nvPr>
        </p:nvSpPr>
        <p:spPr/>
        <p:txBody>
          <a:bodyPr/>
          <a:lstStyle/>
          <a:p>
            <a:r>
              <a:rPr lang="en-US" dirty="0"/>
              <a:t>Do you have to report? </a:t>
            </a:r>
            <a:r>
              <a:rPr lang="en-US" dirty="0">
                <a:highlight>
                  <a:srgbClr val="00FF00"/>
                </a:highlight>
              </a:rPr>
              <a:t>YES</a:t>
            </a:r>
            <a:r>
              <a:rPr lang="en-US" dirty="0"/>
              <a:t>, because this could be sexual harassment and any time it may be a type of prohibited conduct you are required to report.</a:t>
            </a:r>
          </a:p>
          <a:p>
            <a:pPr marL="0" indent="0">
              <a:buNone/>
            </a:pPr>
            <a:endParaRPr lang="en-US" dirty="0"/>
          </a:p>
          <a:p>
            <a:r>
              <a:rPr lang="en-US" dirty="0"/>
              <a:t>Even though they don’t want you to report, let the student know you are not a confidential resource and are required to make a referral to the Title IX office. But let them know </a:t>
            </a:r>
            <a:r>
              <a:rPr lang="en-US" dirty="0">
                <a:solidFill>
                  <a:srgbClr val="0070C0"/>
                </a:solidFill>
              </a:rPr>
              <a:t>they will not be required to file a complaint or participate </a:t>
            </a:r>
            <a:r>
              <a:rPr lang="en-US" dirty="0"/>
              <a:t>in an investigation. The main purpose of the referral is to get them connected with resources.</a:t>
            </a:r>
          </a:p>
          <a:p>
            <a:endParaRPr lang="en-US" dirty="0"/>
          </a:p>
        </p:txBody>
      </p:sp>
    </p:spTree>
    <p:extLst>
      <p:ext uri="{BB962C8B-B14F-4D97-AF65-F5344CB8AC3E}">
        <p14:creationId xmlns:p14="http://schemas.microsoft.com/office/powerpoint/2010/main" val="2711772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B19-BA45-46BF-9DAA-659732CA28EB}"/>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REPORTING SCENARIO #3</a:t>
            </a:r>
          </a:p>
        </p:txBody>
      </p:sp>
      <p:sp>
        <p:nvSpPr>
          <p:cNvPr id="3" name="Content Placeholder 2">
            <a:extLst>
              <a:ext uri="{FF2B5EF4-FFF2-40B4-BE49-F238E27FC236}">
                <a16:creationId xmlns:a16="http://schemas.microsoft.com/office/drawing/2014/main" id="{C7C7692B-2693-8FBB-18D4-EAA543C4E21D}"/>
              </a:ext>
            </a:extLst>
          </p:cNvPr>
          <p:cNvSpPr>
            <a:spLocks noGrp="1"/>
          </p:cNvSpPr>
          <p:nvPr>
            <p:ph idx="1"/>
          </p:nvPr>
        </p:nvSpPr>
        <p:spPr/>
        <p:txBody>
          <a:bodyPr/>
          <a:lstStyle/>
          <a:p>
            <a:r>
              <a:rPr lang="en-US" dirty="0"/>
              <a:t>A co-worker shares with you that they heard that another employee was in an abusive relationship.</a:t>
            </a:r>
          </a:p>
          <a:p>
            <a:endParaRPr lang="en-US" dirty="0"/>
          </a:p>
          <a:p>
            <a:r>
              <a:rPr lang="en-US" dirty="0"/>
              <a:t>Do you have to report?</a:t>
            </a:r>
          </a:p>
          <a:p>
            <a:endParaRPr lang="en-US" dirty="0"/>
          </a:p>
          <a:p>
            <a:r>
              <a:rPr lang="en-US" dirty="0"/>
              <a:t>What if it is your full-time staff supervisor?</a:t>
            </a:r>
          </a:p>
          <a:p>
            <a:endParaRPr lang="en-US" dirty="0"/>
          </a:p>
          <a:p>
            <a:r>
              <a:rPr lang="en-US" dirty="0"/>
              <a:t>What if it is your professor?</a:t>
            </a:r>
          </a:p>
        </p:txBody>
      </p:sp>
    </p:spTree>
    <p:extLst>
      <p:ext uri="{BB962C8B-B14F-4D97-AF65-F5344CB8AC3E}">
        <p14:creationId xmlns:p14="http://schemas.microsoft.com/office/powerpoint/2010/main" val="3054225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B19-BA45-46BF-9DAA-659732CA28EB}"/>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REPORTING SCENARIO #3</a:t>
            </a:r>
          </a:p>
        </p:txBody>
      </p:sp>
      <p:sp>
        <p:nvSpPr>
          <p:cNvPr id="3" name="Content Placeholder 2">
            <a:extLst>
              <a:ext uri="{FF2B5EF4-FFF2-40B4-BE49-F238E27FC236}">
                <a16:creationId xmlns:a16="http://schemas.microsoft.com/office/drawing/2014/main" id="{C7C7692B-2693-8FBB-18D4-EAA543C4E21D}"/>
              </a:ext>
            </a:extLst>
          </p:cNvPr>
          <p:cNvSpPr>
            <a:spLocks noGrp="1"/>
          </p:cNvSpPr>
          <p:nvPr>
            <p:ph idx="1"/>
          </p:nvPr>
        </p:nvSpPr>
        <p:spPr/>
        <p:txBody>
          <a:bodyPr/>
          <a:lstStyle/>
          <a:p>
            <a:r>
              <a:rPr lang="en-US" dirty="0"/>
              <a:t>Do you have to report? </a:t>
            </a:r>
            <a:r>
              <a:rPr lang="en-US" dirty="0">
                <a:highlight>
                  <a:srgbClr val="00FF00"/>
                </a:highlight>
              </a:rPr>
              <a:t>Yes</a:t>
            </a:r>
            <a:r>
              <a:rPr lang="en-US" dirty="0"/>
              <a:t>.</a:t>
            </a:r>
          </a:p>
          <a:p>
            <a:endParaRPr lang="en-US" dirty="0"/>
          </a:p>
          <a:p>
            <a:r>
              <a:rPr lang="en-US" dirty="0"/>
              <a:t>Any time information is shared with you either by the Complainant themselves, a third party, or you overhear, you are required to make that referral and report it.</a:t>
            </a:r>
          </a:p>
        </p:txBody>
      </p:sp>
    </p:spTree>
    <p:extLst>
      <p:ext uri="{BB962C8B-B14F-4D97-AF65-F5344CB8AC3E}">
        <p14:creationId xmlns:p14="http://schemas.microsoft.com/office/powerpoint/2010/main" val="2213572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B19-BA45-46BF-9DAA-659732CA28EB}"/>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REPORTING SCENARIO #4</a:t>
            </a:r>
          </a:p>
        </p:txBody>
      </p:sp>
      <p:sp>
        <p:nvSpPr>
          <p:cNvPr id="3" name="Content Placeholder 2">
            <a:extLst>
              <a:ext uri="{FF2B5EF4-FFF2-40B4-BE49-F238E27FC236}">
                <a16:creationId xmlns:a16="http://schemas.microsoft.com/office/drawing/2014/main" id="{C7C7692B-2693-8FBB-18D4-EAA543C4E21D}"/>
              </a:ext>
            </a:extLst>
          </p:cNvPr>
          <p:cNvSpPr>
            <a:spLocks noGrp="1"/>
          </p:cNvSpPr>
          <p:nvPr>
            <p:ph idx="1"/>
          </p:nvPr>
        </p:nvSpPr>
        <p:spPr/>
        <p:txBody>
          <a:bodyPr>
            <a:normAutofit lnSpcReduction="10000"/>
          </a:bodyPr>
          <a:lstStyle/>
          <a:p>
            <a:r>
              <a:rPr lang="en-US" dirty="0"/>
              <a:t>A staff member (</a:t>
            </a:r>
            <a:r>
              <a:rPr lang="en-US" dirty="0" err="1"/>
              <a:t>Aubie</a:t>
            </a:r>
            <a:r>
              <a:rPr lang="en-US" dirty="0"/>
              <a:t>) had an intimate relationship with another staff member (</a:t>
            </a:r>
            <a:r>
              <a:rPr lang="en-US" dirty="0" err="1"/>
              <a:t>WarEagle</a:t>
            </a:r>
            <a:r>
              <a:rPr lang="en-US" dirty="0"/>
              <a:t>) but their relationship ended. </a:t>
            </a:r>
            <a:r>
              <a:rPr lang="en-US" dirty="0" err="1"/>
              <a:t>Aubie</a:t>
            </a:r>
            <a:r>
              <a:rPr lang="en-US" dirty="0"/>
              <a:t> no longer wants to have contact with </a:t>
            </a:r>
            <a:r>
              <a:rPr lang="en-US" dirty="0" err="1"/>
              <a:t>WarEagle</a:t>
            </a:r>
            <a:r>
              <a:rPr lang="en-US" dirty="0"/>
              <a:t>, but </a:t>
            </a:r>
            <a:r>
              <a:rPr lang="en-US" dirty="0" err="1"/>
              <a:t>WarEagle</a:t>
            </a:r>
            <a:r>
              <a:rPr lang="en-US" dirty="0"/>
              <a:t> keeps flying over </a:t>
            </a:r>
            <a:r>
              <a:rPr lang="en-US" dirty="0" err="1"/>
              <a:t>Aubie</a:t>
            </a:r>
            <a:r>
              <a:rPr lang="en-US" dirty="0"/>
              <a:t> watching </a:t>
            </a:r>
            <a:r>
              <a:rPr lang="en-US" dirty="0" err="1"/>
              <a:t>Aubie</a:t>
            </a:r>
            <a:r>
              <a:rPr lang="en-US" dirty="0"/>
              <a:t> every where </a:t>
            </a:r>
            <a:r>
              <a:rPr lang="en-US" dirty="0" err="1"/>
              <a:t>Aubie</a:t>
            </a:r>
            <a:r>
              <a:rPr lang="en-US" dirty="0"/>
              <a:t> goes. </a:t>
            </a:r>
            <a:r>
              <a:rPr lang="en-US" dirty="0" err="1"/>
              <a:t>Aubie</a:t>
            </a:r>
            <a:r>
              <a:rPr lang="en-US" dirty="0"/>
              <a:t> is feeling </a:t>
            </a:r>
            <a:r>
              <a:rPr lang="en-US" dirty="0" err="1"/>
              <a:t>WarEagle</a:t>
            </a:r>
            <a:r>
              <a:rPr lang="en-US" dirty="0"/>
              <a:t> will not leave them alone since they ended their relationship.</a:t>
            </a:r>
          </a:p>
          <a:p>
            <a:endParaRPr lang="en-US" dirty="0"/>
          </a:p>
          <a:p>
            <a:r>
              <a:rPr lang="en-US" dirty="0"/>
              <a:t>Is </a:t>
            </a:r>
            <a:r>
              <a:rPr lang="en-US" dirty="0" err="1"/>
              <a:t>WarEagle</a:t>
            </a:r>
            <a:r>
              <a:rPr lang="en-US" dirty="0"/>
              <a:t> engaging in any type of misconduct?</a:t>
            </a:r>
          </a:p>
          <a:p>
            <a:endParaRPr lang="en-US" dirty="0"/>
          </a:p>
          <a:p>
            <a:r>
              <a:rPr lang="en-US" dirty="0"/>
              <a:t>Are you required to report this?</a:t>
            </a:r>
          </a:p>
        </p:txBody>
      </p:sp>
    </p:spTree>
    <p:extLst>
      <p:ext uri="{BB962C8B-B14F-4D97-AF65-F5344CB8AC3E}">
        <p14:creationId xmlns:p14="http://schemas.microsoft.com/office/powerpoint/2010/main" val="301978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B19-BA45-46BF-9DAA-659732CA28EB}"/>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REPORTING SCENARIO #4</a:t>
            </a:r>
          </a:p>
        </p:txBody>
      </p:sp>
      <p:sp>
        <p:nvSpPr>
          <p:cNvPr id="3" name="Content Placeholder 2">
            <a:extLst>
              <a:ext uri="{FF2B5EF4-FFF2-40B4-BE49-F238E27FC236}">
                <a16:creationId xmlns:a16="http://schemas.microsoft.com/office/drawing/2014/main" id="{C7C7692B-2693-8FBB-18D4-EAA543C4E21D}"/>
              </a:ext>
            </a:extLst>
          </p:cNvPr>
          <p:cNvSpPr>
            <a:spLocks noGrp="1"/>
          </p:cNvSpPr>
          <p:nvPr>
            <p:ph idx="1"/>
          </p:nvPr>
        </p:nvSpPr>
        <p:spPr/>
        <p:txBody>
          <a:bodyPr/>
          <a:lstStyle/>
          <a:p>
            <a:r>
              <a:rPr lang="en-US" dirty="0"/>
              <a:t>Is </a:t>
            </a:r>
            <a:r>
              <a:rPr lang="en-US" dirty="0" err="1"/>
              <a:t>WarEagle</a:t>
            </a:r>
            <a:r>
              <a:rPr lang="en-US" dirty="0"/>
              <a:t> engaging in any type of misconduct? YES, this is a form of sexual harassment and could be stalking or dating violence.</a:t>
            </a:r>
          </a:p>
          <a:p>
            <a:endParaRPr lang="en-US" dirty="0"/>
          </a:p>
          <a:p>
            <a:r>
              <a:rPr lang="en-US" dirty="0"/>
              <a:t>Are you required to report this? </a:t>
            </a:r>
            <a:r>
              <a:rPr lang="en-US" dirty="0">
                <a:highlight>
                  <a:srgbClr val="00FF00"/>
                </a:highlight>
              </a:rPr>
              <a:t>YES</a:t>
            </a:r>
            <a:r>
              <a:rPr lang="en-US" dirty="0"/>
              <a:t>, you are a mandatory reporter.</a:t>
            </a:r>
          </a:p>
          <a:p>
            <a:pPr marL="0" indent="0">
              <a:buNone/>
            </a:pPr>
            <a:endParaRPr lang="en-US" dirty="0"/>
          </a:p>
        </p:txBody>
      </p:sp>
    </p:spTree>
    <p:extLst>
      <p:ext uri="{BB962C8B-B14F-4D97-AF65-F5344CB8AC3E}">
        <p14:creationId xmlns:p14="http://schemas.microsoft.com/office/powerpoint/2010/main" val="4194539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143060" y="339534"/>
            <a:ext cx="11522696" cy="1754326"/>
          </a:xfrm>
          <a:prstGeom prst="rect">
            <a:avLst/>
          </a:prstGeom>
          <a:noFill/>
        </p:spPr>
        <p:txBody>
          <a:bodyPr wrap="square" rtlCol="0">
            <a:spAutoFit/>
          </a:bodyPr>
          <a:lstStyle/>
          <a:p>
            <a:pPr algn="ctr"/>
            <a:r>
              <a:rPr lang="en-US" sz="4400" b="1" dirty="0">
                <a:ln>
                  <a:solidFill>
                    <a:schemeClr val="bg1"/>
                  </a:solidFill>
                </a:ln>
                <a:solidFill>
                  <a:srgbClr val="002060"/>
                </a:solidFill>
              </a:rPr>
              <a:t>· </a:t>
            </a:r>
            <a:r>
              <a:rPr lang="en-US" sz="4400" b="1" dirty="0" err="1">
                <a:ln>
                  <a:solidFill>
                    <a:schemeClr val="bg1"/>
                  </a:solidFill>
                </a:ln>
                <a:solidFill>
                  <a:srgbClr val="002060"/>
                </a:solidFill>
              </a:rPr>
              <a:t>Diversity·</a:t>
            </a:r>
            <a:r>
              <a:rPr lang="en-US" sz="2400" b="1" dirty="0" err="1">
                <a:ln>
                  <a:solidFill>
                    <a:schemeClr val="bg1"/>
                  </a:solidFill>
                </a:ln>
                <a:solidFill>
                  <a:srgbClr val="002060"/>
                </a:solidFill>
              </a:rPr>
              <a:t>Equity·Inclusion·Belonging</a:t>
            </a:r>
            <a:r>
              <a:rPr lang="en-US" sz="2400" b="1" dirty="0">
                <a:ln>
                  <a:solidFill>
                    <a:schemeClr val="bg1"/>
                  </a:solidFill>
                </a:ln>
                <a:solidFill>
                  <a:srgbClr val="002060"/>
                </a:solidFill>
              </a:rPr>
              <a:t>·</a:t>
            </a:r>
          </a:p>
          <a:p>
            <a:pPr algn="ctr"/>
            <a:endParaRPr lang="en-US" sz="4400" b="1" dirty="0">
              <a:ln>
                <a:solidFill>
                  <a:schemeClr val="bg1"/>
                </a:solidFill>
              </a:ln>
              <a:solidFill>
                <a:srgbClr val="0B2241"/>
              </a:solidFill>
            </a:endParaRP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pic>
        <p:nvPicPr>
          <p:cNvPr id="1028" name="Picture 4" descr="Creating a Culture of Diversity and Inclusion in the Workplace">
            <a:extLst>
              <a:ext uri="{FF2B5EF4-FFF2-40B4-BE49-F238E27FC236}">
                <a16:creationId xmlns:a16="http://schemas.microsoft.com/office/drawing/2014/main" id="{D83893FD-64F5-EE04-924D-BC33B1EF2F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695" y="1112864"/>
            <a:ext cx="8604609" cy="48400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BCA8AF-659C-2E93-FA55-F49255225217}"/>
              </a:ext>
            </a:extLst>
          </p:cNvPr>
          <p:cNvSpPr txBox="1"/>
          <p:nvPr/>
        </p:nvSpPr>
        <p:spPr>
          <a:xfrm>
            <a:off x="1950450" y="1797163"/>
            <a:ext cx="8291098" cy="304698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800" b="1" dirty="0">
                <a:ln>
                  <a:solidFill>
                    <a:schemeClr val="bg1"/>
                  </a:solidFill>
                </a:ln>
                <a:solidFill>
                  <a:schemeClr val="bg1"/>
                </a:solidFill>
              </a:rPr>
              <a:t>· SEX · · AGE· · DISABILITY ·</a:t>
            </a:r>
          </a:p>
          <a:p>
            <a:pPr algn="ctr"/>
            <a:r>
              <a:rPr lang="en-US" sz="4800" b="1" dirty="0">
                <a:ln>
                  <a:solidFill>
                    <a:schemeClr val="bg1"/>
                  </a:solidFill>
                </a:ln>
                <a:solidFill>
                  <a:schemeClr val="bg1"/>
                </a:solidFill>
              </a:rPr>
              <a:t>· GENETIC INFO · · RELIGION ·</a:t>
            </a:r>
          </a:p>
          <a:p>
            <a:pPr algn="ctr"/>
            <a:r>
              <a:rPr lang="en-US" sz="4800" b="1" dirty="0">
                <a:ln>
                  <a:solidFill>
                    <a:schemeClr val="bg1"/>
                  </a:solidFill>
                </a:ln>
                <a:solidFill>
                  <a:schemeClr val="bg1"/>
                </a:solidFill>
              </a:rPr>
              <a:t> · NATIONAL ORIGIN · · RACE· </a:t>
            </a:r>
          </a:p>
          <a:p>
            <a:pPr algn="ctr"/>
            <a:r>
              <a:rPr lang="en-US" sz="4800" b="1" dirty="0">
                <a:ln>
                  <a:solidFill>
                    <a:schemeClr val="bg1"/>
                  </a:solidFill>
                </a:ln>
                <a:solidFill>
                  <a:schemeClr val="bg1"/>
                </a:solidFill>
              </a:rPr>
              <a:t>· COLOR · ·VETERAN STATUS ·</a:t>
            </a:r>
            <a:endParaRPr lang="en-US" sz="2000" b="1" dirty="0">
              <a:ln>
                <a:solidFill>
                  <a:schemeClr val="bg1"/>
                </a:solidFill>
              </a:ln>
              <a:solidFill>
                <a:srgbClr val="002060"/>
              </a:solidFill>
            </a:endParaRPr>
          </a:p>
        </p:txBody>
      </p:sp>
    </p:spTree>
    <p:extLst>
      <p:ext uri="{BB962C8B-B14F-4D97-AF65-F5344CB8AC3E}">
        <p14:creationId xmlns:p14="http://schemas.microsoft.com/office/powerpoint/2010/main" val="184188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B19-BA45-46BF-9DAA-659732CA28EB}"/>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REPORTING SCENARIO #5</a:t>
            </a:r>
          </a:p>
        </p:txBody>
      </p:sp>
      <p:sp>
        <p:nvSpPr>
          <p:cNvPr id="3" name="Content Placeholder 2">
            <a:extLst>
              <a:ext uri="{FF2B5EF4-FFF2-40B4-BE49-F238E27FC236}">
                <a16:creationId xmlns:a16="http://schemas.microsoft.com/office/drawing/2014/main" id="{C7C7692B-2693-8FBB-18D4-EAA543C4E21D}"/>
              </a:ext>
            </a:extLst>
          </p:cNvPr>
          <p:cNvSpPr>
            <a:spLocks noGrp="1"/>
          </p:cNvSpPr>
          <p:nvPr>
            <p:ph idx="1"/>
          </p:nvPr>
        </p:nvSpPr>
        <p:spPr/>
        <p:txBody>
          <a:bodyPr/>
          <a:lstStyle/>
          <a:p>
            <a:r>
              <a:rPr lang="en-US" dirty="0"/>
              <a:t>You are interested in asking a student on a date, but you are concerned about the power dynamic position you have and don’t want to violate policy. What should you do?</a:t>
            </a:r>
          </a:p>
          <a:p>
            <a:endParaRPr lang="en-US" dirty="0"/>
          </a:p>
          <a:p>
            <a:r>
              <a:rPr lang="en-US" dirty="0"/>
              <a:t>What concerns are there for this employee?</a:t>
            </a:r>
          </a:p>
          <a:p>
            <a:endParaRPr lang="en-US" dirty="0"/>
          </a:p>
          <a:p>
            <a:endParaRPr lang="en-US" dirty="0"/>
          </a:p>
        </p:txBody>
      </p:sp>
    </p:spTree>
    <p:extLst>
      <p:ext uri="{BB962C8B-B14F-4D97-AF65-F5344CB8AC3E}">
        <p14:creationId xmlns:p14="http://schemas.microsoft.com/office/powerpoint/2010/main" val="1651919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B19-BA45-46BF-9DAA-659732CA28EB}"/>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REPORTING SCENARIO #5</a:t>
            </a:r>
          </a:p>
        </p:txBody>
      </p:sp>
      <p:sp>
        <p:nvSpPr>
          <p:cNvPr id="3" name="Content Placeholder 2">
            <a:extLst>
              <a:ext uri="{FF2B5EF4-FFF2-40B4-BE49-F238E27FC236}">
                <a16:creationId xmlns:a16="http://schemas.microsoft.com/office/drawing/2014/main" id="{C7C7692B-2693-8FBB-18D4-EAA543C4E21D}"/>
              </a:ext>
            </a:extLst>
          </p:cNvPr>
          <p:cNvSpPr>
            <a:spLocks noGrp="1"/>
          </p:cNvSpPr>
          <p:nvPr>
            <p:ph idx="1"/>
          </p:nvPr>
        </p:nvSpPr>
        <p:spPr>
          <a:xfrm>
            <a:off x="747944" y="1621343"/>
            <a:ext cx="10515600" cy="4871531"/>
          </a:xfrm>
        </p:spPr>
        <p:txBody>
          <a:bodyPr>
            <a:noAutofit/>
          </a:bodyPr>
          <a:lstStyle/>
          <a:p>
            <a:pPr>
              <a:lnSpc>
                <a:spcPct val="150000"/>
              </a:lnSpc>
            </a:pPr>
            <a:r>
              <a:rPr lang="en-US" sz="2400" dirty="0"/>
              <a:t>These relationships are </a:t>
            </a:r>
            <a:r>
              <a:rPr lang="en-US" sz="2400" dirty="0">
                <a:highlight>
                  <a:srgbClr val="FF0000"/>
                </a:highlight>
              </a:rPr>
              <a:t>strongly discouraged </a:t>
            </a:r>
            <a:r>
              <a:rPr lang="en-US" sz="2400" dirty="0"/>
              <a:t>for several reasons including but not limited to; </a:t>
            </a:r>
          </a:p>
          <a:p>
            <a:pPr lvl="1">
              <a:lnSpc>
                <a:spcPct val="150000"/>
              </a:lnSpc>
            </a:pPr>
            <a:r>
              <a:rPr lang="en-US" dirty="0"/>
              <a:t>students can feel </a:t>
            </a:r>
            <a:r>
              <a:rPr lang="en-US" dirty="0">
                <a:solidFill>
                  <a:srgbClr val="FF0000"/>
                </a:solidFill>
              </a:rPr>
              <a:t>coerced</a:t>
            </a:r>
            <a:r>
              <a:rPr lang="en-US" dirty="0"/>
              <a:t> into the relationship (Sexual Harassment); potential conflicts of interest; use of university resources (cell phones).</a:t>
            </a:r>
          </a:p>
          <a:p>
            <a:pPr>
              <a:lnSpc>
                <a:spcPct val="150000"/>
              </a:lnSpc>
            </a:pPr>
            <a:r>
              <a:rPr lang="en-US" sz="2400" dirty="0"/>
              <a:t>Staff/Student Relationships</a:t>
            </a:r>
          </a:p>
          <a:p>
            <a:pPr lvl="1">
              <a:lnSpc>
                <a:spcPct val="150000"/>
              </a:lnSpc>
            </a:pPr>
            <a:r>
              <a:rPr lang="en-US" dirty="0">
                <a:solidFill>
                  <a:srgbClr val="FF0000"/>
                </a:solidFill>
              </a:rPr>
              <a:t>Prohibited</a:t>
            </a:r>
            <a:r>
              <a:rPr lang="en-US" dirty="0"/>
              <a:t> if the staff members has any authority or control over the student.</a:t>
            </a:r>
          </a:p>
          <a:p>
            <a:pPr>
              <a:lnSpc>
                <a:spcPct val="150000"/>
              </a:lnSpc>
            </a:pPr>
            <a:r>
              <a:rPr lang="en-US" sz="2400" dirty="0"/>
              <a:t>Talk to your supervisor and/or the Title IX Coordinator for advice.</a:t>
            </a:r>
          </a:p>
          <a:p>
            <a:pPr>
              <a:lnSpc>
                <a:spcPct val="150000"/>
              </a:lnSpc>
            </a:pPr>
            <a:endParaRPr lang="en-US" sz="2000" dirty="0"/>
          </a:p>
        </p:txBody>
      </p:sp>
    </p:spTree>
    <p:extLst>
      <p:ext uri="{BB962C8B-B14F-4D97-AF65-F5344CB8AC3E}">
        <p14:creationId xmlns:p14="http://schemas.microsoft.com/office/powerpoint/2010/main" val="1554203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B19-BA45-46BF-9DAA-659732CA28EB}"/>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REPORTING SCENARIO #6</a:t>
            </a:r>
          </a:p>
        </p:txBody>
      </p:sp>
      <p:sp>
        <p:nvSpPr>
          <p:cNvPr id="3" name="Content Placeholder 2">
            <a:extLst>
              <a:ext uri="{FF2B5EF4-FFF2-40B4-BE49-F238E27FC236}">
                <a16:creationId xmlns:a16="http://schemas.microsoft.com/office/drawing/2014/main" id="{C7C7692B-2693-8FBB-18D4-EAA543C4E21D}"/>
              </a:ext>
            </a:extLst>
          </p:cNvPr>
          <p:cNvSpPr>
            <a:spLocks noGrp="1"/>
          </p:cNvSpPr>
          <p:nvPr>
            <p:ph idx="1"/>
          </p:nvPr>
        </p:nvSpPr>
        <p:spPr/>
        <p:txBody>
          <a:bodyPr/>
          <a:lstStyle/>
          <a:p>
            <a:r>
              <a:rPr lang="en-US" dirty="0"/>
              <a:t>If you were to experience any type of Title IX / Sex-Based Misconduct, do you, as a mandatory reporter, have to report your own situation?</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570606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B19-BA45-46BF-9DAA-659732CA28EB}"/>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REPORTING SCENARIO #6</a:t>
            </a:r>
          </a:p>
        </p:txBody>
      </p:sp>
      <p:sp>
        <p:nvSpPr>
          <p:cNvPr id="3" name="Content Placeholder 2">
            <a:extLst>
              <a:ext uri="{FF2B5EF4-FFF2-40B4-BE49-F238E27FC236}">
                <a16:creationId xmlns:a16="http://schemas.microsoft.com/office/drawing/2014/main" id="{C7C7692B-2693-8FBB-18D4-EAA543C4E21D}"/>
              </a:ext>
            </a:extLst>
          </p:cNvPr>
          <p:cNvSpPr>
            <a:spLocks noGrp="1"/>
          </p:cNvSpPr>
          <p:nvPr>
            <p:ph idx="1"/>
          </p:nvPr>
        </p:nvSpPr>
        <p:spPr/>
        <p:txBody>
          <a:bodyPr/>
          <a:lstStyle/>
          <a:p>
            <a:r>
              <a:rPr lang="en-US" dirty="0">
                <a:highlight>
                  <a:srgbClr val="FF0000"/>
                </a:highlight>
              </a:rPr>
              <a:t>No</a:t>
            </a:r>
            <a:r>
              <a:rPr lang="en-US" dirty="0"/>
              <a:t>. It is personal to you.</a:t>
            </a:r>
          </a:p>
          <a:p>
            <a:endParaRPr lang="en-US" dirty="0"/>
          </a:p>
          <a:p>
            <a:r>
              <a:rPr lang="en-US" dirty="0"/>
              <a:t>If you share with someone else, know that they may be a mandatory reporter themselves.</a:t>
            </a:r>
          </a:p>
          <a:p>
            <a:endParaRPr lang="en-US" dirty="0"/>
          </a:p>
          <a:p>
            <a:r>
              <a:rPr lang="en-US" dirty="0"/>
              <a:t>If that person who is alleged to have done the inappropriate conduct towards you is/has done it to someone else, you need to report it.</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103507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142239" y="482085"/>
            <a:ext cx="11876911" cy="830997"/>
          </a:xfrm>
          <a:prstGeom prst="rect">
            <a:avLst/>
          </a:prstGeom>
          <a:noFill/>
        </p:spPr>
        <p:txBody>
          <a:bodyPr wrap="square">
            <a:spAutoFit/>
          </a:bodyPr>
          <a:lstStyle/>
          <a:p>
            <a:pPr algn="ctr"/>
            <a:r>
              <a:rPr lang="en-US" sz="4800" b="1" dirty="0"/>
              <a:t>QUESTIONS?</a:t>
            </a:r>
          </a:p>
        </p:txBody>
      </p:sp>
      <p:sp>
        <p:nvSpPr>
          <p:cNvPr id="8" name="TextBox 7">
            <a:extLst>
              <a:ext uri="{FF2B5EF4-FFF2-40B4-BE49-F238E27FC236}">
                <a16:creationId xmlns:a16="http://schemas.microsoft.com/office/drawing/2014/main" id="{6260B740-701D-1118-A2D8-F09024BC4F6D}"/>
              </a:ext>
            </a:extLst>
          </p:cNvPr>
          <p:cNvSpPr txBox="1"/>
          <p:nvPr/>
        </p:nvSpPr>
        <p:spPr>
          <a:xfrm>
            <a:off x="3048000" y="3244334"/>
            <a:ext cx="6096000" cy="646331"/>
          </a:xfrm>
          <a:prstGeom prst="rect">
            <a:avLst/>
          </a:prstGeom>
          <a:noFill/>
        </p:spPr>
        <p:txBody>
          <a:bodyPr wrap="square">
            <a:spAutoFit/>
          </a:bodyPr>
          <a:lstStyle/>
          <a:p>
            <a:pPr algn="ctr"/>
            <a:endParaRPr lang="en-US" dirty="0"/>
          </a:p>
          <a:p>
            <a:pPr algn="ctr"/>
            <a:endParaRPr lang="en-US" dirty="0"/>
          </a:p>
        </p:txBody>
      </p:sp>
      <p:sp>
        <p:nvSpPr>
          <p:cNvPr id="10" name="Content Placeholder 2">
            <a:extLst>
              <a:ext uri="{FF2B5EF4-FFF2-40B4-BE49-F238E27FC236}">
                <a16:creationId xmlns:a16="http://schemas.microsoft.com/office/drawing/2014/main" id="{0EA91291-CEBB-F587-20E8-0ED18D3FA332}"/>
              </a:ext>
            </a:extLst>
          </p:cNvPr>
          <p:cNvSpPr txBox="1">
            <a:spLocks/>
          </p:cNvSpPr>
          <p:nvPr/>
        </p:nvSpPr>
        <p:spPr>
          <a:xfrm>
            <a:off x="1051494" y="1166310"/>
            <a:ext cx="10058400" cy="38517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p:txBody>
      </p:sp>
      <p:sp>
        <p:nvSpPr>
          <p:cNvPr id="4" name="Content Placeholder 2">
            <a:extLst>
              <a:ext uri="{FF2B5EF4-FFF2-40B4-BE49-F238E27FC236}">
                <a16:creationId xmlns:a16="http://schemas.microsoft.com/office/drawing/2014/main" id="{885723AB-0611-06A1-2D9B-BF2FEA9DD0D2}"/>
              </a:ext>
            </a:extLst>
          </p:cNvPr>
          <p:cNvSpPr txBox="1">
            <a:spLocks/>
          </p:cNvSpPr>
          <p:nvPr/>
        </p:nvSpPr>
        <p:spPr>
          <a:xfrm>
            <a:off x="157544" y="2762450"/>
            <a:ext cx="11876911" cy="21784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EC7320"/>
                </a:solidFill>
              </a:rPr>
              <a:t>Office of AA/EEO &amp; Title IX (317 Foy Hall)</a:t>
            </a:r>
          </a:p>
          <a:p>
            <a:pPr>
              <a:lnSpc>
                <a:spcPct val="150000"/>
              </a:lnSpc>
            </a:pPr>
            <a:r>
              <a:rPr lang="en-US" sz="3600" dirty="0">
                <a:hlinkClick r:id="rId4"/>
              </a:rPr>
              <a:t>titleix@auburn.edu</a:t>
            </a:r>
            <a:endParaRPr lang="en-US" sz="3600" dirty="0"/>
          </a:p>
          <a:p>
            <a:pPr>
              <a:lnSpc>
                <a:spcPct val="150000"/>
              </a:lnSpc>
            </a:pPr>
            <a:r>
              <a:rPr lang="en-US" sz="3600">
                <a:hlinkClick r:id="rId5"/>
              </a:rPr>
              <a:t>aba0061@auburn.edu</a:t>
            </a:r>
            <a:r>
              <a:rPr lang="en-US" sz="3600"/>
              <a:t> </a:t>
            </a:r>
            <a:endParaRPr lang="en-US" sz="3600" dirty="0"/>
          </a:p>
        </p:txBody>
      </p:sp>
    </p:spTree>
    <p:extLst>
      <p:ext uri="{BB962C8B-B14F-4D97-AF65-F5344CB8AC3E}">
        <p14:creationId xmlns:p14="http://schemas.microsoft.com/office/powerpoint/2010/main" val="27367311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142239" y="482085"/>
            <a:ext cx="11876911" cy="830997"/>
          </a:xfrm>
          <a:prstGeom prst="rect">
            <a:avLst/>
          </a:prstGeom>
          <a:noFill/>
        </p:spPr>
        <p:txBody>
          <a:bodyPr wrap="square">
            <a:spAutoFit/>
          </a:bodyPr>
          <a:lstStyle/>
          <a:p>
            <a:pPr algn="ctr"/>
            <a:r>
              <a:rPr lang="en-US" sz="4800" b="1" dirty="0"/>
              <a:t>SCAN FOR CREDIT</a:t>
            </a:r>
          </a:p>
        </p:txBody>
      </p:sp>
      <p:sp>
        <p:nvSpPr>
          <p:cNvPr id="8" name="TextBox 7">
            <a:extLst>
              <a:ext uri="{FF2B5EF4-FFF2-40B4-BE49-F238E27FC236}">
                <a16:creationId xmlns:a16="http://schemas.microsoft.com/office/drawing/2014/main" id="{6260B740-701D-1118-A2D8-F09024BC4F6D}"/>
              </a:ext>
            </a:extLst>
          </p:cNvPr>
          <p:cNvSpPr txBox="1"/>
          <p:nvPr/>
        </p:nvSpPr>
        <p:spPr>
          <a:xfrm>
            <a:off x="3048000" y="3244334"/>
            <a:ext cx="6096000" cy="646331"/>
          </a:xfrm>
          <a:prstGeom prst="rect">
            <a:avLst/>
          </a:prstGeom>
          <a:noFill/>
        </p:spPr>
        <p:txBody>
          <a:bodyPr wrap="square">
            <a:spAutoFit/>
          </a:bodyPr>
          <a:lstStyle/>
          <a:p>
            <a:pPr algn="ctr"/>
            <a:endParaRPr lang="en-US" dirty="0"/>
          </a:p>
          <a:p>
            <a:pPr algn="ctr"/>
            <a:endParaRPr lang="en-US" dirty="0"/>
          </a:p>
        </p:txBody>
      </p:sp>
      <p:sp>
        <p:nvSpPr>
          <p:cNvPr id="10" name="Content Placeholder 2">
            <a:extLst>
              <a:ext uri="{FF2B5EF4-FFF2-40B4-BE49-F238E27FC236}">
                <a16:creationId xmlns:a16="http://schemas.microsoft.com/office/drawing/2014/main" id="{0EA91291-CEBB-F587-20E8-0ED18D3FA332}"/>
              </a:ext>
            </a:extLst>
          </p:cNvPr>
          <p:cNvSpPr txBox="1">
            <a:spLocks/>
          </p:cNvSpPr>
          <p:nvPr/>
        </p:nvSpPr>
        <p:spPr>
          <a:xfrm>
            <a:off x="1051494" y="1166310"/>
            <a:ext cx="10058400" cy="38517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p:txBody>
      </p:sp>
      <p:sp>
        <p:nvSpPr>
          <p:cNvPr id="4" name="Content Placeholder 2">
            <a:extLst>
              <a:ext uri="{FF2B5EF4-FFF2-40B4-BE49-F238E27FC236}">
                <a16:creationId xmlns:a16="http://schemas.microsoft.com/office/drawing/2014/main" id="{885723AB-0611-06A1-2D9B-BF2FEA9DD0D2}"/>
              </a:ext>
            </a:extLst>
          </p:cNvPr>
          <p:cNvSpPr txBox="1">
            <a:spLocks/>
          </p:cNvSpPr>
          <p:nvPr/>
        </p:nvSpPr>
        <p:spPr>
          <a:xfrm>
            <a:off x="142239" y="1997306"/>
            <a:ext cx="11876911" cy="37606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buFont typeface="Arial" panose="020B0604020202020204" pitchFamily="34" charset="0"/>
              <a:buChar char="•"/>
            </a:pPr>
            <a:endParaRPr lang="en-US" dirty="0"/>
          </a:p>
        </p:txBody>
      </p:sp>
      <p:pic>
        <p:nvPicPr>
          <p:cNvPr id="15" name="Picture 14" descr="A qr code on a white background&#10;&#10;Description automatically generated">
            <a:extLst>
              <a:ext uri="{FF2B5EF4-FFF2-40B4-BE49-F238E27FC236}">
                <a16:creationId xmlns:a16="http://schemas.microsoft.com/office/drawing/2014/main" id="{99DF4D28-D175-B90D-092A-5794E4C58D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4533" y="1521338"/>
            <a:ext cx="4092321" cy="4092321"/>
          </a:xfrm>
          <a:prstGeom prst="rect">
            <a:avLst/>
          </a:prstGeom>
        </p:spPr>
      </p:pic>
    </p:spTree>
    <p:extLst>
      <p:ext uri="{BB962C8B-B14F-4D97-AF65-F5344CB8AC3E}">
        <p14:creationId xmlns:p14="http://schemas.microsoft.com/office/powerpoint/2010/main" val="1364181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DISCRIMINATION AND HARASSMENT</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7C83BC03-D24C-29A6-BBE6-D9F6809FF6BF}"/>
              </a:ext>
            </a:extLst>
          </p:cNvPr>
          <p:cNvSpPr txBox="1"/>
          <p:nvPr/>
        </p:nvSpPr>
        <p:spPr>
          <a:xfrm>
            <a:off x="426720" y="1680713"/>
            <a:ext cx="11501120" cy="3416320"/>
          </a:xfrm>
          <a:prstGeom prst="rect">
            <a:avLst/>
          </a:prstGeom>
          <a:noFill/>
        </p:spPr>
        <p:txBody>
          <a:bodyPr wrap="square">
            <a:spAutoFit/>
          </a:bodyPr>
          <a:lstStyle/>
          <a:p>
            <a:r>
              <a:rPr lang="en-US" sz="2400" b="1" dirty="0"/>
              <a:t>Discrimination</a:t>
            </a:r>
            <a:r>
              <a:rPr lang="en-US" sz="2400" dirty="0"/>
              <a:t> – Conduct directed at a specific individual or a group of identifiable individuals that subjects the individual or group to treatment that adversely affects their education or employment because of their Protected Status.</a:t>
            </a:r>
          </a:p>
          <a:p>
            <a:pPr marL="0" indent="0">
              <a:buNone/>
            </a:pPr>
            <a:endParaRPr lang="en-US" sz="2400" dirty="0"/>
          </a:p>
          <a:p>
            <a:pPr marL="0" indent="0">
              <a:buNone/>
            </a:pPr>
            <a:endParaRPr lang="en-US" sz="2400" dirty="0"/>
          </a:p>
          <a:p>
            <a:r>
              <a:rPr lang="en-US" sz="2400" b="1" dirty="0"/>
              <a:t>Harassment</a:t>
            </a:r>
            <a:r>
              <a:rPr lang="en-US" sz="2400" dirty="0"/>
              <a:t> – Verbal and/or physical conduct that is severe or pervasive, that is based on an individual’s Protected Status, and that unreasonably interferes with the individual’s work or academic activities, or that creates an environment that a reasonable person would consider intimidating, hostile, or offensive.</a:t>
            </a:r>
          </a:p>
        </p:txBody>
      </p:sp>
    </p:spTree>
    <p:extLst>
      <p:ext uri="{BB962C8B-B14F-4D97-AF65-F5344CB8AC3E}">
        <p14:creationId xmlns:p14="http://schemas.microsoft.com/office/powerpoint/2010/main" val="424856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143060" y="339534"/>
            <a:ext cx="11522696" cy="769441"/>
          </a:xfrm>
          <a:prstGeom prst="rect">
            <a:avLst/>
          </a:prstGeom>
          <a:noFill/>
        </p:spPr>
        <p:txBody>
          <a:bodyPr wrap="square" rtlCol="0">
            <a:spAutoFit/>
          </a:bodyPr>
          <a:lstStyle/>
          <a:p>
            <a:pPr algn="ctr"/>
            <a:r>
              <a:rPr lang="en-US" sz="2400" b="1" dirty="0">
                <a:ln>
                  <a:solidFill>
                    <a:schemeClr val="bg1"/>
                  </a:solidFill>
                </a:ln>
                <a:solidFill>
                  <a:srgbClr val="002060"/>
                </a:solidFill>
              </a:rPr>
              <a:t>· </a:t>
            </a:r>
            <a:r>
              <a:rPr lang="en-US" sz="2400" b="1" dirty="0" err="1">
                <a:ln>
                  <a:solidFill>
                    <a:schemeClr val="bg1"/>
                  </a:solidFill>
                </a:ln>
                <a:solidFill>
                  <a:srgbClr val="002060"/>
                </a:solidFill>
              </a:rPr>
              <a:t>Diversity</a:t>
            </a:r>
            <a:r>
              <a:rPr lang="en-US" sz="4400" b="1" dirty="0" err="1">
                <a:ln>
                  <a:solidFill>
                    <a:schemeClr val="bg1"/>
                  </a:solidFill>
                </a:ln>
                <a:solidFill>
                  <a:srgbClr val="002060"/>
                </a:solidFill>
              </a:rPr>
              <a:t>·Equity·</a:t>
            </a:r>
            <a:r>
              <a:rPr lang="en-US" sz="2400" b="1" dirty="0" err="1">
                <a:ln>
                  <a:solidFill>
                    <a:schemeClr val="bg1"/>
                  </a:solidFill>
                </a:ln>
                <a:solidFill>
                  <a:srgbClr val="002060"/>
                </a:solidFill>
              </a:rPr>
              <a:t>Inclusion·Belonging</a:t>
            </a:r>
            <a:r>
              <a:rPr lang="en-US" sz="2400" b="1" dirty="0">
                <a:ln>
                  <a:solidFill>
                    <a:schemeClr val="bg1"/>
                  </a:solidFill>
                </a:ln>
                <a:solidFill>
                  <a:srgbClr val="002060"/>
                </a:solidFill>
              </a:rPr>
              <a:t>·</a:t>
            </a: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05226600-6B1C-0FAB-1180-0674D1E41EFA}"/>
              </a:ext>
            </a:extLst>
          </p:cNvPr>
          <p:cNvSpPr txBox="1"/>
          <p:nvPr/>
        </p:nvSpPr>
        <p:spPr>
          <a:xfrm>
            <a:off x="0" y="1327848"/>
            <a:ext cx="3168963" cy="4462760"/>
          </a:xfrm>
          <a:prstGeom prst="rect">
            <a:avLst/>
          </a:prstGeom>
          <a:noFill/>
        </p:spPr>
        <p:txBody>
          <a:bodyPr wrap="square" rtlCol="0">
            <a:spAutoFit/>
          </a:bodyPr>
          <a:lstStyle/>
          <a:p>
            <a:r>
              <a:rPr lang="en-US" sz="2400" dirty="0">
                <a:solidFill>
                  <a:srgbClr val="0B2241"/>
                </a:solidFill>
              </a:rPr>
              <a:t>Equality=Sameness</a:t>
            </a:r>
          </a:p>
          <a:p>
            <a:endParaRPr lang="en-US" sz="2400" dirty="0">
              <a:solidFill>
                <a:srgbClr val="0B2241"/>
              </a:solidFill>
            </a:endParaRPr>
          </a:p>
          <a:p>
            <a:r>
              <a:rPr lang="en-US" sz="2400" dirty="0">
                <a:solidFill>
                  <a:srgbClr val="0B2241"/>
                </a:solidFill>
              </a:rPr>
              <a:t>Equality tries to promote fairness by providing everyone with the same thing</a:t>
            </a:r>
          </a:p>
          <a:p>
            <a:endParaRPr lang="en-US" sz="2400" dirty="0">
              <a:solidFill>
                <a:srgbClr val="0B2241"/>
              </a:solidFill>
            </a:endParaRPr>
          </a:p>
          <a:p>
            <a:r>
              <a:rPr lang="en-US" sz="2400" dirty="0">
                <a:solidFill>
                  <a:srgbClr val="0B2241"/>
                </a:solidFill>
              </a:rPr>
              <a:t>But…it only works if everyone starts from the same place (like the same height)</a:t>
            </a:r>
          </a:p>
          <a:p>
            <a:pPr algn="ctr"/>
            <a:endParaRPr lang="en-US" sz="2000" b="1" dirty="0">
              <a:ln>
                <a:solidFill>
                  <a:schemeClr val="bg1"/>
                </a:solidFill>
              </a:ln>
              <a:solidFill>
                <a:srgbClr val="002060"/>
              </a:solidFill>
            </a:endParaRPr>
          </a:p>
        </p:txBody>
      </p:sp>
      <p:pic>
        <p:nvPicPr>
          <p:cNvPr id="3076" name="Picture 4" descr="Equity - Equity Tool">
            <a:extLst>
              <a:ext uri="{FF2B5EF4-FFF2-40B4-BE49-F238E27FC236}">
                <a16:creationId xmlns:a16="http://schemas.microsoft.com/office/drawing/2014/main" id="{81737ADE-DC03-D297-C120-84DB421936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8963" y="1326620"/>
            <a:ext cx="5854073" cy="38305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8B35BD8-71BC-8067-AF4C-9AF0EFAE1B8B}"/>
              </a:ext>
            </a:extLst>
          </p:cNvPr>
          <p:cNvSpPr txBox="1"/>
          <p:nvPr/>
        </p:nvSpPr>
        <p:spPr>
          <a:xfrm>
            <a:off x="9023037" y="1327848"/>
            <a:ext cx="3168963" cy="5201424"/>
          </a:xfrm>
          <a:prstGeom prst="rect">
            <a:avLst/>
          </a:prstGeom>
          <a:noFill/>
        </p:spPr>
        <p:txBody>
          <a:bodyPr wrap="square" rtlCol="0">
            <a:spAutoFit/>
          </a:bodyPr>
          <a:lstStyle/>
          <a:p>
            <a:r>
              <a:rPr lang="en-US" sz="2400" dirty="0">
                <a:solidFill>
                  <a:srgbClr val="0B2241"/>
                </a:solidFill>
              </a:rPr>
              <a:t>Equity=Fairness</a:t>
            </a:r>
          </a:p>
          <a:p>
            <a:endParaRPr lang="en-US" sz="2400" dirty="0">
              <a:solidFill>
                <a:srgbClr val="0B2241"/>
              </a:solidFill>
            </a:endParaRPr>
          </a:p>
          <a:p>
            <a:r>
              <a:rPr lang="en-US" sz="2400" dirty="0">
                <a:solidFill>
                  <a:srgbClr val="0B2241"/>
                </a:solidFill>
              </a:rPr>
              <a:t>Equity is about providing everyone with access to the same opportunities</a:t>
            </a:r>
          </a:p>
          <a:p>
            <a:endParaRPr lang="en-US" sz="2400" dirty="0">
              <a:solidFill>
                <a:srgbClr val="0B2241"/>
              </a:solidFill>
            </a:endParaRPr>
          </a:p>
          <a:p>
            <a:r>
              <a:rPr lang="en-US" sz="2400" dirty="0">
                <a:solidFill>
                  <a:srgbClr val="0B2241"/>
                </a:solidFill>
              </a:rPr>
              <a:t>Our differences and personal history sometimes create barriers but ensuring equity first allows us to then enjoy equality</a:t>
            </a:r>
          </a:p>
          <a:p>
            <a:pPr algn="ctr"/>
            <a:endParaRPr lang="en-US" sz="2000" b="1" dirty="0">
              <a:ln>
                <a:solidFill>
                  <a:schemeClr val="bg1"/>
                </a:solidFill>
              </a:ln>
              <a:solidFill>
                <a:srgbClr val="002060"/>
              </a:solidFill>
            </a:endParaRPr>
          </a:p>
        </p:txBody>
      </p:sp>
      <p:sp>
        <p:nvSpPr>
          <p:cNvPr id="6" name="Rectangle 5">
            <a:extLst>
              <a:ext uri="{FF2B5EF4-FFF2-40B4-BE49-F238E27FC236}">
                <a16:creationId xmlns:a16="http://schemas.microsoft.com/office/drawing/2014/main" id="{9D3BC5D4-37B5-0E24-490A-2576BEFD6E68}"/>
              </a:ext>
            </a:extLst>
          </p:cNvPr>
          <p:cNvSpPr/>
          <p:nvPr/>
        </p:nvSpPr>
        <p:spPr>
          <a:xfrm>
            <a:off x="6096000" y="1108975"/>
            <a:ext cx="2927036" cy="42768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48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172849" y="362394"/>
            <a:ext cx="11846302" cy="5232202"/>
          </a:xfrm>
          <a:prstGeom prst="rect">
            <a:avLst/>
          </a:prstGeom>
          <a:noFill/>
        </p:spPr>
        <p:txBody>
          <a:bodyPr wrap="square" rtlCol="0">
            <a:spAutoFit/>
          </a:bodyPr>
          <a:lstStyle/>
          <a:p>
            <a:pPr algn="ctr"/>
            <a:r>
              <a:rPr lang="en-US" sz="2400" b="1" dirty="0">
                <a:ln>
                  <a:solidFill>
                    <a:schemeClr val="bg1"/>
                  </a:solidFill>
                </a:ln>
                <a:solidFill>
                  <a:srgbClr val="002060"/>
                </a:solidFill>
              </a:rPr>
              <a:t>· </a:t>
            </a:r>
            <a:r>
              <a:rPr lang="en-US" sz="2400" b="1" dirty="0" err="1">
                <a:ln>
                  <a:solidFill>
                    <a:schemeClr val="bg1"/>
                  </a:solidFill>
                </a:ln>
                <a:solidFill>
                  <a:srgbClr val="002060"/>
                </a:solidFill>
              </a:rPr>
              <a:t>Diversity·Equity</a:t>
            </a:r>
            <a:r>
              <a:rPr lang="en-US" sz="4400" b="1" dirty="0" err="1">
                <a:ln>
                  <a:solidFill>
                    <a:schemeClr val="bg1"/>
                  </a:solidFill>
                </a:ln>
                <a:solidFill>
                  <a:srgbClr val="002060"/>
                </a:solidFill>
              </a:rPr>
              <a:t>·Inclusion·Belonging</a:t>
            </a:r>
            <a:r>
              <a:rPr lang="en-US" sz="4400" b="1" dirty="0">
                <a:ln>
                  <a:solidFill>
                    <a:schemeClr val="bg1"/>
                  </a:solidFill>
                </a:ln>
                <a:solidFill>
                  <a:srgbClr val="002060"/>
                </a:solidFill>
              </a:rPr>
              <a:t>·</a:t>
            </a:r>
          </a:p>
          <a:p>
            <a:pPr algn="ctr"/>
            <a:endParaRPr lang="en-US" sz="4400" b="1" dirty="0">
              <a:ln>
                <a:solidFill>
                  <a:schemeClr val="bg1"/>
                </a:solidFill>
              </a:ln>
              <a:solidFill>
                <a:srgbClr val="0B2241"/>
              </a:solidFill>
            </a:endParaRPr>
          </a:p>
          <a:p>
            <a:pPr algn="ctr"/>
            <a:r>
              <a:rPr lang="en-US" sz="3600" b="1" dirty="0">
                <a:ln>
                  <a:solidFill>
                    <a:schemeClr val="bg1"/>
                  </a:solidFill>
                </a:ln>
                <a:solidFill>
                  <a:srgbClr val="0B2241"/>
                </a:solidFill>
              </a:rPr>
              <a:t>Inclusion: Including or of being included within a group or structure</a:t>
            </a:r>
          </a:p>
          <a:p>
            <a:pPr algn="ctr"/>
            <a:endParaRPr lang="en-US" sz="3600" b="1" dirty="0">
              <a:ln>
                <a:solidFill>
                  <a:schemeClr val="bg1"/>
                </a:solidFill>
              </a:ln>
              <a:solidFill>
                <a:srgbClr val="0B2241"/>
              </a:solidFill>
            </a:endParaRPr>
          </a:p>
          <a:p>
            <a:pPr algn="ctr"/>
            <a:r>
              <a:rPr lang="en-US" sz="3600" b="1" dirty="0">
                <a:ln>
                  <a:solidFill>
                    <a:schemeClr val="bg1"/>
                  </a:solidFill>
                </a:ln>
                <a:solidFill>
                  <a:srgbClr val="0B2241"/>
                </a:solidFill>
              </a:rPr>
              <a:t>Belonging: Belonging is the feeling of security and support when there is a sense of acceptance, inclusion, and identity for a member of a certain group</a:t>
            </a:r>
          </a:p>
          <a:p>
            <a:pPr algn="ctr"/>
            <a:endParaRPr lang="en-US" sz="1000" b="1" dirty="0">
              <a:ln>
                <a:solidFill>
                  <a:schemeClr val="bg1"/>
                </a:solidFill>
              </a:ln>
              <a:solidFill>
                <a:srgbClr val="0B2241"/>
              </a:solidFill>
            </a:endParaRPr>
          </a:p>
          <a:p>
            <a:pPr algn="ctr"/>
            <a:r>
              <a:rPr lang="en-US" sz="1000" b="1" dirty="0">
                <a:ln>
                  <a:solidFill>
                    <a:schemeClr val="bg1"/>
                  </a:solidFill>
                </a:ln>
                <a:solidFill>
                  <a:srgbClr val="002060"/>
                </a:solidFill>
              </a:rPr>
              <a:t>Think about your own team.</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Tree>
    <p:extLst>
      <p:ext uri="{BB962C8B-B14F-4D97-AF65-F5344CB8AC3E}">
        <p14:creationId xmlns:p14="http://schemas.microsoft.com/office/powerpoint/2010/main" val="1814836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Download Textured Wallpaper">
            <a:extLst>
              <a:ext uri="{FF2B5EF4-FFF2-40B4-BE49-F238E27FC236}">
                <a16:creationId xmlns:a16="http://schemas.microsoft.com/office/drawing/2014/main" id="{AE6270D3-6528-ACD6-C9DC-46C17D716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srcRect b="82963"/>
          <a:stretch/>
        </p:blipFill>
        <p:spPr>
          <a:xfrm>
            <a:off x="0" y="6191824"/>
            <a:ext cx="12192000" cy="666176"/>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pic>
        <p:nvPicPr>
          <p:cNvPr id="2058" name="Picture 10" descr="Floor PNG Transparent, Geometric Brown ...">
            <a:extLst>
              <a:ext uri="{FF2B5EF4-FFF2-40B4-BE49-F238E27FC236}">
                <a16:creationId xmlns:a16="http://schemas.microsoft.com/office/drawing/2014/main" id="{8B87E788-1477-E78A-A68B-C8469CA65B4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6363"/>
          <a:stretch/>
        </p:blipFill>
        <p:spPr bwMode="auto">
          <a:xfrm>
            <a:off x="0" y="4054534"/>
            <a:ext cx="9333465" cy="280346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tairs PNGs for Free Download">
            <a:extLst>
              <a:ext uri="{FF2B5EF4-FFF2-40B4-BE49-F238E27FC236}">
                <a16:creationId xmlns:a16="http://schemas.microsoft.com/office/drawing/2014/main" id="{640AA679-E1B0-9C5B-1D68-FBC349EC9F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395614" y="1417143"/>
            <a:ext cx="5939446" cy="564317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Trophy Cup PNG Clipart​ | Gallery Yopriceville - High-Quality Free Images  and Transparent PNG Clipart">
            <a:extLst>
              <a:ext uri="{FF2B5EF4-FFF2-40B4-BE49-F238E27FC236}">
                <a16:creationId xmlns:a16="http://schemas.microsoft.com/office/drawing/2014/main" id="{DF0A26E2-3B45-FE11-C386-46B0EBF2C0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18967" y="461211"/>
            <a:ext cx="1300184" cy="14003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95948" y="3011247"/>
            <a:ext cx="5939446" cy="3847207"/>
          </a:xfrm>
          <a:prstGeom prst="rect">
            <a:avLst/>
          </a:prstGeom>
          <a:noFill/>
        </p:spPr>
        <p:txBody>
          <a:bodyPr wrap="square" rtlCol="0">
            <a:spAutoFit/>
          </a:bodyPr>
          <a:lstStyle/>
          <a:p>
            <a:pPr lvl="2"/>
            <a:r>
              <a:rPr lang="en-US" sz="5400" b="1" dirty="0">
                <a:solidFill>
                  <a:schemeClr val="bg1"/>
                </a:solidFill>
              </a:rPr>
              <a:t>		</a:t>
            </a:r>
            <a:r>
              <a:rPr lang="en-US" sz="4000" b="1" dirty="0">
                <a:solidFill>
                  <a:schemeClr val="bg1"/>
                </a:solidFill>
              </a:rPr>
              <a:t>	Engaged</a:t>
            </a:r>
          </a:p>
          <a:p>
            <a:pPr lvl="2"/>
            <a:endParaRPr lang="en-US" sz="2800" b="1" dirty="0">
              <a:solidFill>
                <a:schemeClr val="bg1"/>
              </a:solidFill>
            </a:endParaRPr>
          </a:p>
          <a:p>
            <a:pPr lvl="2"/>
            <a:r>
              <a:rPr lang="en-US" sz="4000" b="1" dirty="0">
                <a:solidFill>
                  <a:schemeClr val="bg1"/>
                </a:solidFill>
              </a:rPr>
              <a:t>		Respected</a:t>
            </a:r>
          </a:p>
          <a:p>
            <a:pPr lvl="2"/>
            <a:endParaRPr lang="en-US" sz="2400" b="1" dirty="0">
              <a:solidFill>
                <a:schemeClr val="bg1"/>
              </a:solidFill>
            </a:endParaRPr>
          </a:p>
          <a:p>
            <a:pPr lvl="2"/>
            <a:r>
              <a:rPr lang="en-US" sz="4000" b="1" dirty="0">
                <a:solidFill>
                  <a:schemeClr val="bg1"/>
                </a:solidFill>
              </a:rPr>
              <a:t>	Valued</a:t>
            </a:r>
          </a:p>
          <a:p>
            <a:pPr lvl="2"/>
            <a:endParaRPr lang="en-US" b="1" dirty="0">
              <a:solidFill>
                <a:schemeClr val="bg1"/>
              </a:solidFill>
            </a:endParaRPr>
          </a:p>
          <a:p>
            <a:pPr lvl="2"/>
            <a:r>
              <a:rPr lang="en-US" sz="4000" b="1" dirty="0">
                <a:solidFill>
                  <a:schemeClr val="bg1"/>
                </a:solidFill>
              </a:rPr>
              <a:t>Welcomed</a:t>
            </a:r>
          </a:p>
        </p:txBody>
      </p:sp>
      <p:sp>
        <p:nvSpPr>
          <p:cNvPr id="5" name="TextBox 4">
            <a:extLst>
              <a:ext uri="{FF2B5EF4-FFF2-40B4-BE49-F238E27FC236}">
                <a16:creationId xmlns:a16="http://schemas.microsoft.com/office/drawing/2014/main" id="{09B38667-B107-22EE-2F52-45BF408C1B6C}"/>
              </a:ext>
            </a:extLst>
          </p:cNvPr>
          <p:cNvSpPr txBox="1"/>
          <p:nvPr/>
        </p:nvSpPr>
        <p:spPr>
          <a:xfrm>
            <a:off x="-405184" y="5892545"/>
            <a:ext cx="6901132" cy="707886"/>
          </a:xfrm>
          <a:prstGeom prst="rect">
            <a:avLst/>
          </a:prstGeom>
          <a:noFill/>
        </p:spPr>
        <p:txBody>
          <a:bodyPr wrap="square" rtlCol="0">
            <a:spAutoFit/>
          </a:bodyPr>
          <a:lstStyle/>
          <a:p>
            <a:pPr lvl="2"/>
            <a:r>
              <a:rPr lang="en-US" sz="2000" b="1" dirty="0">
                <a:solidFill>
                  <a:schemeClr val="bg1"/>
                </a:solidFill>
              </a:rPr>
              <a:t>The Bare Minimum is not discriminating , not harassing, and overall, just not doing anything.</a:t>
            </a:r>
          </a:p>
        </p:txBody>
      </p:sp>
    </p:spTree>
    <p:extLst>
      <p:ext uri="{BB962C8B-B14F-4D97-AF65-F5344CB8AC3E}">
        <p14:creationId xmlns:p14="http://schemas.microsoft.com/office/powerpoint/2010/main" val="3989053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0" y="612507"/>
            <a:ext cx="12192000" cy="769441"/>
          </a:xfrm>
          <a:prstGeom prst="rect">
            <a:avLst/>
          </a:prstGeom>
          <a:noFill/>
        </p:spPr>
        <p:txBody>
          <a:bodyPr wrap="square" rtlCol="0">
            <a:spAutoFit/>
          </a:bodyPr>
          <a:lstStyle/>
          <a:p>
            <a:pPr algn="ctr"/>
            <a:r>
              <a:rPr lang="en-US" sz="4400" b="1" dirty="0">
                <a:ln>
                  <a:solidFill>
                    <a:schemeClr val="bg1"/>
                  </a:solidFill>
                </a:ln>
                <a:solidFill>
                  <a:srgbClr val="002060"/>
                </a:solidFill>
              </a:rPr>
              <a:t>Consensual Relationships Policy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C2779C9C-1AEF-95E6-DAA2-13DE6E801AA2}"/>
              </a:ext>
            </a:extLst>
          </p:cNvPr>
          <p:cNvSpPr txBox="1"/>
          <p:nvPr/>
        </p:nvSpPr>
        <p:spPr>
          <a:xfrm>
            <a:off x="753725" y="1677830"/>
            <a:ext cx="10633854" cy="4049057"/>
          </a:xfrm>
          <a:prstGeom prst="rect">
            <a:avLst/>
          </a:prstGeom>
          <a:noFill/>
        </p:spPr>
        <p:txBody>
          <a:bodyPr wrap="square">
            <a:spAutoFit/>
          </a:bodyPr>
          <a:lstStyle/>
          <a:p>
            <a:r>
              <a:rPr lang="en-US" sz="2000" dirty="0">
                <a:solidFill>
                  <a:srgbClr val="002060"/>
                </a:solidFill>
              </a:rPr>
              <a:t>Consensual relationships that are of concern to Auburn University are those </a:t>
            </a:r>
            <a:r>
              <a:rPr lang="en-US" sz="2000" b="1" dirty="0">
                <a:solidFill>
                  <a:srgbClr val="002060"/>
                </a:solidFill>
              </a:rPr>
              <a:t>romantic, intimate</a:t>
            </a:r>
            <a:r>
              <a:rPr lang="en-US" sz="2000" dirty="0">
                <a:solidFill>
                  <a:srgbClr val="002060"/>
                </a:solidFill>
              </a:rPr>
              <a:t>, or </a:t>
            </a:r>
            <a:r>
              <a:rPr lang="en-US" sz="2000" b="1" dirty="0">
                <a:solidFill>
                  <a:srgbClr val="002060"/>
                </a:solidFill>
              </a:rPr>
              <a:t>sexual </a:t>
            </a:r>
            <a:r>
              <a:rPr lang="en-US" sz="2000" dirty="0">
                <a:solidFill>
                  <a:srgbClr val="002060"/>
                </a:solidFill>
              </a:rPr>
              <a:t>relationships in which both parties appear to have consented, but where there is a reporting or evaluation relationship between the two parties. This prohibits relationships like:</a:t>
            </a:r>
          </a:p>
          <a:p>
            <a:pPr marL="342900" indent="-342900">
              <a:lnSpc>
                <a:spcPct val="150000"/>
              </a:lnSpc>
              <a:buFont typeface="Arial" panose="020B0604020202020204" pitchFamily="34" charset="0"/>
              <a:buChar char="•"/>
            </a:pPr>
            <a:r>
              <a:rPr lang="en-US" sz="2000" b="1" dirty="0">
                <a:solidFill>
                  <a:srgbClr val="002060"/>
                </a:solidFill>
              </a:rPr>
              <a:t>Athletics Staff to Student Athletes</a:t>
            </a:r>
          </a:p>
          <a:p>
            <a:pPr marL="342900" indent="-342900">
              <a:lnSpc>
                <a:spcPct val="150000"/>
              </a:lnSpc>
              <a:buFont typeface="Arial" panose="020B0604020202020204" pitchFamily="34" charset="0"/>
              <a:buChar char="•"/>
            </a:pPr>
            <a:r>
              <a:rPr lang="en-US" sz="2000" b="1" dirty="0">
                <a:solidFill>
                  <a:srgbClr val="002060"/>
                </a:solidFill>
              </a:rPr>
              <a:t>Coaches/Faculty to their Graduate Assistants</a:t>
            </a:r>
          </a:p>
          <a:p>
            <a:pPr marL="342900" indent="-342900">
              <a:lnSpc>
                <a:spcPct val="150000"/>
              </a:lnSpc>
              <a:buFont typeface="Arial" panose="020B0604020202020204" pitchFamily="34" charset="0"/>
              <a:buChar char="•"/>
            </a:pPr>
            <a:r>
              <a:rPr lang="en-US" sz="2000" b="1" dirty="0">
                <a:solidFill>
                  <a:srgbClr val="002060"/>
                </a:solidFill>
              </a:rPr>
              <a:t>Faculty to their students</a:t>
            </a:r>
          </a:p>
          <a:p>
            <a:pPr marL="342900" indent="-342900">
              <a:lnSpc>
                <a:spcPct val="150000"/>
              </a:lnSpc>
              <a:buFont typeface="Arial" panose="020B0604020202020204" pitchFamily="34" charset="0"/>
              <a:buChar char="•"/>
            </a:pPr>
            <a:r>
              <a:rPr lang="en-US" sz="2000" b="1" dirty="0">
                <a:solidFill>
                  <a:srgbClr val="002060"/>
                </a:solidFill>
              </a:rPr>
              <a:t>Graduate Assistants to the students they oversee/mentor</a:t>
            </a:r>
          </a:p>
          <a:p>
            <a:pPr marL="342900" indent="-342900">
              <a:lnSpc>
                <a:spcPct val="150000"/>
              </a:lnSpc>
              <a:buFont typeface="Arial" panose="020B0604020202020204" pitchFamily="34" charset="0"/>
              <a:buChar char="•"/>
            </a:pPr>
            <a:r>
              <a:rPr lang="en-US" sz="2000" b="1" dirty="0">
                <a:solidFill>
                  <a:srgbClr val="002060"/>
                </a:solidFill>
              </a:rPr>
              <a:t>Supervisors to their Direct Reports</a:t>
            </a:r>
          </a:p>
          <a:p>
            <a:pPr algn="ctr">
              <a:lnSpc>
                <a:spcPct val="150000"/>
              </a:lnSpc>
            </a:pPr>
            <a:r>
              <a:rPr lang="en-US" sz="1600" b="1" dirty="0">
                <a:solidFill>
                  <a:srgbClr val="002060"/>
                </a:solidFill>
              </a:rPr>
              <a:t>*It is best to avoid your entire department, to avoid issues later.*</a:t>
            </a:r>
          </a:p>
        </p:txBody>
      </p:sp>
    </p:spTree>
    <p:extLst>
      <p:ext uri="{BB962C8B-B14F-4D97-AF65-F5344CB8AC3E}">
        <p14:creationId xmlns:p14="http://schemas.microsoft.com/office/powerpoint/2010/main" val="1682159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291</TotalTime>
  <Words>2853</Words>
  <Application>Microsoft Macintosh PowerPoint</Application>
  <PresentationFormat>Widescreen</PresentationFormat>
  <Paragraphs>320</Paragraphs>
  <Slides>45</Slides>
  <Notes>13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Aptos</vt:lpstr>
      <vt:lpstr>Aptos Display</vt:lpstr>
      <vt:lpstr>Arial</vt:lpstr>
      <vt:lpstr>Arial</vt:lpstr>
      <vt:lpstr>Calibri</vt:lpstr>
      <vt:lpstr>Gill Sans MT</vt:lpstr>
      <vt:lpstr>Times New Roman</vt:lpstr>
      <vt:lpstr>Office Theme</vt:lpstr>
      <vt:lpstr>DEIB, Title IX, &amp; Sex-Based Misconduct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REPORTING SCENARIO #1</vt:lpstr>
      <vt:lpstr>REPORTING SCENARIO #1</vt:lpstr>
      <vt:lpstr>REPORTING SCENARIO #2</vt:lpstr>
      <vt:lpstr>REPORTING SCENARIO #2</vt:lpstr>
      <vt:lpstr>REPORTING SCENARIO #3</vt:lpstr>
      <vt:lpstr>REPORTING SCENARIO #3</vt:lpstr>
      <vt:lpstr>REPORTING SCENARIO #4</vt:lpstr>
      <vt:lpstr>REPORTING SCENARIO #4</vt:lpstr>
      <vt:lpstr>REPORTING SCENARIO #5</vt:lpstr>
      <vt:lpstr>REPORTING SCENARIO #5</vt:lpstr>
      <vt:lpstr>REPORTING SCENARIO #6</vt:lpstr>
      <vt:lpstr>REPORTING SCENARIO #6</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Elexandria Reese</dc:creator>
  <cp:lastModifiedBy>Aria Allan</cp:lastModifiedBy>
  <cp:revision>9</cp:revision>
  <dcterms:created xsi:type="dcterms:W3CDTF">2024-08-02T19:29:54Z</dcterms:created>
  <dcterms:modified xsi:type="dcterms:W3CDTF">2024-10-21T23:32:18Z</dcterms:modified>
</cp:coreProperties>
</file>