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6"/>
  </p:notesMasterIdLst>
  <p:handoutMasterIdLst>
    <p:handoutMasterId r:id="rId17"/>
  </p:handoutMasterIdLst>
  <p:sldIdLst>
    <p:sldId id="416" r:id="rId2"/>
    <p:sldId id="417" r:id="rId3"/>
    <p:sldId id="418" r:id="rId4"/>
    <p:sldId id="419" r:id="rId5"/>
    <p:sldId id="420" r:id="rId6"/>
    <p:sldId id="421" r:id="rId7"/>
    <p:sldId id="408" r:id="rId8"/>
    <p:sldId id="415" r:id="rId9"/>
    <p:sldId id="413" r:id="rId10"/>
    <p:sldId id="411" r:id="rId11"/>
    <p:sldId id="423" r:id="rId12"/>
    <p:sldId id="425" r:id="rId13"/>
    <p:sldId id="426" r:id="rId14"/>
    <p:sldId id="427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D472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89427" autoAdjust="0"/>
  </p:normalViewPr>
  <p:slideViewPr>
    <p:cSldViewPr>
      <p:cViewPr>
        <p:scale>
          <a:sx n="70" d="100"/>
          <a:sy n="70" d="100"/>
        </p:scale>
        <p:origin x="-113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fld id="{E8EF955C-C122-4884-BF1B-99E0642DD4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771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fld id="{B98D38DE-84A0-450A-B7D5-50F08E9C19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657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D38DE-84A0-450A-B7D5-50F08E9C191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87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D38DE-84A0-450A-B7D5-50F08E9C191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87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D38DE-84A0-450A-B7D5-50F08E9C191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8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 sz="2400" dirty="0">
              <a:latin typeface="Times" pitchFamily="18" charset="0"/>
              <a:cs typeface="Arial" charset="0"/>
            </a:endParaRP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 sz="2400" dirty="0">
              <a:latin typeface="Times" pitchFamily="18" charset="0"/>
              <a:cs typeface="Arial" charset="0"/>
            </a:endParaRP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 sz="2400" dirty="0">
              <a:latin typeface="Times" pitchFamily="18" charset="0"/>
              <a:cs typeface="Arial" charset="0"/>
            </a:endParaRP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kumimoji="1" lang="en-US" sz="2400" dirty="0">
              <a:latin typeface="Times" pitchFamily="18" charset="0"/>
              <a:cs typeface="Arial" charset="0"/>
            </a:endParaRP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23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72392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77200" y="5867400"/>
            <a:ext cx="8382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s.auburn.edu/dokuwiki/doku.php?id=public:fuplo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inrptg@auburn.ed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ss.auburn.edu/dokuwiki/doku.php?id=public:fuploa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2438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FINANCIAL </a:t>
            </a:r>
            <a:br>
              <a:rPr lang="en-US" b="1" dirty="0" smtClean="0">
                <a:solidFill>
                  <a:srgbClr val="FF6600"/>
                </a:solidFill>
              </a:rPr>
            </a:br>
            <a:r>
              <a:rPr lang="en-US" b="1" dirty="0" smtClean="0">
                <a:solidFill>
                  <a:srgbClr val="FF6600"/>
                </a:solidFill>
              </a:rPr>
              <a:t>LIAISON </a:t>
            </a:r>
            <a:br>
              <a:rPr lang="en-US" b="1" dirty="0" smtClean="0">
                <a:solidFill>
                  <a:srgbClr val="FF6600"/>
                </a:solidFill>
              </a:rPr>
            </a:br>
            <a:r>
              <a:rPr lang="en-US" b="1" dirty="0" smtClean="0">
                <a:solidFill>
                  <a:srgbClr val="FF6600"/>
                </a:solidFill>
              </a:rPr>
              <a:t>MEETING</a:t>
            </a:r>
            <a:r>
              <a:rPr lang="en-US" b="1" dirty="0" smtClean="0">
                <a:solidFill>
                  <a:schemeClr val="accent1"/>
                </a:solidFill>
              </a:rPr>
              <a:t/>
            </a:r>
            <a:br>
              <a:rPr lang="en-US" b="1" dirty="0" smtClean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/>
          <a:lstStyle/>
          <a:p>
            <a:r>
              <a:rPr lang="en-US" dirty="0" smtClean="0"/>
              <a:t>December 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4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8-20-2012 JVExample.pdf - Adobe Acrobat Pr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261"/>
            <a:ext cx="9144000" cy="654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8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ISS Update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57600"/>
            <a:ext cx="7772400" cy="914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Felicia Roberson &amp; Scott Tisdale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22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ARGOS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585" y="4191000"/>
            <a:ext cx="7315200" cy="19050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Are you currently using Argos?</a:t>
            </a:r>
          </a:p>
          <a:p>
            <a:pPr marL="514350" indent="-514350">
              <a:buAutoNum type="arabicParenR"/>
            </a:pPr>
            <a:r>
              <a:rPr lang="en-US" dirty="0" smtClean="0"/>
              <a:t>Do you want to see a presentation?</a:t>
            </a:r>
          </a:p>
          <a:p>
            <a:pPr marL="514350" indent="-514350">
              <a:buAutoNum type="arabicParenR"/>
            </a:pPr>
            <a:r>
              <a:rPr lang="en-US" dirty="0" smtClean="0"/>
              <a:t>Do you want training on the upgrade?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66800" y="2209800"/>
            <a:ext cx="73152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is Argos? </a:t>
            </a:r>
          </a:p>
          <a:p>
            <a:r>
              <a:rPr lang="en-US" dirty="0" smtClean="0"/>
              <a:t>What skills do I need?</a:t>
            </a:r>
          </a:p>
          <a:p>
            <a:r>
              <a:rPr lang="en-US" dirty="0" smtClean="0"/>
              <a:t>Why would I use Argos?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02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Reports in </a:t>
            </a:r>
            <a:r>
              <a:rPr lang="en-US" b="1" dirty="0" err="1" smtClean="0">
                <a:solidFill>
                  <a:srgbClr val="FF6600"/>
                </a:solidFill>
              </a:rPr>
              <a:t>Eprint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57400"/>
            <a:ext cx="8077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Suggested for Removal </a:t>
            </a:r>
          </a:p>
          <a:p>
            <a:r>
              <a:rPr lang="en-US" dirty="0" smtClean="0"/>
              <a:t>FGRBDSC – replaced by FZRBDSC </a:t>
            </a:r>
          </a:p>
          <a:p>
            <a:r>
              <a:rPr lang="en-US" dirty="0" smtClean="0"/>
              <a:t>FZOBBUD – Base budget report not used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47800" y="4572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Suggested for Archive</a:t>
            </a:r>
          </a:p>
          <a:p>
            <a:r>
              <a:rPr lang="en-US" dirty="0" smtClean="0"/>
              <a:t>Deferred Grant Process</a:t>
            </a:r>
          </a:p>
        </p:txBody>
      </p:sp>
    </p:spTree>
    <p:extLst>
      <p:ext uri="{BB962C8B-B14F-4D97-AF65-F5344CB8AC3E}">
        <p14:creationId xmlns:p14="http://schemas.microsoft.com/office/powerpoint/2010/main" val="685977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TES Charge Back System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replace faxing of timesheets to TES</a:t>
            </a:r>
          </a:p>
          <a:p>
            <a:r>
              <a:rPr lang="en-US" dirty="0" smtClean="0"/>
              <a:t>Payroll runs first, then data is pulled for billing</a:t>
            </a:r>
          </a:p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75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Budget Services Update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57600"/>
            <a:ext cx="7772400" cy="914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Bryan Elmore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776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Budget Services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One-Time Supplement</a:t>
            </a:r>
          </a:p>
          <a:p>
            <a:pPr lvl="1"/>
            <a:r>
              <a:rPr lang="en-US" dirty="0" smtClean="0"/>
              <a:t>Labor Distribution Issues</a:t>
            </a:r>
          </a:p>
          <a:p>
            <a:pPr lvl="1"/>
            <a:r>
              <a:rPr lang="en-US" dirty="0" smtClean="0"/>
              <a:t>SCP, LWOP, etc.</a:t>
            </a:r>
          </a:p>
          <a:p>
            <a:pPr lvl="1"/>
            <a:r>
              <a:rPr lang="en-US" dirty="0" smtClean="0"/>
              <a:t>Transfer</a:t>
            </a:r>
          </a:p>
          <a:p>
            <a:r>
              <a:rPr lang="en-US" dirty="0" smtClean="0"/>
              <a:t>Budget Requests</a:t>
            </a:r>
          </a:p>
          <a:p>
            <a:pPr lvl="1"/>
            <a:r>
              <a:rPr lang="en-US" dirty="0" smtClean="0"/>
              <a:t>Permanent (due February 28</a:t>
            </a:r>
            <a:r>
              <a:rPr lang="en-US" baseline="30000" dirty="0" smtClean="0"/>
              <a:t>th</a:t>
            </a:r>
            <a:r>
              <a:rPr lang="en-US" dirty="0" smtClean="0"/>
              <a:t>, 2013)</a:t>
            </a:r>
          </a:p>
          <a:p>
            <a:pPr lvl="1"/>
            <a:r>
              <a:rPr lang="en-US" dirty="0" smtClean="0"/>
              <a:t>One-time (no deadlines)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380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PPS Update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Shawn Asmuth &amp; Melissa Morris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56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PPS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762000"/>
          </a:xfrm>
        </p:spPr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31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Financial Reporting Update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Michelle Hancock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90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E-JOURNAL VOUCHERS ACCESS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Current employees with Banner Finance access</a:t>
            </a:r>
          </a:p>
          <a:p>
            <a:pPr lvl="1"/>
            <a:r>
              <a:rPr lang="en-US" sz="2000" dirty="0" smtClean="0"/>
              <a:t>User must complete training, either through a class or </a:t>
            </a:r>
            <a:r>
              <a:rPr lang="en-US" sz="2000" dirty="0"/>
              <a:t>through online </a:t>
            </a:r>
            <a:r>
              <a:rPr lang="en-US" sz="2000" dirty="0" smtClean="0"/>
              <a:t>demos  </a:t>
            </a:r>
            <a:r>
              <a:rPr lang="en-US" sz="2000" dirty="0" smtClean="0">
                <a:solidFill>
                  <a:srgbClr val="FF6600"/>
                </a:solidFill>
                <a:hlinkClick r:id="rId3"/>
              </a:rPr>
              <a:t>https</a:t>
            </a:r>
            <a:r>
              <a:rPr lang="en-US" sz="2000" dirty="0">
                <a:solidFill>
                  <a:srgbClr val="FF6600"/>
                </a:solidFill>
                <a:hlinkClick r:id="rId3"/>
              </a:rPr>
              <a:t>://</a:t>
            </a:r>
            <a:r>
              <a:rPr lang="en-US" sz="2000" dirty="0" smtClean="0">
                <a:solidFill>
                  <a:srgbClr val="FF6600"/>
                </a:solidFill>
                <a:hlinkClick r:id="rId3"/>
              </a:rPr>
              <a:t>iss.auburn.edu/dokuwiki/doku.php?id=public:fupload#training_videos</a:t>
            </a:r>
            <a:r>
              <a:rPr lang="en-US" sz="2000" dirty="0" smtClean="0">
                <a:solidFill>
                  <a:srgbClr val="FF6600"/>
                </a:solidFill>
              </a:rPr>
              <a:t> </a:t>
            </a:r>
            <a:endParaRPr lang="en-US" sz="2000" dirty="0">
              <a:solidFill>
                <a:srgbClr val="FF6600"/>
              </a:solidFill>
            </a:endParaRPr>
          </a:p>
          <a:p>
            <a:pPr lvl="1"/>
            <a:r>
              <a:rPr lang="en-US" sz="2400" dirty="0" smtClean="0"/>
              <a:t>Financial Liaison sends request e-mail to </a:t>
            </a:r>
            <a:r>
              <a:rPr lang="en-US" sz="2400" dirty="0" smtClean="0">
                <a:hlinkClick r:id="rId4"/>
              </a:rPr>
              <a:t>finrptg@auburn.edu</a:t>
            </a:r>
            <a:endParaRPr lang="en-US" sz="2400" dirty="0"/>
          </a:p>
          <a:p>
            <a:pPr lvl="2"/>
            <a:r>
              <a:rPr lang="en-US" sz="2000" dirty="0" smtClean="0"/>
              <a:t>Include User ID, Department, Rule Classes (CRG, DEC), Chart and Bank</a:t>
            </a:r>
          </a:p>
          <a:p>
            <a:pPr lvl="2"/>
            <a:r>
              <a:rPr lang="en-US" sz="2000" dirty="0" smtClean="0"/>
              <a:t>Include list of Approval Queues needed</a:t>
            </a:r>
          </a:p>
          <a:p>
            <a:pPr lvl="2"/>
            <a:r>
              <a:rPr lang="en-US" sz="2000" dirty="0" smtClean="0"/>
              <a:t>Include confirmation that user completed training</a:t>
            </a:r>
            <a:endParaRPr lang="en-US" sz="2000" dirty="0"/>
          </a:p>
          <a:p>
            <a:pPr marL="0" lv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52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E-JOURNAL VOUCHERS ACCESS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New Employees &amp; Current employees w/o Banner Finance access</a:t>
            </a:r>
          </a:p>
          <a:p>
            <a:pPr lvl="1"/>
            <a:r>
              <a:rPr lang="en-US" sz="2400" dirty="0" smtClean="0"/>
              <a:t>User must complete training, either through a class or </a:t>
            </a:r>
            <a:r>
              <a:rPr lang="en-US" sz="2400" dirty="0"/>
              <a:t>through online </a:t>
            </a:r>
            <a:r>
              <a:rPr lang="en-US" sz="2400" dirty="0" smtClean="0"/>
              <a:t>demos  </a:t>
            </a: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iss.auburn.edu/dokuwiki/doku.php?id=public:fupload#training_videos</a:t>
            </a:r>
            <a:r>
              <a:rPr lang="en-US" sz="2400" dirty="0" smtClean="0"/>
              <a:t> </a:t>
            </a:r>
            <a:endParaRPr lang="en-US" sz="2400" dirty="0"/>
          </a:p>
          <a:p>
            <a:pPr lvl="1"/>
            <a:r>
              <a:rPr lang="en-US" sz="2400" dirty="0" smtClean="0"/>
              <a:t>Request access through Administrative Computing Coordinator (ACC)</a:t>
            </a:r>
          </a:p>
          <a:p>
            <a:pPr lvl="2"/>
            <a:r>
              <a:rPr lang="en-US" sz="2000" dirty="0" smtClean="0"/>
              <a:t>Include confirmation of training</a:t>
            </a:r>
          </a:p>
          <a:p>
            <a:pPr lvl="2"/>
            <a:r>
              <a:rPr lang="en-US" sz="2000" dirty="0" smtClean="0"/>
              <a:t>Complete request form provided by ACC</a:t>
            </a:r>
            <a:endParaRPr lang="en-US" sz="2000" dirty="0"/>
          </a:p>
          <a:p>
            <a:pPr marL="0" lv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84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E-JOURNAL VOUCHERS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Your help is requested</a:t>
            </a:r>
          </a:p>
          <a:p>
            <a:pPr lvl="1"/>
            <a:r>
              <a:rPr lang="en-US" sz="2400" dirty="0" smtClean="0"/>
              <a:t>Supporting Documentation</a:t>
            </a:r>
          </a:p>
          <a:p>
            <a:pPr lvl="2"/>
            <a:r>
              <a:rPr lang="en-US" sz="2000" dirty="0" smtClean="0"/>
              <a:t>Numbers match entry</a:t>
            </a:r>
          </a:p>
          <a:p>
            <a:pPr lvl="2"/>
            <a:r>
              <a:rPr lang="en-US" sz="2000" dirty="0" smtClean="0"/>
              <a:t>Order of documentation matches entry</a:t>
            </a:r>
          </a:p>
          <a:p>
            <a:pPr lvl="2"/>
            <a:r>
              <a:rPr lang="en-US" sz="2000" dirty="0" smtClean="0"/>
              <a:t>Banner screenshots for DECs (include Program Code – see example)</a:t>
            </a:r>
          </a:p>
          <a:p>
            <a:pPr lvl="1"/>
            <a:endParaRPr lang="en-US" sz="2000" dirty="0"/>
          </a:p>
          <a:p>
            <a:pPr lvl="1"/>
            <a:r>
              <a:rPr lang="en-US" sz="2400" dirty="0" smtClean="0"/>
              <a:t>Month-End Volume</a:t>
            </a:r>
          </a:p>
          <a:p>
            <a:pPr lvl="2"/>
            <a:r>
              <a:rPr lang="en-US" sz="2000" dirty="0" smtClean="0"/>
              <a:t>Submitters and Approvers</a:t>
            </a:r>
          </a:p>
          <a:p>
            <a:pPr marL="457200" lvl="1" indent="0">
              <a:buNone/>
            </a:pPr>
            <a:endParaRPr lang="en-US" sz="800" dirty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314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7 - &amp;quot;E-JOURNAL VOUCHERS ACCESS&amp;quot;&quot;/&gt;&lt;property id=&quot;20307&quot; value=&quot;408&quot;/&gt;&lt;/object&gt;&lt;object type=&quot;3&quot; unique_id=&quot;10004&quot;&gt;&lt;property id=&quot;20148&quot; value=&quot;5&quot;/&gt;&lt;property id=&quot;20300&quot; value=&quot;Slide 8 - &amp;quot;E-JOURNAL VOUCHERS ACCESS&amp;quot;&quot;/&gt;&lt;property id=&quot;20307&quot; value=&quot;415&quot;/&gt;&lt;/object&gt;&lt;object type=&quot;3&quot; unique_id=&quot;10005&quot;&gt;&lt;property id=&quot;20148&quot; value=&quot;5&quot;/&gt;&lt;property id=&quot;20300&quot; value=&quot;Slide 9 - &amp;quot;E-JOURNAL VOUCHERS&amp;quot;&quot;/&gt;&lt;property id=&quot;20307&quot; value=&quot;413&quot;/&gt;&lt;/object&gt;&lt;object type=&quot;3&quot; unique_id=&quot;10006&quot;&gt;&lt;property id=&quot;20148&quot; value=&quot;5&quot;/&gt;&lt;property id=&quot;20300&quot; value=&quot;Slide 10&quot;/&gt;&lt;property id=&quot;20307&quot; value=&quot;411&quot;/&gt;&lt;/object&gt;&lt;object type=&quot;3&quot; unique_id=&quot;10085&quot;&gt;&lt;property id=&quot;20148&quot; value=&quot;5&quot;/&gt;&lt;property id=&quot;20300&quot; value=&quot;Slide 1 - &amp;quot;FINANCIAL &amp;#x0D;&amp;#x0A;LIAISON &amp;#x0D;&amp;#x0A;MEETING&amp;#x0D;&amp;#x0A;&amp;quot;&quot;/&gt;&lt;property id=&quot;20307&quot; value=&quot;416&quot;/&gt;&lt;/object&gt;&lt;object type=&quot;3&quot; unique_id=&quot;10086&quot;&gt;&lt;property id=&quot;20148&quot; value=&quot;5&quot;/&gt;&lt;property id=&quot;20300&quot; value=&quot;Slide 2 - &amp;quot;Budget Services Update&amp;quot;&quot;/&gt;&lt;property id=&quot;20307&quot; value=&quot;417&quot;/&gt;&lt;/object&gt;&lt;object type=&quot;3&quot; unique_id=&quot;10087&quot;&gt;&lt;property id=&quot;20148&quot; value=&quot;5&quot;/&gt;&lt;property id=&quot;20300&quot; value=&quot;Slide 3 - &amp;quot;Budget Services&amp;quot;&quot;/&gt;&lt;property id=&quot;20307&quot; value=&quot;418&quot;/&gt;&lt;/object&gt;&lt;object type=&quot;3&quot; unique_id=&quot;10088&quot;&gt;&lt;property id=&quot;20148&quot; value=&quot;5&quot;/&gt;&lt;property id=&quot;20300&quot; value=&quot;Slide 4 - &amp;quot;PPS Update&amp;quot;&quot;/&gt;&lt;property id=&quot;20307&quot; value=&quot;419&quot;/&gt;&lt;/object&gt;&lt;object type=&quot;3&quot; unique_id=&quot;10089&quot;&gt;&lt;property id=&quot;20148&quot; value=&quot;5&quot;/&gt;&lt;property id=&quot;20300&quot; value=&quot;Slide 5 - &amp;quot;PPS&amp;quot;&quot;/&gt;&lt;property id=&quot;20307&quot; value=&quot;420&quot;/&gt;&lt;/object&gt;&lt;object type=&quot;3&quot; unique_id=&quot;10090&quot;&gt;&lt;property id=&quot;20148&quot; value=&quot;5&quot;/&gt;&lt;property id=&quot;20300&quot; value=&quot;Slide 6 - &amp;quot;Financial Reporting Update&amp;quot;&quot;/&gt;&lt;property id=&quot;20307&quot; value=&quot;421&quot;/&gt;&lt;/object&gt;&lt;object type=&quot;3&quot; unique_id=&quot;10091&quot;&gt;&lt;property id=&quot;20148&quot; value=&quot;5&quot;/&gt;&lt;property id=&quot;20300&quot; value=&quot;Slide 11 - &amp;quot;ISS Update&amp;quot;&quot;/&gt;&lt;property id=&quot;20307&quot; value=&quot;423&quot;/&gt;&lt;/object&gt;&lt;object type=&quot;3&quot; unique_id=&quot;10092&quot;&gt;&lt;property id=&quot;20148&quot; value=&quot;5&quot;/&gt;&lt;property id=&quot;20300&quot; value=&quot;Slide 12 - &amp;quot;ARGOS&amp;quot;&quot;/&gt;&lt;property id=&quot;20307&quot; value=&quot;425&quot;/&gt;&lt;/object&gt;&lt;object type=&quot;3&quot; unique_id=&quot;10093&quot;&gt;&lt;property id=&quot;20148&quot; value=&quot;5&quot;/&gt;&lt;property id=&quot;20300&quot; value=&quot;Slide 13 - &amp;quot;Reports in Eprint &amp;quot;&quot;/&gt;&lt;property id=&quot;20307&quot; value=&quot;426&quot;/&gt;&lt;/object&gt;&lt;object type=&quot;3&quot; unique_id=&quot;10094&quot;&gt;&lt;property id=&quot;20148&quot; value=&quot;5&quot;/&gt;&lt;property id=&quot;20300&quot; value=&quot;Slide 14 - &amp;quot;TES Charge Back System&amp;quot;&quot;/&gt;&lt;property id=&quot;20307&quot; value=&quot;427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16003</TotalTime>
  <Words>288</Words>
  <Application>Microsoft Office PowerPoint</Application>
  <PresentationFormat>On-screen Show (4:3)</PresentationFormat>
  <Paragraphs>66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Project Overview</vt:lpstr>
      <vt:lpstr>FINANCIAL  LIAISON  MEETING </vt:lpstr>
      <vt:lpstr>Budget Services Update</vt:lpstr>
      <vt:lpstr>Budget Services</vt:lpstr>
      <vt:lpstr>PPS Update</vt:lpstr>
      <vt:lpstr>PPS</vt:lpstr>
      <vt:lpstr>Financial Reporting Update</vt:lpstr>
      <vt:lpstr>E-JOURNAL VOUCHERS ACCESS</vt:lpstr>
      <vt:lpstr>E-JOURNAL VOUCHERS ACCESS</vt:lpstr>
      <vt:lpstr>E-JOURNAL VOUCHERS</vt:lpstr>
      <vt:lpstr>PowerPoint Presentation</vt:lpstr>
      <vt:lpstr>ISS Update</vt:lpstr>
      <vt:lpstr>ARGOS</vt:lpstr>
      <vt:lpstr>Reports in Eprint </vt:lpstr>
      <vt:lpstr>TES Charge Back System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Cindy Selman</dc:creator>
  <cp:lastModifiedBy>aulease</cp:lastModifiedBy>
  <cp:revision>439</cp:revision>
  <cp:lastPrinted>2012-02-09T16:59:36Z</cp:lastPrinted>
  <dcterms:created xsi:type="dcterms:W3CDTF">2005-11-28T18:22:13Z</dcterms:created>
  <dcterms:modified xsi:type="dcterms:W3CDTF">2013-02-12T18:42:27Z</dcterms:modified>
</cp:coreProperties>
</file>