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306" r:id="rId3"/>
    <p:sldId id="256" r:id="rId4"/>
    <p:sldId id="259" r:id="rId5"/>
    <p:sldId id="264" r:id="rId6"/>
    <p:sldId id="261" r:id="rId7"/>
    <p:sldId id="262" r:id="rId8"/>
    <p:sldId id="311" r:id="rId9"/>
    <p:sldId id="263" r:id="rId10"/>
    <p:sldId id="307" r:id="rId11"/>
    <p:sldId id="308" r:id="rId12"/>
    <p:sldId id="309" r:id="rId13"/>
    <p:sldId id="293" r:id="rId14"/>
    <p:sldId id="296" r:id="rId15"/>
    <p:sldId id="297" r:id="rId16"/>
    <p:sldId id="299" r:id="rId17"/>
    <p:sldId id="294" r:id="rId18"/>
    <p:sldId id="300" r:id="rId19"/>
    <p:sldId id="301" r:id="rId20"/>
    <p:sldId id="295" r:id="rId21"/>
    <p:sldId id="302" r:id="rId22"/>
    <p:sldId id="317" r:id="rId23"/>
    <p:sldId id="303" r:id="rId24"/>
    <p:sldId id="267" r:id="rId25"/>
    <p:sldId id="268" r:id="rId26"/>
    <p:sldId id="269" r:id="rId27"/>
    <p:sldId id="270" r:id="rId28"/>
    <p:sldId id="271" r:id="rId29"/>
    <p:sldId id="272" r:id="rId30"/>
    <p:sldId id="291" r:id="rId31"/>
    <p:sldId id="304" r:id="rId32"/>
    <p:sldId id="288" r:id="rId33"/>
    <p:sldId id="289" r:id="rId34"/>
    <p:sldId id="290" r:id="rId35"/>
    <p:sldId id="273" r:id="rId36"/>
    <p:sldId id="274" r:id="rId37"/>
    <p:sldId id="276" r:id="rId38"/>
    <p:sldId id="278" r:id="rId39"/>
    <p:sldId id="280" r:id="rId40"/>
    <p:sldId id="281" r:id="rId41"/>
    <p:sldId id="282" r:id="rId42"/>
    <p:sldId id="312" r:id="rId43"/>
    <p:sldId id="313" r:id="rId44"/>
    <p:sldId id="314" r:id="rId45"/>
    <p:sldId id="316" r:id="rId4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7388ACA3-20ED-4617-966A-74FB3006BEF1}" type="datetimeFigureOut">
              <a:rPr lang="en-US"/>
              <a:pPr>
                <a:defRPr/>
              </a:pPr>
              <a:t>5/21/2013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BEF44B43-3BD1-44ED-9248-75949157CC75}" type="slidenum">
              <a:rPr lang="en-US"/>
              <a:pPr>
                <a:defRPr/>
              </a:pPr>
              <a:t>‹#›</a:t>
            </a:fld>
            <a:endParaRPr lang="en-US" dirty="0"/>
          </a:p>
        </p:txBody>
      </p:sp>
    </p:spTree>
    <p:extLst>
      <p:ext uri="{BB962C8B-B14F-4D97-AF65-F5344CB8AC3E}">
        <p14:creationId xmlns:p14="http://schemas.microsoft.com/office/powerpoint/2010/main" val="576543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7</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ACC6AA-85B3-4265-B99C-5317BA896AE2}" type="datetimeFigureOut">
              <a:rPr lang="en-US"/>
              <a:pPr>
                <a:defRPr/>
              </a:pPr>
              <a:t>5/21/2013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D94BD6-F450-4F91-9D1A-70C3DC9AE670}" type="slidenum">
              <a:rPr lang="en-US"/>
              <a:pPr>
                <a:defRPr/>
              </a:pPr>
              <a:t>‹#›</a:t>
            </a:fld>
            <a:endParaRPr lang="en-US" dirty="0"/>
          </a:p>
        </p:txBody>
      </p:sp>
    </p:spTree>
    <p:extLst>
      <p:ext uri="{BB962C8B-B14F-4D97-AF65-F5344CB8AC3E}">
        <p14:creationId xmlns:p14="http://schemas.microsoft.com/office/powerpoint/2010/main" val="239246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4A8E0-F27B-4E52-857C-DBFCC4FBEDE9}" type="datetimeFigureOut">
              <a:rPr lang="en-US"/>
              <a:pPr>
                <a:defRPr/>
              </a:pPr>
              <a:t>5/21/2013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FF07A-4F41-45BE-B10D-8FA71D3C791C}" type="slidenum">
              <a:rPr lang="en-US"/>
              <a:pPr>
                <a:defRPr/>
              </a:pPr>
              <a:t>‹#›</a:t>
            </a:fld>
            <a:endParaRPr lang="en-US" dirty="0"/>
          </a:p>
        </p:txBody>
      </p:sp>
    </p:spTree>
    <p:extLst>
      <p:ext uri="{BB962C8B-B14F-4D97-AF65-F5344CB8AC3E}">
        <p14:creationId xmlns:p14="http://schemas.microsoft.com/office/powerpoint/2010/main" val="74521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BBE90B-2F2F-40A2-9762-5B6CD67C7AE4}" type="datetimeFigureOut">
              <a:rPr lang="en-US"/>
              <a:pPr>
                <a:defRPr/>
              </a:pPr>
              <a:t>5/21/2013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455F0-C486-4FEC-8B9A-77476B4231B1}" type="slidenum">
              <a:rPr lang="en-US"/>
              <a:pPr>
                <a:defRPr/>
              </a:pPr>
              <a:t>‹#›</a:t>
            </a:fld>
            <a:endParaRPr lang="en-US" dirty="0"/>
          </a:p>
        </p:txBody>
      </p:sp>
    </p:spTree>
    <p:extLst>
      <p:ext uri="{BB962C8B-B14F-4D97-AF65-F5344CB8AC3E}">
        <p14:creationId xmlns:p14="http://schemas.microsoft.com/office/powerpoint/2010/main" val="228648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0954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14680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59050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4462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548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14857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41517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1750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3311F-5C83-4340-8A89-6B7ABA08CFA1}" type="datetimeFigureOut">
              <a:rPr lang="en-US"/>
              <a:pPr>
                <a:defRPr/>
              </a:pPr>
              <a:t>5/21/2013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E27977-38C3-48FB-B4BC-D0B5CF21B6F8}" type="slidenum">
              <a:rPr lang="en-US"/>
              <a:pPr>
                <a:defRPr/>
              </a:pPr>
              <a:t>‹#›</a:t>
            </a:fld>
            <a:endParaRPr lang="en-US" dirty="0"/>
          </a:p>
        </p:txBody>
      </p:sp>
    </p:spTree>
    <p:extLst>
      <p:ext uri="{BB962C8B-B14F-4D97-AF65-F5344CB8AC3E}">
        <p14:creationId xmlns:p14="http://schemas.microsoft.com/office/powerpoint/2010/main" val="261628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3306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11395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87B7-250C-49CB-8798-D5508410BE01}" type="datetimeFigureOut">
              <a:rPr lang="en-US" smtClean="0">
                <a:solidFill>
                  <a:srgbClr val="000000">
                    <a:tint val="75000"/>
                  </a:srgbClr>
                </a:solidFill>
              </a:rPr>
              <a:pPr/>
              <a:t>5/21/2013</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AB0C038-DA37-4D75-A7F5-C26E0788C01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3757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454CD-D311-439F-A79C-04EFFDC1D2F9}" type="datetimeFigureOut">
              <a:rPr lang="en-US"/>
              <a:pPr>
                <a:defRPr/>
              </a:pPr>
              <a:t>5/21/2013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4008F-E416-4F17-94C0-A606AE0128EF}" type="slidenum">
              <a:rPr lang="en-US"/>
              <a:pPr>
                <a:defRPr/>
              </a:pPr>
              <a:t>‹#›</a:t>
            </a:fld>
            <a:endParaRPr lang="en-US" dirty="0"/>
          </a:p>
        </p:txBody>
      </p:sp>
    </p:spTree>
    <p:extLst>
      <p:ext uri="{BB962C8B-B14F-4D97-AF65-F5344CB8AC3E}">
        <p14:creationId xmlns:p14="http://schemas.microsoft.com/office/powerpoint/2010/main" val="2879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9C5BCE-C87E-4D30-A816-EB5B885FA5A2}" type="datetimeFigureOut">
              <a:rPr lang="en-US"/>
              <a:pPr>
                <a:defRPr/>
              </a:pPr>
              <a:t>5/21/2013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242CB6-6E76-4081-A88C-CE737FA68899}" type="slidenum">
              <a:rPr lang="en-US"/>
              <a:pPr>
                <a:defRPr/>
              </a:pPr>
              <a:t>‹#›</a:t>
            </a:fld>
            <a:endParaRPr lang="en-US" dirty="0"/>
          </a:p>
        </p:txBody>
      </p:sp>
    </p:spTree>
    <p:extLst>
      <p:ext uri="{BB962C8B-B14F-4D97-AF65-F5344CB8AC3E}">
        <p14:creationId xmlns:p14="http://schemas.microsoft.com/office/powerpoint/2010/main" val="306336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A93192-FFD6-4A75-BC84-8F91F655F481}" type="datetimeFigureOut">
              <a:rPr lang="en-US"/>
              <a:pPr>
                <a:defRPr/>
              </a:pPr>
              <a:t>5/21/2013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BDC35C-03C7-4023-AFA1-157339ECAA27}" type="slidenum">
              <a:rPr lang="en-US"/>
              <a:pPr>
                <a:defRPr/>
              </a:pPr>
              <a:t>‹#›</a:t>
            </a:fld>
            <a:endParaRPr lang="en-US" dirty="0"/>
          </a:p>
        </p:txBody>
      </p:sp>
    </p:spTree>
    <p:extLst>
      <p:ext uri="{BB962C8B-B14F-4D97-AF65-F5344CB8AC3E}">
        <p14:creationId xmlns:p14="http://schemas.microsoft.com/office/powerpoint/2010/main" val="388249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00AC1D-63DA-46B6-A225-128CE9433AC5}" type="datetimeFigureOut">
              <a:rPr lang="en-US"/>
              <a:pPr>
                <a:defRPr/>
              </a:pPr>
              <a:t>5/21/2013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60D8E3-7AB9-41F2-96AD-2B730BBF32FE}" type="slidenum">
              <a:rPr lang="en-US"/>
              <a:pPr>
                <a:defRPr/>
              </a:pPr>
              <a:t>‹#›</a:t>
            </a:fld>
            <a:endParaRPr lang="en-US" dirty="0"/>
          </a:p>
        </p:txBody>
      </p:sp>
    </p:spTree>
    <p:extLst>
      <p:ext uri="{BB962C8B-B14F-4D97-AF65-F5344CB8AC3E}">
        <p14:creationId xmlns:p14="http://schemas.microsoft.com/office/powerpoint/2010/main" val="274662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F4069A-BC36-4162-87D2-F53AF2A89D0F}" type="datetimeFigureOut">
              <a:rPr lang="en-US"/>
              <a:pPr>
                <a:defRPr/>
              </a:pPr>
              <a:t>5/21/2013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C25E06-79D8-4DB4-B4A4-8A2CF0186647}" type="slidenum">
              <a:rPr lang="en-US"/>
              <a:pPr>
                <a:defRPr/>
              </a:pPr>
              <a:t>‹#›</a:t>
            </a:fld>
            <a:endParaRPr lang="en-US" dirty="0"/>
          </a:p>
        </p:txBody>
      </p:sp>
    </p:spTree>
    <p:extLst>
      <p:ext uri="{BB962C8B-B14F-4D97-AF65-F5344CB8AC3E}">
        <p14:creationId xmlns:p14="http://schemas.microsoft.com/office/powerpoint/2010/main" val="172751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0C742D-E65A-4CAE-B64D-7BAF1714F644}" type="datetimeFigureOut">
              <a:rPr lang="en-US"/>
              <a:pPr>
                <a:defRPr/>
              </a:pPr>
              <a:t>5/21/2013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1C4CA8-D2BB-48A9-9F5A-A0DAA8E94938}" type="slidenum">
              <a:rPr lang="en-US"/>
              <a:pPr>
                <a:defRPr/>
              </a:pPr>
              <a:t>‹#›</a:t>
            </a:fld>
            <a:endParaRPr lang="en-US" dirty="0"/>
          </a:p>
        </p:txBody>
      </p:sp>
    </p:spTree>
    <p:extLst>
      <p:ext uri="{BB962C8B-B14F-4D97-AF65-F5344CB8AC3E}">
        <p14:creationId xmlns:p14="http://schemas.microsoft.com/office/powerpoint/2010/main" val="390181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7A4720-67DC-40D6-A5C6-D607593081E9}" type="datetimeFigureOut">
              <a:rPr lang="en-US"/>
              <a:pPr>
                <a:defRPr/>
              </a:pPr>
              <a:t>5/21/2013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B9E794-0532-4BAD-9A3A-6C4AAD8D0380}" type="slidenum">
              <a:rPr lang="en-US"/>
              <a:pPr>
                <a:defRPr/>
              </a:pPr>
              <a:t>‹#›</a:t>
            </a:fld>
            <a:endParaRPr lang="en-US" dirty="0"/>
          </a:p>
        </p:txBody>
      </p:sp>
    </p:spTree>
    <p:extLst>
      <p:ext uri="{BB962C8B-B14F-4D97-AF65-F5344CB8AC3E}">
        <p14:creationId xmlns:p14="http://schemas.microsoft.com/office/powerpoint/2010/main" val="17073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1908CF-C99E-4C9B-BD3A-8A7DC35D6C25}" type="datetimeFigureOut">
              <a:rPr lang="en-US"/>
              <a:pPr>
                <a:defRPr/>
              </a:pPr>
              <a:t>5/21/2013</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D413BE-EF9B-45E7-8647-734155E866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5CD87B7-250C-49CB-8798-D5508410BE01}" type="datetimeFigureOut">
              <a:rPr lang="en-US" smtClean="0">
                <a:solidFill>
                  <a:srgbClr val="000000">
                    <a:tint val="75000"/>
                  </a:srgbClr>
                </a:solidFill>
                <a:latin typeface="Calibri"/>
                <a:cs typeface="+mn-cs"/>
              </a:rPr>
              <a:pPr fontAlgn="auto">
                <a:spcBef>
                  <a:spcPts val="0"/>
                </a:spcBef>
                <a:spcAft>
                  <a:spcPts val="0"/>
                </a:spcAft>
              </a:pPr>
              <a:t>5/21/2013</a:t>
            </a:fld>
            <a:endParaRPr lang="en-US">
              <a:solidFill>
                <a:srgbClr val="000000">
                  <a:tint val="75000"/>
                </a:srgbClr>
              </a:solidFill>
              <a:latin typeface="Calibri"/>
              <a:cs typeface="+mn-cs"/>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a:cs typeface="+mn-cs"/>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B0C038-DA37-4D75-A7F5-C26E0788C01B}" type="slidenum">
              <a:rPr lang="en-US" smtClean="0">
                <a:solidFill>
                  <a:srgbClr val="000000">
                    <a:tint val="75000"/>
                  </a:srgbClr>
                </a:solidFill>
                <a:latin typeface="Calibri"/>
                <a:cs typeface="+mn-cs"/>
              </a:rPr>
              <a:pPr fontAlgn="auto">
                <a:spcBef>
                  <a:spcPts val="0"/>
                </a:spcBef>
                <a:spcAft>
                  <a:spcPts val="0"/>
                </a:spcAft>
              </a:pPr>
              <a:t>‹#›</a:t>
            </a:fld>
            <a:endParaRPr lang="en-US">
              <a:solidFill>
                <a:srgbClr val="000000">
                  <a:tint val="75000"/>
                </a:srgbClr>
              </a:solidFill>
              <a:latin typeface="Calibri"/>
              <a:cs typeface="+mn-cs"/>
            </a:endParaRPr>
          </a:p>
        </p:txBody>
      </p:sp>
    </p:spTree>
    <p:extLst>
      <p:ext uri="{BB962C8B-B14F-4D97-AF65-F5344CB8AC3E}">
        <p14:creationId xmlns:p14="http://schemas.microsoft.com/office/powerpoint/2010/main" val="267307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6000" smtClean="0">
                <a:solidFill>
                  <a:schemeClr val="accent2"/>
                </a:solidFill>
              </a:rPr>
              <a:t>Auburn University</a:t>
            </a:r>
            <a:br>
              <a:rPr lang="en-US" sz="6000" smtClean="0">
                <a:solidFill>
                  <a:schemeClr val="accent2"/>
                </a:solidFill>
              </a:rPr>
            </a:br>
            <a:r>
              <a:rPr lang="en-US" sz="6000" smtClean="0">
                <a:solidFill>
                  <a:schemeClr val="hlink"/>
                </a:solidFill>
              </a:rPr>
              <a:t>Student Financial Services</a:t>
            </a:r>
          </a:p>
        </p:txBody>
      </p:sp>
      <p:pic>
        <p:nvPicPr>
          <p:cNvPr id="2051" name="Picture 3" descr="Tiger F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2766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eBill Example - with Financial Aid</a:t>
            </a:r>
            <a:endParaRPr lang="en-US" dirty="0" smtClean="0"/>
          </a:p>
        </p:txBody>
      </p:sp>
      <p:sp>
        <p:nvSpPr>
          <p:cNvPr id="4" name="Rectangle 3"/>
          <p:cNvSpPr/>
          <p:nvPr/>
        </p:nvSpPr>
        <p:spPr>
          <a:xfrm>
            <a:off x="5334000" y="2209801"/>
            <a:ext cx="914400"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 name="Table 6"/>
          <p:cNvGraphicFramePr>
            <a:graphicFrameLocks noGrp="1"/>
          </p:cNvGraphicFramePr>
          <p:nvPr/>
        </p:nvGraphicFramePr>
        <p:xfrm>
          <a:off x="1524000" y="3246438"/>
          <a:ext cx="6096000" cy="365602"/>
        </p:xfrm>
        <a:graphic>
          <a:graphicData uri="http://schemas.openxmlformats.org/drawingml/2006/table">
            <a:tbl>
              <a:tblPr/>
              <a:tblGrid>
                <a:gridCol w="6096000"/>
              </a:tblGrid>
              <a:tr h="365602">
                <a:tc>
                  <a:txBody>
                    <a:bodyPr/>
                    <a:lstStyle/>
                    <a:p>
                      <a:endParaRPr lang="en-US" sz="1800" dirty="0"/>
                    </a:p>
                  </a:txBody>
                  <a:tcPr marT="45641" marB="45641" anchor="ctr">
                    <a:lnL>
                      <a:noFill/>
                    </a:lnL>
                    <a:lnR>
                      <a:noFill/>
                    </a:lnR>
                    <a:lnT>
                      <a:noFill/>
                    </a:lnT>
                    <a:lnB>
                      <a:noFill/>
                    </a:lnB>
                    <a:solidFill>
                      <a:srgbClr val="FFFFFF"/>
                    </a:solidFill>
                  </a:tcPr>
                </a:tc>
              </a:tr>
            </a:tbl>
          </a:graphicData>
        </a:graphic>
      </p:graphicFrame>
      <p:sp>
        <p:nvSpPr>
          <p:cNvPr id="8198" name="Rectangle 6"/>
          <p:cNvSpPr>
            <a:spLocks noChangeArrowheads="1"/>
          </p:cNvSpPr>
          <p:nvPr/>
        </p:nvSpPr>
        <p:spPr bwMode="auto">
          <a:xfrm>
            <a:off x="6" y="-323159"/>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8200" name="TextBox 11"/>
          <p:cNvSpPr txBox="1">
            <a:spLocks noChangeArrowheads="1"/>
          </p:cNvSpPr>
          <p:nvPr/>
        </p:nvSpPr>
        <p:spPr bwMode="auto">
          <a:xfrm>
            <a:off x="5943600" y="2438400"/>
            <a:ext cx="990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201" name="TextBox 12"/>
          <p:cNvSpPr txBox="1">
            <a:spLocks noChangeArrowheads="1"/>
          </p:cNvSpPr>
          <p:nvPr/>
        </p:nvSpPr>
        <p:spPr bwMode="auto">
          <a:xfrm>
            <a:off x="6477000" y="2514600"/>
            <a:ext cx="457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447800"/>
            <a:ext cx="6477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76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eBill Example – Non Resident</a:t>
            </a:r>
            <a:endParaRPr lang="en-US" dirty="0" smtClean="0"/>
          </a:p>
        </p:txBody>
      </p:sp>
      <p:sp>
        <p:nvSpPr>
          <p:cNvPr id="4" name="Rectangle 3"/>
          <p:cNvSpPr/>
          <p:nvPr/>
        </p:nvSpPr>
        <p:spPr>
          <a:xfrm>
            <a:off x="5334000" y="2209801"/>
            <a:ext cx="914400"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 name="Table 6"/>
          <p:cNvGraphicFramePr>
            <a:graphicFrameLocks noGrp="1"/>
          </p:cNvGraphicFramePr>
          <p:nvPr/>
        </p:nvGraphicFramePr>
        <p:xfrm>
          <a:off x="1524000" y="3246438"/>
          <a:ext cx="6096000" cy="365602"/>
        </p:xfrm>
        <a:graphic>
          <a:graphicData uri="http://schemas.openxmlformats.org/drawingml/2006/table">
            <a:tbl>
              <a:tblPr/>
              <a:tblGrid>
                <a:gridCol w="6096000"/>
              </a:tblGrid>
              <a:tr h="365602">
                <a:tc>
                  <a:txBody>
                    <a:bodyPr/>
                    <a:lstStyle/>
                    <a:p>
                      <a:endParaRPr lang="en-US" sz="1800" dirty="0"/>
                    </a:p>
                  </a:txBody>
                  <a:tcPr marT="45641" marB="45641" anchor="ctr">
                    <a:lnL>
                      <a:noFill/>
                    </a:lnL>
                    <a:lnR>
                      <a:noFill/>
                    </a:lnR>
                    <a:lnT>
                      <a:noFill/>
                    </a:lnT>
                    <a:lnB>
                      <a:noFill/>
                    </a:lnB>
                    <a:solidFill>
                      <a:srgbClr val="FFFFFF"/>
                    </a:solidFill>
                  </a:tcPr>
                </a:tc>
              </a:tr>
            </a:tbl>
          </a:graphicData>
        </a:graphic>
      </p:graphicFrame>
      <p:sp>
        <p:nvSpPr>
          <p:cNvPr id="8198" name="Rectangle 6"/>
          <p:cNvSpPr>
            <a:spLocks noChangeArrowheads="1"/>
          </p:cNvSpPr>
          <p:nvPr/>
        </p:nvSpPr>
        <p:spPr bwMode="auto">
          <a:xfrm>
            <a:off x="6" y="-323159"/>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8200" name="TextBox 11"/>
          <p:cNvSpPr txBox="1">
            <a:spLocks noChangeArrowheads="1"/>
          </p:cNvSpPr>
          <p:nvPr/>
        </p:nvSpPr>
        <p:spPr bwMode="auto">
          <a:xfrm>
            <a:off x="5943600" y="2438400"/>
            <a:ext cx="990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201" name="TextBox 12"/>
          <p:cNvSpPr txBox="1">
            <a:spLocks noChangeArrowheads="1"/>
          </p:cNvSpPr>
          <p:nvPr/>
        </p:nvSpPr>
        <p:spPr bwMode="auto">
          <a:xfrm>
            <a:off x="6477000" y="2514600"/>
            <a:ext cx="457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2" y="1295400"/>
            <a:ext cx="650557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34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Add Direct Deposit Information</a:t>
            </a:r>
          </a:p>
        </p:txBody>
      </p:sp>
      <p:pic>
        <p:nvPicPr>
          <p:cNvPr id="921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4" name="TextBox 3"/>
          <p:cNvSpPr txBox="1"/>
          <p:nvPr/>
        </p:nvSpPr>
        <p:spPr>
          <a:xfrm>
            <a:off x="5181600" y="2819402"/>
            <a:ext cx="2514600" cy="1200329"/>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to Add Direct Deposit Information</a:t>
            </a:r>
          </a:p>
        </p:txBody>
      </p:sp>
      <p:cxnSp>
        <p:nvCxnSpPr>
          <p:cNvPr id="5" name="Straight Arrow Connector 4"/>
          <p:cNvCxnSpPr/>
          <p:nvPr/>
        </p:nvCxnSpPr>
        <p:spPr>
          <a:xfrm rot="10800000">
            <a:off x="4038600" y="3048000"/>
            <a:ext cx="990600" cy="15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Add Direct Deposit Information</a:t>
            </a:r>
          </a:p>
        </p:txBody>
      </p:sp>
      <p:pic>
        <p:nvPicPr>
          <p:cNvPr id="1024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10" name="TextBox 9"/>
          <p:cNvSpPr txBox="1"/>
          <p:nvPr/>
        </p:nvSpPr>
        <p:spPr>
          <a:xfrm>
            <a:off x="152400" y="3886202"/>
            <a:ext cx="2514600" cy="1200329"/>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Update Direct Deposit Information</a:t>
            </a:r>
          </a:p>
        </p:txBody>
      </p:sp>
      <p:cxnSp>
        <p:nvCxnSpPr>
          <p:cNvPr id="11" name="Straight Arrow Connector 10"/>
          <p:cNvCxnSpPr/>
          <p:nvPr/>
        </p:nvCxnSpPr>
        <p:spPr>
          <a:xfrm rot="5400000" flipH="1" flipV="1">
            <a:off x="800100" y="3009900"/>
            <a:ext cx="10668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Add Direct Deposit Information</a:t>
            </a:r>
          </a:p>
        </p:txBody>
      </p:sp>
      <p:pic>
        <p:nvPicPr>
          <p:cNvPr id="1126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8" name="TextBox 7"/>
          <p:cNvSpPr txBox="1"/>
          <p:nvPr/>
        </p:nvSpPr>
        <p:spPr>
          <a:xfrm>
            <a:off x="609600" y="4191006"/>
            <a:ext cx="2057400" cy="8302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Read and Click I Accept </a:t>
            </a:r>
          </a:p>
        </p:txBody>
      </p:sp>
      <p:cxnSp>
        <p:nvCxnSpPr>
          <p:cNvPr id="10" name="Straight Arrow Connector 9"/>
          <p:cNvCxnSpPr/>
          <p:nvPr/>
        </p:nvCxnSpPr>
        <p:spPr>
          <a:xfrm rot="5400000" flipH="1" flipV="1">
            <a:off x="762000" y="3429000"/>
            <a:ext cx="9144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Add Direct Deposit Information</a:t>
            </a:r>
          </a:p>
        </p:txBody>
      </p:sp>
      <p:pic>
        <p:nvPicPr>
          <p:cNvPr id="1229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8" name="TextBox 7"/>
          <p:cNvSpPr txBox="1"/>
          <p:nvPr/>
        </p:nvSpPr>
        <p:spPr>
          <a:xfrm>
            <a:off x="152400" y="4953002"/>
            <a:ext cx="2514600" cy="830997"/>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Enter Account Information</a:t>
            </a:r>
          </a:p>
        </p:txBody>
      </p:sp>
      <p:cxnSp>
        <p:nvCxnSpPr>
          <p:cNvPr id="9" name="Straight Arrow Connector 8"/>
          <p:cNvCxnSpPr/>
          <p:nvPr/>
        </p:nvCxnSpPr>
        <p:spPr>
          <a:xfrm rot="5400000" flipH="1" flipV="1">
            <a:off x="571500" y="3771900"/>
            <a:ext cx="17526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pic>
        <p:nvPicPr>
          <p:cNvPr id="1331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4" name="TextBox 3"/>
          <p:cNvSpPr txBox="1"/>
          <p:nvPr/>
        </p:nvSpPr>
        <p:spPr>
          <a:xfrm>
            <a:off x="5334000" y="3048006"/>
            <a:ext cx="3810000" cy="8302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to Complete Release of Information Statement</a:t>
            </a:r>
          </a:p>
        </p:txBody>
      </p:sp>
      <p:cxnSp>
        <p:nvCxnSpPr>
          <p:cNvPr id="5" name="Straight Arrow Connector 4"/>
          <p:cNvCxnSpPr/>
          <p:nvPr/>
        </p:nvCxnSpPr>
        <p:spPr>
          <a:xfrm rot="10800000">
            <a:off x="4038600" y="3352800"/>
            <a:ext cx="1295400" cy="15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pic>
        <p:nvPicPr>
          <p:cNvPr id="14339" name="Content Placeholder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8" name="TextBox 7"/>
          <p:cNvSpPr txBox="1"/>
          <p:nvPr/>
        </p:nvSpPr>
        <p:spPr>
          <a:xfrm>
            <a:off x="228600" y="3962402"/>
            <a:ext cx="3810000" cy="830997"/>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Update Financial Information Release</a:t>
            </a:r>
          </a:p>
        </p:txBody>
      </p:sp>
      <p:cxnSp>
        <p:nvCxnSpPr>
          <p:cNvPr id="9" name="Straight Arrow Connector 8"/>
          <p:cNvCxnSpPr/>
          <p:nvPr/>
        </p:nvCxnSpPr>
        <p:spPr>
          <a:xfrm rot="5400000" flipH="1" flipV="1">
            <a:off x="876300" y="3162300"/>
            <a:ext cx="1219200" cy="228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pic>
        <p:nvPicPr>
          <p:cNvPr id="1536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9" name="TextBox 8"/>
          <p:cNvSpPr txBox="1"/>
          <p:nvPr/>
        </p:nvSpPr>
        <p:spPr>
          <a:xfrm>
            <a:off x="152400" y="5105404"/>
            <a:ext cx="3810000" cy="461665"/>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Yes and Submit</a:t>
            </a:r>
          </a:p>
        </p:txBody>
      </p:sp>
      <p:cxnSp>
        <p:nvCxnSpPr>
          <p:cNvPr id="10" name="Straight Arrow Connector 9"/>
          <p:cNvCxnSpPr/>
          <p:nvPr/>
        </p:nvCxnSpPr>
        <p:spPr>
          <a:xfrm rot="5400000" flipH="1" flipV="1">
            <a:off x="495300" y="4533900"/>
            <a:ext cx="7620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Complete PACT Notification</a:t>
            </a:r>
          </a:p>
        </p:txBody>
      </p:sp>
      <p:pic>
        <p:nvPicPr>
          <p:cNvPr id="1638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4" name="TextBox 3"/>
          <p:cNvSpPr txBox="1"/>
          <p:nvPr/>
        </p:nvSpPr>
        <p:spPr>
          <a:xfrm>
            <a:off x="5486400" y="3429002"/>
            <a:ext cx="3200400" cy="830997"/>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to Complete PACT Notification</a:t>
            </a:r>
          </a:p>
        </p:txBody>
      </p:sp>
      <p:cxnSp>
        <p:nvCxnSpPr>
          <p:cNvPr id="5" name="Straight Arrow Connector 4"/>
          <p:cNvCxnSpPr/>
          <p:nvPr/>
        </p:nvCxnSpPr>
        <p:spPr>
          <a:xfrm rot="10800000">
            <a:off x="4038600" y="3581400"/>
            <a:ext cx="1371600" cy="1539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3429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1600206"/>
            <a:ext cx="7848600" cy="5293757"/>
          </a:xfrm>
          <a:prstGeom prst="rect">
            <a:avLst/>
          </a:prstGeom>
          <a:noFill/>
        </p:spPr>
        <p:txBody>
          <a:bodyPr>
            <a:spAutoFit/>
          </a:bodyPr>
          <a:lstStyle/>
          <a:p>
            <a:pPr fontAlgn="auto">
              <a:spcBef>
                <a:spcPts val="0"/>
              </a:spcBef>
              <a:spcAft>
                <a:spcPts val="0"/>
              </a:spcAft>
              <a:buFont typeface="Arial" pitchFamily="34" charset="0"/>
              <a:buChar char="•"/>
              <a:defRPr/>
            </a:pPr>
            <a:r>
              <a:rPr lang="en-US" sz="4000" dirty="0">
                <a:latin typeface="Arial" pitchFamily="34" charset="0"/>
                <a:cs typeface="Arial" pitchFamily="34" charset="0"/>
              </a:rPr>
              <a:t> </a:t>
            </a:r>
            <a:r>
              <a:rPr lang="en-US" sz="4000" dirty="0">
                <a:latin typeface="+mj-lt"/>
                <a:cs typeface="+mn-cs"/>
              </a:rPr>
              <a:t>Where and How to Access eBill</a:t>
            </a:r>
          </a:p>
          <a:p>
            <a:pPr lvl="1" fontAlgn="auto">
              <a:spcBef>
                <a:spcPts val="0"/>
              </a:spcBef>
              <a:spcAft>
                <a:spcPts val="0"/>
              </a:spcAft>
              <a:buFont typeface="Arial" pitchFamily="34" charset="0"/>
              <a:buChar char="•"/>
              <a:defRPr/>
            </a:pPr>
            <a:r>
              <a:rPr lang="en-US" sz="4000" dirty="0">
                <a:latin typeface="+mj-lt"/>
                <a:cs typeface="+mn-cs"/>
              </a:rPr>
              <a:t>  Add Direct Deposit Information</a:t>
            </a:r>
          </a:p>
          <a:p>
            <a:pPr lvl="1" fontAlgn="auto">
              <a:spcBef>
                <a:spcPts val="0"/>
              </a:spcBef>
              <a:spcAft>
                <a:spcPts val="0"/>
              </a:spcAft>
              <a:buFont typeface="Arial" pitchFamily="34" charset="0"/>
              <a:buChar char="•"/>
              <a:defRPr/>
            </a:pPr>
            <a:r>
              <a:rPr lang="en-US" sz="4000" dirty="0">
                <a:latin typeface="+mj-lt"/>
                <a:cs typeface="+mn-cs"/>
              </a:rPr>
              <a:t>  Complete </a:t>
            </a:r>
            <a:r>
              <a:rPr lang="en-US" sz="4000" dirty="0">
                <a:latin typeface="+mn-lt"/>
                <a:cs typeface="+mn-cs"/>
              </a:rPr>
              <a:t>Release of Information   	Statement</a:t>
            </a:r>
          </a:p>
          <a:p>
            <a:pPr lvl="1" fontAlgn="auto">
              <a:spcBef>
                <a:spcPts val="0"/>
              </a:spcBef>
              <a:spcAft>
                <a:spcPts val="0"/>
              </a:spcAft>
              <a:buFont typeface="Arial" pitchFamily="34" charset="0"/>
              <a:buChar char="•"/>
              <a:defRPr/>
            </a:pPr>
            <a:r>
              <a:rPr lang="en-US" sz="4000" dirty="0">
                <a:latin typeface="+mj-lt"/>
                <a:cs typeface="+mn-cs"/>
              </a:rPr>
              <a:t>  </a:t>
            </a:r>
            <a:r>
              <a:rPr lang="en-US" sz="4000" dirty="0">
                <a:latin typeface="+mn-lt"/>
                <a:cs typeface="+mn-cs"/>
              </a:rPr>
              <a:t>Complete PACT Notification</a:t>
            </a:r>
            <a:endParaRPr lang="en-US" sz="4000" dirty="0">
              <a:latin typeface="+mj-lt"/>
              <a:cs typeface="+mn-cs"/>
            </a:endParaRPr>
          </a:p>
          <a:p>
            <a:pPr fontAlgn="auto">
              <a:spcBef>
                <a:spcPts val="0"/>
              </a:spcBef>
              <a:spcAft>
                <a:spcPts val="0"/>
              </a:spcAft>
              <a:buFont typeface="Arial" pitchFamily="34" charset="0"/>
              <a:buChar char="•"/>
              <a:defRPr/>
            </a:pPr>
            <a:r>
              <a:rPr lang="en-US" sz="4000" dirty="0">
                <a:latin typeface="+mj-lt"/>
                <a:cs typeface="Arial" pitchFamily="34" charset="0"/>
              </a:rPr>
              <a:t> Add Authorized User</a:t>
            </a:r>
          </a:p>
          <a:p>
            <a:pPr fontAlgn="auto">
              <a:spcBef>
                <a:spcPts val="0"/>
              </a:spcBef>
              <a:spcAft>
                <a:spcPts val="0"/>
              </a:spcAft>
              <a:buFont typeface="Arial" pitchFamily="34" charset="0"/>
              <a:buChar char="•"/>
              <a:defRPr/>
            </a:pPr>
            <a:r>
              <a:rPr lang="en-US" sz="4000" dirty="0">
                <a:latin typeface="+mj-lt"/>
                <a:cs typeface="Arial" pitchFamily="34" charset="0"/>
              </a:rPr>
              <a:t> Make a </a:t>
            </a:r>
            <a:r>
              <a:rPr lang="en-US" sz="4000" dirty="0" smtClean="0">
                <a:latin typeface="+mj-lt"/>
                <a:cs typeface="Arial" pitchFamily="34" charset="0"/>
              </a:rPr>
              <a:t>Payment</a:t>
            </a:r>
          </a:p>
          <a:p>
            <a:pPr fontAlgn="auto">
              <a:spcBef>
                <a:spcPts val="0"/>
              </a:spcBef>
              <a:spcAft>
                <a:spcPts val="0"/>
              </a:spcAft>
              <a:buFont typeface="Arial" pitchFamily="34" charset="0"/>
              <a:buChar char="•"/>
              <a:defRPr/>
            </a:pPr>
            <a:r>
              <a:rPr lang="en-US" sz="4000" dirty="0">
                <a:latin typeface="+mj-lt"/>
                <a:cs typeface="Arial" pitchFamily="34" charset="0"/>
              </a:rPr>
              <a:t> </a:t>
            </a:r>
            <a:r>
              <a:rPr lang="en-US" sz="4000" dirty="0" smtClean="0">
                <a:latin typeface="+mj-lt"/>
                <a:cs typeface="Arial" pitchFamily="34" charset="0"/>
              </a:rPr>
              <a:t>eBill Mobile	</a:t>
            </a:r>
            <a:endParaRPr lang="en-US" sz="4000" dirty="0">
              <a:latin typeface="+mj-lt"/>
              <a:cs typeface="Arial" pitchFamily="34" charset="0"/>
            </a:endParaRP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Complete PACT Notification</a:t>
            </a:r>
          </a:p>
        </p:txBody>
      </p:sp>
      <p:sp>
        <p:nvSpPr>
          <p:cNvPr id="2" name="Content Placeholder 1"/>
          <p:cNvSpPr>
            <a:spLocks noGrp="1"/>
          </p:cNvSpPr>
          <p:nvPr>
            <p:ph idx="1"/>
          </p:nvPr>
        </p:nvSpPr>
        <p:spPr/>
        <p:txBody>
          <a:bodyPr/>
          <a:lstStyle/>
          <a:p>
            <a:endParaRPr lang="en-US" dirty="0"/>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a:noFill/>
          </a:ln>
          <a:effectLst/>
        </p:spPr>
      </p:pic>
      <p:pic>
        <p:nvPicPr>
          <p:cNvPr id="1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78168"/>
            <a:ext cx="200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2667000" y="3276606"/>
            <a:ext cx="1143000" cy="30479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PACT Rates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326291996"/>
              </p:ext>
            </p:extLst>
          </p:nvPr>
        </p:nvGraphicFramePr>
        <p:xfrm>
          <a:off x="1524000" y="1397000"/>
          <a:ext cx="6096000" cy="5069205"/>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fontAlgn="b"/>
                      <a:r>
                        <a:rPr lang="en-US" sz="2000" b="0" i="0" u="none" strike="noStrike" dirty="0">
                          <a:solidFill>
                            <a:srgbClr val="000000"/>
                          </a:solidFill>
                          <a:effectLst/>
                          <a:latin typeface="Calibri"/>
                        </a:rPr>
                        <a:t>Credit Hours</a:t>
                      </a:r>
                    </a:p>
                  </a:txBody>
                  <a:tcPr marL="9525" marR="9525" marT="9525" marB="0" anchor="b"/>
                </a:tc>
                <a:tc>
                  <a:txBody>
                    <a:bodyPr/>
                    <a:lstStyle/>
                    <a:p>
                      <a:pPr algn="ctr" fontAlgn="b"/>
                      <a:r>
                        <a:rPr lang="en-US" sz="2000" b="0" i="0" u="none" strike="noStrike" dirty="0">
                          <a:solidFill>
                            <a:srgbClr val="000000"/>
                          </a:solidFill>
                          <a:effectLst/>
                          <a:latin typeface="Calibri"/>
                        </a:rPr>
                        <a:t>2013-2014 </a:t>
                      </a:r>
                      <a:r>
                        <a:rPr lang="en-US" sz="2000" b="0" i="0" u="none" strike="noStrike" dirty="0" smtClean="0">
                          <a:solidFill>
                            <a:srgbClr val="000000"/>
                          </a:solidFill>
                          <a:effectLst/>
                          <a:latin typeface="Calibri"/>
                        </a:rPr>
                        <a:t>Tuition/Fees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PACT</a:t>
                      </a:r>
                      <a:r>
                        <a:rPr lang="en-US" sz="2000" b="0" i="0" u="none" strike="noStrike" baseline="0" dirty="0" smtClean="0">
                          <a:solidFill>
                            <a:srgbClr val="000000"/>
                          </a:solidFill>
                          <a:effectLst/>
                          <a:latin typeface="Calibri"/>
                        </a:rPr>
                        <a:t> </a:t>
                      </a:r>
                      <a:r>
                        <a:rPr lang="en-US" sz="2000" b="0" i="0" u="none" strike="noStrike" dirty="0" smtClean="0">
                          <a:solidFill>
                            <a:srgbClr val="000000"/>
                          </a:solidFill>
                          <a:effectLst/>
                          <a:latin typeface="Calibri"/>
                        </a:rPr>
                        <a:t> </a:t>
                      </a:r>
                      <a:r>
                        <a:rPr lang="en-US" sz="2000" b="0" i="0" u="none" strike="noStrike" dirty="0">
                          <a:solidFill>
                            <a:srgbClr val="000000"/>
                          </a:solidFill>
                          <a:effectLst/>
                          <a:latin typeface="Calibri"/>
                        </a:rPr>
                        <a:t>Rates</a:t>
                      </a:r>
                    </a:p>
                  </a:txBody>
                  <a:tcPr marL="9525" marR="9525" marT="9525" marB="0" anchor="b"/>
                </a:tc>
                <a:tc>
                  <a:txBody>
                    <a:bodyPr/>
                    <a:lstStyle/>
                    <a:p>
                      <a:pPr algn="ctr" fontAlgn="b"/>
                      <a:r>
                        <a:rPr lang="en-US" sz="2000" b="0" i="0" u="none" strike="noStrike" dirty="0">
                          <a:solidFill>
                            <a:srgbClr val="000000"/>
                          </a:solidFill>
                          <a:effectLst/>
                          <a:latin typeface="Calibri"/>
                        </a:rPr>
                        <a:t>Student Balance</a:t>
                      </a:r>
                    </a:p>
                  </a:txBody>
                  <a:tcPr marL="9525" marR="9525" marT="9525" marB="0" anchor="b"/>
                </a:tc>
              </a:tr>
              <a:tr h="370840">
                <a:tc>
                  <a:txBody>
                    <a:bodyPr/>
                    <a:lstStyle/>
                    <a:p>
                      <a:pPr algn="ctr" fontAlgn="b"/>
                      <a:r>
                        <a:rPr lang="en-US" sz="2000" b="0" i="0" u="none" strike="noStrike" dirty="0">
                          <a:solidFill>
                            <a:srgbClr val="000000"/>
                          </a:solidFill>
                          <a:effectLst/>
                          <a:latin typeface="Calibri"/>
                        </a:rPr>
                        <a:t>1</a:t>
                      </a:r>
                    </a:p>
                  </a:txBody>
                  <a:tcPr marL="9525" marR="9525" marT="9525" marB="0" anchor="b"/>
                </a:tc>
                <a:tc>
                  <a:txBody>
                    <a:bodyPr/>
                    <a:lstStyle/>
                    <a:p>
                      <a:pPr algn="ctr" fontAlgn="b"/>
                      <a:r>
                        <a:rPr lang="en-US" sz="2000" b="0" i="0" u="none" strike="noStrike" dirty="0">
                          <a:solidFill>
                            <a:srgbClr val="000000"/>
                          </a:solidFill>
                          <a:effectLst/>
                          <a:latin typeface="Calibri"/>
                        </a:rPr>
                        <a:t>1,142.00</a:t>
                      </a:r>
                    </a:p>
                  </a:txBody>
                  <a:tcPr marL="9525" marR="9525" marT="9525" marB="0" anchor="b"/>
                </a:tc>
                <a:tc>
                  <a:txBody>
                    <a:bodyPr/>
                    <a:lstStyle/>
                    <a:p>
                      <a:pPr algn="ctr" fontAlgn="b"/>
                      <a:r>
                        <a:rPr lang="en-US" sz="2000" b="0" i="0" u="none" strike="noStrike" dirty="0">
                          <a:solidFill>
                            <a:srgbClr val="000000"/>
                          </a:solidFill>
                          <a:effectLst/>
                          <a:latin typeface="Calibri"/>
                        </a:rPr>
                        <a:t>738.00</a:t>
                      </a:r>
                    </a:p>
                  </a:txBody>
                  <a:tcPr marL="9525" marR="9525" marT="9525" marB="0" anchor="b"/>
                </a:tc>
                <a:tc>
                  <a:txBody>
                    <a:bodyPr/>
                    <a:lstStyle/>
                    <a:p>
                      <a:pPr algn="ctr" fontAlgn="b"/>
                      <a:r>
                        <a:rPr lang="en-US" sz="2000" b="0" i="0" u="none" strike="noStrike" dirty="0">
                          <a:solidFill>
                            <a:srgbClr val="000000"/>
                          </a:solidFill>
                          <a:effectLst/>
                          <a:latin typeface="Calibri"/>
                        </a:rPr>
                        <a:t>404.00</a:t>
                      </a:r>
                    </a:p>
                  </a:txBody>
                  <a:tcPr marL="9525" marR="9525" marT="9525" marB="0" anchor="b"/>
                </a:tc>
              </a:tr>
              <a:tr h="370840">
                <a:tc>
                  <a:txBody>
                    <a:bodyPr/>
                    <a:lstStyle/>
                    <a:p>
                      <a:pPr algn="ctr" fontAlgn="b"/>
                      <a:r>
                        <a:rPr lang="en-US" sz="2000" b="0" i="0" u="none" strike="noStrike" dirty="0">
                          <a:solidFill>
                            <a:srgbClr val="000000"/>
                          </a:solidFill>
                          <a:effectLst/>
                          <a:latin typeface="Calibri"/>
                        </a:rPr>
                        <a:t>2</a:t>
                      </a:r>
                    </a:p>
                  </a:txBody>
                  <a:tcPr marL="9525" marR="9525" marT="9525" marB="0" anchor="b"/>
                </a:tc>
                <a:tc>
                  <a:txBody>
                    <a:bodyPr/>
                    <a:lstStyle/>
                    <a:p>
                      <a:pPr algn="ctr" fontAlgn="b"/>
                      <a:r>
                        <a:rPr lang="en-US" sz="2000" b="0" i="0" u="none" strike="noStrike" dirty="0">
                          <a:solidFill>
                            <a:srgbClr val="000000"/>
                          </a:solidFill>
                          <a:effectLst/>
                          <a:latin typeface="Calibri"/>
                        </a:rPr>
                        <a:t>1,486.00</a:t>
                      </a:r>
                    </a:p>
                  </a:txBody>
                  <a:tcPr marL="9525" marR="9525" marT="9525" marB="0" anchor="b"/>
                </a:tc>
                <a:tc>
                  <a:txBody>
                    <a:bodyPr/>
                    <a:lstStyle/>
                    <a:p>
                      <a:pPr algn="ctr" fontAlgn="b"/>
                      <a:r>
                        <a:rPr lang="en-US" sz="2000" b="0" i="0" u="none" strike="noStrike" dirty="0">
                          <a:solidFill>
                            <a:srgbClr val="000000"/>
                          </a:solidFill>
                          <a:effectLst/>
                          <a:latin typeface="Calibri"/>
                        </a:rPr>
                        <a:t>1,030.00</a:t>
                      </a:r>
                    </a:p>
                  </a:txBody>
                  <a:tcPr marL="9525" marR="9525" marT="9525" marB="0" anchor="b"/>
                </a:tc>
                <a:tc>
                  <a:txBody>
                    <a:bodyPr/>
                    <a:lstStyle/>
                    <a:p>
                      <a:pPr algn="ctr" fontAlgn="b"/>
                      <a:r>
                        <a:rPr lang="en-US" sz="2000" b="0" i="0" u="none" strike="noStrike" dirty="0">
                          <a:solidFill>
                            <a:srgbClr val="000000"/>
                          </a:solidFill>
                          <a:effectLst/>
                          <a:latin typeface="Calibri"/>
                        </a:rPr>
                        <a:t>456.00</a:t>
                      </a:r>
                    </a:p>
                  </a:txBody>
                  <a:tcPr marL="9525" marR="9525" marT="9525" marB="0" anchor="b"/>
                </a:tc>
              </a:tr>
              <a:tr h="370840">
                <a:tc>
                  <a:txBody>
                    <a:bodyPr/>
                    <a:lstStyle/>
                    <a:p>
                      <a:pPr algn="ctr" fontAlgn="b"/>
                      <a:r>
                        <a:rPr lang="en-US" sz="2000" b="0" i="0" u="none" strike="noStrike">
                          <a:solidFill>
                            <a:srgbClr val="000000"/>
                          </a:solidFill>
                          <a:effectLst/>
                          <a:latin typeface="Calibri"/>
                        </a:rPr>
                        <a:t>3</a:t>
                      </a:r>
                    </a:p>
                  </a:txBody>
                  <a:tcPr marL="9525" marR="9525" marT="9525" marB="0" anchor="b"/>
                </a:tc>
                <a:tc>
                  <a:txBody>
                    <a:bodyPr/>
                    <a:lstStyle/>
                    <a:p>
                      <a:pPr algn="ctr" fontAlgn="b"/>
                      <a:r>
                        <a:rPr lang="en-US" sz="2000" b="0" i="0" u="none" strike="noStrike">
                          <a:solidFill>
                            <a:srgbClr val="000000"/>
                          </a:solidFill>
                          <a:effectLst/>
                          <a:latin typeface="Calibri"/>
                        </a:rPr>
                        <a:t>1,830.00</a:t>
                      </a:r>
                    </a:p>
                  </a:txBody>
                  <a:tcPr marL="9525" marR="9525" marT="9525" marB="0" anchor="b"/>
                </a:tc>
                <a:tc>
                  <a:txBody>
                    <a:bodyPr/>
                    <a:lstStyle/>
                    <a:p>
                      <a:pPr algn="ctr" fontAlgn="b"/>
                      <a:r>
                        <a:rPr lang="en-US" sz="2000" b="0" i="0" u="none" strike="noStrike" dirty="0">
                          <a:solidFill>
                            <a:srgbClr val="000000"/>
                          </a:solidFill>
                          <a:effectLst/>
                          <a:latin typeface="Calibri"/>
                        </a:rPr>
                        <a:t>1,322.00</a:t>
                      </a:r>
                    </a:p>
                  </a:txBody>
                  <a:tcPr marL="9525" marR="9525" marT="9525" marB="0" anchor="b"/>
                </a:tc>
                <a:tc>
                  <a:txBody>
                    <a:bodyPr/>
                    <a:lstStyle/>
                    <a:p>
                      <a:pPr algn="ctr" fontAlgn="b"/>
                      <a:r>
                        <a:rPr lang="en-US" sz="2000" b="0" i="0" u="none" strike="noStrike" dirty="0">
                          <a:solidFill>
                            <a:srgbClr val="000000"/>
                          </a:solidFill>
                          <a:effectLst/>
                          <a:latin typeface="Calibri"/>
                        </a:rPr>
                        <a:t>508.00</a:t>
                      </a:r>
                    </a:p>
                  </a:txBody>
                  <a:tcPr marL="9525" marR="9525" marT="9525" marB="0" anchor="b"/>
                </a:tc>
              </a:tr>
              <a:tr h="370840">
                <a:tc>
                  <a:txBody>
                    <a:bodyPr/>
                    <a:lstStyle/>
                    <a:p>
                      <a:pPr algn="ctr" fontAlgn="b"/>
                      <a:r>
                        <a:rPr lang="en-US" sz="2000" b="0" i="0" u="none" strike="noStrike">
                          <a:solidFill>
                            <a:srgbClr val="000000"/>
                          </a:solidFill>
                          <a:effectLst/>
                          <a:latin typeface="Calibri"/>
                        </a:rPr>
                        <a:t>4</a:t>
                      </a:r>
                    </a:p>
                  </a:txBody>
                  <a:tcPr marL="9525" marR="9525" marT="9525" marB="0" anchor="b"/>
                </a:tc>
                <a:tc>
                  <a:txBody>
                    <a:bodyPr/>
                    <a:lstStyle/>
                    <a:p>
                      <a:pPr algn="ctr" fontAlgn="b"/>
                      <a:r>
                        <a:rPr lang="en-US" sz="2000" b="0" i="0" u="none" strike="noStrike">
                          <a:solidFill>
                            <a:srgbClr val="000000"/>
                          </a:solidFill>
                          <a:effectLst/>
                          <a:latin typeface="Calibri"/>
                        </a:rPr>
                        <a:t>2,174.00</a:t>
                      </a:r>
                    </a:p>
                  </a:txBody>
                  <a:tcPr marL="9525" marR="9525" marT="9525" marB="0" anchor="b"/>
                </a:tc>
                <a:tc>
                  <a:txBody>
                    <a:bodyPr/>
                    <a:lstStyle/>
                    <a:p>
                      <a:pPr algn="ctr" fontAlgn="b"/>
                      <a:r>
                        <a:rPr lang="en-US" sz="2000" b="0" i="0" u="none" strike="noStrike" dirty="0">
                          <a:solidFill>
                            <a:srgbClr val="000000"/>
                          </a:solidFill>
                          <a:effectLst/>
                          <a:latin typeface="Calibri"/>
                        </a:rPr>
                        <a:t>1,614.00</a:t>
                      </a:r>
                    </a:p>
                  </a:txBody>
                  <a:tcPr marL="9525" marR="9525" marT="9525" marB="0" anchor="b"/>
                </a:tc>
                <a:tc>
                  <a:txBody>
                    <a:bodyPr/>
                    <a:lstStyle/>
                    <a:p>
                      <a:pPr algn="ctr" fontAlgn="b"/>
                      <a:r>
                        <a:rPr lang="en-US" sz="2000" b="0" i="0" u="none" strike="noStrike" dirty="0">
                          <a:solidFill>
                            <a:srgbClr val="000000"/>
                          </a:solidFill>
                          <a:effectLst/>
                          <a:latin typeface="Calibri"/>
                        </a:rPr>
                        <a:t>560.00</a:t>
                      </a:r>
                    </a:p>
                  </a:txBody>
                  <a:tcPr marL="9525" marR="9525" marT="9525" marB="0" anchor="b"/>
                </a:tc>
              </a:tr>
              <a:tr h="370840">
                <a:tc>
                  <a:txBody>
                    <a:bodyPr/>
                    <a:lstStyle/>
                    <a:p>
                      <a:pPr algn="ctr" fontAlgn="b"/>
                      <a:r>
                        <a:rPr lang="en-US" sz="2000" b="0" i="0" u="none" strike="noStrike">
                          <a:solidFill>
                            <a:srgbClr val="000000"/>
                          </a:solidFill>
                          <a:effectLst/>
                          <a:latin typeface="Calibri"/>
                        </a:rPr>
                        <a:t>5</a:t>
                      </a:r>
                    </a:p>
                  </a:txBody>
                  <a:tcPr marL="9525" marR="9525" marT="9525" marB="0" anchor="b"/>
                </a:tc>
                <a:tc>
                  <a:txBody>
                    <a:bodyPr/>
                    <a:lstStyle/>
                    <a:p>
                      <a:pPr algn="ctr" fontAlgn="b"/>
                      <a:r>
                        <a:rPr lang="en-US" sz="2000" b="0" i="0" u="none" strike="noStrike">
                          <a:solidFill>
                            <a:srgbClr val="000000"/>
                          </a:solidFill>
                          <a:effectLst/>
                          <a:latin typeface="Calibri"/>
                        </a:rPr>
                        <a:t>2,518.00</a:t>
                      </a:r>
                    </a:p>
                  </a:txBody>
                  <a:tcPr marL="9525" marR="9525" marT="9525" marB="0" anchor="b"/>
                </a:tc>
                <a:tc>
                  <a:txBody>
                    <a:bodyPr/>
                    <a:lstStyle/>
                    <a:p>
                      <a:pPr algn="ctr" fontAlgn="b"/>
                      <a:r>
                        <a:rPr lang="en-US" sz="2000" b="0" i="0" u="none" strike="noStrike" dirty="0">
                          <a:solidFill>
                            <a:srgbClr val="000000"/>
                          </a:solidFill>
                          <a:effectLst/>
                          <a:latin typeface="Calibri"/>
                        </a:rPr>
                        <a:t>1,906.00</a:t>
                      </a:r>
                    </a:p>
                  </a:txBody>
                  <a:tcPr marL="9525" marR="9525" marT="9525" marB="0" anchor="b"/>
                </a:tc>
                <a:tc>
                  <a:txBody>
                    <a:bodyPr/>
                    <a:lstStyle/>
                    <a:p>
                      <a:pPr algn="ctr" fontAlgn="b"/>
                      <a:r>
                        <a:rPr lang="en-US" sz="2000" b="0" i="0" u="none" strike="noStrike" dirty="0">
                          <a:solidFill>
                            <a:srgbClr val="000000"/>
                          </a:solidFill>
                          <a:effectLst/>
                          <a:latin typeface="Calibri"/>
                        </a:rPr>
                        <a:t>612.00</a:t>
                      </a:r>
                    </a:p>
                  </a:txBody>
                  <a:tcPr marL="9525" marR="9525" marT="9525" marB="0" anchor="b"/>
                </a:tc>
              </a:tr>
              <a:tr h="370840">
                <a:tc>
                  <a:txBody>
                    <a:bodyPr/>
                    <a:lstStyle/>
                    <a:p>
                      <a:pPr algn="ctr" fontAlgn="b"/>
                      <a:r>
                        <a:rPr lang="en-US" sz="2000" b="0" i="0" u="none" strike="noStrike">
                          <a:solidFill>
                            <a:srgbClr val="000000"/>
                          </a:solidFill>
                          <a:effectLst/>
                          <a:latin typeface="Calibri"/>
                        </a:rPr>
                        <a:t>6</a:t>
                      </a:r>
                    </a:p>
                  </a:txBody>
                  <a:tcPr marL="9525" marR="9525" marT="9525" marB="0" anchor="b"/>
                </a:tc>
                <a:tc>
                  <a:txBody>
                    <a:bodyPr/>
                    <a:lstStyle/>
                    <a:p>
                      <a:pPr algn="ctr" fontAlgn="b"/>
                      <a:r>
                        <a:rPr lang="en-US" sz="2000" b="0" i="0" u="none" strike="noStrike">
                          <a:solidFill>
                            <a:srgbClr val="000000"/>
                          </a:solidFill>
                          <a:effectLst/>
                          <a:latin typeface="Calibri"/>
                        </a:rPr>
                        <a:t>2,862.00</a:t>
                      </a:r>
                    </a:p>
                  </a:txBody>
                  <a:tcPr marL="9525" marR="9525" marT="9525" marB="0" anchor="b"/>
                </a:tc>
                <a:tc>
                  <a:txBody>
                    <a:bodyPr/>
                    <a:lstStyle/>
                    <a:p>
                      <a:pPr algn="ctr" fontAlgn="b"/>
                      <a:r>
                        <a:rPr lang="en-US" sz="2000" b="0" i="0" u="none" strike="noStrike">
                          <a:solidFill>
                            <a:srgbClr val="000000"/>
                          </a:solidFill>
                          <a:effectLst/>
                          <a:latin typeface="Calibri"/>
                        </a:rPr>
                        <a:t>2,198.00</a:t>
                      </a:r>
                    </a:p>
                  </a:txBody>
                  <a:tcPr marL="9525" marR="9525" marT="9525" marB="0" anchor="b"/>
                </a:tc>
                <a:tc>
                  <a:txBody>
                    <a:bodyPr/>
                    <a:lstStyle/>
                    <a:p>
                      <a:pPr algn="ctr" fontAlgn="b"/>
                      <a:r>
                        <a:rPr lang="en-US" sz="2000" b="0" i="0" u="none" strike="noStrike" dirty="0">
                          <a:solidFill>
                            <a:srgbClr val="000000"/>
                          </a:solidFill>
                          <a:effectLst/>
                          <a:latin typeface="Calibri"/>
                        </a:rPr>
                        <a:t>664.00</a:t>
                      </a:r>
                    </a:p>
                  </a:txBody>
                  <a:tcPr marL="9525" marR="9525" marT="9525" marB="0" anchor="b"/>
                </a:tc>
              </a:tr>
              <a:tr h="370840">
                <a:tc>
                  <a:txBody>
                    <a:bodyPr/>
                    <a:lstStyle/>
                    <a:p>
                      <a:pPr algn="ctr" fontAlgn="b"/>
                      <a:r>
                        <a:rPr lang="en-US" sz="2000" b="0" i="0" u="none" strike="noStrike">
                          <a:solidFill>
                            <a:srgbClr val="000000"/>
                          </a:solidFill>
                          <a:effectLst/>
                          <a:latin typeface="Calibri"/>
                        </a:rPr>
                        <a:t>7</a:t>
                      </a:r>
                    </a:p>
                  </a:txBody>
                  <a:tcPr marL="9525" marR="9525" marT="9525" marB="0" anchor="b"/>
                </a:tc>
                <a:tc>
                  <a:txBody>
                    <a:bodyPr/>
                    <a:lstStyle/>
                    <a:p>
                      <a:pPr algn="ctr" fontAlgn="b"/>
                      <a:r>
                        <a:rPr lang="en-US" sz="2000" b="0" i="0" u="none" strike="noStrike">
                          <a:solidFill>
                            <a:srgbClr val="000000"/>
                          </a:solidFill>
                          <a:effectLst/>
                          <a:latin typeface="Calibri"/>
                        </a:rPr>
                        <a:t>3,206.00</a:t>
                      </a:r>
                    </a:p>
                  </a:txBody>
                  <a:tcPr marL="9525" marR="9525" marT="9525" marB="0" anchor="b"/>
                </a:tc>
                <a:tc>
                  <a:txBody>
                    <a:bodyPr/>
                    <a:lstStyle/>
                    <a:p>
                      <a:pPr algn="ctr" fontAlgn="b"/>
                      <a:r>
                        <a:rPr lang="en-US" sz="2000" b="0" i="0" u="none" strike="noStrike">
                          <a:solidFill>
                            <a:srgbClr val="000000"/>
                          </a:solidFill>
                          <a:effectLst/>
                          <a:latin typeface="Calibri"/>
                        </a:rPr>
                        <a:t>2,490.00</a:t>
                      </a:r>
                    </a:p>
                  </a:txBody>
                  <a:tcPr marL="9525" marR="9525" marT="9525" marB="0" anchor="b"/>
                </a:tc>
                <a:tc>
                  <a:txBody>
                    <a:bodyPr/>
                    <a:lstStyle/>
                    <a:p>
                      <a:pPr algn="ctr" fontAlgn="b"/>
                      <a:r>
                        <a:rPr lang="en-US" sz="2000" b="0" i="0" u="none" strike="noStrike" dirty="0">
                          <a:solidFill>
                            <a:srgbClr val="000000"/>
                          </a:solidFill>
                          <a:effectLst/>
                          <a:latin typeface="Calibri"/>
                        </a:rPr>
                        <a:t>716.00</a:t>
                      </a:r>
                    </a:p>
                  </a:txBody>
                  <a:tcPr marL="9525" marR="9525" marT="9525" marB="0" anchor="b"/>
                </a:tc>
              </a:tr>
              <a:tr h="370840">
                <a:tc>
                  <a:txBody>
                    <a:bodyPr/>
                    <a:lstStyle/>
                    <a:p>
                      <a:pPr algn="ctr" fontAlgn="b"/>
                      <a:r>
                        <a:rPr lang="en-US" sz="2000" b="0" i="0" u="none" strike="noStrike">
                          <a:solidFill>
                            <a:srgbClr val="000000"/>
                          </a:solidFill>
                          <a:effectLst/>
                          <a:latin typeface="Calibri"/>
                        </a:rPr>
                        <a:t>8</a:t>
                      </a:r>
                    </a:p>
                  </a:txBody>
                  <a:tcPr marL="9525" marR="9525" marT="9525" marB="0" anchor="b"/>
                </a:tc>
                <a:tc>
                  <a:txBody>
                    <a:bodyPr/>
                    <a:lstStyle/>
                    <a:p>
                      <a:pPr algn="ctr" fontAlgn="b"/>
                      <a:r>
                        <a:rPr lang="en-US" sz="2000" b="0" i="0" u="none" strike="noStrike">
                          <a:solidFill>
                            <a:srgbClr val="000000"/>
                          </a:solidFill>
                          <a:effectLst/>
                          <a:latin typeface="Calibri"/>
                        </a:rPr>
                        <a:t>3,550.00</a:t>
                      </a:r>
                    </a:p>
                  </a:txBody>
                  <a:tcPr marL="9525" marR="9525" marT="9525" marB="0" anchor="b"/>
                </a:tc>
                <a:tc>
                  <a:txBody>
                    <a:bodyPr/>
                    <a:lstStyle/>
                    <a:p>
                      <a:pPr algn="ctr" fontAlgn="b"/>
                      <a:r>
                        <a:rPr lang="en-US" sz="2000" b="0" i="0" u="none" strike="noStrike">
                          <a:solidFill>
                            <a:srgbClr val="000000"/>
                          </a:solidFill>
                          <a:effectLst/>
                          <a:latin typeface="Calibri"/>
                        </a:rPr>
                        <a:t>2,782.00</a:t>
                      </a:r>
                    </a:p>
                  </a:txBody>
                  <a:tcPr marL="9525" marR="9525" marT="9525" marB="0" anchor="b"/>
                </a:tc>
                <a:tc>
                  <a:txBody>
                    <a:bodyPr/>
                    <a:lstStyle/>
                    <a:p>
                      <a:pPr algn="ctr" fontAlgn="b"/>
                      <a:r>
                        <a:rPr lang="en-US" sz="2000" b="0" i="0" u="none" strike="noStrike" dirty="0">
                          <a:solidFill>
                            <a:srgbClr val="000000"/>
                          </a:solidFill>
                          <a:effectLst/>
                          <a:latin typeface="Calibri"/>
                        </a:rPr>
                        <a:t>768.00</a:t>
                      </a:r>
                    </a:p>
                  </a:txBody>
                  <a:tcPr marL="9525" marR="9525" marT="9525" marB="0" anchor="b"/>
                </a:tc>
              </a:tr>
              <a:tr h="370840">
                <a:tc>
                  <a:txBody>
                    <a:bodyPr/>
                    <a:lstStyle/>
                    <a:p>
                      <a:pPr algn="ctr" fontAlgn="b"/>
                      <a:r>
                        <a:rPr lang="en-US" sz="2000" b="0" i="0" u="none" strike="noStrike">
                          <a:solidFill>
                            <a:srgbClr val="000000"/>
                          </a:solidFill>
                          <a:effectLst/>
                          <a:latin typeface="Calibri"/>
                        </a:rPr>
                        <a:t>9</a:t>
                      </a:r>
                    </a:p>
                  </a:txBody>
                  <a:tcPr marL="9525" marR="9525" marT="9525" marB="0" anchor="b"/>
                </a:tc>
                <a:tc>
                  <a:txBody>
                    <a:bodyPr/>
                    <a:lstStyle/>
                    <a:p>
                      <a:pPr algn="ctr" fontAlgn="b"/>
                      <a:r>
                        <a:rPr lang="en-US" sz="2000" b="0" i="0" u="none" strike="noStrike">
                          <a:solidFill>
                            <a:srgbClr val="000000"/>
                          </a:solidFill>
                          <a:effectLst/>
                          <a:latin typeface="Calibri"/>
                        </a:rPr>
                        <a:t>3,894.00</a:t>
                      </a:r>
                    </a:p>
                  </a:txBody>
                  <a:tcPr marL="9525" marR="9525" marT="9525" marB="0" anchor="b"/>
                </a:tc>
                <a:tc>
                  <a:txBody>
                    <a:bodyPr/>
                    <a:lstStyle/>
                    <a:p>
                      <a:pPr algn="ctr" fontAlgn="b"/>
                      <a:r>
                        <a:rPr lang="en-US" sz="2000" b="0" i="0" u="none" strike="noStrike">
                          <a:solidFill>
                            <a:srgbClr val="000000"/>
                          </a:solidFill>
                          <a:effectLst/>
                          <a:latin typeface="Calibri"/>
                        </a:rPr>
                        <a:t>3,074.00</a:t>
                      </a:r>
                    </a:p>
                  </a:txBody>
                  <a:tcPr marL="9525" marR="9525" marT="9525" marB="0" anchor="b"/>
                </a:tc>
                <a:tc>
                  <a:txBody>
                    <a:bodyPr/>
                    <a:lstStyle/>
                    <a:p>
                      <a:pPr algn="ctr" fontAlgn="b"/>
                      <a:r>
                        <a:rPr lang="en-US" sz="2000" b="0" i="0" u="none" strike="noStrike" dirty="0">
                          <a:solidFill>
                            <a:srgbClr val="000000"/>
                          </a:solidFill>
                          <a:effectLst/>
                          <a:latin typeface="Calibri"/>
                        </a:rPr>
                        <a:t>820.00</a:t>
                      </a:r>
                    </a:p>
                  </a:txBody>
                  <a:tcPr marL="9525" marR="9525" marT="9525" marB="0" anchor="b"/>
                </a:tc>
              </a:tr>
              <a:tr h="370840">
                <a:tc>
                  <a:txBody>
                    <a:bodyPr/>
                    <a:lstStyle/>
                    <a:p>
                      <a:pPr algn="ctr" fontAlgn="b"/>
                      <a:r>
                        <a:rPr lang="en-US" sz="2000" b="0" i="0" u="none" strike="noStrike">
                          <a:solidFill>
                            <a:srgbClr val="000000"/>
                          </a:solidFill>
                          <a:effectLst/>
                          <a:latin typeface="Calibri"/>
                        </a:rPr>
                        <a:t>10</a:t>
                      </a:r>
                    </a:p>
                  </a:txBody>
                  <a:tcPr marL="9525" marR="9525" marT="9525" marB="0" anchor="b"/>
                </a:tc>
                <a:tc>
                  <a:txBody>
                    <a:bodyPr/>
                    <a:lstStyle/>
                    <a:p>
                      <a:pPr algn="ctr" fontAlgn="b"/>
                      <a:r>
                        <a:rPr lang="en-US" sz="2000" b="0" i="0" u="none" strike="noStrike">
                          <a:solidFill>
                            <a:srgbClr val="000000"/>
                          </a:solidFill>
                          <a:effectLst/>
                          <a:latin typeface="Calibri"/>
                        </a:rPr>
                        <a:t>4,238.00</a:t>
                      </a:r>
                    </a:p>
                  </a:txBody>
                  <a:tcPr marL="9525" marR="9525" marT="9525" marB="0" anchor="b"/>
                </a:tc>
                <a:tc>
                  <a:txBody>
                    <a:bodyPr/>
                    <a:lstStyle/>
                    <a:p>
                      <a:pPr algn="ctr" fontAlgn="b"/>
                      <a:r>
                        <a:rPr lang="en-US" sz="2000" b="0" i="0" u="none" strike="noStrike">
                          <a:solidFill>
                            <a:srgbClr val="000000"/>
                          </a:solidFill>
                          <a:effectLst/>
                          <a:latin typeface="Calibri"/>
                        </a:rPr>
                        <a:t>3,366.00</a:t>
                      </a:r>
                    </a:p>
                  </a:txBody>
                  <a:tcPr marL="9525" marR="9525" marT="9525" marB="0" anchor="b"/>
                </a:tc>
                <a:tc>
                  <a:txBody>
                    <a:bodyPr/>
                    <a:lstStyle/>
                    <a:p>
                      <a:pPr algn="ctr" fontAlgn="b"/>
                      <a:r>
                        <a:rPr lang="en-US" sz="2000" b="0" i="0" u="none" strike="noStrike" dirty="0">
                          <a:solidFill>
                            <a:srgbClr val="000000"/>
                          </a:solidFill>
                          <a:effectLst/>
                          <a:latin typeface="Calibri"/>
                        </a:rPr>
                        <a:t>872.00</a:t>
                      </a:r>
                    </a:p>
                  </a:txBody>
                  <a:tcPr marL="9525" marR="9525" marT="9525" marB="0" anchor="b"/>
                </a:tc>
              </a:tr>
              <a:tr h="370840">
                <a:tc>
                  <a:txBody>
                    <a:bodyPr/>
                    <a:lstStyle/>
                    <a:p>
                      <a:pPr algn="ctr" fontAlgn="b"/>
                      <a:r>
                        <a:rPr lang="en-US" sz="2000" b="0" i="0" u="none" strike="noStrike">
                          <a:solidFill>
                            <a:srgbClr val="000000"/>
                          </a:solidFill>
                          <a:effectLst/>
                          <a:latin typeface="Calibri"/>
                        </a:rPr>
                        <a:t>11</a:t>
                      </a:r>
                    </a:p>
                  </a:txBody>
                  <a:tcPr marL="9525" marR="9525" marT="9525" marB="0" anchor="b"/>
                </a:tc>
                <a:tc>
                  <a:txBody>
                    <a:bodyPr/>
                    <a:lstStyle/>
                    <a:p>
                      <a:pPr algn="ctr" fontAlgn="b"/>
                      <a:r>
                        <a:rPr lang="en-US" sz="2000" b="0" i="0" u="none" strike="noStrike">
                          <a:solidFill>
                            <a:srgbClr val="000000"/>
                          </a:solidFill>
                          <a:effectLst/>
                          <a:latin typeface="Calibri"/>
                        </a:rPr>
                        <a:t>4,582.00</a:t>
                      </a:r>
                    </a:p>
                  </a:txBody>
                  <a:tcPr marL="9525" marR="9525" marT="9525" marB="0" anchor="b"/>
                </a:tc>
                <a:tc>
                  <a:txBody>
                    <a:bodyPr/>
                    <a:lstStyle/>
                    <a:p>
                      <a:pPr algn="ctr" fontAlgn="b"/>
                      <a:r>
                        <a:rPr lang="en-US" sz="2000" b="0" i="0" u="none" strike="noStrike">
                          <a:solidFill>
                            <a:srgbClr val="000000"/>
                          </a:solidFill>
                          <a:effectLst/>
                          <a:latin typeface="Calibri"/>
                        </a:rPr>
                        <a:t>3,658.00</a:t>
                      </a:r>
                    </a:p>
                  </a:txBody>
                  <a:tcPr marL="9525" marR="9525" marT="9525" marB="0" anchor="b"/>
                </a:tc>
                <a:tc>
                  <a:txBody>
                    <a:bodyPr/>
                    <a:lstStyle/>
                    <a:p>
                      <a:pPr algn="ctr" fontAlgn="b"/>
                      <a:r>
                        <a:rPr lang="en-US" sz="2000" b="0" i="0" u="none" strike="noStrike" dirty="0">
                          <a:solidFill>
                            <a:srgbClr val="000000"/>
                          </a:solidFill>
                          <a:effectLst/>
                          <a:latin typeface="Calibri"/>
                        </a:rPr>
                        <a:t>924.00</a:t>
                      </a:r>
                    </a:p>
                  </a:txBody>
                  <a:tcPr marL="9525" marR="9525" marT="9525" marB="0" anchor="b"/>
                </a:tc>
              </a:tr>
              <a:tr h="370840">
                <a:tc>
                  <a:txBody>
                    <a:bodyPr/>
                    <a:lstStyle/>
                    <a:p>
                      <a:pPr algn="ctr" fontAlgn="b"/>
                      <a:r>
                        <a:rPr lang="en-US" sz="2000" b="0" i="0" u="none" strike="noStrike">
                          <a:solidFill>
                            <a:srgbClr val="000000"/>
                          </a:solidFill>
                          <a:effectLst/>
                          <a:latin typeface="Calibri"/>
                        </a:rPr>
                        <a:t>12 or more</a:t>
                      </a:r>
                    </a:p>
                  </a:txBody>
                  <a:tcPr marL="9525" marR="9525" marT="9525" marB="0" anchor="b"/>
                </a:tc>
                <a:tc>
                  <a:txBody>
                    <a:bodyPr/>
                    <a:lstStyle/>
                    <a:p>
                      <a:pPr algn="ctr" fontAlgn="b"/>
                      <a:r>
                        <a:rPr lang="en-US" sz="2000" b="0" i="0" u="none" strike="noStrike">
                          <a:solidFill>
                            <a:srgbClr val="000000"/>
                          </a:solidFill>
                          <a:effectLst/>
                          <a:latin typeface="Calibri"/>
                        </a:rPr>
                        <a:t>4,926.00</a:t>
                      </a:r>
                    </a:p>
                  </a:txBody>
                  <a:tcPr marL="9525" marR="9525" marT="9525" marB="0" anchor="b"/>
                </a:tc>
                <a:tc>
                  <a:txBody>
                    <a:bodyPr/>
                    <a:lstStyle/>
                    <a:p>
                      <a:pPr algn="ctr" fontAlgn="b"/>
                      <a:r>
                        <a:rPr lang="en-US" sz="2000" b="0" i="0" u="none" strike="noStrike">
                          <a:solidFill>
                            <a:srgbClr val="000000"/>
                          </a:solidFill>
                          <a:effectLst/>
                          <a:latin typeface="Calibri"/>
                        </a:rPr>
                        <a:t>3,950.00</a:t>
                      </a:r>
                    </a:p>
                  </a:txBody>
                  <a:tcPr marL="9525" marR="9525" marT="9525" marB="0" anchor="b"/>
                </a:tc>
                <a:tc>
                  <a:txBody>
                    <a:bodyPr/>
                    <a:lstStyle/>
                    <a:p>
                      <a:pPr algn="ctr" fontAlgn="b"/>
                      <a:r>
                        <a:rPr lang="en-US" sz="2000" b="0" i="0" u="none" strike="noStrike" dirty="0">
                          <a:solidFill>
                            <a:srgbClr val="000000"/>
                          </a:solidFill>
                          <a:effectLst/>
                          <a:latin typeface="Calibri"/>
                        </a:rPr>
                        <a:t>976.00</a:t>
                      </a:r>
                    </a:p>
                  </a:txBody>
                  <a:tcPr marL="9525" marR="9525" marT="9525" marB="0" anchor="b"/>
                </a:tc>
              </a:tr>
            </a:tbl>
          </a:graphicData>
        </a:graphic>
      </p:graphicFrame>
    </p:spTree>
    <p:extLst>
      <p:ext uri="{BB962C8B-B14F-4D97-AF65-F5344CB8AC3E}">
        <p14:creationId xmlns:p14="http://schemas.microsoft.com/office/powerpoint/2010/main" val="2930266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Add Authorized User</a:t>
            </a:r>
          </a:p>
        </p:txBody>
      </p:sp>
      <p:pic>
        <p:nvPicPr>
          <p:cNvPr id="1843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4" name="TextBox 3"/>
          <p:cNvSpPr txBox="1"/>
          <p:nvPr/>
        </p:nvSpPr>
        <p:spPr>
          <a:xfrm>
            <a:off x="4191000" y="2514604"/>
            <a:ext cx="1371600" cy="461665"/>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eBill</a:t>
            </a:r>
          </a:p>
        </p:txBody>
      </p:sp>
      <p:cxnSp>
        <p:nvCxnSpPr>
          <p:cNvPr id="5" name="Straight Arrow Connector 4"/>
          <p:cNvCxnSpPr/>
          <p:nvPr/>
        </p:nvCxnSpPr>
        <p:spPr>
          <a:xfrm rot="10800000">
            <a:off x="3886200" y="2590800"/>
            <a:ext cx="533400" cy="15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Add Authorized User</a:t>
            </a:r>
          </a:p>
        </p:txBody>
      </p:sp>
      <p:pic>
        <p:nvPicPr>
          <p:cNvPr id="1945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19460" name="TextBox 3"/>
          <p:cNvSpPr txBox="1">
            <a:spLocks noChangeArrowheads="1"/>
          </p:cNvSpPr>
          <p:nvPr/>
        </p:nvSpPr>
        <p:spPr bwMode="auto">
          <a:xfrm>
            <a:off x="1143000" y="2590801"/>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Authorized Users</a:t>
            </a:r>
          </a:p>
        </p:txBody>
      </p:sp>
      <p:cxnSp>
        <p:nvCxnSpPr>
          <p:cNvPr id="5" name="Straight Arrow Connector 4"/>
          <p:cNvCxnSpPr/>
          <p:nvPr/>
        </p:nvCxnSpPr>
        <p:spPr>
          <a:xfrm flipV="1">
            <a:off x="2895600" y="2133600"/>
            <a:ext cx="14478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69530"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Add Authorized User</a:t>
            </a:r>
          </a:p>
        </p:txBody>
      </p:sp>
      <p:pic>
        <p:nvPicPr>
          <p:cNvPr id="2048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a:solidFill>
            <a:schemeClr val="bg1"/>
          </a:solidFill>
        </p:spPr>
      </p:pic>
      <p:sp>
        <p:nvSpPr>
          <p:cNvPr id="5" name="Rectangle 4"/>
          <p:cNvSpPr/>
          <p:nvPr/>
        </p:nvSpPr>
        <p:spPr>
          <a:xfrm>
            <a:off x="3548064" y="2789238"/>
            <a:ext cx="1600200" cy="430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485" name="TextBox 5"/>
          <p:cNvSpPr txBox="1">
            <a:spLocks noChangeArrowheads="1"/>
          </p:cNvSpPr>
          <p:nvPr/>
        </p:nvSpPr>
        <p:spPr bwMode="auto">
          <a:xfrm>
            <a:off x="1066800" y="2895606"/>
            <a:ext cx="1752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E-mail Address</a:t>
            </a:r>
          </a:p>
        </p:txBody>
      </p:sp>
      <p:cxnSp>
        <p:nvCxnSpPr>
          <p:cNvPr id="7" name="Straight Arrow Connector 6"/>
          <p:cNvCxnSpPr/>
          <p:nvPr/>
        </p:nvCxnSpPr>
        <p:spPr>
          <a:xfrm>
            <a:off x="2590800" y="3124200"/>
            <a:ext cx="22098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69538" y="2057406"/>
            <a:ext cx="397669"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Add Authorized User</a:t>
            </a:r>
          </a:p>
        </p:txBody>
      </p:sp>
      <p:pic>
        <p:nvPicPr>
          <p:cNvPr id="2150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7" name="Rectangle 6"/>
          <p:cNvSpPr/>
          <p:nvPr/>
        </p:nvSpPr>
        <p:spPr>
          <a:xfrm>
            <a:off x="4471988" y="2362200"/>
            <a:ext cx="457200" cy="26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3352800" y="2895600"/>
            <a:ext cx="381000"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10" name="TextBox 5"/>
          <p:cNvSpPr txBox="1">
            <a:spLocks noChangeArrowheads="1"/>
          </p:cNvSpPr>
          <p:nvPr/>
        </p:nvSpPr>
        <p:spPr bwMode="auto">
          <a:xfrm>
            <a:off x="1066800" y="2514606"/>
            <a:ext cx="1752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I Agree and Continue</a:t>
            </a:r>
          </a:p>
        </p:txBody>
      </p:sp>
      <p:cxnSp>
        <p:nvCxnSpPr>
          <p:cNvPr id="9" name="Straight Arrow Connector 8"/>
          <p:cNvCxnSpPr/>
          <p:nvPr/>
        </p:nvCxnSpPr>
        <p:spPr>
          <a:xfrm>
            <a:off x="2743200" y="2743200"/>
            <a:ext cx="1524000" cy="685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69538" y="2057406"/>
            <a:ext cx="397669"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Add Authorized User</a:t>
            </a:r>
          </a:p>
        </p:txBody>
      </p:sp>
      <p:pic>
        <p:nvPicPr>
          <p:cNvPr id="2253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5" name="Rectangle 4"/>
          <p:cNvSpPr/>
          <p:nvPr/>
        </p:nvSpPr>
        <p:spPr>
          <a:xfrm>
            <a:off x="4745039" y="2362201"/>
            <a:ext cx="549275" cy="5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548064" y="3352800"/>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34" name="TextBox 6"/>
          <p:cNvSpPr txBox="1">
            <a:spLocks noChangeArrowheads="1"/>
          </p:cNvSpPr>
          <p:nvPr/>
        </p:nvSpPr>
        <p:spPr bwMode="auto">
          <a:xfrm>
            <a:off x="1066800" y="2667000"/>
            <a:ext cx="1752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Confirmation That Authorized User Will Be Sent an E-mail</a:t>
            </a:r>
          </a:p>
        </p:txBody>
      </p:sp>
      <p:cxnSp>
        <p:nvCxnSpPr>
          <p:cNvPr id="8" name="Straight Arrow Connector 7"/>
          <p:cNvCxnSpPr/>
          <p:nvPr/>
        </p:nvCxnSpPr>
        <p:spPr>
          <a:xfrm flipV="1">
            <a:off x="2743200" y="2590800"/>
            <a:ext cx="6858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69538" y="2057406"/>
            <a:ext cx="397669"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Add Authorized User</a:t>
            </a:r>
          </a:p>
        </p:txBody>
      </p:sp>
      <p:sp>
        <p:nvSpPr>
          <p:cNvPr id="23555" name="Content Placeholder 2"/>
          <p:cNvSpPr>
            <a:spLocks noGrp="1"/>
          </p:cNvSpPr>
          <p:nvPr>
            <p:ph idx="1"/>
          </p:nvPr>
        </p:nvSpPr>
        <p:spPr>
          <a:xfrm>
            <a:off x="457200" y="1600200"/>
            <a:ext cx="8229600" cy="5029200"/>
          </a:xfrm>
        </p:spPr>
        <p:txBody>
          <a:bodyPr/>
          <a:lstStyle/>
          <a:p>
            <a:pPr eaLnBrk="1" hangingPunct="1"/>
            <a:r>
              <a:rPr lang="en-US" sz="1600" smtClean="0"/>
              <a:t>You Have Been Given Access</a:t>
            </a:r>
          </a:p>
          <a:p>
            <a:pPr eaLnBrk="1" hangingPunct="1"/>
            <a:endParaRPr lang="en-US" sz="1600" smtClean="0"/>
          </a:p>
          <a:p>
            <a:pPr eaLnBrk="1" hangingPunct="1"/>
            <a:r>
              <a:rPr lang="en-US" sz="1600" smtClean="0"/>
              <a:t>This is an automated message to inform you that the student listed below has granted you access to his or her online billing information.  You now have the ability to make payments on behalf of this student, schedule or automate future payments, and more.  You will log in with the username shown below.  For security, the initial password for this account is sent in a separate message.</a:t>
            </a:r>
          </a:p>
          <a:p>
            <a:pPr eaLnBrk="1" hangingPunct="1">
              <a:buFont typeface="Arial" charset="0"/>
              <a:buNone/>
            </a:pPr>
            <a:endParaRPr lang="en-US" sz="1600" smtClean="0"/>
          </a:p>
          <a:p>
            <a:pPr eaLnBrk="1" hangingPunct="1"/>
            <a:r>
              <a:rPr lang="en-US" sz="1600" smtClean="0"/>
              <a:t>======= ACCESS INFORMATION =======</a:t>
            </a:r>
          </a:p>
          <a:p>
            <a:pPr eaLnBrk="1" hangingPunct="1"/>
            <a:r>
              <a:rPr lang="en-US" sz="1600" smtClean="0"/>
              <a:t>Student Name --- [ Kirk Captain ]</a:t>
            </a:r>
          </a:p>
          <a:p>
            <a:pPr eaLnBrk="1" hangingPunct="1"/>
            <a:r>
              <a:rPr lang="en-US" sz="1600" smtClean="0"/>
              <a:t>Username --- [ yyyyyyy@zzzz.com ]</a:t>
            </a:r>
          </a:p>
          <a:p>
            <a:pPr eaLnBrk="1" hangingPunct="1"/>
            <a:r>
              <a:rPr lang="en-US" sz="1600" smtClean="0"/>
              <a:t>==================================</a:t>
            </a:r>
          </a:p>
          <a:p>
            <a:pPr eaLnBrk="1" hangingPunct="1"/>
            <a:r>
              <a:rPr lang="en-US" sz="1600" smtClean="0"/>
              <a:t>Sincerely,</a:t>
            </a:r>
          </a:p>
          <a:p>
            <a:pPr eaLnBrk="1" hangingPunct="1"/>
            <a:r>
              <a:rPr lang="en-US" sz="1600" smtClean="0"/>
              <a:t>Auburn University Billing Department</a:t>
            </a:r>
          </a:p>
          <a:p>
            <a:pPr eaLnBrk="1" hangingPunct="1"/>
            <a:endParaRPr lang="en-US" sz="1600" smtClean="0"/>
          </a:p>
          <a:p>
            <a:pPr eaLnBrk="1" hangingPunct="1"/>
            <a:r>
              <a:rPr lang="en-US" sz="1600" smtClean="0"/>
              <a:t>For questions, e-mail to:  studentbilling@auburn.edu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Add Authorized User</a:t>
            </a:r>
          </a:p>
        </p:txBody>
      </p:sp>
      <p:sp>
        <p:nvSpPr>
          <p:cNvPr id="3" name="Content Placeholder 2"/>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Char char="•"/>
              <a:defRPr/>
            </a:pPr>
            <a:r>
              <a:rPr lang="en-US" dirty="0" smtClean="0"/>
              <a:t>Your access information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This is an automated message to inform you that the student listed below has granted you access to his or her online billing information.  You now have the ability to make payments on behalf of this student, schedule or automate future payments, and more.  For your first login, you will use the password shown below.  For security, your username for this account is sent in a separate message.</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 ACCESS INFORMATION =======</a:t>
            </a:r>
          </a:p>
          <a:p>
            <a:pPr eaLnBrk="1" fontAlgn="auto" hangingPunct="1">
              <a:spcAft>
                <a:spcPts val="0"/>
              </a:spcAft>
              <a:buFont typeface="Arial" pitchFamily="34" charset="0"/>
              <a:buChar char="•"/>
              <a:defRPr/>
            </a:pPr>
            <a:r>
              <a:rPr lang="en-US" dirty="0" smtClean="0"/>
              <a:t>Student Name --- [ Kirk Captain ]</a:t>
            </a:r>
          </a:p>
          <a:p>
            <a:pPr eaLnBrk="1" fontAlgn="auto" hangingPunct="1">
              <a:spcAft>
                <a:spcPts val="0"/>
              </a:spcAft>
              <a:buFont typeface="Arial" pitchFamily="34" charset="0"/>
              <a:buChar char="•"/>
              <a:defRPr/>
            </a:pPr>
            <a:r>
              <a:rPr lang="en-US" dirty="0" smtClean="0"/>
              <a:t>Password --- [ lzmjtzfamz ]</a:t>
            </a:r>
          </a:p>
          <a:p>
            <a:pPr eaLnBrk="1" fontAlgn="auto" hangingPunct="1">
              <a:spcAft>
                <a:spcPts val="0"/>
              </a:spcAft>
              <a:buFont typeface="Arial" pitchFamily="34" charset="0"/>
              <a:buChar char="•"/>
              <a:defRPr/>
            </a:pPr>
            <a:r>
              <a:rPr lang="en-US"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Sincerely,</a:t>
            </a:r>
          </a:p>
          <a:p>
            <a:pPr eaLnBrk="1" fontAlgn="auto" hangingPunct="1">
              <a:spcAft>
                <a:spcPts val="0"/>
              </a:spcAft>
              <a:buFont typeface="Arial" pitchFamily="34" charset="0"/>
              <a:buChar char="•"/>
              <a:defRPr/>
            </a:pPr>
            <a:r>
              <a:rPr lang="en-US" dirty="0" smtClean="0"/>
              <a:t>Auburn University Billing Department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For questions, e-mail to:  ebill@auburn.edu</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Authorized User Access</a:t>
            </a:r>
          </a:p>
        </p:txBody>
      </p:sp>
      <p:pic>
        <p:nvPicPr>
          <p:cNvPr id="2560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25604" name="TextBox 3"/>
          <p:cNvSpPr txBox="1">
            <a:spLocks noChangeArrowheads="1"/>
          </p:cNvSpPr>
          <p:nvPr/>
        </p:nvSpPr>
        <p:spPr bwMode="auto">
          <a:xfrm>
            <a:off x="990600" y="3048000"/>
            <a:ext cx="1752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Parents</a:t>
            </a:r>
          </a:p>
        </p:txBody>
      </p:sp>
      <p:cxnSp>
        <p:nvCxnSpPr>
          <p:cNvPr id="5" name="Straight Arrow Connector 4"/>
          <p:cNvCxnSpPr>
            <a:stCxn id="25604" idx="3"/>
          </p:cNvCxnSpPr>
          <p:nvPr/>
        </p:nvCxnSpPr>
        <p:spPr>
          <a:xfrm flipV="1">
            <a:off x="2743200" y="2133608"/>
            <a:ext cx="2895600" cy="109905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Where and How to Access eBill</a:t>
            </a:r>
          </a:p>
        </p:txBody>
      </p:sp>
      <p:pic>
        <p:nvPicPr>
          <p:cNvPr id="4099"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4100" name="TextBox 3"/>
          <p:cNvSpPr txBox="1">
            <a:spLocks noChangeArrowheads="1"/>
          </p:cNvSpPr>
          <p:nvPr/>
        </p:nvSpPr>
        <p:spPr bwMode="auto">
          <a:xfrm>
            <a:off x="5410200" y="2209800"/>
            <a:ext cx="1752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AU Access</a:t>
            </a:r>
          </a:p>
        </p:txBody>
      </p:sp>
      <p:cxnSp>
        <p:nvCxnSpPr>
          <p:cNvPr id="8" name="Straight Arrow Connector 7"/>
          <p:cNvCxnSpPr/>
          <p:nvPr/>
        </p:nvCxnSpPr>
        <p:spPr>
          <a:xfrm rot="16200000" flipV="1">
            <a:off x="5486400" y="1676400"/>
            <a:ext cx="4572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Authorized User Access</a:t>
            </a:r>
          </a:p>
        </p:txBody>
      </p:sp>
      <p:pic>
        <p:nvPicPr>
          <p:cNvPr id="2662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26628" name="TextBox 7"/>
          <p:cNvSpPr txBox="1">
            <a:spLocks noChangeArrowheads="1"/>
          </p:cNvSpPr>
          <p:nvPr/>
        </p:nvSpPr>
        <p:spPr bwMode="auto">
          <a:xfrm>
            <a:off x="1066800" y="2590800"/>
            <a:ext cx="1752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eBill</a:t>
            </a:r>
          </a:p>
        </p:txBody>
      </p:sp>
      <p:cxnSp>
        <p:nvCxnSpPr>
          <p:cNvPr id="9" name="Straight Arrow Connector 8"/>
          <p:cNvCxnSpPr>
            <a:stCxn id="26628" idx="3"/>
          </p:cNvCxnSpPr>
          <p:nvPr/>
        </p:nvCxnSpPr>
        <p:spPr>
          <a:xfrm>
            <a:off x="2819400" y="2775466"/>
            <a:ext cx="1600200" cy="1110734"/>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Authorized User Access</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752606"/>
            <a:ext cx="7242175" cy="4525963"/>
          </a:xfrm>
        </p:spPr>
      </p:pic>
      <p:sp>
        <p:nvSpPr>
          <p:cNvPr id="27652" name="TextBox 3"/>
          <p:cNvSpPr txBox="1">
            <a:spLocks noChangeArrowheads="1"/>
          </p:cNvSpPr>
          <p:nvPr/>
        </p:nvSpPr>
        <p:spPr bwMode="auto">
          <a:xfrm>
            <a:off x="990600" y="2209801"/>
            <a:ext cx="17526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E-mail Address and Password</a:t>
            </a:r>
          </a:p>
        </p:txBody>
      </p:sp>
      <p:cxnSp>
        <p:nvCxnSpPr>
          <p:cNvPr id="5" name="Straight Arrow Connector 4"/>
          <p:cNvCxnSpPr/>
          <p:nvPr/>
        </p:nvCxnSpPr>
        <p:spPr>
          <a:xfrm>
            <a:off x="2209800" y="2514600"/>
            <a:ext cx="8382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Authorized User Access</a:t>
            </a:r>
          </a:p>
        </p:txBody>
      </p:sp>
      <p:pic>
        <p:nvPicPr>
          <p:cNvPr id="2867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5" name="Rectangle 4"/>
          <p:cNvSpPr/>
          <p:nvPr/>
        </p:nvSpPr>
        <p:spPr>
          <a:xfrm>
            <a:off x="4191000" y="1981200"/>
            <a:ext cx="914400"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191000" y="2209801"/>
            <a:ext cx="914400" cy="5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8" name="TextBox 5"/>
          <p:cNvSpPr txBox="1">
            <a:spLocks noChangeArrowheads="1"/>
          </p:cNvSpPr>
          <p:nvPr/>
        </p:nvSpPr>
        <p:spPr bwMode="auto">
          <a:xfrm>
            <a:off x="990600" y="2590801"/>
            <a:ext cx="17526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Your Full Name and Enter NEW password</a:t>
            </a:r>
          </a:p>
        </p:txBody>
      </p:sp>
      <p:cxnSp>
        <p:nvCxnSpPr>
          <p:cNvPr id="8" name="Straight Arrow Connector 7"/>
          <p:cNvCxnSpPr/>
          <p:nvPr/>
        </p:nvCxnSpPr>
        <p:spPr>
          <a:xfrm flipV="1">
            <a:off x="2590800" y="2133600"/>
            <a:ext cx="1371600" cy="685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90800" y="2667000"/>
            <a:ext cx="12954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Authorized User Access</a:t>
            </a:r>
          </a:p>
        </p:txBody>
      </p:sp>
      <p:pic>
        <p:nvPicPr>
          <p:cNvPr id="2969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29700" name="TextBox 3"/>
          <p:cNvSpPr txBox="1">
            <a:spLocks noChangeArrowheads="1"/>
          </p:cNvSpPr>
          <p:nvPr/>
        </p:nvSpPr>
        <p:spPr bwMode="auto">
          <a:xfrm>
            <a:off x="1066800" y="2667001"/>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Now in eBill as Authorized User</a:t>
            </a:r>
          </a:p>
        </p:txBody>
      </p:sp>
      <p:sp>
        <p:nvSpPr>
          <p:cNvPr id="5" name="Rectangle 4"/>
          <p:cNvSpPr/>
          <p:nvPr/>
        </p:nvSpPr>
        <p:spPr>
          <a:xfrm>
            <a:off x="3869530"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Make a Payment</a:t>
            </a:r>
          </a:p>
        </p:txBody>
      </p:sp>
      <p:pic>
        <p:nvPicPr>
          <p:cNvPr id="307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30724" name="TextBox 4"/>
          <p:cNvSpPr txBox="1">
            <a:spLocks noChangeArrowheads="1"/>
          </p:cNvSpPr>
          <p:nvPr/>
        </p:nvSpPr>
        <p:spPr bwMode="auto">
          <a:xfrm>
            <a:off x="990600" y="2743206"/>
            <a:ext cx="1752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Make a Payment</a:t>
            </a:r>
          </a:p>
        </p:txBody>
      </p:sp>
      <p:cxnSp>
        <p:nvCxnSpPr>
          <p:cNvPr id="6" name="Straight Arrow Connector 5"/>
          <p:cNvCxnSpPr/>
          <p:nvPr/>
        </p:nvCxnSpPr>
        <p:spPr>
          <a:xfrm>
            <a:off x="2438400" y="3048000"/>
            <a:ext cx="32004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69530"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Make a Payment</a:t>
            </a:r>
          </a:p>
        </p:txBody>
      </p:sp>
      <p:pic>
        <p:nvPicPr>
          <p:cNvPr id="3174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90607" y="1600206"/>
            <a:ext cx="7242175" cy="4525963"/>
          </a:xfrm>
        </p:spPr>
      </p:pic>
      <p:sp>
        <p:nvSpPr>
          <p:cNvPr id="31748" name="TextBox 3"/>
          <p:cNvSpPr txBox="1">
            <a:spLocks noChangeArrowheads="1"/>
          </p:cNvSpPr>
          <p:nvPr/>
        </p:nvSpPr>
        <p:spPr bwMode="auto">
          <a:xfrm>
            <a:off x="1143000" y="3048000"/>
            <a:ext cx="1524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Pay</a:t>
            </a:r>
          </a:p>
        </p:txBody>
      </p:sp>
      <p:cxnSp>
        <p:nvCxnSpPr>
          <p:cNvPr id="5" name="Straight Arrow Connector 4"/>
          <p:cNvCxnSpPr/>
          <p:nvPr/>
        </p:nvCxnSpPr>
        <p:spPr>
          <a:xfrm flipV="1">
            <a:off x="2438400" y="2667000"/>
            <a:ext cx="34290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95728"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Make a Payment</a:t>
            </a:r>
          </a:p>
        </p:txBody>
      </p:sp>
      <p:pic>
        <p:nvPicPr>
          <p:cNvPr id="3277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32772" name="TextBox 3"/>
          <p:cNvSpPr txBox="1">
            <a:spLocks noChangeArrowheads="1"/>
          </p:cNvSpPr>
          <p:nvPr/>
        </p:nvSpPr>
        <p:spPr bwMode="auto">
          <a:xfrm>
            <a:off x="990600" y="2667001"/>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Select Method from Menu</a:t>
            </a:r>
          </a:p>
        </p:txBody>
      </p:sp>
      <p:cxnSp>
        <p:nvCxnSpPr>
          <p:cNvPr id="5" name="Straight Arrow Connector 4"/>
          <p:cNvCxnSpPr/>
          <p:nvPr/>
        </p:nvCxnSpPr>
        <p:spPr>
          <a:xfrm>
            <a:off x="2590800" y="2819400"/>
            <a:ext cx="16764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69530"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Make a Payment</a:t>
            </a:r>
          </a:p>
        </p:txBody>
      </p:sp>
      <p:pic>
        <p:nvPicPr>
          <p:cNvPr id="3379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33796" name="TextBox 3"/>
          <p:cNvSpPr txBox="1">
            <a:spLocks noChangeArrowheads="1"/>
          </p:cNvSpPr>
          <p:nvPr/>
        </p:nvSpPr>
        <p:spPr bwMode="auto">
          <a:xfrm>
            <a:off x="990600" y="2667002"/>
            <a:ext cx="17526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Complete Routing and Account Information</a:t>
            </a:r>
          </a:p>
        </p:txBody>
      </p:sp>
      <p:cxnSp>
        <p:nvCxnSpPr>
          <p:cNvPr id="5" name="Straight Arrow Connector 4"/>
          <p:cNvCxnSpPr/>
          <p:nvPr/>
        </p:nvCxnSpPr>
        <p:spPr>
          <a:xfrm>
            <a:off x="2362200" y="3048000"/>
            <a:ext cx="1371600" cy="152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69530"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Make a Payment</a:t>
            </a:r>
          </a:p>
        </p:txBody>
      </p:sp>
      <p:pic>
        <p:nvPicPr>
          <p:cNvPr id="3481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34820" name="TextBox 3"/>
          <p:cNvSpPr txBox="1">
            <a:spLocks noChangeArrowheads="1"/>
          </p:cNvSpPr>
          <p:nvPr/>
        </p:nvSpPr>
        <p:spPr bwMode="auto">
          <a:xfrm>
            <a:off x="1066800" y="2667000"/>
            <a:ext cx="1752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Amount</a:t>
            </a:r>
          </a:p>
        </p:txBody>
      </p:sp>
      <p:cxnSp>
        <p:nvCxnSpPr>
          <p:cNvPr id="5" name="Straight Arrow Connector 4"/>
          <p:cNvCxnSpPr/>
          <p:nvPr/>
        </p:nvCxnSpPr>
        <p:spPr>
          <a:xfrm>
            <a:off x="2590800" y="2819400"/>
            <a:ext cx="23622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69530"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Make a Payment</a:t>
            </a:r>
          </a:p>
        </p:txBody>
      </p:sp>
      <p:pic>
        <p:nvPicPr>
          <p:cNvPr id="358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5" name="Rectangle 4"/>
          <p:cNvSpPr/>
          <p:nvPr/>
        </p:nvSpPr>
        <p:spPr>
          <a:xfrm>
            <a:off x="3581400" y="3276600"/>
            <a:ext cx="792164"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713163" y="3581400"/>
            <a:ext cx="79216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276601" y="4114800"/>
            <a:ext cx="365125"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847" name="TextBox 7"/>
          <p:cNvSpPr txBox="1">
            <a:spLocks noChangeArrowheads="1"/>
          </p:cNvSpPr>
          <p:nvPr/>
        </p:nvSpPr>
        <p:spPr bwMode="auto">
          <a:xfrm>
            <a:off x="1066800" y="2667006"/>
            <a:ext cx="1752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I Agree and Continue</a:t>
            </a:r>
          </a:p>
        </p:txBody>
      </p:sp>
      <p:cxnSp>
        <p:nvCxnSpPr>
          <p:cNvPr id="9" name="Straight Arrow Connector 8"/>
          <p:cNvCxnSpPr/>
          <p:nvPr/>
        </p:nvCxnSpPr>
        <p:spPr>
          <a:xfrm rot="16200000" flipH="1">
            <a:off x="2476500" y="3086100"/>
            <a:ext cx="1905000" cy="1828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69530"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Where and How to Access eBill</a:t>
            </a:r>
          </a:p>
        </p:txBody>
      </p:sp>
      <p:pic>
        <p:nvPicPr>
          <p:cNvPr id="51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90607" y="1600206"/>
            <a:ext cx="7242175" cy="4525963"/>
          </a:xfrm>
        </p:spPr>
      </p:pic>
      <p:sp>
        <p:nvSpPr>
          <p:cNvPr id="5124" name="TextBox 3"/>
          <p:cNvSpPr txBox="1">
            <a:spLocks noChangeArrowheads="1"/>
          </p:cNvSpPr>
          <p:nvPr/>
        </p:nvSpPr>
        <p:spPr bwMode="auto">
          <a:xfrm>
            <a:off x="1371600" y="2057401"/>
            <a:ext cx="17526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User Name and Password</a:t>
            </a:r>
          </a:p>
        </p:txBody>
      </p:sp>
      <p:cxnSp>
        <p:nvCxnSpPr>
          <p:cNvPr id="5" name="Straight Arrow Connector 4"/>
          <p:cNvCxnSpPr/>
          <p:nvPr/>
        </p:nvCxnSpPr>
        <p:spPr>
          <a:xfrm>
            <a:off x="2590800" y="2209800"/>
            <a:ext cx="1295400" cy="228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Make a Payment</a:t>
            </a:r>
          </a:p>
        </p:txBody>
      </p:sp>
      <p:pic>
        <p:nvPicPr>
          <p:cNvPr id="3686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20" y="1600206"/>
            <a:ext cx="7242175" cy="4525963"/>
          </a:xfrm>
        </p:spPr>
      </p:pic>
      <p:sp>
        <p:nvSpPr>
          <p:cNvPr id="36868" name="TextBox 3"/>
          <p:cNvSpPr txBox="1">
            <a:spLocks noChangeArrowheads="1"/>
          </p:cNvSpPr>
          <p:nvPr/>
        </p:nvSpPr>
        <p:spPr bwMode="auto">
          <a:xfrm>
            <a:off x="1066800" y="2819406"/>
            <a:ext cx="1752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Confirmation of Payment</a:t>
            </a:r>
          </a:p>
        </p:txBody>
      </p:sp>
      <p:cxnSp>
        <p:nvCxnSpPr>
          <p:cNvPr id="5" name="Straight Arrow Connector 4"/>
          <p:cNvCxnSpPr/>
          <p:nvPr/>
        </p:nvCxnSpPr>
        <p:spPr>
          <a:xfrm flipV="1">
            <a:off x="2743200" y="2514600"/>
            <a:ext cx="7620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69530" y="20574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eBill Mobile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55056"/>
            <a:ext cx="8229600" cy="471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718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34525" cy="831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327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34525" cy="831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433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2395" y="457200"/>
            <a:ext cx="8009891" cy="965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dirty="0" smtClean="0">
                <a:solidFill>
                  <a:srgbClr val="000000"/>
                </a:solidFill>
              </a:rPr>
              <a:t>Tuition Insurance Plan</a:t>
            </a:r>
          </a:p>
          <a:p>
            <a:pPr algn="l" fontAlgn="auto">
              <a:spcAft>
                <a:spcPts val="0"/>
              </a:spcAft>
            </a:pPr>
            <a:r>
              <a:rPr lang="en-US" sz="3600" dirty="0" smtClean="0">
                <a:solidFill>
                  <a:srgbClr val="000000"/>
                </a:solidFill>
              </a:rPr>
              <a:t>Protection against the unexpected</a:t>
            </a:r>
            <a:endParaRPr lang="en-US" sz="3600" dirty="0">
              <a:solidFill>
                <a:srgbClr val="000000"/>
              </a:solidFill>
            </a:endParaRPr>
          </a:p>
          <a:p>
            <a:pPr algn="l" fontAlgn="auto">
              <a:spcAft>
                <a:spcPts val="0"/>
              </a:spcAft>
            </a:pPr>
            <a:endParaRPr lang="en-US" dirty="0">
              <a:solidFill>
                <a:srgbClr val="FFFFFF"/>
              </a:solidFill>
            </a:endParaRPr>
          </a:p>
        </p:txBody>
      </p:sp>
      <p:sp>
        <p:nvSpPr>
          <p:cNvPr id="2" name="Rectangle 1"/>
          <p:cNvSpPr/>
          <p:nvPr/>
        </p:nvSpPr>
        <p:spPr>
          <a:xfrm>
            <a:off x="104411" y="1676400"/>
            <a:ext cx="5719446" cy="4147289"/>
          </a:xfrm>
          <a:prstGeom prst="rect">
            <a:avLst/>
          </a:prstGeom>
        </p:spPr>
        <p:txBody>
          <a:bodyPr wrap="square">
            <a:spAutoFit/>
          </a:bodyPr>
          <a:lstStyle/>
          <a:p>
            <a:pPr marL="342900" indent="-342900" fontAlgn="auto">
              <a:spcBef>
                <a:spcPts val="0"/>
              </a:spcBef>
              <a:spcAft>
                <a:spcPts val="0"/>
              </a:spcAft>
              <a:buFont typeface="Arial" pitchFamily="34" charset="0"/>
              <a:buChar char="•"/>
            </a:pPr>
            <a:r>
              <a:rPr lang="en-US" sz="2800" b="1" dirty="0" smtClean="0">
                <a:solidFill>
                  <a:srgbClr val="000000"/>
                </a:solidFill>
                <a:latin typeface="Calibri"/>
                <a:cs typeface="+mn-cs"/>
              </a:rPr>
              <a:t>Tuition Refund Insurance </a:t>
            </a:r>
            <a:r>
              <a:rPr lang="en-US" sz="2800" dirty="0" smtClean="0">
                <a:solidFill>
                  <a:srgbClr val="000000"/>
                </a:solidFill>
                <a:latin typeface="Calibri"/>
                <a:cs typeface="+mn-cs"/>
              </a:rPr>
              <a:t>helps</a:t>
            </a:r>
            <a:r>
              <a:rPr lang="en-US" sz="2800" b="1" dirty="0" smtClean="0">
                <a:solidFill>
                  <a:srgbClr val="000000"/>
                </a:solidFill>
                <a:latin typeface="Calibri"/>
                <a:cs typeface="+mn-cs"/>
              </a:rPr>
              <a:t> </a:t>
            </a:r>
            <a:r>
              <a:rPr lang="en-US" sz="2800" dirty="0" smtClean="0">
                <a:solidFill>
                  <a:srgbClr val="000000"/>
                </a:solidFill>
                <a:latin typeface="Calibri"/>
                <a:cs typeface="+mn-cs"/>
              </a:rPr>
              <a:t>reimburse the following expenses if </a:t>
            </a:r>
            <a:r>
              <a:rPr lang="en-US" sz="2800" dirty="0">
                <a:solidFill>
                  <a:srgbClr val="000000"/>
                </a:solidFill>
                <a:latin typeface="Calibri"/>
                <a:cs typeface="+mn-cs"/>
              </a:rPr>
              <a:t>you </a:t>
            </a:r>
            <a:r>
              <a:rPr lang="en-US" sz="2800" dirty="0" smtClean="0">
                <a:solidFill>
                  <a:srgbClr val="000000"/>
                </a:solidFill>
                <a:latin typeface="Calibri"/>
                <a:cs typeface="+mn-cs"/>
              </a:rPr>
              <a:t>can’t complete classes due to an illness or injury</a:t>
            </a:r>
          </a:p>
          <a:p>
            <a:pPr lvl="1" fontAlgn="auto">
              <a:spcBef>
                <a:spcPts val="900"/>
              </a:spcBef>
              <a:spcAft>
                <a:spcPts val="0"/>
              </a:spcAft>
            </a:pPr>
            <a:r>
              <a:rPr lang="en-US" sz="2400" dirty="0" smtClean="0">
                <a:solidFill>
                  <a:srgbClr val="000000"/>
                </a:solidFill>
                <a:latin typeface="Calibri"/>
                <a:cs typeface="+mn-cs"/>
                <a:sym typeface="Wingdings"/>
              </a:rPr>
              <a:t> </a:t>
            </a:r>
            <a:r>
              <a:rPr lang="en-US" sz="2400" dirty="0" smtClean="0">
                <a:solidFill>
                  <a:srgbClr val="000000"/>
                </a:solidFill>
                <a:latin typeface="Calibri"/>
                <a:cs typeface="+mn-cs"/>
              </a:rPr>
              <a:t>Tuition </a:t>
            </a:r>
          </a:p>
          <a:p>
            <a:pPr lvl="1" fontAlgn="auto">
              <a:spcBef>
                <a:spcPts val="900"/>
              </a:spcBef>
              <a:spcAft>
                <a:spcPts val="0"/>
              </a:spcAft>
            </a:pPr>
            <a:r>
              <a:rPr lang="en-US" sz="2400" dirty="0" smtClean="0">
                <a:solidFill>
                  <a:srgbClr val="000000"/>
                </a:solidFill>
                <a:latin typeface="Calibri"/>
                <a:cs typeface="+mn-cs"/>
                <a:sym typeface="Wingdings"/>
              </a:rPr>
              <a:t> </a:t>
            </a:r>
            <a:r>
              <a:rPr lang="en-US" sz="2400" dirty="0" smtClean="0">
                <a:solidFill>
                  <a:srgbClr val="000000"/>
                </a:solidFill>
                <a:latin typeface="Calibri"/>
                <a:cs typeface="+mn-cs"/>
              </a:rPr>
              <a:t>Room and Board</a:t>
            </a:r>
          </a:p>
          <a:p>
            <a:pPr lvl="1" fontAlgn="auto">
              <a:spcBef>
                <a:spcPts val="900"/>
              </a:spcBef>
              <a:spcAft>
                <a:spcPts val="0"/>
              </a:spcAft>
            </a:pPr>
            <a:r>
              <a:rPr lang="en-US" sz="2400" dirty="0" smtClean="0">
                <a:solidFill>
                  <a:srgbClr val="000000"/>
                </a:solidFill>
                <a:latin typeface="Calibri"/>
                <a:cs typeface="+mn-cs"/>
                <a:sym typeface="Wingdings"/>
              </a:rPr>
              <a:t> </a:t>
            </a:r>
            <a:r>
              <a:rPr lang="en-US" sz="2400" dirty="0" smtClean="0">
                <a:solidFill>
                  <a:srgbClr val="000000"/>
                </a:solidFill>
                <a:latin typeface="Calibri"/>
                <a:cs typeface="+mn-cs"/>
              </a:rPr>
              <a:t>Books and other academic expenses</a:t>
            </a:r>
          </a:p>
          <a:p>
            <a:pPr marL="800100" lvl="1" indent="-342900" fontAlgn="auto">
              <a:spcBef>
                <a:spcPts val="600"/>
              </a:spcBef>
              <a:spcAft>
                <a:spcPts val="0"/>
              </a:spcAft>
              <a:buFont typeface="Arial" pitchFamily="34" charset="0"/>
              <a:buChar char="•"/>
            </a:pPr>
            <a:endParaRPr lang="en-US" sz="2400" dirty="0">
              <a:solidFill>
                <a:srgbClr val="000000"/>
              </a:solidFill>
              <a:latin typeface="Calibri"/>
              <a:cs typeface="+mn-cs"/>
            </a:endParaRPr>
          </a:p>
          <a:p>
            <a:pPr marL="342900" indent="-342900" fontAlgn="auto">
              <a:spcBef>
                <a:spcPts val="0"/>
              </a:spcBef>
              <a:spcAft>
                <a:spcPts val="0"/>
              </a:spcAft>
              <a:buFont typeface="Arial" pitchFamily="34" charset="0"/>
              <a:buChar char="•"/>
            </a:pPr>
            <a:r>
              <a:rPr lang="en-US" sz="2800" dirty="0" smtClean="0">
                <a:solidFill>
                  <a:srgbClr val="000000"/>
                </a:solidFill>
                <a:latin typeface="Calibri"/>
                <a:cs typeface="+mn-cs"/>
              </a:rPr>
              <a:t>Annual cost starting at $73</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820" t="9965" r="9299" b="20020"/>
          <a:stretch/>
        </p:blipFill>
        <p:spPr bwMode="auto">
          <a:xfrm>
            <a:off x="6172200" y="1698176"/>
            <a:ext cx="2807054" cy="447558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8" y="6197031"/>
            <a:ext cx="9143999" cy="584775"/>
          </a:xfrm>
          <a:prstGeom prst="rect">
            <a:avLst/>
          </a:prstGeom>
          <a:noFill/>
        </p:spPr>
        <p:txBody>
          <a:bodyPr wrap="square" rtlCol="0">
            <a:spAutoFit/>
          </a:bodyPr>
          <a:lstStyle/>
          <a:p>
            <a:pPr algn="ctr" fontAlgn="auto">
              <a:spcBef>
                <a:spcPts val="0"/>
              </a:spcBef>
              <a:spcAft>
                <a:spcPts val="0"/>
              </a:spcAft>
            </a:pPr>
            <a:r>
              <a:rPr lang="en-US" sz="3200" b="1" dirty="0">
                <a:solidFill>
                  <a:srgbClr val="000000"/>
                </a:solidFill>
                <a:latin typeface="Calibri"/>
                <a:cs typeface="+mn-cs"/>
              </a:rPr>
              <a:t>www.TuitionInsurancePlan.com/auburn</a:t>
            </a:r>
          </a:p>
        </p:txBody>
      </p:sp>
    </p:spTree>
    <p:extLst>
      <p:ext uri="{BB962C8B-B14F-4D97-AF65-F5344CB8AC3E}">
        <p14:creationId xmlns:p14="http://schemas.microsoft.com/office/powerpoint/2010/main" val="96236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Where and How to Access eBill</a:t>
            </a:r>
          </a:p>
        </p:txBody>
      </p:sp>
      <p:sp>
        <p:nvSpPr>
          <p:cNvPr id="2" name="Content Placeholder 1"/>
          <p:cNvSpPr>
            <a:spLocks noGrp="1"/>
          </p:cNvSpPr>
          <p:nvPr>
            <p:ph idx="1"/>
          </p:nvPr>
        </p:nvSpPr>
        <p:spPr/>
        <p:txBody>
          <a:bodyPr/>
          <a:lstStyle/>
          <a:p>
            <a:pPr marL="0" indent="0">
              <a:buNone/>
            </a:pPr>
            <a:endParaRPr lang="en-US" dirty="0"/>
          </a:p>
        </p:txBody>
      </p:sp>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1"/>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3810004" y="3657600"/>
            <a:ext cx="875394" cy="62887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24400" y="4091779"/>
            <a:ext cx="1371600" cy="461665"/>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eBill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Where and How to Access eBill</a:t>
            </a:r>
          </a:p>
        </p:txBody>
      </p:sp>
      <p:sp>
        <p:nvSpPr>
          <p:cNvPr id="7172" name="TextBox 3"/>
          <p:cNvSpPr txBox="1">
            <a:spLocks noChangeArrowheads="1"/>
          </p:cNvSpPr>
          <p:nvPr/>
        </p:nvSpPr>
        <p:spPr bwMode="auto">
          <a:xfrm>
            <a:off x="1524000" y="2514600"/>
            <a:ext cx="1219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eBills </a:t>
            </a:r>
          </a:p>
        </p:txBody>
      </p:sp>
      <p:cxnSp>
        <p:nvCxnSpPr>
          <p:cNvPr id="5" name="Straight Arrow Connector 4"/>
          <p:cNvCxnSpPr/>
          <p:nvPr/>
        </p:nvCxnSpPr>
        <p:spPr>
          <a:xfrm>
            <a:off x="2743200" y="2590800"/>
            <a:ext cx="16002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endParaRPr lang="en-US" dirty="0"/>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3352800"/>
            <a:ext cx="1828800" cy="369332"/>
          </a:xfrm>
          <a:prstGeom prst="rect">
            <a:avLst/>
          </a:prstGeom>
          <a:noFill/>
        </p:spPr>
        <p:txBody>
          <a:bodyPr wrap="square" rtlCol="0">
            <a:spAutoFit/>
          </a:bodyPr>
          <a:lstStyle/>
          <a:p>
            <a:r>
              <a:rPr lang="en-US" dirty="0" smtClean="0"/>
              <a:t>Click </a:t>
            </a:r>
            <a:r>
              <a:rPr lang="en-US" dirty="0" err="1" smtClean="0"/>
              <a:t>eBills</a:t>
            </a:r>
            <a:r>
              <a:rPr lang="en-US" dirty="0" smtClean="0"/>
              <a:t> </a:t>
            </a:r>
            <a:endParaRPr lang="en-US" dirty="0"/>
          </a:p>
        </p:txBody>
      </p:sp>
      <p:cxnSp>
        <p:nvCxnSpPr>
          <p:cNvPr id="7" name="Straight Arrow Connector 6"/>
          <p:cNvCxnSpPr/>
          <p:nvPr/>
        </p:nvCxnSpPr>
        <p:spPr>
          <a:xfrm flipV="1">
            <a:off x="2057400" y="2699544"/>
            <a:ext cx="1905000" cy="83792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05201" y="259080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Where and How to Access eBill</a:t>
            </a:r>
          </a:p>
        </p:txBody>
      </p:sp>
      <p:sp>
        <p:nvSpPr>
          <p:cNvPr id="7172" name="TextBox 3"/>
          <p:cNvSpPr txBox="1">
            <a:spLocks noChangeArrowheads="1"/>
          </p:cNvSpPr>
          <p:nvPr/>
        </p:nvSpPr>
        <p:spPr bwMode="auto">
          <a:xfrm>
            <a:off x="1524000" y="2514600"/>
            <a:ext cx="1219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eBills </a:t>
            </a:r>
          </a:p>
        </p:txBody>
      </p:sp>
      <p:cxnSp>
        <p:nvCxnSpPr>
          <p:cNvPr id="5" name="Straight Arrow Connector 4"/>
          <p:cNvCxnSpPr/>
          <p:nvPr/>
        </p:nvCxnSpPr>
        <p:spPr>
          <a:xfrm>
            <a:off x="2743200" y="2590800"/>
            <a:ext cx="16002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endParaRPr lang="en-US" dirty="0"/>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7246"/>
            <a:ext cx="8229600" cy="447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1025" y="3124200"/>
            <a:ext cx="2133600" cy="369332"/>
          </a:xfrm>
          <a:prstGeom prst="rect">
            <a:avLst/>
          </a:prstGeom>
          <a:noFill/>
        </p:spPr>
        <p:txBody>
          <a:bodyPr wrap="square" rtlCol="0">
            <a:spAutoFit/>
          </a:bodyPr>
          <a:lstStyle/>
          <a:p>
            <a:r>
              <a:rPr lang="en-US" dirty="0" smtClean="0"/>
              <a:t>Click Go</a:t>
            </a:r>
            <a:endParaRPr lang="en-US" dirty="0"/>
          </a:p>
        </p:txBody>
      </p:sp>
      <p:cxnSp>
        <p:nvCxnSpPr>
          <p:cNvPr id="8" name="Straight Arrow Connector 7"/>
          <p:cNvCxnSpPr/>
          <p:nvPr/>
        </p:nvCxnSpPr>
        <p:spPr>
          <a:xfrm flipV="1">
            <a:off x="1752600" y="3124200"/>
            <a:ext cx="2286000" cy="18466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05201" y="2567946"/>
            <a:ext cx="43815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83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eBill Example - Resident</a:t>
            </a:r>
            <a:endParaRPr lang="en-US" dirty="0" smtClean="0"/>
          </a:p>
        </p:txBody>
      </p:sp>
      <p:sp>
        <p:nvSpPr>
          <p:cNvPr id="4" name="Rectangle 3"/>
          <p:cNvSpPr/>
          <p:nvPr/>
        </p:nvSpPr>
        <p:spPr>
          <a:xfrm>
            <a:off x="5334000" y="2209801"/>
            <a:ext cx="914400"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 name="Table 6"/>
          <p:cNvGraphicFramePr>
            <a:graphicFrameLocks noGrp="1"/>
          </p:cNvGraphicFramePr>
          <p:nvPr/>
        </p:nvGraphicFramePr>
        <p:xfrm>
          <a:off x="1524000" y="3246438"/>
          <a:ext cx="6096000" cy="365602"/>
        </p:xfrm>
        <a:graphic>
          <a:graphicData uri="http://schemas.openxmlformats.org/drawingml/2006/table">
            <a:tbl>
              <a:tblPr/>
              <a:tblGrid>
                <a:gridCol w="6096000"/>
              </a:tblGrid>
              <a:tr h="365602">
                <a:tc>
                  <a:txBody>
                    <a:bodyPr/>
                    <a:lstStyle/>
                    <a:p>
                      <a:endParaRPr lang="en-US" sz="1800" dirty="0"/>
                    </a:p>
                  </a:txBody>
                  <a:tcPr marT="45641" marB="45641" anchor="ctr">
                    <a:lnL>
                      <a:noFill/>
                    </a:lnL>
                    <a:lnR>
                      <a:noFill/>
                    </a:lnR>
                    <a:lnT>
                      <a:noFill/>
                    </a:lnT>
                    <a:lnB>
                      <a:noFill/>
                    </a:lnB>
                    <a:solidFill>
                      <a:srgbClr val="FFFFFF"/>
                    </a:solidFill>
                  </a:tcPr>
                </a:tc>
              </a:tr>
            </a:tbl>
          </a:graphicData>
        </a:graphic>
      </p:graphicFrame>
      <p:sp>
        <p:nvSpPr>
          <p:cNvPr id="8198" name="Rectangle 6"/>
          <p:cNvSpPr>
            <a:spLocks noChangeArrowheads="1"/>
          </p:cNvSpPr>
          <p:nvPr/>
        </p:nvSpPr>
        <p:spPr bwMode="auto">
          <a:xfrm>
            <a:off x="6" y="-323159"/>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8200" name="TextBox 11"/>
          <p:cNvSpPr txBox="1">
            <a:spLocks noChangeArrowheads="1"/>
          </p:cNvSpPr>
          <p:nvPr/>
        </p:nvSpPr>
        <p:spPr bwMode="auto">
          <a:xfrm>
            <a:off x="5943600" y="2438400"/>
            <a:ext cx="990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201" name="TextBox 12"/>
          <p:cNvSpPr txBox="1">
            <a:spLocks noChangeArrowheads="1"/>
          </p:cNvSpPr>
          <p:nvPr/>
        </p:nvSpPr>
        <p:spPr bwMode="auto">
          <a:xfrm>
            <a:off x="6477000" y="2514600"/>
            <a:ext cx="457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1219200"/>
            <a:ext cx="650557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eBill Example - Resident with PACT</a:t>
            </a:r>
            <a:endParaRPr lang="en-US" dirty="0" smtClean="0"/>
          </a:p>
        </p:txBody>
      </p:sp>
      <p:sp>
        <p:nvSpPr>
          <p:cNvPr id="4" name="Rectangle 3"/>
          <p:cNvSpPr/>
          <p:nvPr/>
        </p:nvSpPr>
        <p:spPr>
          <a:xfrm>
            <a:off x="5334000" y="2209801"/>
            <a:ext cx="914400"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 name="Table 6"/>
          <p:cNvGraphicFramePr>
            <a:graphicFrameLocks noGrp="1"/>
          </p:cNvGraphicFramePr>
          <p:nvPr/>
        </p:nvGraphicFramePr>
        <p:xfrm>
          <a:off x="1524000" y="3246438"/>
          <a:ext cx="6096000" cy="365602"/>
        </p:xfrm>
        <a:graphic>
          <a:graphicData uri="http://schemas.openxmlformats.org/drawingml/2006/table">
            <a:tbl>
              <a:tblPr/>
              <a:tblGrid>
                <a:gridCol w="6096000"/>
              </a:tblGrid>
              <a:tr h="365602">
                <a:tc>
                  <a:txBody>
                    <a:bodyPr/>
                    <a:lstStyle/>
                    <a:p>
                      <a:endParaRPr lang="en-US" sz="1800" dirty="0"/>
                    </a:p>
                  </a:txBody>
                  <a:tcPr marT="45641" marB="45641" anchor="ctr">
                    <a:lnL>
                      <a:noFill/>
                    </a:lnL>
                    <a:lnR>
                      <a:noFill/>
                    </a:lnR>
                    <a:lnT>
                      <a:noFill/>
                    </a:lnT>
                    <a:lnB>
                      <a:noFill/>
                    </a:lnB>
                    <a:solidFill>
                      <a:srgbClr val="FFFFFF"/>
                    </a:solidFill>
                  </a:tcPr>
                </a:tc>
              </a:tr>
            </a:tbl>
          </a:graphicData>
        </a:graphic>
      </p:graphicFrame>
      <p:sp>
        <p:nvSpPr>
          <p:cNvPr id="8198" name="Rectangle 6"/>
          <p:cNvSpPr>
            <a:spLocks noChangeArrowheads="1"/>
          </p:cNvSpPr>
          <p:nvPr/>
        </p:nvSpPr>
        <p:spPr bwMode="auto">
          <a:xfrm>
            <a:off x="6" y="-323159"/>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8200" name="TextBox 11"/>
          <p:cNvSpPr txBox="1">
            <a:spLocks noChangeArrowheads="1"/>
          </p:cNvSpPr>
          <p:nvPr/>
        </p:nvSpPr>
        <p:spPr bwMode="auto">
          <a:xfrm>
            <a:off x="5943600" y="2438400"/>
            <a:ext cx="990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201" name="TextBox 12"/>
          <p:cNvSpPr txBox="1">
            <a:spLocks noChangeArrowheads="1"/>
          </p:cNvSpPr>
          <p:nvPr/>
        </p:nvSpPr>
        <p:spPr bwMode="auto">
          <a:xfrm>
            <a:off x="6477000" y="2514600"/>
            <a:ext cx="457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371600"/>
            <a:ext cx="64579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995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622</Words>
  <Application>Microsoft Office PowerPoint</Application>
  <PresentationFormat>On-screen Show (4:3)</PresentationFormat>
  <Paragraphs>171</Paragraphs>
  <Slides>44</Slides>
  <Notes>2</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1_Office Theme</vt:lpstr>
      <vt:lpstr>    Auburn University Student Financial Services</vt:lpstr>
      <vt:lpstr>PowerPoint Presentation</vt:lpstr>
      <vt:lpstr>Where and How to Access eBill</vt:lpstr>
      <vt:lpstr>Where and How to Access eBill</vt:lpstr>
      <vt:lpstr>Where and How to Access eBill</vt:lpstr>
      <vt:lpstr>Where and How to Access eBill</vt:lpstr>
      <vt:lpstr>Where and How to Access eBill</vt:lpstr>
      <vt:lpstr>eBill Example - Resident</vt:lpstr>
      <vt:lpstr>eBill Example - Resident with PACT</vt:lpstr>
      <vt:lpstr>eBill Example - with Financial Aid</vt:lpstr>
      <vt:lpstr>eBill Example – Non Resident</vt:lpstr>
      <vt:lpstr>Add Direct Deposit Information</vt:lpstr>
      <vt:lpstr>Add Direct Deposit Information</vt:lpstr>
      <vt:lpstr>Add Direct Deposit Information</vt:lpstr>
      <vt:lpstr>Add Direct Deposit Information</vt:lpstr>
      <vt:lpstr>Complete Release of Information Statement</vt:lpstr>
      <vt:lpstr>Complete Release of Information Statement</vt:lpstr>
      <vt:lpstr>Complete Release of Information Statement</vt:lpstr>
      <vt:lpstr>Complete PACT Notification</vt:lpstr>
      <vt:lpstr>Complete PACT Notification</vt:lpstr>
      <vt:lpstr>PACT Rates</vt:lpstr>
      <vt:lpstr>Add Authorized User</vt:lpstr>
      <vt:lpstr>Add Authorized User</vt:lpstr>
      <vt:lpstr>Add Authorized User</vt:lpstr>
      <vt:lpstr>Add Authorized User</vt:lpstr>
      <vt:lpstr>Add Authorized User</vt:lpstr>
      <vt:lpstr>Add Authorized User</vt:lpstr>
      <vt:lpstr>Add Authorized User</vt:lpstr>
      <vt:lpstr>Authorized User Access</vt:lpstr>
      <vt:lpstr>Authorized User Access</vt:lpstr>
      <vt:lpstr>Authorized User Access</vt:lpstr>
      <vt:lpstr>Authorized User Access</vt:lpstr>
      <vt:lpstr>Authorized User Access</vt:lpstr>
      <vt:lpstr>Make a Payment</vt:lpstr>
      <vt:lpstr>Make a Payment</vt:lpstr>
      <vt:lpstr>Make a Payment</vt:lpstr>
      <vt:lpstr>Make a Payment</vt:lpstr>
      <vt:lpstr>Make a Payment</vt:lpstr>
      <vt:lpstr>Make a Payment</vt:lpstr>
      <vt:lpstr>Make a Payment</vt:lpstr>
      <vt:lpstr>eBill Mobile</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MCCOYGC</dc:creator>
  <cp:lastModifiedBy>Windows User</cp:lastModifiedBy>
  <cp:revision>125</cp:revision>
  <cp:lastPrinted>2013-05-21T13:37:47Z</cp:lastPrinted>
  <dcterms:created xsi:type="dcterms:W3CDTF">2010-06-18T18:15:27Z</dcterms:created>
  <dcterms:modified xsi:type="dcterms:W3CDTF">2013-05-21T13:40:39Z</dcterms:modified>
</cp:coreProperties>
</file>