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9" r:id="rId2"/>
  </p:sldMasterIdLst>
  <p:notesMasterIdLst>
    <p:notesMasterId r:id="rId13"/>
  </p:notesMasterIdLst>
  <p:handoutMasterIdLst>
    <p:handoutMasterId r:id="rId14"/>
  </p:handoutMasterIdLst>
  <p:sldIdLst>
    <p:sldId id="263" r:id="rId3"/>
    <p:sldId id="257" r:id="rId4"/>
    <p:sldId id="258" r:id="rId5"/>
    <p:sldId id="264" r:id="rId6"/>
    <p:sldId id="261" r:id="rId7"/>
    <p:sldId id="265" r:id="rId8"/>
    <p:sldId id="269" r:id="rId9"/>
    <p:sldId id="268" r:id="rId10"/>
    <p:sldId id="260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649"/>
    <a:srgbClr val="E875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DC5840-5605-42BC-A14B-24A873A703B4}" type="datetimeFigureOut">
              <a:rPr lang="en-US" smtClean="0"/>
              <a:t>5/28/2014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AAF9CF-C6D2-42A0-8EA0-7D362E61FE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697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900890-29EB-405C-8503-628F5A95D357}" type="datetimeFigureOut">
              <a:rPr lang="en-US" smtClean="0"/>
              <a:t>5/28/2014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43592-3D4E-402D-8607-0E21C57647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39378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643592-3D4E-402D-8607-0E21C57647E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742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643592-3D4E-402D-8607-0E21C57647E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542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4735"/>
            <a:ext cx="8229600" cy="509693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rgbClr val="1F77C3"/>
              </a:buClr>
              <a:buSzPct val="55000"/>
              <a:buFont typeface="Lucida Grande"/>
              <a:buChar char="►"/>
              <a:defRPr/>
            </a:lvl1pPr>
            <a:lvl2pPr>
              <a:buClr>
                <a:srgbClr val="1F77C3"/>
              </a:buClr>
              <a:defRPr/>
            </a:lvl2pPr>
            <a:lvl3pPr>
              <a:buClr>
                <a:srgbClr val="1F77C3"/>
              </a:buClr>
              <a:defRPr/>
            </a:lvl3pPr>
            <a:lvl4pPr>
              <a:buClr>
                <a:srgbClr val="1F77C3"/>
              </a:buClr>
              <a:defRPr/>
            </a:lvl4pPr>
            <a:lvl5pPr>
              <a:buClr>
                <a:srgbClr val="1F77C3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466439" y="895065"/>
            <a:ext cx="8146471" cy="42112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18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12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5240869" y="338668"/>
            <a:ext cx="3742268" cy="330731"/>
          </a:xfrm>
          <a:prstGeom prst="rect">
            <a:avLst/>
          </a:prstGeom>
        </p:spPr>
        <p:txBody>
          <a:bodyPr/>
          <a:lstStyle>
            <a:lvl1pPr algn="r">
              <a:buNone/>
              <a:defRPr sz="1400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BUSINESS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168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40935"/>
            <a:ext cx="4038600" cy="490850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tx2"/>
              </a:buClr>
              <a:buSzPct val="55000"/>
              <a:buFont typeface="Lucida Grande"/>
              <a:buChar char="►"/>
              <a:defRPr sz="2800"/>
            </a:lvl1pPr>
            <a:lvl2pPr>
              <a:buClr>
                <a:schemeClr val="tx2"/>
              </a:buClr>
              <a:defRPr sz="2400"/>
            </a:lvl2pPr>
            <a:lvl3pPr>
              <a:buClr>
                <a:schemeClr val="tx2"/>
              </a:buClr>
              <a:defRPr sz="2000"/>
            </a:lvl3pPr>
            <a:lvl4pPr>
              <a:buClr>
                <a:schemeClr val="tx2"/>
              </a:buClr>
              <a:defRPr sz="1800"/>
            </a:lvl4pPr>
            <a:lvl5pPr>
              <a:buClr>
                <a:schemeClr val="tx2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40935"/>
            <a:ext cx="4038600" cy="490850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tx2"/>
              </a:buClr>
              <a:buSzPct val="55000"/>
              <a:buFont typeface="Lucida Grande"/>
              <a:buChar char="►"/>
              <a:defRPr sz="2800"/>
            </a:lvl1pPr>
            <a:lvl2pPr>
              <a:buClr>
                <a:schemeClr val="tx2"/>
              </a:buClr>
              <a:defRPr sz="2400"/>
            </a:lvl2pPr>
            <a:lvl3pPr>
              <a:buClr>
                <a:schemeClr val="tx2"/>
              </a:buClr>
              <a:defRPr sz="2000"/>
            </a:lvl3pPr>
            <a:lvl4pPr>
              <a:buClr>
                <a:schemeClr val="tx2"/>
              </a:buClr>
              <a:defRPr sz="1800"/>
            </a:lvl4pPr>
            <a:lvl5pPr>
              <a:buClr>
                <a:schemeClr val="tx2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466439" y="895065"/>
            <a:ext cx="8146471" cy="42112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18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12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5240869" y="338668"/>
            <a:ext cx="3742268" cy="330731"/>
          </a:xfrm>
          <a:prstGeom prst="rect">
            <a:avLst/>
          </a:prstGeom>
        </p:spPr>
        <p:txBody>
          <a:bodyPr/>
          <a:lstStyle>
            <a:lvl1pPr algn="r">
              <a:buNone/>
              <a:defRPr sz="1400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BUSINESS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511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58958"/>
            <a:ext cx="4040188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067" y="2190254"/>
            <a:ext cx="4040188" cy="436294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tx2"/>
              </a:buClr>
              <a:buSzPct val="55000"/>
              <a:buFont typeface="Lucida Grande"/>
              <a:buChar char="►"/>
              <a:defRPr sz="24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58958"/>
            <a:ext cx="4041775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98720"/>
            <a:ext cx="4041775" cy="436294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tx2"/>
              </a:buClr>
              <a:buSzPct val="55000"/>
              <a:buFont typeface="Lucida Grande"/>
              <a:buChar char="►"/>
              <a:defRPr sz="24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66439" y="895065"/>
            <a:ext cx="8146471" cy="42112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18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12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5240869" y="338668"/>
            <a:ext cx="3742268" cy="330731"/>
          </a:xfrm>
          <a:prstGeom prst="rect">
            <a:avLst/>
          </a:prstGeom>
        </p:spPr>
        <p:txBody>
          <a:bodyPr/>
          <a:lstStyle>
            <a:lvl1pPr algn="r">
              <a:buNone/>
              <a:defRPr sz="1400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BUSINESS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746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575050" y="1540935"/>
            <a:ext cx="5111751" cy="458523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tx2"/>
              </a:buClr>
              <a:buSzPct val="55000"/>
              <a:buFont typeface="Lucida Grande"/>
              <a:buChar char="►"/>
              <a:defRPr sz="3200"/>
            </a:lvl1pPr>
            <a:lvl2pPr>
              <a:buClr>
                <a:schemeClr val="tx2"/>
              </a:buClr>
              <a:defRPr sz="2800"/>
            </a:lvl2pPr>
            <a:lvl3pPr>
              <a:buClr>
                <a:schemeClr val="tx2"/>
              </a:buClr>
              <a:defRPr sz="2400"/>
            </a:lvl3pPr>
            <a:lvl4pPr>
              <a:buClr>
                <a:schemeClr val="tx2"/>
              </a:buClr>
              <a:defRPr sz="2000"/>
            </a:lvl4pPr>
            <a:lvl5pPr>
              <a:buClr>
                <a:schemeClr val="tx2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2218270"/>
            <a:ext cx="3008313" cy="40278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61963" y="1543508"/>
            <a:ext cx="3001963" cy="64611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66439" y="895065"/>
            <a:ext cx="8146471" cy="42112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18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12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5240869" y="338668"/>
            <a:ext cx="3742268" cy="330731"/>
          </a:xfrm>
          <a:prstGeom prst="rect">
            <a:avLst/>
          </a:prstGeom>
        </p:spPr>
        <p:txBody>
          <a:bodyPr/>
          <a:lstStyle>
            <a:lvl1pPr algn="r">
              <a:buNone/>
              <a:defRPr sz="1400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BUSINESS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437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684867"/>
            <a:ext cx="5486400" cy="30249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434290"/>
            <a:ext cx="5486400" cy="804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789546" y="4985329"/>
            <a:ext cx="5484380" cy="439161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66439" y="895065"/>
            <a:ext cx="8146471" cy="42112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18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12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5240869" y="338668"/>
            <a:ext cx="3742268" cy="330731"/>
          </a:xfrm>
          <a:prstGeom prst="rect">
            <a:avLst/>
          </a:prstGeom>
        </p:spPr>
        <p:txBody>
          <a:bodyPr/>
          <a:lstStyle>
            <a:lvl1pPr algn="r">
              <a:buNone/>
              <a:defRPr sz="1400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BUSINESS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354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2469"/>
            <a:ext cx="4038600" cy="4916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tx2"/>
              </a:buClr>
              <a:buSzPct val="55000"/>
              <a:buFont typeface="Lucida Grande"/>
              <a:buChar char="►"/>
              <a:defRPr sz="2800"/>
            </a:lvl1pPr>
            <a:lvl2pPr>
              <a:buClr>
                <a:schemeClr val="tx2"/>
              </a:buClr>
              <a:defRPr sz="2400"/>
            </a:lvl2pPr>
            <a:lvl3pPr>
              <a:buClr>
                <a:schemeClr val="tx2"/>
              </a:buClr>
              <a:defRPr sz="2000"/>
            </a:lvl3pPr>
            <a:lvl4pPr>
              <a:buClr>
                <a:schemeClr val="tx2"/>
              </a:buClr>
              <a:defRPr sz="1800"/>
            </a:lvl4pPr>
            <a:lvl5pPr>
              <a:buClr>
                <a:schemeClr val="tx2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Content Placeholder 4" descr="QuestionMark-WHITE.png"/>
          <p:cNvPicPr>
            <a:picLocks noChangeAspect="1"/>
          </p:cNvPicPr>
          <p:nvPr userDrawn="1"/>
        </p:nvPicPr>
        <p:blipFill>
          <a:blip r:embed="rId2" cstate="print"/>
          <a:srcRect t="-9423" b="-9423"/>
          <a:stretch>
            <a:fillRect/>
          </a:stretch>
        </p:blipFill>
        <p:spPr>
          <a:xfrm>
            <a:off x="4648200" y="1923474"/>
            <a:ext cx="4038600" cy="4525963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66439" y="895065"/>
            <a:ext cx="8146471" cy="42112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18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12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5240869" y="338668"/>
            <a:ext cx="3742268" cy="330731"/>
          </a:xfrm>
          <a:prstGeom prst="rect">
            <a:avLst/>
          </a:prstGeom>
        </p:spPr>
        <p:txBody>
          <a:bodyPr/>
          <a:lstStyle>
            <a:lvl1pPr algn="r">
              <a:buNone/>
              <a:defRPr sz="1400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BUSINESS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026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19115" y="1898653"/>
            <a:ext cx="3729615" cy="395817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buNone/>
              <a:defRPr sz="1800" baseline="0"/>
            </a:lvl1pPr>
          </a:lstStyle>
          <a:p>
            <a:pPr lvl="0"/>
            <a:r>
              <a:rPr lang="en-US" dirty="0" smtClean="0"/>
              <a:t>Area 1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 rot="5400000">
            <a:off x="2407228" y="3958938"/>
            <a:ext cx="414481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>
            <a:off x="519545" y="3933252"/>
            <a:ext cx="793172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21"/>
          <p:cNvSpPr>
            <a:spLocks noGrp="1"/>
          </p:cNvSpPr>
          <p:nvPr>
            <p:ph sz="quarter" idx="19" hasCustomPrompt="1"/>
          </p:nvPr>
        </p:nvSpPr>
        <p:spPr>
          <a:xfrm>
            <a:off x="516470" y="2293940"/>
            <a:ext cx="3733271" cy="1482195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buNone/>
              <a:defRPr sz="1200"/>
            </a:lvl1pPr>
          </a:lstStyle>
          <a:p>
            <a:pPr lvl="0"/>
            <a:r>
              <a:rPr lang="en-US" sz="1200" dirty="0" smtClean="0"/>
              <a:t>Click to add object</a:t>
            </a:r>
            <a:endParaRPr lang="en-US" dirty="0"/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4718582" y="1898653"/>
            <a:ext cx="3729615" cy="395817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buNone/>
              <a:defRPr sz="1800" baseline="0"/>
            </a:lvl1pPr>
          </a:lstStyle>
          <a:p>
            <a:pPr lvl="0"/>
            <a:r>
              <a:rPr lang="en-US" dirty="0" smtClean="0"/>
              <a:t>Area 2</a:t>
            </a:r>
          </a:p>
        </p:txBody>
      </p:sp>
      <p:sp>
        <p:nvSpPr>
          <p:cNvPr id="30" name="Content Placeholder 21"/>
          <p:cNvSpPr>
            <a:spLocks noGrp="1"/>
          </p:cNvSpPr>
          <p:nvPr>
            <p:ph sz="quarter" idx="21" hasCustomPrompt="1"/>
          </p:nvPr>
        </p:nvSpPr>
        <p:spPr>
          <a:xfrm>
            <a:off x="4715937" y="2293940"/>
            <a:ext cx="3733271" cy="1482195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buNone/>
              <a:defRPr sz="1200"/>
            </a:lvl1pPr>
          </a:lstStyle>
          <a:p>
            <a:pPr lvl="0"/>
            <a:r>
              <a:rPr lang="en-US" sz="1200" dirty="0" smtClean="0"/>
              <a:t>Click to add object</a:t>
            </a:r>
            <a:endParaRPr lang="en-US" dirty="0"/>
          </a:p>
        </p:txBody>
      </p:sp>
      <p:sp>
        <p:nvSpPr>
          <p:cNvPr id="3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519115" y="4150787"/>
            <a:ext cx="3729615" cy="395817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buNone/>
              <a:defRPr sz="1800" baseline="0"/>
            </a:lvl1pPr>
          </a:lstStyle>
          <a:p>
            <a:pPr lvl="0"/>
            <a:r>
              <a:rPr lang="en-US" dirty="0" smtClean="0"/>
              <a:t>Area 3</a:t>
            </a:r>
          </a:p>
        </p:txBody>
      </p:sp>
      <p:sp>
        <p:nvSpPr>
          <p:cNvPr id="32" name="Content Placeholder 21"/>
          <p:cNvSpPr>
            <a:spLocks noGrp="1"/>
          </p:cNvSpPr>
          <p:nvPr>
            <p:ph sz="quarter" idx="23" hasCustomPrompt="1"/>
          </p:nvPr>
        </p:nvSpPr>
        <p:spPr>
          <a:xfrm>
            <a:off x="516470" y="4546073"/>
            <a:ext cx="3733271" cy="1482195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buNone/>
              <a:defRPr sz="1200"/>
            </a:lvl1pPr>
          </a:lstStyle>
          <a:p>
            <a:pPr lvl="0"/>
            <a:r>
              <a:rPr lang="en-US" sz="1200" dirty="0" smtClean="0"/>
              <a:t>Click to add object</a:t>
            </a:r>
            <a:endParaRPr lang="en-US" dirty="0"/>
          </a:p>
        </p:txBody>
      </p:sp>
      <p:sp>
        <p:nvSpPr>
          <p:cNvPr id="33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4718582" y="4150787"/>
            <a:ext cx="3729615" cy="395817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buNone/>
              <a:defRPr sz="1800" baseline="0"/>
            </a:lvl1pPr>
          </a:lstStyle>
          <a:p>
            <a:pPr lvl="0"/>
            <a:r>
              <a:rPr lang="en-US" dirty="0" smtClean="0"/>
              <a:t>Area 4</a:t>
            </a:r>
          </a:p>
        </p:txBody>
      </p:sp>
      <p:sp>
        <p:nvSpPr>
          <p:cNvPr id="34" name="Content Placeholder 21"/>
          <p:cNvSpPr>
            <a:spLocks noGrp="1"/>
          </p:cNvSpPr>
          <p:nvPr>
            <p:ph sz="quarter" idx="25" hasCustomPrompt="1"/>
          </p:nvPr>
        </p:nvSpPr>
        <p:spPr>
          <a:xfrm>
            <a:off x="4715937" y="4546073"/>
            <a:ext cx="3733271" cy="1482195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buNone/>
              <a:defRPr sz="1200"/>
            </a:lvl1pPr>
          </a:lstStyle>
          <a:p>
            <a:pPr lvl="0"/>
            <a:r>
              <a:rPr lang="en-US" sz="1200" dirty="0" smtClean="0"/>
              <a:t>Click to add object</a:t>
            </a:r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466439" y="895065"/>
            <a:ext cx="8146471" cy="42112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18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5240869" y="338668"/>
            <a:ext cx="3742268" cy="330731"/>
          </a:xfrm>
          <a:prstGeom prst="rect">
            <a:avLst/>
          </a:prstGeom>
        </p:spPr>
        <p:txBody>
          <a:bodyPr/>
          <a:lstStyle>
            <a:lvl1pPr algn="r">
              <a:buNone/>
              <a:defRPr sz="1400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BUSINESS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380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 userDrawn="1"/>
        </p:nvSpPr>
        <p:spPr>
          <a:xfrm>
            <a:off x="976467" y="3229171"/>
            <a:ext cx="914400" cy="914400"/>
          </a:xfrm>
          <a:prstGeom prst="rect">
            <a:avLst/>
          </a:prstGeom>
        </p:spPr>
        <p:txBody>
          <a:bodyPr wrap="none" rtlCol="0">
            <a:normAutofit/>
          </a:bodyPr>
          <a:lstStyle/>
          <a:p>
            <a:pPr defTabSz="457200">
              <a:spcBef>
                <a:spcPct val="0"/>
              </a:spcBef>
            </a:pPr>
            <a:endParaRPr lang="en-US" sz="1600" dirty="0">
              <a:solidFill>
                <a:prstClr val="white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862486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002649"/>
            </a:gs>
            <a:gs pos="88000">
              <a:schemeClr val="bg2">
                <a:tint val="100000"/>
                <a:shade val="95000"/>
                <a:satMod val="100000"/>
                <a:lumMod val="100000"/>
              </a:schemeClr>
            </a:gs>
            <a:gs pos="100000">
              <a:schemeClr val="bg2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190500" y="6672055"/>
            <a:ext cx="3987800" cy="24521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600" dirty="0">
                <a:solidFill>
                  <a:srgbClr val="FFFFFF"/>
                </a:solidFill>
                <a:cs typeface="Arial"/>
              </a:rPr>
              <a:t>Confidential and proprietary information © 2013 Sallie Mae, Inc. All rights reserved.</a:t>
            </a:r>
          </a:p>
        </p:txBody>
      </p:sp>
      <p:sp>
        <p:nvSpPr>
          <p:cNvPr id="8" name="Right Triangle 7"/>
          <p:cNvSpPr/>
          <p:nvPr userDrawn="1"/>
        </p:nvSpPr>
        <p:spPr>
          <a:xfrm>
            <a:off x="8811688" y="6229351"/>
            <a:ext cx="228600" cy="152400"/>
          </a:xfrm>
          <a:prstGeom prst="rtTriangl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ight Triangle 9"/>
          <p:cNvSpPr/>
          <p:nvPr userDrawn="1"/>
        </p:nvSpPr>
        <p:spPr>
          <a:xfrm flipH="1">
            <a:off x="89758" y="699179"/>
            <a:ext cx="210820" cy="111895"/>
          </a:xfrm>
          <a:prstGeom prst="rtTriangl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 userDrawn="1"/>
        </p:nvSpPr>
        <p:spPr>
          <a:xfrm>
            <a:off x="178370" y="677777"/>
            <a:ext cx="8811345" cy="60000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88517" y="804333"/>
            <a:ext cx="8761403" cy="567268"/>
          </a:xfrm>
          <a:prstGeom prst="rect">
            <a:avLst/>
          </a:prstGeom>
          <a:solidFill>
            <a:srgbClr val="0D77C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8737601" y="6379847"/>
            <a:ext cx="315388" cy="214631"/>
          </a:xfrm>
          <a:prstGeom prst="rect">
            <a:avLst/>
          </a:prstGeom>
          <a:solidFill>
            <a:srgbClr val="7F7F7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Slide Number Placeholder 3"/>
          <p:cNvSpPr txBox="1">
            <a:spLocks/>
          </p:cNvSpPr>
          <p:nvPr userDrawn="1"/>
        </p:nvSpPr>
        <p:spPr>
          <a:xfrm>
            <a:off x="8682566" y="6345764"/>
            <a:ext cx="419100" cy="273051"/>
          </a:xfrm>
          <a:prstGeom prst="rect">
            <a:avLst/>
          </a:prstGeom>
        </p:spPr>
        <p:txBody>
          <a:bodyPr anchor="ctr"/>
          <a:lstStyle/>
          <a:p>
            <a:pPr algn="ctr"/>
            <a:fld id="{96D20899-27D1-4A93-B9B4-A10B3EAFCBD4}" type="slidenum">
              <a:rPr lang="en-US" sz="900">
                <a:solidFill>
                  <a:srgbClr val="FFFFFF"/>
                </a:solidFill>
                <a:latin typeface="Arial Bold"/>
                <a:cs typeface="Arial Bold"/>
              </a:rPr>
              <a:pPr algn="ctr"/>
              <a:t>‹#›</a:t>
            </a:fld>
            <a:endParaRPr lang="en-US" sz="900" dirty="0">
              <a:solidFill>
                <a:srgbClr val="FFFFFF"/>
              </a:solidFill>
              <a:latin typeface="Arial Bold"/>
              <a:cs typeface="Arial Bold"/>
            </a:endParaRPr>
          </a:p>
        </p:txBody>
      </p:sp>
      <p:pic>
        <p:nvPicPr>
          <p:cNvPr id="15" name="Picture 14" descr="SM_ArchLogo®_white_KO.png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280292" y="149298"/>
            <a:ext cx="977008" cy="451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13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63B86FC-D900-4AF2-9C47-D54E42CD00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uitioninsuranceplan.com/auburn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600" dirty="0" smtClean="0">
                <a:solidFill>
                  <a:srgbClr val="E87511"/>
                </a:solidFill>
              </a:rPr>
              <a:t>Student Financial Services</a:t>
            </a:r>
            <a:endParaRPr lang="en-US" sz="4600" dirty="0">
              <a:solidFill>
                <a:srgbClr val="E8751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2350" y="2971800"/>
            <a:ext cx="2019300" cy="226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82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Information for Camp War Eagle</a:t>
            </a:r>
            <a:endParaRPr lang="en-US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162389" y="1704975"/>
            <a:ext cx="8009891" cy="965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600" b="1" dirty="0" smtClean="0">
                <a:solidFill>
                  <a:srgbClr val="002060"/>
                </a:solidFill>
              </a:rPr>
              <a:t>Tuition Insurance Plan</a:t>
            </a:r>
          </a:p>
          <a:p>
            <a:pPr algn="l"/>
            <a:r>
              <a:rPr lang="en-US" sz="2400" dirty="0" smtClean="0">
                <a:solidFill>
                  <a:srgbClr val="002060"/>
                </a:solidFill>
              </a:rPr>
              <a:t>Protection against the unexpected</a:t>
            </a:r>
            <a:endParaRPr lang="en-US" sz="2400" dirty="0">
              <a:solidFill>
                <a:srgbClr val="002060"/>
              </a:solidFill>
            </a:endParaRPr>
          </a:p>
          <a:p>
            <a:pPr algn="l"/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85388" y="2362202"/>
            <a:ext cx="5401041" cy="2863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  <a:cs typeface="Arial" charset="0"/>
              </a:rPr>
              <a:t>Tuition Refund Insurance helps</a:t>
            </a:r>
            <a:r>
              <a:rPr lang="en-US" sz="2000" b="1" dirty="0">
                <a:solidFill>
                  <a:srgbClr val="00206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cs typeface="Arial" charset="0"/>
              </a:rPr>
              <a:t>reimburse the following expenses if you can’t complete classes due to an illness or injury.  It covers:</a:t>
            </a:r>
          </a:p>
          <a:p>
            <a:pPr lvl="1">
              <a:spcBef>
                <a:spcPts val="1800"/>
              </a:spcBef>
            </a:pPr>
            <a:r>
              <a:rPr lang="en-US" sz="2000" dirty="0">
                <a:solidFill>
                  <a:srgbClr val="002060"/>
                </a:solidFill>
                <a:latin typeface="Wingdings"/>
                <a:ea typeface="Wingdings"/>
                <a:cs typeface="Wingdings"/>
                <a:sym typeface="Wingdings"/>
              </a:rPr>
              <a:t>	</a:t>
            </a:r>
            <a:r>
              <a:rPr lang="en-US" sz="2000" dirty="0">
                <a:solidFill>
                  <a:srgbClr val="002060"/>
                </a:solidFill>
                <a:cs typeface="Arial" charset="0"/>
              </a:rPr>
              <a:t>Tuition </a:t>
            </a:r>
          </a:p>
          <a:p>
            <a:pPr lvl="1">
              <a:spcBef>
                <a:spcPts val="1800"/>
              </a:spcBef>
            </a:pPr>
            <a:r>
              <a:rPr lang="en-US" sz="2000" dirty="0">
                <a:solidFill>
                  <a:srgbClr val="002060"/>
                </a:solidFill>
                <a:latin typeface="Wingdings"/>
                <a:ea typeface="Wingdings"/>
                <a:cs typeface="Wingdings"/>
                <a:sym typeface="Wingdings"/>
              </a:rPr>
              <a:t>	</a:t>
            </a:r>
            <a:r>
              <a:rPr lang="en-US" sz="2000" dirty="0">
                <a:solidFill>
                  <a:srgbClr val="002060"/>
                </a:solidFill>
                <a:cs typeface="Arial" charset="0"/>
              </a:rPr>
              <a:t>Room and Board</a:t>
            </a:r>
          </a:p>
          <a:p>
            <a:pPr lvl="1">
              <a:spcBef>
                <a:spcPts val="1800"/>
              </a:spcBef>
            </a:pPr>
            <a:r>
              <a:rPr lang="en-US" sz="2000" dirty="0">
                <a:solidFill>
                  <a:srgbClr val="002060"/>
                </a:solidFill>
                <a:latin typeface="Wingdings"/>
                <a:ea typeface="Wingdings"/>
                <a:cs typeface="Wingdings"/>
                <a:sym typeface="Wingdings"/>
              </a:rPr>
              <a:t>	</a:t>
            </a:r>
            <a:r>
              <a:rPr lang="en-US" sz="2000" dirty="0">
                <a:solidFill>
                  <a:srgbClr val="002060"/>
                </a:solidFill>
                <a:cs typeface="Arial" charset="0"/>
                <a:sym typeface="Wingdings"/>
              </a:rPr>
              <a:t>Ot</a:t>
            </a:r>
            <a:r>
              <a:rPr lang="en-US" sz="2000" dirty="0">
                <a:solidFill>
                  <a:srgbClr val="002060"/>
                </a:solidFill>
                <a:cs typeface="Arial" charset="0"/>
              </a:rPr>
              <a:t>her academic expenses</a:t>
            </a:r>
          </a:p>
          <a:p>
            <a:pPr lvl="1">
              <a:spcBef>
                <a:spcPts val="600"/>
              </a:spcBef>
            </a:pPr>
            <a:endParaRPr lang="en-US" sz="1010" dirty="0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476713" y="5037561"/>
            <a:ext cx="8009891" cy="965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 smtClean="0">
                <a:solidFill>
                  <a:srgbClr val="002060"/>
                </a:solidFill>
              </a:rPr>
              <a:t>Annual Cost starting at $71.50.</a:t>
            </a:r>
          </a:p>
        </p:txBody>
      </p:sp>
      <p:sp>
        <p:nvSpPr>
          <p:cNvPr id="16" name="TextBox 2"/>
          <p:cNvSpPr txBox="1"/>
          <p:nvPr/>
        </p:nvSpPr>
        <p:spPr>
          <a:xfrm>
            <a:off x="428261" y="6028450"/>
            <a:ext cx="81537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smtClean="0">
                <a:solidFill>
                  <a:srgbClr val="002060"/>
                </a:solidFill>
                <a:hlinkClick r:id="rId3"/>
              </a:rPr>
              <a:t>www.TuitionInsurancePlan.com/</a:t>
            </a:r>
            <a:r>
              <a:rPr lang="en-US" sz="2400" b="1" dirty="0" smtClean="0">
                <a:solidFill>
                  <a:srgbClr val="FF0000"/>
                </a:solidFill>
                <a:hlinkClick r:id="rId3"/>
              </a:rPr>
              <a:t>auburn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" name="Rectangle 1"/>
          <p:cNvSpPr/>
          <p:nvPr/>
        </p:nvSpPr>
        <p:spPr>
          <a:xfrm>
            <a:off x="5972175" y="1855004"/>
            <a:ext cx="2720500" cy="366515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>
                <a:solidFill>
                  <a:prstClr val="white"/>
                </a:solidFill>
              </a:rPr>
              <a:t>Examples to consider:</a:t>
            </a:r>
          </a:p>
          <a:p>
            <a:pPr marL="114300" indent="-1143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white"/>
                </a:solidFill>
              </a:rPr>
              <a:t>Sports injury (Club, Intramural or just plain horsing around) that results in a concussion or other serious injury</a:t>
            </a:r>
          </a:p>
          <a:p>
            <a:pPr marL="114300" indent="-1143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white"/>
                </a:solidFill>
              </a:rPr>
              <a:t>Flu or mononucleosis </a:t>
            </a:r>
          </a:p>
          <a:p>
            <a:pPr marL="114300" indent="-1143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white"/>
                </a:solidFill>
              </a:rPr>
              <a:t>Depression or other mental health issue*</a:t>
            </a:r>
          </a:p>
          <a:p>
            <a:pPr>
              <a:spcBef>
                <a:spcPts val="1800"/>
              </a:spcBef>
            </a:pPr>
            <a:r>
              <a:rPr lang="en-US" sz="900" i="1" dirty="0">
                <a:solidFill>
                  <a:prstClr val="white"/>
                </a:solidFill>
              </a:rPr>
              <a:t>* Two-day hospitalization is required; hospital stay must occur prior to the date of withdrawal</a:t>
            </a:r>
          </a:p>
        </p:txBody>
      </p:sp>
    </p:spTree>
    <p:extLst>
      <p:ext uri="{BB962C8B-B14F-4D97-AF65-F5344CB8AC3E}">
        <p14:creationId xmlns:p14="http://schemas.microsoft.com/office/powerpoint/2010/main" val="248182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09600" y="609600"/>
            <a:ext cx="7848600" cy="59093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>
                <a:cs typeface="Arial" pitchFamily="34" charset="0"/>
              </a:rPr>
              <a:t> </a:t>
            </a:r>
            <a:r>
              <a:rPr lang="en-US" sz="3600" dirty="0"/>
              <a:t>Where and How to Access eBill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3600" dirty="0" smtClean="0">
                <a:cs typeface="Arial" pitchFamily="34" charset="0"/>
              </a:rPr>
              <a:t> Add </a:t>
            </a:r>
            <a:r>
              <a:rPr lang="en-US" sz="3600" dirty="0">
                <a:cs typeface="Arial" pitchFamily="34" charset="0"/>
              </a:rPr>
              <a:t>Authorized User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3600" dirty="0" smtClean="0"/>
              <a:t> Add </a:t>
            </a:r>
            <a:r>
              <a:rPr lang="en-US" sz="3600" dirty="0"/>
              <a:t>Direct Deposit Information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3600" dirty="0"/>
              <a:t> </a:t>
            </a:r>
            <a:r>
              <a:rPr lang="en-US" sz="3600" dirty="0" smtClean="0"/>
              <a:t>Financial Release </a:t>
            </a:r>
            <a:r>
              <a:rPr lang="en-US" sz="3600" dirty="0"/>
              <a:t>of </a:t>
            </a:r>
            <a:r>
              <a:rPr lang="en-US" sz="3600" dirty="0" smtClean="0"/>
              <a:t>Information 	Permission</a:t>
            </a:r>
            <a:endParaRPr lang="en-US" sz="3600" dirty="0"/>
          </a:p>
          <a:p>
            <a:pPr>
              <a:buFont typeface="Arial" pitchFamily="34" charset="0"/>
              <a:buChar char="•"/>
              <a:defRPr/>
            </a:pPr>
            <a:r>
              <a:rPr lang="en-US" sz="3600" dirty="0" smtClean="0"/>
              <a:t> PACT Notification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3600" dirty="0" smtClean="0"/>
              <a:t> Payment </a:t>
            </a:r>
            <a:r>
              <a:rPr lang="en-US" sz="3600" dirty="0" smtClean="0"/>
              <a:t>Plan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3600" dirty="0"/>
              <a:t> </a:t>
            </a:r>
            <a:r>
              <a:rPr lang="en-US" sz="3600" dirty="0" smtClean="0"/>
              <a:t>eBill Examples</a:t>
            </a:r>
            <a:endParaRPr lang="en-US" sz="3600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en-US" sz="3600" dirty="0"/>
              <a:t> </a:t>
            </a:r>
            <a:r>
              <a:rPr lang="en-US" sz="3600" dirty="0" smtClean="0"/>
              <a:t>Important Dates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3600" dirty="0" smtClean="0"/>
              <a:t> Tuition Insurance</a:t>
            </a:r>
            <a:endParaRPr lang="en-US" sz="36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17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0600"/>
            <a:ext cx="9144000" cy="51435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3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971800" y="1752600"/>
            <a:ext cx="3200400" cy="2667000"/>
          </a:xfrm>
          <a:prstGeom prst="rect">
            <a:avLst/>
          </a:prstGeom>
          <a:noFill/>
          <a:ln w="152400" cmpd="dbl">
            <a:solidFill>
              <a:srgbClr val="002649"/>
            </a:solidFill>
            <a:prstDash val="solid"/>
          </a:ln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628900" y="1485900"/>
            <a:ext cx="3886200" cy="3200400"/>
          </a:xfrm>
          <a:prstGeom prst="rect">
            <a:avLst/>
          </a:prstGeom>
          <a:noFill/>
          <a:ln w="177800">
            <a:solidFill>
              <a:srgbClr val="E875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6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"/>
            <a:ext cx="7315200" cy="1154097"/>
          </a:xfrm>
        </p:spPr>
        <p:txBody>
          <a:bodyPr/>
          <a:lstStyle/>
          <a:p>
            <a:r>
              <a:rPr lang="en-US" dirty="0" smtClean="0"/>
              <a:t>2014-15 PACT rates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902243"/>
              </p:ext>
            </p:extLst>
          </p:nvPr>
        </p:nvGraphicFramePr>
        <p:xfrm>
          <a:off x="1066800" y="1397000"/>
          <a:ext cx="6553200" cy="5069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8300"/>
                <a:gridCol w="1638300"/>
                <a:gridCol w="1638300"/>
                <a:gridCol w="1638300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Credit Hours</a:t>
                      </a:r>
                    </a:p>
                  </a:txBody>
                  <a:tcPr marL="9525" marR="9525" marT="9525" marB="0" anchor="b">
                    <a:solidFill>
                      <a:srgbClr val="00264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Fall 2014-2015 Tuition/Fees</a:t>
                      </a:r>
                    </a:p>
                  </a:txBody>
                  <a:tcPr marL="9525" marR="9525" marT="9525" marB="0" anchor="b">
                    <a:solidFill>
                      <a:srgbClr val="00264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PACT Rates</a:t>
                      </a:r>
                    </a:p>
                  </a:txBody>
                  <a:tcPr marL="9525" marR="9525" marT="9525" marB="0" anchor="b">
                    <a:solidFill>
                      <a:srgbClr val="00264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Student Balance</a:t>
                      </a:r>
                    </a:p>
                  </a:txBody>
                  <a:tcPr marL="9525" marR="9525" marT="9525" marB="0" anchor="b">
                    <a:solidFill>
                      <a:srgbClr val="00264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1,162.00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738.00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424.00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1,520.00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1,030.00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490.00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1,878.00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1,322.00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556.00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2,236.00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1,614.00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622.00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2,594.00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1,906.00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688.00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2,952.00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2,198.00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754.00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3,310.00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2,490.00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820.00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3,668.00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2,782.00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886.00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4,026.00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3,074.00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952.00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4,384.00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3,366.00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1,018.00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4,742.00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3,658.00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1,084.00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11 </a:t>
                      </a:r>
                      <a:r>
                        <a:rPr lang="en-US" sz="2000" b="1" i="0" u="none" strike="noStrike" baseline="0" dirty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or more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5,100.00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3,950.00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1,150.00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201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0" y="152400"/>
            <a:ext cx="7315200" cy="1154097"/>
          </a:xfrm>
        </p:spPr>
        <p:txBody>
          <a:bodyPr/>
          <a:lstStyle/>
          <a:p>
            <a:r>
              <a:rPr lang="en-US" dirty="0" smtClean="0"/>
              <a:t>Payment Plan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447800"/>
            <a:ext cx="73152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sz="3500" b="1" dirty="0"/>
              <a:t>Deferred Payment Plan Option</a:t>
            </a:r>
            <a:r>
              <a:rPr lang="en-US" sz="3500" dirty="0"/>
              <a:t> -</a:t>
            </a:r>
            <a:r>
              <a:rPr lang="en-US" sz="3500" b="1" dirty="0"/>
              <a:t> </a:t>
            </a:r>
            <a:r>
              <a:rPr lang="en-US" sz="3500" dirty="0"/>
              <a:t>You can divide the </a:t>
            </a:r>
            <a:r>
              <a:rPr lang="en-US" sz="3500" b="1" dirty="0"/>
              <a:t>FIRST</a:t>
            </a:r>
            <a:r>
              <a:rPr lang="en-US" sz="3500" dirty="0"/>
              <a:t> bill of the </a:t>
            </a:r>
            <a:r>
              <a:rPr lang="en-US" sz="3500" b="1" dirty="0"/>
              <a:t>semester</a:t>
            </a:r>
            <a:r>
              <a:rPr lang="en-US" sz="3500" dirty="0"/>
              <a:t> into two half payments. First bills of the semester are issued in July (fall semester), November (spring semester), and April (summer semester).</a:t>
            </a:r>
          </a:p>
          <a:p>
            <a:r>
              <a:rPr lang="en-US" sz="3500" b="1" dirty="0"/>
              <a:t>Prepayment Plan Option</a:t>
            </a:r>
            <a:r>
              <a:rPr lang="en-US" sz="3500" dirty="0"/>
              <a:t> – in partnership with Tuition Management Systems (TMS) you can pre-pay your semester charges. Visit auburn.afford.com or call 800-722-4867 for more information.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33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11097"/>
            <a:ext cx="7315200" cy="1154097"/>
          </a:xfrm>
        </p:spPr>
        <p:txBody>
          <a:bodyPr/>
          <a:lstStyle/>
          <a:p>
            <a:r>
              <a:rPr lang="en-US" dirty="0" smtClean="0"/>
              <a:t>eBill Examples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6</a:t>
            </a:fld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144247"/>
            <a:ext cx="1466850" cy="1466850"/>
          </a:xfrm>
        </p:spPr>
      </p:pic>
      <p:sp>
        <p:nvSpPr>
          <p:cNvPr id="9" name="Rectangle 8"/>
          <p:cNvSpPr/>
          <p:nvPr/>
        </p:nvSpPr>
        <p:spPr>
          <a:xfrm>
            <a:off x="5410200" y="1238071"/>
            <a:ext cx="3505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 smtClean="0"/>
              <a:t>                         Captain, Kirk</a:t>
            </a:r>
            <a:endParaRPr lang="en-US" dirty="0"/>
          </a:p>
          <a:p>
            <a:pPr algn="r"/>
            <a:r>
              <a:rPr lang="en-US" dirty="0" smtClean="0"/>
              <a:t>         Student ID# 902251977</a:t>
            </a:r>
          </a:p>
          <a:p>
            <a:pPr algn="r"/>
            <a:r>
              <a:rPr lang="en-US" dirty="0" smtClean="0"/>
              <a:t> Statement </a:t>
            </a:r>
            <a:r>
              <a:rPr lang="en-US" dirty="0"/>
              <a:t>Date: </a:t>
            </a:r>
            <a:r>
              <a:rPr lang="en-US" dirty="0" smtClean="0"/>
              <a:t>07-11-2014</a:t>
            </a:r>
            <a:endParaRPr lang="en-US" dirty="0"/>
          </a:p>
          <a:p>
            <a:pPr algn="r"/>
            <a:r>
              <a:rPr lang="en-US" dirty="0"/>
              <a:t> </a:t>
            </a:r>
            <a:r>
              <a:rPr lang="en-US" dirty="0" smtClean="0"/>
              <a:t>          Due </a:t>
            </a:r>
            <a:r>
              <a:rPr lang="en-US" dirty="0"/>
              <a:t>Date: </a:t>
            </a:r>
            <a:r>
              <a:rPr lang="en-US" dirty="0" smtClean="0"/>
              <a:t>08-08-2014</a:t>
            </a:r>
            <a:endParaRPr lang="en-US" dirty="0"/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4025900" y="2454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9" name="Table 18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998475052"/>
              </p:ext>
            </p:extLst>
          </p:nvPr>
        </p:nvGraphicFramePr>
        <p:xfrm>
          <a:off x="228601" y="2776463"/>
          <a:ext cx="8610600" cy="3154680"/>
        </p:xfrm>
        <a:graphic>
          <a:graphicData uri="http://schemas.openxmlformats.org/drawingml/2006/table">
            <a:tbl>
              <a:tblPr/>
              <a:tblGrid>
                <a:gridCol w="1447799"/>
                <a:gridCol w="1066800"/>
                <a:gridCol w="4191000"/>
                <a:gridCol w="990600"/>
                <a:gridCol w="914401"/>
              </a:tblGrid>
              <a:tr h="1653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Transaction Date</a:t>
                      </a:r>
                      <a:endParaRPr lang="en-US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Code</a:t>
                      </a:r>
                      <a:endParaRPr lang="en-US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Description</a:t>
                      </a:r>
                      <a:endParaRPr lang="en-US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Charge</a:t>
                      </a:r>
                      <a:endParaRPr lang="en-US" sz="1800" b="1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Credit</a:t>
                      </a:r>
                      <a:endParaRPr lang="en-US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16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07-11-2014</a:t>
                      </a: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07-11-2014</a:t>
                      </a: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endParaRPr lang="en-US" sz="18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575" marR="28575" marT="0" marB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201510</a:t>
                      </a: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201510</a:t>
                      </a: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endParaRPr lang="en-US" sz="18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Previous Account Balance</a:t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---CURRENT CHARGES/PAYMENTS---</a:t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Dining </a:t>
                      </a: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Plan</a:t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Tuition Resident Undergraduate</a:t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endParaRPr lang="en-US" sz="18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8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25.00</a:t>
                      </a: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300.00</a:t>
                      </a: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5,100.00</a:t>
                      </a: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endParaRPr lang="en-US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endParaRPr lang="en-US" sz="18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2052" name="Table 20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7321059"/>
              </p:ext>
            </p:extLst>
          </p:nvPr>
        </p:nvGraphicFramePr>
        <p:xfrm>
          <a:off x="228600" y="5943600"/>
          <a:ext cx="8610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5300"/>
                <a:gridCol w="43053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+mn-lt"/>
                          <a:cs typeface="Times New Roman" panose="02020603050405020304" pitchFamily="18" charset="0"/>
                        </a:rPr>
                        <a:t>Current Due</a:t>
                      </a:r>
                      <a:endParaRPr lang="en-US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+mn-lt"/>
                          <a:cs typeface="Times New Roman" panose="02020603050405020304" pitchFamily="18" charset="0"/>
                        </a:rPr>
                        <a:t>5,425.00</a:t>
                      </a:r>
                      <a:endParaRPr lang="en-US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3" name="Table 20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0150314"/>
              </p:ext>
            </p:extLst>
          </p:nvPr>
        </p:nvGraphicFramePr>
        <p:xfrm>
          <a:off x="228600" y="6324600"/>
          <a:ext cx="8610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5300"/>
                <a:gridCol w="43053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+mn-lt"/>
                          <a:cs typeface="Times New Roman" panose="02020603050405020304" pitchFamily="18" charset="0"/>
                        </a:rPr>
                        <a:t>Total Account Balance</a:t>
                      </a:r>
                      <a:endParaRPr lang="en-US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+mn-lt"/>
                          <a:cs typeface="Times New Roman" panose="02020603050405020304" pitchFamily="18" charset="0"/>
                        </a:rPr>
                        <a:t>5,425.00</a:t>
                      </a:r>
                      <a:endParaRPr lang="en-US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32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11097"/>
            <a:ext cx="7315200" cy="1154097"/>
          </a:xfrm>
        </p:spPr>
        <p:txBody>
          <a:bodyPr/>
          <a:lstStyle/>
          <a:p>
            <a:r>
              <a:rPr lang="en-US" dirty="0" smtClean="0"/>
              <a:t>eBill Examples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7</a:t>
            </a:fld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144247"/>
            <a:ext cx="1466850" cy="1466850"/>
          </a:xfrm>
        </p:spPr>
      </p:pic>
      <p:sp>
        <p:nvSpPr>
          <p:cNvPr id="9" name="Rectangle 8"/>
          <p:cNvSpPr/>
          <p:nvPr/>
        </p:nvSpPr>
        <p:spPr>
          <a:xfrm>
            <a:off x="5410200" y="1238071"/>
            <a:ext cx="3505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 smtClean="0"/>
              <a:t>                         Captain, Kirk</a:t>
            </a:r>
            <a:endParaRPr lang="en-US" dirty="0"/>
          </a:p>
          <a:p>
            <a:pPr algn="r"/>
            <a:r>
              <a:rPr lang="en-US" dirty="0" smtClean="0"/>
              <a:t>         Student ID# 902251977</a:t>
            </a:r>
          </a:p>
          <a:p>
            <a:pPr algn="r"/>
            <a:r>
              <a:rPr lang="en-US" dirty="0" smtClean="0"/>
              <a:t> Statement </a:t>
            </a:r>
            <a:r>
              <a:rPr lang="en-US" dirty="0"/>
              <a:t>Date: </a:t>
            </a:r>
            <a:r>
              <a:rPr lang="en-US" dirty="0" smtClean="0"/>
              <a:t>07-11-2014</a:t>
            </a:r>
            <a:endParaRPr lang="en-US" dirty="0"/>
          </a:p>
          <a:p>
            <a:pPr algn="r"/>
            <a:r>
              <a:rPr lang="en-US" dirty="0"/>
              <a:t> </a:t>
            </a:r>
            <a:r>
              <a:rPr lang="en-US" dirty="0" smtClean="0"/>
              <a:t>          Due </a:t>
            </a:r>
            <a:r>
              <a:rPr lang="en-US" dirty="0"/>
              <a:t>Date: </a:t>
            </a:r>
            <a:r>
              <a:rPr lang="en-US" dirty="0" smtClean="0"/>
              <a:t>08-08-2014</a:t>
            </a:r>
            <a:endParaRPr lang="en-US" dirty="0"/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4025900" y="2454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9" name="Table 18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037808878"/>
              </p:ext>
            </p:extLst>
          </p:nvPr>
        </p:nvGraphicFramePr>
        <p:xfrm>
          <a:off x="228601" y="2776463"/>
          <a:ext cx="8610600" cy="3202306"/>
        </p:xfrm>
        <a:graphic>
          <a:graphicData uri="http://schemas.openxmlformats.org/drawingml/2006/table">
            <a:tbl>
              <a:tblPr/>
              <a:tblGrid>
                <a:gridCol w="1447799"/>
                <a:gridCol w="1066800"/>
                <a:gridCol w="4191000"/>
                <a:gridCol w="990600"/>
                <a:gridCol w="914401"/>
              </a:tblGrid>
              <a:tr h="4227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Transaction Date</a:t>
                      </a:r>
                      <a:endParaRPr lang="en-US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Code</a:t>
                      </a:r>
                      <a:endParaRPr lang="en-US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Description</a:t>
                      </a:r>
                      <a:endParaRPr lang="en-US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Charge</a:t>
                      </a:r>
                      <a:endParaRPr lang="en-US" sz="1400" b="1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Credit</a:t>
                      </a:r>
                      <a:endParaRPr lang="en-US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95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5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07-11-2014</a:t>
                      </a: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5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07-11-2014</a:t>
                      </a: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endParaRPr lang="en-US" sz="15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5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07-11-2014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07-11-2014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5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575" marR="28575" marT="0" marB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5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201510</a:t>
                      </a: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5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201510</a:t>
                      </a: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endParaRPr lang="en-US" sz="15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5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201510</a:t>
                      </a:r>
                    </a:p>
                    <a:p>
                      <a:pPr marL="0" marR="0" algn="ctr">
                        <a:lnSpc>
                          <a:spcPts val="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5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201510</a:t>
                      </a:r>
                      <a:endParaRPr lang="en-US" sz="15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Previous Account Balance</a:t>
                      </a:r>
                      <a:b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---CURRENT CHARGES/PAYMENTS---</a:t>
                      </a:r>
                      <a:b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5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Dining </a:t>
                      </a: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Plan</a:t>
                      </a:r>
                      <a:b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Tuition Resident </a:t>
                      </a:r>
                      <a:r>
                        <a:rPr lang="en-US" sz="15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Undergraduate</a:t>
                      </a: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5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$$$</a:t>
                      </a:r>
                      <a:r>
                        <a:rPr lang="en-US" sz="15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ESTIMATED FINANCIAL AID$$$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smtClean="0"/>
                        <a:t>Unsubsidized Stafford </a:t>
                      </a:r>
                      <a:r>
                        <a:rPr lang="en-US" sz="1500" b="1" dirty="0" smtClean="0"/>
                        <a:t>Loan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smtClean="0"/>
                        <a:t>Federal Pell Grant</a:t>
                      </a:r>
                    </a:p>
                    <a:p>
                      <a:pPr marL="0" marR="0">
                        <a:lnSpc>
                          <a:spcPts val="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500" b="1" dirty="0" smtClean="0"/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500" b="1" dirty="0" smtClean="0"/>
                    </a:p>
                    <a:p>
                      <a:pPr marL="0" marR="0">
                        <a:lnSpc>
                          <a:spcPts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/>
                        <a:t/>
                      </a:r>
                      <a:br>
                        <a:rPr lang="en-US" sz="1500" dirty="0" smtClean="0"/>
                      </a:br>
                      <a:endParaRPr lang="en-US" sz="15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5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5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25.00</a:t>
                      </a: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5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300.00</a:t>
                      </a: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5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5,100.00</a:t>
                      </a: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endParaRPr lang="en-US" sz="15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endParaRPr lang="en-US" sz="15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5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5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5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5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5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990.00</a:t>
                      </a:r>
                    </a:p>
                    <a:p>
                      <a:pPr marL="0" marR="0" algn="r">
                        <a:lnSpc>
                          <a:spcPts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2,865.00</a:t>
                      </a:r>
                      <a:endParaRPr lang="en-US" sz="15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2052" name="Table 20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5633316"/>
              </p:ext>
            </p:extLst>
          </p:nvPr>
        </p:nvGraphicFramePr>
        <p:xfrm>
          <a:off x="228600" y="6019800"/>
          <a:ext cx="8610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5300"/>
                <a:gridCol w="43053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+mn-lt"/>
                          <a:cs typeface="Times New Roman" panose="02020603050405020304" pitchFamily="18" charset="0"/>
                        </a:rPr>
                        <a:t>Current Due</a:t>
                      </a:r>
                      <a:endParaRPr lang="en-US" sz="1600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+mn-lt"/>
                          <a:cs typeface="Times New Roman" panose="02020603050405020304" pitchFamily="18" charset="0"/>
                        </a:rPr>
                        <a:t>1,570.00</a:t>
                      </a:r>
                      <a:endParaRPr lang="en-US" sz="1600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3" name="Table 20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871692"/>
              </p:ext>
            </p:extLst>
          </p:nvPr>
        </p:nvGraphicFramePr>
        <p:xfrm>
          <a:off x="228600" y="6400800"/>
          <a:ext cx="8610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5300"/>
                <a:gridCol w="43053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+mn-lt"/>
                          <a:cs typeface="Times New Roman" panose="02020603050405020304" pitchFamily="18" charset="0"/>
                        </a:rPr>
                        <a:t>Total Account Balance</a:t>
                      </a:r>
                      <a:endParaRPr lang="en-US" sz="1600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+mn-lt"/>
                          <a:cs typeface="Times New Roman" panose="02020603050405020304" pitchFamily="18" charset="0"/>
                        </a:rPr>
                        <a:t>5,425.00</a:t>
                      </a:r>
                      <a:endParaRPr lang="en-US" sz="1600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103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11097"/>
            <a:ext cx="7315200" cy="1154097"/>
          </a:xfrm>
        </p:spPr>
        <p:txBody>
          <a:bodyPr/>
          <a:lstStyle/>
          <a:p>
            <a:r>
              <a:rPr lang="en-US" dirty="0" smtClean="0"/>
              <a:t>eBill Examples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8</a:t>
            </a:fld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144247"/>
            <a:ext cx="1466850" cy="1466850"/>
          </a:xfrm>
        </p:spPr>
      </p:pic>
      <p:sp>
        <p:nvSpPr>
          <p:cNvPr id="9" name="Rectangle 8"/>
          <p:cNvSpPr/>
          <p:nvPr/>
        </p:nvSpPr>
        <p:spPr>
          <a:xfrm>
            <a:off x="5410200" y="1238071"/>
            <a:ext cx="3505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 smtClean="0"/>
              <a:t>                         Captain, Kirk</a:t>
            </a:r>
            <a:endParaRPr lang="en-US" dirty="0"/>
          </a:p>
          <a:p>
            <a:pPr algn="r"/>
            <a:r>
              <a:rPr lang="en-US" dirty="0" smtClean="0"/>
              <a:t>         Student ID# 902251977</a:t>
            </a:r>
          </a:p>
          <a:p>
            <a:pPr algn="r"/>
            <a:r>
              <a:rPr lang="en-US" dirty="0" smtClean="0"/>
              <a:t> Statement </a:t>
            </a:r>
            <a:r>
              <a:rPr lang="en-US" dirty="0"/>
              <a:t>Date: </a:t>
            </a:r>
            <a:r>
              <a:rPr lang="en-US" dirty="0" smtClean="0"/>
              <a:t>07-11-2014</a:t>
            </a:r>
            <a:endParaRPr lang="en-US" dirty="0"/>
          </a:p>
          <a:p>
            <a:pPr algn="r"/>
            <a:r>
              <a:rPr lang="en-US" dirty="0"/>
              <a:t> </a:t>
            </a:r>
            <a:r>
              <a:rPr lang="en-US" dirty="0" smtClean="0"/>
              <a:t>          Due </a:t>
            </a:r>
            <a:r>
              <a:rPr lang="en-US" dirty="0"/>
              <a:t>Date: </a:t>
            </a:r>
            <a:r>
              <a:rPr lang="en-US" dirty="0" smtClean="0"/>
              <a:t>08-08-2014</a:t>
            </a:r>
            <a:endParaRPr lang="en-US" dirty="0"/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4025900" y="2454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9" name="Table 18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285200136"/>
              </p:ext>
            </p:extLst>
          </p:nvPr>
        </p:nvGraphicFramePr>
        <p:xfrm>
          <a:off x="228601" y="2776463"/>
          <a:ext cx="8610600" cy="3041971"/>
        </p:xfrm>
        <a:graphic>
          <a:graphicData uri="http://schemas.openxmlformats.org/drawingml/2006/table">
            <a:tbl>
              <a:tblPr/>
              <a:tblGrid>
                <a:gridCol w="1371599"/>
                <a:gridCol w="990600"/>
                <a:gridCol w="4191000"/>
                <a:gridCol w="1143000"/>
                <a:gridCol w="914401"/>
              </a:tblGrid>
              <a:tr h="3268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Transaction Date</a:t>
                      </a:r>
                      <a:endParaRPr lang="en-US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Code</a:t>
                      </a:r>
                      <a:endParaRPr lang="en-US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Description</a:t>
                      </a:r>
                      <a:endParaRPr lang="en-US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Charge</a:t>
                      </a:r>
                      <a:endParaRPr lang="en-US" sz="1400" b="1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Credit</a:t>
                      </a:r>
                      <a:endParaRPr lang="en-US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68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07-11-2014</a:t>
                      </a: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07-11-2014</a:t>
                      </a: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07-11-2014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07-11-2014</a:t>
                      </a:r>
                      <a:endParaRPr lang="en-US" sz="14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575" marR="28575" marT="0" marB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201510</a:t>
                      </a: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201510</a:t>
                      </a: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201510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201510</a:t>
                      </a:r>
                      <a:endParaRPr lang="en-US" sz="14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Previous Account Balance</a:t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---CURRENT CHARGES/PAYMENTS---</a:t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Dining </a:t>
                      </a: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Plan</a:t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Tuition </a:t>
                      </a: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Non-Resident </a:t>
                      </a: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Undergraduate</a:t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Village Rent - Double Room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$$$ESTIMATED FINANCIAL AID$$$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2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Academic Heritage Scholarship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4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25.00</a:t>
                      </a: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995.00</a:t>
                      </a: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13,692.00</a:t>
                      </a:r>
                      <a:b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4,200.00</a:t>
                      </a: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endParaRPr lang="en-US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endParaRPr lang="en-US" sz="14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6,000.00</a:t>
                      </a: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endParaRPr lang="en-US" sz="14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1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8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575" marR="28575" marT="0" marB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8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8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8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2052" name="Table 20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177613"/>
              </p:ext>
            </p:extLst>
          </p:nvPr>
        </p:nvGraphicFramePr>
        <p:xfrm>
          <a:off x="228600" y="5867400"/>
          <a:ext cx="8610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5300"/>
                <a:gridCol w="43053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+mn-lt"/>
                          <a:cs typeface="Times New Roman" panose="02020603050405020304" pitchFamily="18" charset="0"/>
                        </a:rPr>
                        <a:t>Current Due</a:t>
                      </a:r>
                      <a:endParaRPr lang="en-US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+mn-lt"/>
                          <a:cs typeface="Times New Roman" panose="02020603050405020304" pitchFamily="18" charset="0"/>
                        </a:rPr>
                        <a:t>12,912.00</a:t>
                      </a:r>
                      <a:endParaRPr lang="en-US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3" name="Table 20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5842295"/>
              </p:ext>
            </p:extLst>
          </p:nvPr>
        </p:nvGraphicFramePr>
        <p:xfrm>
          <a:off x="228600" y="6324600"/>
          <a:ext cx="8610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5300"/>
                <a:gridCol w="43053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+mn-lt"/>
                          <a:cs typeface="Times New Roman" panose="02020603050405020304" pitchFamily="18" charset="0"/>
                        </a:rPr>
                        <a:t>Total Account Balance</a:t>
                      </a:r>
                      <a:endParaRPr lang="en-US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+mn-lt"/>
                          <a:cs typeface="Times New Roman" panose="02020603050405020304" pitchFamily="18" charset="0"/>
                        </a:rPr>
                        <a:t>18,912.00</a:t>
                      </a:r>
                      <a:endParaRPr lang="en-US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338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Dates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 </a:t>
            </a:r>
            <a:r>
              <a:rPr lang="en-US" sz="3600" dirty="0" smtClean="0"/>
              <a:t>Bill Date - July 11</a:t>
            </a:r>
          </a:p>
          <a:p>
            <a:r>
              <a:rPr lang="en-US" sz="3600" dirty="0" smtClean="0"/>
              <a:t> Due Date - August 8</a:t>
            </a:r>
          </a:p>
          <a:p>
            <a:pPr lvl="1"/>
            <a:r>
              <a:rPr lang="en-US" sz="3600" dirty="0" smtClean="0"/>
              <a:t> Must pay at least 50% by   August 8 or class schedule will be dropped</a:t>
            </a:r>
            <a:endParaRPr lang="en-US" sz="3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77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2_Office Theme">
  <a:themeElements>
    <a:clrScheme name="SLM">
      <a:dk1>
        <a:sysClr val="windowText" lastClr="000000"/>
      </a:dk1>
      <a:lt1>
        <a:sysClr val="window" lastClr="FFFFFF"/>
      </a:lt1>
      <a:dk2>
        <a:srgbClr val="1F77C3"/>
      </a:dk2>
      <a:lt2>
        <a:srgbClr val="878787"/>
      </a:lt2>
      <a:accent1>
        <a:srgbClr val="1E76C1"/>
      </a:accent1>
      <a:accent2>
        <a:srgbClr val="93B420"/>
      </a:accent2>
      <a:accent3>
        <a:srgbClr val="F57500"/>
      </a:accent3>
      <a:accent4>
        <a:srgbClr val="878787"/>
      </a:accent4>
      <a:accent5>
        <a:srgbClr val="252525"/>
      </a:accent5>
      <a:accent6>
        <a:srgbClr val="032084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wrap="square" rtlCol="0">
        <a:normAutofit/>
      </a:bodyPr>
      <a:lstStyle>
        <a:defPPr marL="0" marR="0" indent="0" algn="l" defTabSz="457200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kern="1200" cap="none" spc="0" normalizeH="0" baseline="0" noProof="0" dirty="0" err="1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Perspective">
  <a:themeElements>
    <a:clrScheme name="Custom 1">
      <a:dk1>
        <a:sysClr val="windowText" lastClr="000000"/>
      </a:dk1>
      <a:lt1>
        <a:sysClr val="window" lastClr="FFFFFF"/>
      </a:lt1>
      <a:dk2>
        <a:srgbClr val="283138"/>
      </a:dk2>
      <a:lt2>
        <a:srgbClr val="E87511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593</TotalTime>
  <Words>412</Words>
  <Application>Microsoft Office PowerPoint</Application>
  <PresentationFormat>On-screen Show (4:3)</PresentationFormat>
  <Paragraphs>175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2_Office Theme</vt:lpstr>
      <vt:lpstr>Perspective</vt:lpstr>
      <vt:lpstr>Student Financial Services</vt:lpstr>
      <vt:lpstr>PowerPoint Presentation</vt:lpstr>
      <vt:lpstr>PowerPoint Presentation</vt:lpstr>
      <vt:lpstr>2014-15 PACT rates</vt:lpstr>
      <vt:lpstr>Payment Plan</vt:lpstr>
      <vt:lpstr>eBill Examples</vt:lpstr>
      <vt:lpstr>eBill Examples</vt:lpstr>
      <vt:lpstr>eBill Examples</vt:lpstr>
      <vt:lpstr>Important Dates</vt:lpstr>
      <vt:lpstr>Information for Camp War Eagle</vt:lpstr>
    </vt:vector>
  </TitlesOfParts>
  <Company>Auburn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48</cp:revision>
  <dcterms:created xsi:type="dcterms:W3CDTF">2014-05-21T15:48:26Z</dcterms:created>
  <dcterms:modified xsi:type="dcterms:W3CDTF">2014-05-28T20:29:03Z</dcterms:modified>
</cp:coreProperties>
</file>