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56"/>
  </p:notesMasterIdLst>
  <p:sldIdLst>
    <p:sldId id="306" r:id="rId3"/>
    <p:sldId id="334" r:id="rId4"/>
    <p:sldId id="339" r:id="rId5"/>
    <p:sldId id="342" r:id="rId6"/>
    <p:sldId id="259" r:id="rId7"/>
    <p:sldId id="264" r:id="rId8"/>
    <p:sldId id="340" r:id="rId9"/>
    <p:sldId id="262" r:id="rId10"/>
    <p:sldId id="344" r:id="rId11"/>
    <p:sldId id="311" r:id="rId12"/>
    <p:sldId id="324" r:id="rId13"/>
    <p:sldId id="325" r:id="rId14"/>
    <p:sldId id="330" r:id="rId15"/>
    <p:sldId id="293" r:id="rId16"/>
    <p:sldId id="345" r:id="rId17"/>
    <p:sldId id="296" r:id="rId18"/>
    <p:sldId id="346" r:id="rId19"/>
    <p:sldId id="297" r:id="rId20"/>
    <p:sldId id="295" r:id="rId21"/>
    <p:sldId id="302" r:id="rId22"/>
    <p:sldId id="321" r:id="rId23"/>
    <p:sldId id="341" r:id="rId24"/>
    <p:sldId id="294" r:id="rId25"/>
    <p:sldId id="300" r:id="rId26"/>
    <p:sldId id="301" r:id="rId27"/>
    <p:sldId id="303" r:id="rId28"/>
    <p:sldId id="267" r:id="rId29"/>
    <p:sldId id="336" r:id="rId30"/>
    <p:sldId id="268" r:id="rId31"/>
    <p:sldId id="269" r:id="rId32"/>
    <p:sldId id="270" r:id="rId33"/>
    <p:sldId id="271" r:id="rId34"/>
    <p:sldId id="272" r:id="rId35"/>
    <p:sldId id="347" r:id="rId36"/>
    <p:sldId id="291" r:id="rId37"/>
    <p:sldId id="304" r:id="rId38"/>
    <p:sldId id="288" r:id="rId39"/>
    <p:sldId id="289" r:id="rId40"/>
    <p:sldId id="290" r:id="rId41"/>
    <p:sldId id="337" r:id="rId42"/>
    <p:sldId id="273" r:id="rId43"/>
    <p:sldId id="274" r:id="rId44"/>
    <p:sldId id="276" r:id="rId45"/>
    <p:sldId id="278" r:id="rId46"/>
    <p:sldId id="280" r:id="rId47"/>
    <p:sldId id="329" r:id="rId48"/>
    <p:sldId id="328" r:id="rId49"/>
    <p:sldId id="338" r:id="rId50"/>
    <p:sldId id="331" r:id="rId51"/>
    <p:sldId id="343" r:id="rId52"/>
    <p:sldId id="348" r:id="rId53"/>
    <p:sldId id="349" r:id="rId54"/>
    <p:sldId id="332" r:id="rId5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2649"/>
    <a:srgbClr val="E87511"/>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0867" autoAdjust="0"/>
    <p:restoredTop sz="91167" autoAdjust="0"/>
  </p:normalViewPr>
  <p:slideViewPr>
    <p:cSldViewPr>
      <p:cViewPr>
        <p:scale>
          <a:sx n="90" d="100"/>
          <a:sy n="90" d="100"/>
        </p:scale>
        <p:origin x="-1284" y="-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830" tIns="46415" rIns="92830" bIns="46415"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2830" tIns="46415" rIns="92830" bIns="46415" rtlCol="0"/>
          <a:lstStyle>
            <a:lvl1pPr algn="r" fontAlgn="auto">
              <a:spcBef>
                <a:spcPts val="0"/>
              </a:spcBef>
              <a:spcAft>
                <a:spcPts val="0"/>
              </a:spcAft>
              <a:defRPr sz="1200">
                <a:latin typeface="+mn-lt"/>
                <a:cs typeface="+mn-cs"/>
              </a:defRPr>
            </a:lvl1pPr>
          </a:lstStyle>
          <a:p>
            <a:pPr>
              <a:defRPr/>
            </a:pPr>
            <a:fld id="{7388ACA3-20ED-4617-966A-74FB3006BEF1}" type="datetimeFigureOut">
              <a:rPr lang="en-US"/>
              <a:pPr>
                <a:defRPr/>
              </a:pPr>
              <a:t>5/17/2016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830" tIns="46415" rIns="92830" bIns="46415" rtlCol="0" anchor="ctr"/>
          <a:lstStyle/>
          <a:p>
            <a:pPr lvl="0"/>
            <a:endParaRPr lang="en-US" noProof="0"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830" tIns="46415" rIns="92830" bIns="4641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6"/>
            <a:ext cx="3037840" cy="464820"/>
          </a:xfrm>
          <a:prstGeom prst="rect">
            <a:avLst/>
          </a:prstGeom>
        </p:spPr>
        <p:txBody>
          <a:bodyPr vert="horz" lIns="92830" tIns="46415" rIns="92830" bIns="46415"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830" tIns="46415" rIns="92830" bIns="46415" rtlCol="0" anchor="b"/>
          <a:lstStyle>
            <a:lvl1pPr algn="r" fontAlgn="auto">
              <a:spcBef>
                <a:spcPts val="0"/>
              </a:spcBef>
              <a:spcAft>
                <a:spcPts val="0"/>
              </a:spcAft>
              <a:defRPr sz="1200">
                <a:latin typeface="+mn-lt"/>
                <a:cs typeface="+mn-cs"/>
              </a:defRPr>
            </a:lvl1pPr>
          </a:lstStyle>
          <a:p>
            <a:pPr>
              <a:defRPr/>
            </a:pPr>
            <a:fld id="{BEF44B43-3BD1-44ED-9248-75949157CC75}" type="slidenum">
              <a:rPr lang="en-US"/>
              <a:pPr>
                <a:defRPr/>
              </a:pPr>
              <a:t>‹#›</a:t>
            </a:fld>
            <a:endParaRPr lang="en-US" dirty="0"/>
          </a:p>
        </p:txBody>
      </p:sp>
    </p:spTree>
    <p:extLst>
      <p:ext uri="{BB962C8B-B14F-4D97-AF65-F5344CB8AC3E}">
        <p14:creationId xmlns:p14="http://schemas.microsoft.com/office/powerpoint/2010/main" val="57654312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2</a:t>
            </a:fld>
            <a:endParaRPr lang="en-US" dirty="0"/>
          </a:p>
        </p:txBody>
      </p:sp>
    </p:spTree>
    <p:extLst>
      <p:ext uri="{BB962C8B-B14F-4D97-AF65-F5344CB8AC3E}">
        <p14:creationId xmlns:p14="http://schemas.microsoft.com/office/powerpoint/2010/main" val="1122157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22</a:t>
            </a:fld>
            <a:endParaRPr lang="en-US" dirty="0"/>
          </a:p>
        </p:txBody>
      </p:sp>
    </p:spTree>
    <p:extLst>
      <p:ext uri="{BB962C8B-B14F-4D97-AF65-F5344CB8AC3E}">
        <p14:creationId xmlns:p14="http://schemas.microsoft.com/office/powerpoint/2010/main" val="270221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25</a:t>
            </a:fld>
            <a:endParaRPr lang="en-US" dirty="0"/>
          </a:p>
        </p:txBody>
      </p:sp>
    </p:spTree>
    <p:extLst>
      <p:ext uri="{BB962C8B-B14F-4D97-AF65-F5344CB8AC3E}">
        <p14:creationId xmlns:p14="http://schemas.microsoft.com/office/powerpoint/2010/main" val="3329563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27</a:t>
            </a:fld>
            <a:endParaRPr lang="en-US" dirty="0"/>
          </a:p>
        </p:txBody>
      </p:sp>
    </p:spTree>
    <p:extLst>
      <p:ext uri="{BB962C8B-B14F-4D97-AF65-F5344CB8AC3E}">
        <p14:creationId xmlns:p14="http://schemas.microsoft.com/office/powerpoint/2010/main" val="952889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29</a:t>
            </a:fld>
            <a:endParaRPr lang="en-US" dirty="0"/>
          </a:p>
        </p:txBody>
      </p:sp>
    </p:spTree>
    <p:extLst>
      <p:ext uri="{BB962C8B-B14F-4D97-AF65-F5344CB8AC3E}">
        <p14:creationId xmlns:p14="http://schemas.microsoft.com/office/powerpoint/2010/main" val="141009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30</a:t>
            </a:fld>
            <a:endParaRPr lang="en-US" dirty="0"/>
          </a:p>
        </p:txBody>
      </p:sp>
    </p:spTree>
    <p:extLst>
      <p:ext uri="{BB962C8B-B14F-4D97-AF65-F5344CB8AC3E}">
        <p14:creationId xmlns:p14="http://schemas.microsoft.com/office/powerpoint/2010/main" val="18936341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31</a:t>
            </a:fld>
            <a:endParaRPr lang="en-US" dirty="0"/>
          </a:p>
        </p:txBody>
      </p:sp>
    </p:spTree>
    <p:extLst>
      <p:ext uri="{BB962C8B-B14F-4D97-AF65-F5344CB8AC3E}">
        <p14:creationId xmlns:p14="http://schemas.microsoft.com/office/powerpoint/2010/main" val="35382252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35</a:t>
            </a:fld>
            <a:endParaRPr lang="en-US" dirty="0"/>
          </a:p>
        </p:txBody>
      </p:sp>
    </p:spTree>
    <p:extLst>
      <p:ext uri="{BB962C8B-B14F-4D97-AF65-F5344CB8AC3E}">
        <p14:creationId xmlns:p14="http://schemas.microsoft.com/office/powerpoint/2010/main" val="3457871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36</a:t>
            </a:fld>
            <a:endParaRPr lang="en-US" dirty="0"/>
          </a:p>
        </p:txBody>
      </p:sp>
    </p:spTree>
    <p:extLst>
      <p:ext uri="{BB962C8B-B14F-4D97-AF65-F5344CB8AC3E}">
        <p14:creationId xmlns:p14="http://schemas.microsoft.com/office/powerpoint/2010/main" val="40295560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37</a:t>
            </a:fld>
            <a:endParaRPr lang="en-US" dirty="0"/>
          </a:p>
        </p:txBody>
      </p:sp>
    </p:spTree>
    <p:extLst>
      <p:ext uri="{BB962C8B-B14F-4D97-AF65-F5344CB8AC3E}">
        <p14:creationId xmlns:p14="http://schemas.microsoft.com/office/powerpoint/2010/main" val="16163241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38</a:t>
            </a:fld>
            <a:endParaRPr lang="en-US" dirty="0"/>
          </a:p>
        </p:txBody>
      </p:sp>
    </p:spTree>
    <p:extLst>
      <p:ext uri="{BB962C8B-B14F-4D97-AF65-F5344CB8AC3E}">
        <p14:creationId xmlns:p14="http://schemas.microsoft.com/office/powerpoint/2010/main" val="1046356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3</a:t>
            </a:fld>
            <a:endParaRPr lang="en-US" dirty="0"/>
          </a:p>
        </p:txBody>
      </p:sp>
    </p:spTree>
    <p:extLst>
      <p:ext uri="{BB962C8B-B14F-4D97-AF65-F5344CB8AC3E}">
        <p14:creationId xmlns:p14="http://schemas.microsoft.com/office/powerpoint/2010/main" val="24539068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39</a:t>
            </a:fld>
            <a:endParaRPr lang="en-US" dirty="0"/>
          </a:p>
        </p:txBody>
      </p:sp>
    </p:spTree>
    <p:extLst>
      <p:ext uri="{BB962C8B-B14F-4D97-AF65-F5344CB8AC3E}">
        <p14:creationId xmlns:p14="http://schemas.microsoft.com/office/powerpoint/2010/main" val="27046311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40</a:t>
            </a:fld>
            <a:endParaRPr lang="en-US" dirty="0"/>
          </a:p>
        </p:txBody>
      </p:sp>
    </p:spTree>
    <p:extLst>
      <p:ext uri="{BB962C8B-B14F-4D97-AF65-F5344CB8AC3E}">
        <p14:creationId xmlns:p14="http://schemas.microsoft.com/office/powerpoint/2010/main" val="9434567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41</a:t>
            </a:fld>
            <a:endParaRPr lang="en-US" dirty="0"/>
          </a:p>
        </p:txBody>
      </p:sp>
    </p:spTree>
    <p:extLst>
      <p:ext uri="{BB962C8B-B14F-4D97-AF65-F5344CB8AC3E}">
        <p14:creationId xmlns:p14="http://schemas.microsoft.com/office/powerpoint/2010/main" val="3006591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42</a:t>
            </a:fld>
            <a:endParaRPr lang="en-US" dirty="0"/>
          </a:p>
        </p:txBody>
      </p:sp>
    </p:spTree>
    <p:extLst>
      <p:ext uri="{BB962C8B-B14F-4D97-AF65-F5344CB8AC3E}">
        <p14:creationId xmlns:p14="http://schemas.microsoft.com/office/powerpoint/2010/main" val="36388836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43</a:t>
            </a:fld>
            <a:endParaRPr lang="en-US" dirty="0"/>
          </a:p>
        </p:txBody>
      </p:sp>
    </p:spTree>
    <p:extLst>
      <p:ext uri="{BB962C8B-B14F-4D97-AF65-F5344CB8AC3E}">
        <p14:creationId xmlns:p14="http://schemas.microsoft.com/office/powerpoint/2010/main" val="22497413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44</a:t>
            </a:fld>
            <a:endParaRPr lang="en-US" dirty="0"/>
          </a:p>
        </p:txBody>
      </p:sp>
    </p:spTree>
    <p:extLst>
      <p:ext uri="{BB962C8B-B14F-4D97-AF65-F5344CB8AC3E}">
        <p14:creationId xmlns:p14="http://schemas.microsoft.com/office/powerpoint/2010/main" val="30218272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45</a:t>
            </a:fld>
            <a:endParaRPr lang="en-US" dirty="0"/>
          </a:p>
        </p:txBody>
      </p:sp>
    </p:spTree>
    <p:extLst>
      <p:ext uri="{BB962C8B-B14F-4D97-AF65-F5344CB8AC3E}">
        <p14:creationId xmlns:p14="http://schemas.microsoft.com/office/powerpoint/2010/main" val="37040974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46</a:t>
            </a:fld>
            <a:endParaRPr lang="en-US" dirty="0"/>
          </a:p>
        </p:txBody>
      </p:sp>
    </p:spTree>
    <p:extLst>
      <p:ext uri="{BB962C8B-B14F-4D97-AF65-F5344CB8AC3E}">
        <p14:creationId xmlns:p14="http://schemas.microsoft.com/office/powerpoint/2010/main" val="952792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B9AE51-507C-4218-9AD9-12D62B4BA453}"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29195428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6</a:t>
            </a:fld>
            <a:endParaRPr lang="en-US" dirty="0"/>
          </a:p>
        </p:txBody>
      </p:sp>
    </p:spTree>
    <p:extLst>
      <p:ext uri="{BB962C8B-B14F-4D97-AF65-F5344CB8AC3E}">
        <p14:creationId xmlns:p14="http://schemas.microsoft.com/office/powerpoint/2010/main" val="754614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7</a:t>
            </a:fld>
            <a:endParaRPr lang="en-US" dirty="0"/>
          </a:p>
        </p:txBody>
      </p:sp>
    </p:spTree>
    <p:extLst>
      <p:ext uri="{BB962C8B-B14F-4D97-AF65-F5344CB8AC3E}">
        <p14:creationId xmlns:p14="http://schemas.microsoft.com/office/powerpoint/2010/main" val="693547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4712D5-253A-4DBE-9DFB-E83C0053983C}" type="slidenum">
              <a:rPr lang="en-US" smtClean="0">
                <a:cs typeface="Arial" charset="0"/>
              </a:rPr>
              <a:pPr fontAlgn="base">
                <a:spcBef>
                  <a:spcPct val="0"/>
                </a:spcBef>
                <a:spcAft>
                  <a:spcPct val="0"/>
                </a:spcAft>
                <a:defRPr/>
              </a:pPr>
              <a:t>8</a:t>
            </a:fld>
            <a:endParaRPr lang="en-US"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945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4712D5-253A-4DBE-9DFB-E83C0053983C}" type="slidenum">
              <a:rPr lang="en-US" smtClean="0">
                <a:cs typeface="Arial" charset="0"/>
              </a:rPr>
              <a:pPr fontAlgn="base">
                <a:spcBef>
                  <a:spcPct val="0"/>
                </a:spcBef>
                <a:spcAft>
                  <a:spcPct val="0"/>
                </a:spcAft>
                <a:defRPr/>
              </a:pPr>
              <a:t>10</a:t>
            </a:fld>
            <a:endParaRPr lang="en-US"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19</a:t>
            </a:fld>
            <a:endParaRPr lang="en-US" dirty="0"/>
          </a:p>
        </p:txBody>
      </p:sp>
    </p:spTree>
    <p:extLst>
      <p:ext uri="{BB962C8B-B14F-4D97-AF65-F5344CB8AC3E}">
        <p14:creationId xmlns:p14="http://schemas.microsoft.com/office/powerpoint/2010/main" val="2430915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20</a:t>
            </a:fld>
            <a:endParaRPr lang="en-US" dirty="0"/>
          </a:p>
        </p:txBody>
      </p:sp>
    </p:spTree>
    <p:extLst>
      <p:ext uri="{BB962C8B-B14F-4D97-AF65-F5344CB8AC3E}">
        <p14:creationId xmlns:p14="http://schemas.microsoft.com/office/powerpoint/2010/main" val="4093864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EF44B43-3BD1-44ED-9248-75949157CC75}" type="slidenum">
              <a:rPr lang="en-US" smtClean="0"/>
              <a:pPr>
                <a:defRPr/>
              </a:pPr>
              <a:t>21</a:t>
            </a:fld>
            <a:endParaRPr lang="en-US" dirty="0"/>
          </a:p>
        </p:txBody>
      </p:sp>
    </p:spTree>
    <p:extLst>
      <p:ext uri="{BB962C8B-B14F-4D97-AF65-F5344CB8AC3E}">
        <p14:creationId xmlns:p14="http://schemas.microsoft.com/office/powerpoint/2010/main" val="1433759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1"/>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0ACC6AA-85B3-4265-B99C-5317BA896AE2}" type="datetimeFigureOut">
              <a:rPr lang="en-US"/>
              <a:pPr>
                <a:defRPr/>
              </a:pPr>
              <a:t>5/17/2016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0D94BD6-F450-4F91-9D1A-70C3DC9AE670}" type="slidenum">
              <a:rPr lang="en-US"/>
              <a:pPr>
                <a:defRPr/>
              </a:pPr>
              <a:t>‹#›</a:t>
            </a:fld>
            <a:endParaRPr lang="en-US" dirty="0"/>
          </a:p>
        </p:txBody>
      </p:sp>
    </p:spTree>
    <p:extLst>
      <p:ext uri="{BB962C8B-B14F-4D97-AF65-F5344CB8AC3E}">
        <p14:creationId xmlns:p14="http://schemas.microsoft.com/office/powerpoint/2010/main" val="23924677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C4A8E0-F27B-4E52-857C-DBFCC4FBEDE9}" type="datetimeFigureOut">
              <a:rPr lang="en-US"/>
              <a:pPr>
                <a:defRPr/>
              </a:pPr>
              <a:t>5/17/2016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EFF07A-4F41-45BE-B10D-8FA71D3C791C}" type="slidenum">
              <a:rPr lang="en-US"/>
              <a:pPr>
                <a:defRPr/>
              </a:pPr>
              <a:t>‹#›</a:t>
            </a:fld>
            <a:endParaRPr lang="en-US" dirty="0"/>
          </a:p>
        </p:txBody>
      </p:sp>
    </p:spTree>
    <p:extLst>
      <p:ext uri="{BB962C8B-B14F-4D97-AF65-F5344CB8AC3E}">
        <p14:creationId xmlns:p14="http://schemas.microsoft.com/office/powerpoint/2010/main" val="745210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4"/>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4"/>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BBE90B-2F2F-40A2-9762-5B6CD67C7AE4}" type="datetimeFigureOut">
              <a:rPr lang="en-US"/>
              <a:pPr>
                <a:defRPr/>
              </a:pPr>
              <a:t>5/17/2016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0455F0-C486-4FEC-8B9A-77476B4231B1}" type="slidenum">
              <a:rPr lang="en-US"/>
              <a:pPr>
                <a:defRPr/>
              </a:pPr>
              <a:t>‹#›</a:t>
            </a:fld>
            <a:endParaRPr lang="en-US" dirty="0"/>
          </a:p>
        </p:txBody>
      </p:sp>
    </p:spTree>
    <p:extLst>
      <p:ext uri="{BB962C8B-B14F-4D97-AF65-F5344CB8AC3E}">
        <p14:creationId xmlns:p14="http://schemas.microsoft.com/office/powerpoint/2010/main" val="2286483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4733"/>
            <a:ext cx="8229600" cy="5096934"/>
          </a:xfrm>
          <a:prstGeom prst="rect">
            <a:avLst/>
          </a:prstGeom>
        </p:spPr>
        <p:txBody>
          <a:bodyPr>
            <a:normAutofit/>
          </a:bodyPr>
          <a:lstStyle>
            <a:lvl1pPr>
              <a:buClr>
                <a:srgbClr val="1F77C3"/>
              </a:buClr>
              <a:buSzPct val="55000"/>
              <a:buFont typeface="Lucida Grande"/>
              <a:buChar char="►"/>
              <a:defRPr/>
            </a:lvl1pPr>
            <a:lvl2pPr>
              <a:buClr>
                <a:srgbClr val="1F77C3"/>
              </a:buClr>
              <a:defRPr/>
            </a:lvl2pPr>
            <a:lvl3pPr>
              <a:buClr>
                <a:srgbClr val="1F77C3"/>
              </a:buClr>
              <a:defRPr/>
            </a:lvl3pPr>
            <a:lvl4pPr>
              <a:buClr>
                <a:srgbClr val="1F77C3"/>
              </a:buClr>
              <a:defRPr/>
            </a:lvl4pPr>
            <a:lvl5pPr>
              <a:buClr>
                <a:srgbClr val="1F77C3"/>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
        <p:nvSpPr>
          <p:cNvPr id="4" name="Text Placeholder 12"/>
          <p:cNvSpPr>
            <a:spLocks noGrp="1"/>
          </p:cNvSpPr>
          <p:nvPr userDrawn="1">
            <p:ph type="body" sz="quarter" idx="11" hasCustomPrompt="1"/>
          </p:nvPr>
        </p:nvSpPr>
        <p:spPr>
          <a:xfrm>
            <a:off x="5240868" y="338667"/>
            <a:ext cx="3742268" cy="330730"/>
          </a:xfrm>
          <a:prstGeom prst="rect">
            <a:avLst/>
          </a:prstGeom>
        </p:spPr>
        <p:txBody>
          <a:bodyPr/>
          <a:lstStyle>
            <a:lvl1pPr algn="r">
              <a:buNone/>
              <a:defRPr sz="1400" baseline="0">
                <a:solidFill>
                  <a:srgbClr val="FFFFFF"/>
                </a:solidFill>
              </a:defRPr>
            </a:lvl1pPr>
          </a:lstStyle>
          <a:p>
            <a:r>
              <a:rPr lang="en-US" dirty="0" smtClean="0"/>
              <a:t>BUSINESS LINE</a:t>
            </a:r>
            <a:endParaRPr lang="en-US" dirty="0"/>
          </a:p>
        </p:txBody>
      </p:sp>
    </p:spTree>
    <p:extLst>
      <p:ext uri="{BB962C8B-B14F-4D97-AF65-F5344CB8AC3E}">
        <p14:creationId xmlns:p14="http://schemas.microsoft.com/office/powerpoint/2010/main" val="208038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540933"/>
            <a:ext cx="4038600" cy="4908503"/>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
        <p:nvSpPr>
          <p:cNvPr id="5" name="Text Placeholder 12"/>
          <p:cNvSpPr>
            <a:spLocks noGrp="1"/>
          </p:cNvSpPr>
          <p:nvPr userDrawn="1">
            <p:ph type="body" sz="quarter" idx="11" hasCustomPrompt="1"/>
          </p:nvPr>
        </p:nvSpPr>
        <p:spPr>
          <a:xfrm>
            <a:off x="5240868" y="338667"/>
            <a:ext cx="3742268" cy="330730"/>
          </a:xfrm>
          <a:prstGeom prst="rect">
            <a:avLst/>
          </a:prstGeom>
        </p:spPr>
        <p:txBody>
          <a:bodyPr/>
          <a:lstStyle>
            <a:lvl1pPr algn="r">
              <a:buNone/>
              <a:defRPr sz="1400" baseline="0">
                <a:solidFill>
                  <a:srgbClr val="FFFFFF"/>
                </a:solidFill>
              </a:defRPr>
            </a:lvl1pPr>
          </a:lstStyle>
          <a:p>
            <a:r>
              <a:rPr lang="en-US" dirty="0" smtClean="0"/>
              <a:t>BUSINESS LINE</a:t>
            </a:r>
            <a:endParaRPr lang="en-US" dirty="0"/>
          </a:p>
        </p:txBody>
      </p:sp>
    </p:spTree>
    <p:extLst>
      <p:ext uri="{BB962C8B-B14F-4D97-AF65-F5344CB8AC3E}">
        <p14:creationId xmlns:p14="http://schemas.microsoft.com/office/powerpoint/2010/main" val="42307569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58957"/>
            <a:ext cx="4040188"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91067" y="2190252"/>
            <a:ext cx="4040188"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58957"/>
            <a:ext cx="4041775" cy="639762"/>
          </a:xfrm>
          <a:prstGeom prst="rect">
            <a:avLst/>
          </a:prstGeo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98718"/>
            <a:ext cx="4041775" cy="4362947"/>
          </a:xfrm>
          <a:prstGeom prst="rect">
            <a:avLst/>
          </a:prstGeom>
        </p:spPr>
        <p:txBody>
          <a:bodyPr>
            <a:normAutofit/>
          </a:bodyPr>
          <a:lstStyle>
            <a:lvl1pPr>
              <a:buClr>
                <a:schemeClr val="tx2"/>
              </a:buClr>
              <a:buSzPct val="55000"/>
              <a:buFont typeface="Lucida Grande"/>
              <a:buChar char="►"/>
              <a:defRPr sz="2400"/>
            </a:lvl1pPr>
            <a:lvl2pPr>
              <a:buClr>
                <a:schemeClr val="tx2"/>
              </a:buClr>
              <a:defRPr sz="2000"/>
            </a:lvl2pPr>
            <a:lvl3pPr>
              <a:buClr>
                <a:schemeClr val="tx2"/>
              </a:buClr>
              <a:defRPr sz="1800"/>
            </a:lvl3pPr>
            <a:lvl4pPr>
              <a:buClr>
                <a:schemeClr val="tx2"/>
              </a:buClr>
              <a:defRPr sz="1600"/>
            </a:lvl4pPr>
            <a:lvl5pPr>
              <a:buClr>
                <a:schemeClr val="tx2"/>
              </a:buCl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
        <p:nvSpPr>
          <p:cNvPr id="7" name="Text Placeholder 12"/>
          <p:cNvSpPr>
            <a:spLocks noGrp="1"/>
          </p:cNvSpPr>
          <p:nvPr userDrawn="1">
            <p:ph type="body" sz="quarter" idx="11" hasCustomPrompt="1"/>
          </p:nvPr>
        </p:nvSpPr>
        <p:spPr>
          <a:xfrm>
            <a:off x="5240868" y="338667"/>
            <a:ext cx="3742268" cy="330730"/>
          </a:xfrm>
          <a:prstGeom prst="rect">
            <a:avLst/>
          </a:prstGeom>
        </p:spPr>
        <p:txBody>
          <a:bodyPr/>
          <a:lstStyle>
            <a:lvl1pPr algn="r">
              <a:buNone/>
              <a:defRPr sz="1400" baseline="0">
                <a:solidFill>
                  <a:srgbClr val="FFFFFF"/>
                </a:solidFill>
              </a:defRPr>
            </a:lvl1pPr>
          </a:lstStyle>
          <a:p>
            <a:r>
              <a:rPr lang="en-US" dirty="0" smtClean="0"/>
              <a:t>BUSINESS LINE</a:t>
            </a:r>
            <a:endParaRPr lang="en-US" dirty="0"/>
          </a:p>
        </p:txBody>
      </p:sp>
    </p:spTree>
    <p:extLst>
      <p:ext uri="{BB962C8B-B14F-4D97-AF65-F5344CB8AC3E}">
        <p14:creationId xmlns:p14="http://schemas.microsoft.com/office/powerpoint/2010/main" val="2645233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idx="1"/>
          </p:nvPr>
        </p:nvSpPr>
        <p:spPr>
          <a:xfrm>
            <a:off x="3575050" y="1540934"/>
            <a:ext cx="5111750" cy="4585230"/>
          </a:xfrm>
          <a:prstGeom prst="rect">
            <a:avLst/>
          </a:prstGeom>
        </p:spPr>
        <p:txBody>
          <a:bodyPr>
            <a:normAutofit/>
          </a:bodyPr>
          <a:lstStyle>
            <a:lvl1pPr>
              <a:buClr>
                <a:schemeClr val="tx2"/>
              </a:buClr>
              <a:buSzPct val="55000"/>
              <a:buFont typeface="Lucida Grande"/>
              <a:buChar char="►"/>
              <a:defRPr sz="3200"/>
            </a:lvl1pPr>
            <a:lvl2pPr>
              <a:buClr>
                <a:schemeClr val="tx2"/>
              </a:buClr>
              <a:defRPr sz="2800"/>
            </a:lvl2pPr>
            <a:lvl3pPr>
              <a:buClr>
                <a:schemeClr val="tx2"/>
              </a:buClr>
              <a:defRPr sz="2400"/>
            </a:lvl3pPr>
            <a:lvl4pPr>
              <a:buClr>
                <a:schemeClr val="tx2"/>
              </a:buClr>
              <a:defRPr sz="2000"/>
            </a:lvl4pPr>
            <a:lvl5pPr>
              <a:buClr>
                <a:schemeClr val="tx2"/>
              </a:buCl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half" idx="2"/>
          </p:nvPr>
        </p:nvSpPr>
        <p:spPr>
          <a:xfrm>
            <a:off x="457200" y="2218267"/>
            <a:ext cx="3008313" cy="4027825"/>
          </a:xfrm>
          <a:prstGeom prst="rect">
            <a:avLst/>
          </a:prstGeo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9"/>
          <p:cNvSpPr>
            <a:spLocks noGrp="1"/>
          </p:cNvSpPr>
          <p:nvPr>
            <p:ph type="body" sz="quarter" idx="11" hasCustomPrompt="1"/>
          </p:nvPr>
        </p:nvSpPr>
        <p:spPr>
          <a:xfrm>
            <a:off x="461963" y="1543506"/>
            <a:ext cx="3001962" cy="646113"/>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18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20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
        <p:nvSpPr>
          <p:cNvPr id="6" name="Text Placeholder 12"/>
          <p:cNvSpPr>
            <a:spLocks noGrp="1"/>
          </p:cNvSpPr>
          <p:nvPr userDrawn="1">
            <p:ph type="body" sz="quarter" idx="12" hasCustomPrompt="1"/>
          </p:nvPr>
        </p:nvSpPr>
        <p:spPr>
          <a:xfrm>
            <a:off x="5240868" y="338667"/>
            <a:ext cx="3742268" cy="330730"/>
          </a:xfrm>
          <a:prstGeom prst="rect">
            <a:avLst/>
          </a:prstGeom>
        </p:spPr>
        <p:txBody>
          <a:bodyPr/>
          <a:lstStyle>
            <a:lvl1pPr algn="r">
              <a:buNone/>
              <a:defRPr sz="1400" baseline="0">
                <a:solidFill>
                  <a:srgbClr val="FFFFFF"/>
                </a:solidFill>
              </a:defRPr>
            </a:lvl1pPr>
          </a:lstStyle>
          <a:p>
            <a:r>
              <a:rPr lang="en-US" dirty="0" smtClean="0"/>
              <a:t>BUSINESS LINE</a:t>
            </a:r>
            <a:endParaRPr lang="en-US" dirty="0"/>
          </a:p>
        </p:txBody>
      </p:sp>
    </p:spTree>
    <p:extLst>
      <p:ext uri="{BB962C8B-B14F-4D97-AF65-F5344CB8AC3E}">
        <p14:creationId xmlns:p14="http://schemas.microsoft.com/office/powerpoint/2010/main" val="21232993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Picture Placeholder 2"/>
          <p:cNvSpPr>
            <a:spLocks noGrp="1"/>
          </p:cNvSpPr>
          <p:nvPr>
            <p:ph type="pic" idx="1"/>
          </p:nvPr>
        </p:nvSpPr>
        <p:spPr>
          <a:xfrm>
            <a:off x="1792288" y="1684865"/>
            <a:ext cx="5486400" cy="30249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ext Placeholder 3"/>
          <p:cNvSpPr>
            <a:spLocks noGrp="1"/>
          </p:cNvSpPr>
          <p:nvPr>
            <p:ph type="body" sz="half" idx="2"/>
          </p:nvPr>
        </p:nvSpPr>
        <p:spPr>
          <a:xfrm>
            <a:off x="1792288" y="543428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ext Placeholder 10"/>
          <p:cNvSpPr>
            <a:spLocks noGrp="1"/>
          </p:cNvSpPr>
          <p:nvPr>
            <p:ph type="body" sz="quarter" idx="11" hasCustomPrompt="1"/>
          </p:nvPr>
        </p:nvSpPr>
        <p:spPr>
          <a:xfrm>
            <a:off x="1789545" y="4985326"/>
            <a:ext cx="5484380" cy="439161"/>
          </a:xfrm>
          <a:prstGeom prst="rect">
            <a:avLst/>
          </a:prstGeom>
        </p:spPr>
        <p:txBody>
          <a:bodyPr vert="horz">
            <a:normAutofit/>
          </a:bodyPr>
          <a:lstStyle>
            <a:lvl1pPr marL="0" marR="0" indent="0" algn="l" defTabSz="457200" rtl="0" eaLnBrk="1" fontAlgn="auto" latinLnBrk="0" hangingPunct="1">
              <a:lnSpc>
                <a:spcPct val="100000"/>
              </a:lnSpc>
              <a:spcBef>
                <a:spcPct val="0"/>
              </a:spcBef>
              <a:spcAft>
                <a:spcPts val="0"/>
              </a:spcAft>
              <a:buClrTx/>
              <a:buSzTx/>
              <a:buFontTx/>
              <a:buNone/>
              <a:tabLst/>
              <a:defRPr kumimoji="0" lang="en-US" sz="3200" b="1" i="0" u="none" strike="noStrike" kern="1200" cap="none" spc="0" normalizeH="0" baseline="0" noProof="0">
                <a:ln>
                  <a:noFill/>
                </a:ln>
                <a:solidFill>
                  <a:schemeClr val="tx1"/>
                </a:solidFill>
                <a:effectLst/>
                <a:uLnTx/>
                <a:uFillTx/>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800" b="1" i="0" u="none" strike="noStrike" kern="1200" cap="none" spc="0" normalizeH="0" baseline="0" noProof="0" dirty="0" smtClean="0">
                <a:ln>
                  <a:noFill/>
                </a:ln>
                <a:solidFill>
                  <a:schemeClr val="tx1"/>
                </a:solidFill>
                <a:effectLst/>
                <a:uLnTx/>
                <a:uFillTx/>
                <a:latin typeface="+mj-lt"/>
                <a:ea typeface="+mj-ea"/>
                <a:cs typeface="+mj-cs"/>
              </a:rPr>
              <a:t>Click to edit Master title style</a:t>
            </a:r>
            <a:endParaRPr kumimoji="0" lang="en-US" sz="1800" b="1" i="0" u="none" strike="noStrike" kern="1200" cap="none" spc="0" normalizeH="0" baseline="0" noProof="0" dirty="0">
              <a:ln>
                <a:noFill/>
              </a:ln>
              <a:solidFill>
                <a:schemeClr val="tx1"/>
              </a:solidFill>
              <a:effectLst/>
              <a:uLnTx/>
              <a:uFillTx/>
              <a:latin typeface="+mj-lt"/>
              <a:ea typeface="+mj-ea"/>
              <a:cs typeface="+mj-cs"/>
            </a:endParaRPr>
          </a:p>
        </p:txBody>
      </p:sp>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
        <p:nvSpPr>
          <p:cNvPr id="6" name="Text Placeholder 12"/>
          <p:cNvSpPr>
            <a:spLocks noGrp="1"/>
          </p:cNvSpPr>
          <p:nvPr userDrawn="1">
            <p:ph type="body" sz="quarter" idx="12" hasCustomPrompt="1"/>
          </p:nvPr>
        </p:nvSpPr>
        <p:spPr>
          <a:xfrm>
            <a:off x="5240868" y="338667"/>
            <a:ext cx="3742268" cy="330730"/>
          </a:xfrm>
          <a:prstGeom prst="rect">
            <a:avLst/>
          </a:prstGeom>
        </p:spPr>
        <p:txBody>
          <a:bodyPr/>
          <a:lstStyle>
            <a:lvl1pPr algn="r">
              <a:buNone/>
              <a:defRPr sz="1400" baseline="0">
                <a:solidFill>
                  <a:srgbClr val="FFFFFF"/>
                </a:solidFill>
              </a:defRPr>
            </a:lvl1pPr>
          </a:lstStyle>
          <a:p>
            <a:r>
              <a:rPr lang="en-US" dirty="0" smtClean="0"/>
              <a:t>BUSINESS LINE</a:t>
            </a:r>
            <a:endParaRPr lang="en-US" dirty="0"/>
          </a:p>
        </p:txBody>
      </p:sp>
    </p:spTree>
    <p:extLst>
      <p:ext uri="{BB962C8B-B14F-4D97-AF65-F5344CB8AC3E}">
        <p14:creationId xmlns:p14="http://schemas.microsoft.com/office/powerpoint/2010/main" val="166624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532467"/>
            <a:ext cx="4038600" cy="4916969"/>
          </a:xfrm>
          <a:prstGeom prst="rect">
            <a:avLst/>
          </a:prstGeom>
        </p:spPr>
        <p:txBody>
          <a:bodyPr>
            <a:normAutofit/>
          </a:bodyPr>
          <a:lstStyle>
            <a:lvl1pPr>
              <a:buClr>
                <a:schemeClr val="tx2"/>
              </a:buClr>
              <a:buSzPct val="55000"/>
              <a:buFont typeface="Lucida Grande"/>
              <a:buChar char="►"/>
              <a:defRPr sz="2800"/>
            </a:lvl1pPr>
            <a:lvl2pPr>
              <a:buClr>
                <a:schemeClr val="tx2"/>
              </a:buClr>
              <a:defRPr sz="2400"/>
            </a:lvl2pPr>
            <a:lvl3pPr>
              <a:buClr>
                <a:schemeClr val="tx2"/>
              </a:buClr>
              <a:defRPr sz="2000"/>
            </a:lvl3pPr>
            <a:lvl4pPr>
              <a:buClr>
                <a:schemeClr val="tx2"/>
              </a:buClr>
              <a:defRPr sz="1800"/>
            </a:lvl4pPr>
            <a:lvl5pPr>
              <a:buClr>
                <a:schemeClr val="tx2"/>
              </a:buCl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Content Placeholder 4" descr="QuestionMark-WHITE.png"/>
          <p:cNvPicPr>
            <a:picLocks noChangeAspect="1"/>
          </p:cNvPicPr>
          <p:nvPr userDrawn="1"/>
        </p:nvPicPr>
        <p:blipFill>
          <a:blip r:embed="rId2" cstate="print"/>
          <a:srcRect t="-9423" b="-9423"/>
          <a:stretch>
            <a:fillRect/>
          </a:stretch>
        </p:blipFill>
        <p:spPr>
          <a:xfrm>
            <a:off x="4648200" y="1923473"/>
            <a:ext cx="4038600" cy="4525963"/>
          </a:xfrm>
          <a:prstGeom prst="rect">
            <a:avLst/>
          </a:prstGeom>
        </p:spPr>
      </p:pic>
      <p:sp>
        <p:nvSpPr>
          <p:cNvPr id="9"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
        <p:nvSpPr>
          <p:cNvPr id="5" name="Text Placeholder 12"/>
          <p:cNvSpPr>
            <a:spLocks noGrp="1"/>
          </p:cNvSpPr>
          <p:nvPr userDrawn="1">
            <p:ph type="body" sz="quarter" idx="11" hasCustomPrompt="1"/>
          </p:nvPr>
        </p:nvSpPr>
        <p:spPr>
          <a:xfrm>
            <a:off x="5240868" y="338667"/>
            <a:ext cx="3742268" cy="330730"/>
          </a:xfrm>
          <a:prstGeom prst="rect">
            <a:avLst/>
          </a:prstGeom>
        </p:spPr>
        <p:txBody>
          <a:bodyPr/>
          <a:lstStyle>
            <a:lvl1pPr algn="r">
              <a:buNone/>
              <a:defRPr sz="1400" baseline="0">
                <a:solidFill>
                  <a:srgbClr val="FFFFFF"/>
                </a:solidFill>
              </a:defRPr>
            </a:lvl1pPr>
          </a:lstStyle>
          <a:p>
            <a:r>
              <a:rPr lang="en-US" dirty="0" smtClean="0"/>
              <a:t>BUSINESS LINE</a:t>
            </a:r>
            <a:endParaRPr lang="en-US" dirty="0"/>
          </a:p>
        </p:txBody>
      </p:sp>
    </p:spTree>
    <p:extLst>
      <p:ext uri="{BB962C8B-B14F-4D97-AF65-F5344CB8AC3E}">
        <p14:creationId xmlns:p14="http://schemas.microsoft.com/office/powerpoint/2010/main" val="3779986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19112" y="1898651"/>
            <a:ext cx="3729615" cy="395817"/>
          </a:xfrm>
          <a:prstGeom prst="rect">
            <a:avLst/>
          </a:prstGeom>
        </p:spPr>
        <p:txBody>
          <a:bodyPr vert="horz">
            <a:normAutofit/>
          </a:bodyPr>
          <a:lstStyle>
            <a:lvl1pPr>
              <a:buNone/>
              <a:defRPr sz="1800" baseline="0"/>
            </a:lvl1pPr>
          </a:lstStyle>
          <a:p>
            <a:pPr lvl="0"/>
            <a:r>
              <a:rPr lang="en-US" dirty="0" smtClean="0"/>
              <a:t>Area 1</a:t>
            </a:r>
          </a:p>
        </p:txBody>
      </p:sp>
      <p:cxnSp>
        <p:nvCxnSpPr>
          <p:cNvPr id="19" name="Straight Connector 18"/>
          <p:cNvCxnSpPr/>
          <p:nvPr userDrawn="1"/>
        </p:nvCxnSpPr>
        <p:spPr>
          <a:xfrm rot="5400000">
            <a:off x="2407227" y="3958937"/>
            <a:ext cx="4144818"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519545" y="3933250"/>
            <a:ext cx="7931728" cy="1588"/>
          </a:xfrm>
          <a:prstGeom prst="line">
            <a:avLst/>
          </a:prstGeom>
        </p:spPr>
        <p:style>
          <a:lnRef idx="2">
            <a:schemeClr val="accent1"/>
          </a:lnRef>
          <a:fillRef idx="0">
            <a:schemeClr val="accent1"/>
          </a:fillRef>
          <a:effectRef idx="1">
            <a:schemeClr val="accent1"/>
          </a:effectRef>
          <a:fontRef idx="minor">
            <a:schemeClr val="tx1"/>
          </a:fontRef>
        </p:style>
      </p:cxnSp>
      <p:sp>
        <p:nvSpPr>
          <p:cNvPr id="22" name="Content Placeholder 21"/>
          <p:cNvSpPr>
            <a:spLocks noGrp="1"/>
          </p:cNvSpPr>
          <p:nvPr>
            <p:ph sz="quarter" idx="19" hasCustomPrompt="1"/>
          </p:nvPr>
        </p:nvSpPr>
        <p:spPr>
          <a:xfrm>
            <a:off x="516466"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29" name="Text Placeholder 4"/>
          <p:cNvSpPr>
            <a:spLocks noGrp="1"/>
          </p:cNvSpPr>
          <p:nvPr>
            <p:ph type="body" sz="quarter" idx="20" hasCustomPrompt="1"/>
          </p:nvPr>
        </p:nvSpPr>
        <p:spPr>
          <a:xfrm>
            <a:off x="4718579" y="1898651"/>
            <a:ext cx="3729615" cy="395817"/>
          </a:xfrm>
          <a:prstGeom prst="rect">
            <a:avLst/>
          </a:prstGeom>
        </p:spPr>
        <p:txBody>
          <a:bodyPr vert="horz">
            <a:normAutofit/>
          </a:bodyPr>
          <a:lstStyle>
            <a:lvl1pPr>
              <a:buNone/>
              <a:defRPr sz="1800" baseline="0"/>
            </a:lvl1pPr>
          </a:lstStyle>
          <a:p>
            <a:pPr lvl="0"/>
            <a:r>
              <a:rPr lang="en-US" dirty="0" smtClean="0"/>
              <a:t>Area 2</a:t>
            </a:r>
          </a:p>
        </p:txBody>
      </p:sp>
      <p:sp>
        <p:nvSpPr>
          <p:cNvPr id="30" name="Content Placeholder 21"/>
          <p:cNvSpPr>
            <a:spLocks noGrp="1"/>
          </p:cNvSpPr>
          <p:nvPr>
            <p:ph sz="quarter" idx="21" hasCustomPrompt="1"/>
          </p:nvPr>
        </p:nvSpPr>
        <p:spPr>
          <a:xfrm>
            <a:off x="4715933" y="2293939"/>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1" name="Text Placeholder 4"/>
          <p:cNvSpPr>
            <a:spLocks noGrp="1"/>
          </p:cNvSpPr>
          <p:nvPr>
            <p:ph type="body" sz="quarter" idx="22" hasCustomPrompt="1"/>
          </p:nvPr>
        </p:nvSpPr>
        <p:spPr>
          <a:xfrm>
            <a:off x="519112" y="4150785"/>
            <a:ext cx="3729615" cy="395817"/>
          </a:xfrm>
          <a:prstGeom prst="rect">
            <a:avLst/>
          </a:prstGeom>
        </p:spPr>
        <p:txBody>
          <a:bodyPr vert="horz">
            <a:normAutofit/>
          </a:bodyPr>
          <a:lstStyle>
            <a:lvl1pPr>
              <a:buNone/>
              <a:defRPr sz="1800" baseline="0"/>
            </a:lvl1pPr>
          </a:lstStyle>
          <a:p>
            <a:pPr lvl="0"/>
            <a:r>
              <a:rPr lang="en-US" dirty="0" smtClean="0"/>
              <a:t>Area 3</a:t>
            </a:r>
          </a:p>
        </p:txBody>
      </p:sp>
      <p:sp>
        <p:nvSpPr>
          <p:cNvPr id="32" name="Content Placeholder 21"/>
          <p:cNvSpPr>
            <a:spLocks noGrp="1"/>
          </p:cNvSpPr>
          <p:nvPr>
            <p:ph sz="quarter" idx="23" hasCustomPrompt="1"/>
          </p:nvPr>
        </p:nvSpPr>
        <p:spPr>
          <a:xfrm>
            <a:off x="516466"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33" name="Text Placeholder 4"/>
          <p:cNvSpPr>
            <a:spLocks noGrp="1"/>
          </p:cNvSpPr>
          <p:nvPr>
            <p:ph type="body" sz="quarter" idx="24" hasCustomPrompt="1"/>
          </p:nvPr>
        </p:nvSpPr>
        <p:spPr>
          <a:xfrm>
            <a:off x="4718579" y="4150785"/>
            <a:ext cx="3729615" cy="395817"/>
          </a:xfrm>
          <a:prstGeom prst="rect">
            <a:avLst/>
          </a:prstGeom>
        </p:spPr>
        <p:txBody>
          <a:bodyPr vert="horz">
            <a:normAutofit/>
          </a:bodyPr>
          <a:lstStyle>
            <a:lvl1pPr>
              <a:buNone/>
              <a:defRPr sz="1800" baseline="0"/>
            </a:lvl1pPr>
          </a:lstStyle>
          <a:p>
            <a:pPr lvl="0"/>
            <a:r>
              <a:rPr lang="en-US" dirty="0" smtClean="0"/>
              <a:t>Area 4</a:t>
            </a:r>
          </a:p>
        </p:txBody>
      </p:sp>
      <p:sp>
        <p:nvSpPr>
          <p:cNvPr id="34" name="Content Placeholder 21"/>
          <p:cNvSpPr>
            <a:spLocks noGrp="1"/>
          </p:cNvSpPr>
          <p:nvPr>
            <p:ph sz="quarter" idx="25" hasCustomPrompt="1"/>
          </p:nvPr>
        </p:nvSpPr>
        <p:spPr>
          <a:xfrm>
            <a:off x="4715933" y="4546073"/>
            <a:ext cx="3733271" cy="1482195"/>
          </a:xfrm>
          <a:prstGeom prst="rect">
            <a:avLst/>
          </a:prstGeom>
        </p:spPr>
        <p:txBody>
          <a:bodyPr vert="horz">
            <a:normAutofit/>
          </a:bodyPr>
          <a:lstStyle>
            <a:lvl1pPr>
              <a:buNone/>
              <a:defRPr sz="1200"/>
            </a:lvl1pPr>
          </a:lstStyle>
          <a:p>
            <a:pPr lvl="0"/>
            <a:r>
              <a:rPr lang="en-US" sz="1200" dirty="0" smtClean="0"/>
              <a:t>Click to add object</a:t>
            </a:r>
            <a:endParaRPr lang="en-US" dirty="0"/>
          </a:p>
        </p:txBody>
      </p:sp>
      <p:sp>
        <p:nvSpPr>
          <p:cNvPr id="15" name="Title 1"/>
          <p:cNvSpPr>
            <a:spLocks noGrp="1"/>
          </p:cNvSpPr>
          <p:nvPr>
            <p:ph type="ctrTitle"/>
          </p:nvPr>
        </p:nvSpPr>
        <p:spPr>
          <a:xfrm>
            <a:off x="466439" y="895062"/>
            <a:ext cx="8146470" cy="421121"/>
          </a:xfrm>
          <a:prstGeom prst="rect">
            <a:avLst/>
          </a:prstGeom>
        </p:spPr>
        <p:txBody>
          <a:bodyPr>
            <a:normAutofit/>
          </a:bodyPr>
          <a:lstStyle>
            <a:lvl1pPr algn="l">
              <a:defRPr sz="1800">
                <a:solidFill>
                  <a:srgbClr val="FFFFFF"/>
                </a:solidFill>
              </a:defRPr>
            </a:lvl1pPr>
          </a:lstStyle>
          <a:p>
            <a:r>
              <a:rPr lang="en-US" dirty="0" smtClean="0"/>
              <a:t>Click to edit Master title style</a:t>
            </a:r>
            <a:endParaRPr lang="en-US" dirty="0"/>
          </a:p>
        </p:txBody>
      </p:sp>
      <p:sp>
        <p:nvSpPr>
          <p:cNvPr id="13" name="Text Placeholder 12"/>
          <p:cNvSpPr>
            <a:spLocks noGrp="1"/>
          </p:cNvSpPr>
          <p:nvPr userDrawn="1">
            <p:ph type="body" sz="quarter" idx="11" hasCustomPrompt="1"/>
          </p:nvPr>
        </p:nvSpPr>
        <p:spPr>
          <a:xfrm>
            <a:off x="5240868" y="338667"/>
            <a:ext cx="3742268" cy="330730"/>
          </a:xfrm>
          <a:prstGeom prst="rect">
            <a:avLst/>
          </a:prstGeom>
        </p:spPr>
        <p:txBody>
          <a:bodyPr/>
          <a:lstStyle>
            <a:lvl1pPr algn="r">
              <a:buNone/>
              <a:defRPr sz="1400" baseline="0">
                <a:solidFill>
                  <a:srgbClr val="FFFFFF"/>
                </a:solidFill>
              </a:defRPr>
            </a:lvl1pPr>
          </a:lstStyle>
          <a:p>
            <a:r>
              <a:rPr lang="en-US" dirty="0" smtClean="0"/>
              <a:t>BUSINESS LINE</a:t>
            </a:r>
            <a:endParaRPr lang="en-US" dirty="0"/>
          </a:p>
        </p:txBody>
      </p:sp>
    </p:spTree>
    <p:extLst>
      <p:ext uri="{BB962C8B-B14F-4D97-AF65-F5344CB8AC3E}">
        <p14:creationId xmlns:p14="http://schemas.microsoft.com/office/powerpoint/2010/main" val="21120350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Title and Content">
    <p:bg>
      <p:bgPr>
        <a:gradFill flip="none" rotWithShape="1">
          <a:gsLst>
            <a:gs pos="0">
              <a:schemeClr val="bg2">
                <a:lumMod val="50000"/>
              </a:schemeClr>
            </a:gs>
            <a:gs pos="100000">
              <a:srgbClr val="042644"/>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 name="TextBox 9"/>
          <p:cNvSpPr txBox="1"/>
          <p:nvPr userDrawn="1"/>
        </p:nvSpPr>
        <p:spPr>
          <a:xfrm>
            <a:off x="976466" y="3229171"/>
            <a:ext cx="914400" cy="914400"/>
          </a:xfrm>
          <a:prstGeom prst="rect">
            <a:avLst/>
          </a:prstGeom>
        </p:spPr>
        <p:txBody>
          <a:bodyPr wrap="none" rtlCol="0">
            <a:normAutofit/>
          </a:bodyPr>
          <a:lstStyle/>
          <a:p>
            <a:pPr defTabSz="457200" fontAlgn="auto">
              <a:spcAft>
                <a:spcPts val="0"/>
              </a:spcAft>
            </a:pPr>
            <a:endParaRPr lang="en-US" sz="1600" dirty="0" smtClean="0">
              <a:solidFill>
                <a:prstClr val="white"/>
              </a:solidFill>
              <a:latin typeface="Arial"/>
              <a:ea typeface="+mj-ea"/>
              <a:cs typeface="+mj-cs"/>
            </a:endParaRPr>
          </a:p>
        </p:txBody>
      </p:sp>
    </p:spTree>
    <p:extLst>
      <p:ext uri="{BB962C8B-B14F-4D97-AF65-F5344CB8AC3E}">
        <p14:creationId xmlns:p14="http://schemas.microsoft.com/office/powerpoint/2010/main" val="3705526410"/>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123311F-5C83-4340-8A89-6B7ABA08CFA1}" type="datetimeFigureOut">
              <a:rPr lang="en-US"/>
              <a:pPr>
                <a:defRPr/>
              </a:pPr>
              <a:t>5/17/2016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E27977-38C3-48FB-B4BC-D0B5CF21B6F8}" type="slidenum">
              <a:rPr lang="en-US"/>
              <a:pPr>
                <a:defRPr/>
              </a:pPr>
              <a:t>‹#›</a:t>
            </a:fld>
            <a:endParaRPr lang="en-US" dirty="0"/>
          </a:p>
        </p:txBody>
      </p:sp>
    </p:spTree>
    <p:extLst>
      <p:ext uri="{BB962C8B-B14F-4D97-AF65-F5344CB8AC3E}">
        <p14:creationId xmlns:p14="http://schemas.microsoft.com/office/powerpoint/2010/main" val="261628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01454CD-D311-439F-A79C-04EFFDC1D2F9}" type="datetimeFigureOut">
              <a:rPr lang="en-US"/>
              <a:pPr>
                <a:defRPr/>
              </a:pPr>
              <a:t>5/17/2016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14008F-E416-4F17-94C0-A606AE0128EF}" type="slidenum">
              <a:rPr lang="en-US"/>
              <a:pPr>
                <a:defRPr/>
              </a:pPr>
              <a:t>‹#›</a:t>
            </a:fld>
            <a:endParaRPr lang="en-US" dirty="0"/>
          </a:p>
        </p:txBody>
      </p:sp>
    </p:spTree>
    <p:extLst>
      <p:ext uri="{BB962C8B-B14F-4D97-AF65-F5344CB8AC3E}">
        <p14:creationId xmlns:p14="http://schemas.microsoft.com/office/powerpoint/2010/main" val="2879521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99C5BCE-C87E-4D30-A816-EB5B885FA5A2}" type="datetimeFigureOut">
              <a:rPr lang="en-US"/>
              <a:pPr>
                <a:defRPr/>
              </a:pPr>
              <a:t>5/17/2016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8242CB6-6E76-4081-A88C-CE737FA68899}" type="slidenum">
              <a:rPr lang="en-US"/>
              <a:pPr>
                <a:defRPr/>
              </a:pPr>
              <a:t>‹#›</a:t>
            </a:fld>
            <a:endParaRPr lang="en-US" dirty="0"/>
          </a:p>
        </p:txBody>
      </p:sp>
    </p:spTree>
    <p:extLst>
      <p:ext uri="{BB962C8B-B14F-4D97-AF65-F5344CB8AC3E}">
        <p14:creationId xmlns:p14="http://schemas.microsoft.com/office/powerpoint/2010/main" val="3063365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7A93192-FFD6-4A75-BC84-8F91F655F481}" type="datetimeFigureOut">
              <a:rPr lang="en-US"/>
              <a:pPr>
                <a:defRPr/>
              </a:pPr>
              <a:t>5/17/2016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6BDC35C-03C7-4023-AFA1-157339ECAA27}" type="slidenum">
              <a:rPr lang="en-US"/>
              <a:pPr>
                <a:defRPr/>
              </a:pPr>
              <a:t>‹#›</a:t>
            </a:fld>
            <a:endParaRPr lang="en-US" dirty="0"/>
          </a:p>
        </p:txBody>
      </p:sp>
    </p:spTree>
    <p:extLst>
      <p:ext uri="{BB962C8B-B14F-4D97-AF65-F5344CB8AC3E}">
        <p14:creationId xmlns:p14="http://schemas.microsoft.com/office/powerpoint/2010/main" val="3882493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D00AC1D-63DA-46B6-A225-128CE9433AC5}" type="datetimeFigureOut">
              <a:rPr lang="en-US"/>
              <a:pPr>
                <a:defRPr/>
              </a:pPr>
              <a:t>5/17/2016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60D8E3-7AB9-41F2-96AD-2B730BBF32FE}" type="slidenum">
              <a:rPr lang="en-US"/>
              <a:pPr>
                <a:defRPr/>
              </a:pPr>
              <a:t>‹#›</a:t>
            </a:fld>
            <a:endParaRPr lang="en-US" dirty="0"/>
          </a:p>
        </p:txBody>
      </p:sp>
    </p:spTree>
    <p:extLst>
      <p:ext uri="{BB962C8B-B14F-4D97-AF65-F5344CB8AC3E}">
        <p14:creationId xmlns:p14="http://schemas.microsoft.com/office/powerpoint/2010/main" val="2746625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1F4069A-BC36-4162-87D2-F53AF2A89D0F}" type="datetimeFigureOut">
              <a:rPr lang="en-US"/>
              <a:pPr>
                <a:defRPr/>
              </a:pPr>
              <a:t>5/17/2016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0C25E06-79D8-4DB4-B4A4-8A2CF0186647}" type="slidenum">
              <a:rPr lang="en-US"/>
              <a:pPr>
                <a:defRPr/>
              </a:pPr>
              <a:t>‹#›</a:t>
            </a:fld>
            <a:endParaRPr lang="en-US" dirty="0"/>
          </a:p>
        </p:txBody>
      </p:sp>
    </p:spTree>
    <p:extLst>
      <p:ext uri="{BB962C8B-B14F-4D97-AF65-F5344CB8AC3E}">
        <p14:creationId xmlns:p14="http://schemas.microsoft.com/office/powerpoint/2010/main" val="17275184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49"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60C742D-E65A-4CAE-B64D-7BAF1714F644}" type="datetimeFigureOut">
              <a:rPr lang="en-US"/>
              <a:pPr>
                <a:defRPr/>
              </a:pPr>
              <a:t>5/17/2016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1C4CA8-D2BB-48A9-9F5A-A0DAA8E94938}" type="slidenum">
              <a:rPr lang="en-US"/>
              <a:pPr>
                <a:defRPr/>
              </a:pPr>
              <a:t>‹#›</a:t>
            </a:fld>
            <a:endParaRPr lang="en-US" dirty="0"/>
          </a:p>
        </p:txBody>
      </p:sp>
    </p:spTree>
    <p:extLst>
      <p:ext uri="{BB962C8B-B14F-4D97-AF65-F5344CB8AC3E}">
        <p14:creationId xmlns:p14="http://schemas.microsoft.com/office/powerpoint/2010/main" val="39018106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7A4720-67DC-40D6-A5C6-D607593081E9}" type="datetimeFigureOut">
              <a:rPr lang="en-US"/>
              <a:pPr>
                <a:defRPr/>
              </a:pPr>
              <a:t>5/17/2016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B9E794-0532-4BAD-9A3A-6C4AAD8D0380}" type="slidenum">
              <a:rPr lang="en-US"/>
              <a:pPr>
                <a:defRPr/>
              </a:pPr>
              <a:t>‹#›</a:t>
            </a:fld>
            <a:endParaRPr lang="en-US" dirty="0"/>
          </a:p>
        </p:txBody>
      </p:sp>
    </p:spTree>
    <p:extLst>
      <p:ext uri="{BB962C8B-B14F-4D97-AF65-F5344CB8AC3E}">
        <p14:creationId xmlns:p14="http://schemas.microsoft.com/office/powerpoint/2010/main" val="1707384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6"/>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6"/>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41908CF-C99E-4C9B-BD3A-8A7DC35D6C25}" type="datetimeFigureOut">
              <a:rPr lang="en-US"/>
              <a:pPr>
                <a:defRPr/>
              </a:pPr>
              <a:t>5/17/2016</a:t>
            </a:fld>
            <a:endParaRPr lang="en-US" dirty="0"/>
          </a:p>
        </p:txBody>
      </p:sp>
      <p:sp>
        <p:nvSpPr>
          <p:cNvPr id="5" name="Footer Placeholder 4"/>
          <p:cNvSpPr>
            <a:spLocks noGrp="1"/>
          </p:cNvSpPr>
          <p:nvPr>
            <p:ph type="ftr" sz="quarter" idx="3"/>
          </p:nvPr>
        </p:nvSpPr>
        <p:spPr>
          <a:xfrm>
            <a:off x="3124200" y="6356356"/>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6"/>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67D413BE-EF9B-45E7-8647-734155E8662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2B5C97"/>
            </a:gs>
            <a:gs pos="100000">
              <a:srgbClr val="042644"/>
            </a:gs>
          </a:gsLst>
          <a:lin ang="16200000" scaled="0"/>
          <a:tileRect/>
        </a:gradFill>
        <a:effectLst/>
      </p:bgPr>
    </p:bg>
    <p:spTree>
      <p:nvGrpSpPr>
        <p:cNvPr id="1" name=""/>
        <p:cNvGrpSpPr/>
        <p:nvPr/>
      </p:nvGrpSpPr>
      <p:grpSpPr>
        <a:xfrm>
          <a:off x="0" y="0"/>
          <a:ext cx="0" cy="0"/>
          <a:chOff x="0" y="0"/>
          <a:chExt cx="0" cy="0"/>
        </a:xfrm>
      </p:grpSpPr>
      <p:sp>
        <p:nvSpPr>
          <p:cNvPr id="7" name="Footer Placeholder 4"/>
          <p:cNvSpPr txBox="1">
            <a:spLocks/>
          </p:cNvSpPr>
          <p:nvPr userDrawn="1"/>
        </p:nvSpPr>
        <p:spPr>
          <a:xfrm>
            <a:off x="190500" y="6672053"/>
            <a:ext cx="3987800" cy="245214"/>
          </a:xfrm>
          <a:prstGeom prst="rect">
            <a:avLst/>
          </a:prstGeom>
        </p:spPr>
        <p:txBody>
          <a:bodyPr/>
          <a:lstStyle/>
          <a:p>
            <a:pPr fontAlgn="auto">
              <a:spcBef>
                <a:spcPts val="0"/>
              </a:spcBef>
              <a:spcAft>
                <a:spcPts val="0"/>
              </a:spcAft>
              <a:defRPr/>
            </a:pPr>
            <a:r>
              <a:rPr lang="en-US" sz="600" dirty="0" smtClean="0">
                <a:solidFill>
                  <a:srgbClr val="FFFFFF"/>
                </a:solidFill>
                <a:latin typeface="Arial"/>
                <a:cs typeface="Arial"/>
              </a:rPr>
              <a:t>Confidential and proprietary information © 2013 Sallie Mae, Inc. All rights reserved.</a:t>
            </a:r>
            <a:endParaRPr lang="en-US" sz="600" dirty="0">
              <a:solidFill>
                <a:srgbClr val="FFFFFF"/>
              </a:solidFill>
              <a:latin typeface="Arial"/>
              <a:cs typeface="Arial"/>
            </a:endParaRPr>
          </a:p>
        </p:txBody>
      </p:sp>
      <p:sp>
        <p:nvSpPr>
          <p:cNvPr id="8" name="Right Triangle 7"/>
          <p:cNvSpPr/>
          <p:nvPr userDrawn="1"/>
        </p:nvSpPr>
        <p:spPr>
          <a:xfrm>
            <a:off x="8811688" y="6229350"/>
            <a:ext cx="228600" cy="152400"/>
          </a:xfrm>
          <a:prstGeom prst="rtTriangle">
            <a:avLst/>
          </a:prstGeom>
          <a:solidFill>
            <a:schemeClr val="tx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Right Triangle 9"/>
          <p:cNvSpPr/>
          <p:nvPr userDrawn="1"/>
        </p:nvSpPr>
        <p:spPr>
          <a:xfrm flipH="1">
            <a:off x="89757" y="699176"/>
            <a:ext cx="210820" cy="111895"/>
          </a:xfrm>
          <a:prstGeom prst="rtTriangle">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userDrawn="1"/>
        </p:nvSpPr>
        <p:spPr>
          <a:xfrm>
            <a:off x="178367" y="677774"/>
            <a:ext cx="8811345" cy="600008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ectangle 11"/>
          <p:cNvSpPr/>
          <p:nvPr userDrawn="1"/>
        </p:nvSpPr>
        <p:spPr>
          <a:xfrm>
            <a:off x="88518" y="804332"/>
            <a:ext cx="8761402" cy="567268"/>
          </a:xfrm>
          <a:prstGeom prst="rect">
            <a:avLst/>
          </a:prstGeom>
          <a:solidFill>
            <a:srgbClr val="0D77C3"/>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p:cNvSpPr/>
          <p:nvPr userDrawn="1"/>
        </p:nvSpPr>
        <p:spPr>
          <a:xfrm>
            <a:off x="8737600" y="6379845"/>
            <a:ext cx="315388" cy="214630"/>
          </a:xfrm>
          <a:prstGeom prst="rect">
            <a:avLst/>
          </a:prstGeom>
          <a:solidFill>
            <a:srgbClr val="7F7F7F"/>
          </a:solidFill>
          <a:ln>
            <a:noFill/>
          </a:ln>
          <a:effectLst/>
        </p:spPr>
        <p:style>
          <a:lnRef idx="1">
            <a:schemeClr val="accent1"/>
          </a:lnRef>
          <a:fillRef idx="3">
            <a:schemeClr val="accent1"/>
          </a:fillRef>
          <a:effectRef idx="2">
            <a:schemeClr val="accent1"/>
          </a:effectRef>
          <a:fontRef idx="minor">
            <a:schemeClr val="lt1"/>
          </a:fontRef>
        </p:style>
      </p:sp>
      <p:sp>
        <p:nvSpPr>
          <p:cNvPr id="22" name="Slide Number Placeholder 3"/>
          <p:cNvSpPr txBox="1">
            <a:spLocks/>
          </p:cNvSpPr>
          <p:nvPr userDrawn="1"/>
        </p:nvSpPr>
        <p:spPr>
          <a:xfrm>
            <a:off x="8682565" y="6345764"/>
            <a:ext cx="419100" cy="273050"/>
          </a:xfrm>
          <a:prstGeom prst="rect">
            <a:avLst/>
          </a:prstGeom>
        </p:spPr>
        <p:txBody>
          <a:bodyPr anchor="ctr"/>
          <a:lstStyle/>
          <a:p>
            <a:pPr algn="ctr" fontAlgn="auto">
              <a:spcBef>
                <a:spcPts val="0"/>
              </a:spcBef>
              <a:spcAft>
                <a:spcPts val="0"/>
              </a:spcAft>
            </a:pPr>
            <a:fld id="{96D20899-27D1-4A93-B9B4-A10B3EAFCBD4}" type="slidenum">
              <a:rPr lang="en-US" sz="900" smtClean="0">
                <a:solidFill>
                  <a:srgbClr val="FFFFFF"/>
                </a:solidFill>
                <a:latin typeface="Arial Bold"/>
                <a:cs typeface="Arial Bold"/>
              </a:rPr>
              <a:pPr algn="ctr" fontAlgn="auto">
                <a:spcBef>
                  <a:spcPts val="0"/>
                </a:spcBef>
                <a:spcAft>
                  <a:spcPts val="0"/>
                </a:spcAft>
              </a:pPr>
              <a:t>‹#›</a:t>
            </a:fld>
            <a:endParaRPr lang="en-US" sz="900" dirty="0">
              <a:solidFill>
                <a:srgbClr val="FFFFFF"/>
              </a:solidFill>
              <a:latin typeface="Arial Bold"/>
              <a:cs typeface="Arial Bold"/>
            </a:endParaRPr>
          </a:p>
        </p:txBody>
      </p:sp>
      <p:pic>
        <p:nvPicPr>
          <p:cNvPr id="15" name="Picture 14" descr="SM_ArchLogo®_white_KO.png"/>
          <p:cNvPicPr>
            <a:picLocks noChangeAspect="1"/>
          </p:cNvPicPr>
          <p:nvPr userDrawn="1"/>
        </p:nvPicPr>
        <p:blipFill>
          <a:blip r:embed="rId10"/>
          <a:stretch>
            <a:fillRect/>
          </a:stretch>
        </p:blipFill>
        <p:spPr>
          <a:xfrm>
            <a:off x="280292" y="149295"/>
            <a:ext cx="977008" cy="451081"/>
          </a:xfrm>
          <a:prstGeom prst="rect">
            <a:avLst/>
          </a:prstGeom>
        </p:spPr>
      </p:pic>
    </p:spTree>
    <p:extLst>
      <p:ext uri="{BB962C8B-B14F-4D97-AF65-F5344CB8AC3E}">
        <p14:creationId xmlns:p14="http://schemas.microsoft.com/office/powerpoint/2010/main" val="180104866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0.wmf"/></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notarywiz15@gmail.com" TargetMode="External"/><Relationship Id="rId2" Type="http://schemas.openxmlformats.org/officeDocument/2006/relationships/hyperlink" Target="http://ebill.auburn.edu/" TargetMode="External"/><Relationship Id="rId1" Type="http://schemas.openxmlformats.org/officeDocument/2006/relationships/slideLayout" Target="../slideLayouts/slideLayout2.xml"/><Relationship Id="rId4" Type="http://schemas.openxmlformats.org/officeDocument/2006/relationships/hyperlink" Target="mailto:studentbilling@auburn.edu"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ebill@auburn.edu" TargetMode="External"/><Relationship Id="rId2" Type="http://schemas.openxmlformats.org/officeDocument/2006/relationships/hyperlink" Target="http://ebill.auburn.edu/"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www.auburn.edu/sf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p:cNvSpPr>
          <p:nvPr>
            <p:ph type="title"/>
          </p:nvPr>
        </p:nvSpPr>
        <p:spPr/>
        <p:txBody>
          <a:bodyPr/>
          <a:lstStyle/>
          <a:p>
            <a:pPr eaLnBrk="1" hangingPunct="1"/>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4000" dirty="0" smtClean="0"/>
              <a:t/>
            </a:r>
            <a:br>
              <a:rPr lang="en-US" sz="4000" dirty="0" smtClean="0"/>
            </a:br>
            <a:r>
              <a:rPr lang="en-US" sz="6000" dirty="0" smtClean="0">
                <a:solidFill>
                  <a:srgbClr val="E87511"/>
                </a:solidFill>
              </a:rPr>
              <a:t>Auburn University</a:t>
            </a:r>
            <a:r>
              <a:rPr lang="en-US" sz="6000" dirty="0" smtClean="0">
                <a:solidFill>
                  <a:schemeClr val="accent2"/>
                </a:solidFill>
              </a:rPr>
              <a:t/>
            </a:r>
            <a:br>
              <a:rPr lang="en-US" sz="6000" dirty="0" smtClean="0">
                <a:solidFill>
                  <a:schemeClr val="accent2"/>
                </a:solidFill>
              </a:rPr>
            </a:br>
            <a:r>
              <a:rPr lang="en-US" sz="6000" dirty="0" smtClean="0">
                <a:solidFill>
                  <a:srgbClr val="002649"/>
                </a:solidFill>
              </a:rPr>
              <a:t>Student Financial Services</a:t>
            </a:r>
          </a:p>
        </p:txBody>
      </p:sp>
      <p:pic>
        <p:nvPicPr>
          <p:cNvPr id="2051" name="Picture 3" descr="Tiger Fac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3276600"/>
            <a:ext cx="4038600" cy="269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rotWithShape="1">
          <a:blip r:embed="rId3"/>
          <a:srcRect l="19551" t="9469" r="19872"/>
          <a:stretch/>
        </p:blipFill>
        <p:spPr bwMode="auto">
          <a:xfrm>
            <a:off x="1020726" y="1371600"/>
            <a:ext cx="7086600" cy="5186204"/>
          </a:xfrm>
          <a:prstGeom prst="rect">
            <a:avLst/>
          </a:prstGeom>
          <a:ln>
            <a:noFill/>
          </a:ln>
          <a:extLst>
            <a:ext uri="{53640926-AAD7-44D8-BBD7-CCE9431645EC}">
              <a14:shadowObscured xmlns:a14="http://schemas.microsoft.com/office/drawing/2010/main"/>
            </a:ext>
          </a:extLst>
        </p:spPr>
      </p:pic>
      <p:sp>
        <p:nvSpPr>
          <p:cNvPr id="7170" name="Title 1"/>
          <p:cNvSpPr>
            <a:spLocks noGrp="1"/>
          </p:cNvSpPr>
          <p:nvPr>
            <p:ph type="title"/>
          </p:nvPr>
        </p:nvSpPr>
        <p:spPr/>
        <p:txBody>
          <a:bodyPr/>
          <a:lstStyle/>
          <a:p>
            <a:pPr eaLnBrk="1" hangingPunct="1"/>
            <a:r>
              <a:rPr lang="en-US" sz="4000" dirty="0"/>
              <a:t>Where and How Students Access </a:t>
            </a:r>
            <a:r>
              <a:rPr lang="en-US" sz="4000" dirty="0" err="1"/>
              <a:t>eBill</a:t>
            </a:r>
            <a:endParaRPr lang="en-US" sz="4000" dirty="0" smtClean="0"/>
          </a:p>
        </p:txBody>
      </p:sp>
      <p:sp>
        <p:nvSpPr>
          <p:cNvPr id="3" name="TextBox 2"/>
          <p:cNvSpPr txBox="1"/>
          <p:nvPr/>
        </p:nvSpPr>
        <p:spPr>
          <a:xfrm>
            <a:off x="4724400" y="5105400"/>
            <a:ext cx="1476375" cy="369332"/>
          </a:xfrm>
          <a:prstGeom prst="rect">
            <a:avLst/>
          </a:prstGeom>
          <a:solidFill>
            <a:schemeClr val="accent1"/>
          </a:solidFill>
        </p:spPr>
        <p:txBody>
          <a:bodyPr wrap="square" rtlCol="0">
            <a:spAutoFit/>
          </a:bodyPr>
          <a:lstStyle/>
          <a:p>
            <a:r>
              <a:rPr lang="en-US" dirty="0" smtClean="0"/>
              <a:t>Click Select</a:t>
            </a:r>
          </a:p>
        </p:txBody>
      </p:sp>
      <p:cxnSp>
        <p:nvCxnSpPr>
          <p:cNvPr id="8" name="Straight Arrow Connector 7"/>
          <p:cNvCxnSpPr/>
          <p:nvPr/>
        </p:nvCxnSpPr>
        <p:spPr>
          <a:xfrm flipH="1" flipV="1">
            <a:off x="3886200" y="3581400"/>
            <a:ext cx="838200" cy="14478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165124" y="1476375"/>
            <a:ext cx="814388" cy="152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5-Point Star 1"/>
          <p:cNvSpPr/>
          <p:nvPr/>
        </p:nvSpPr>
        <p:spPr>
          <a:xfrm>
            <a:off x="852377" y="2939535"/>
            <a:ext cx="304800" cy="32599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5-Point Star 8"/>
          <p:cNvSpPr/>
          <p:nvPr/>
        </p:nvSpPr>
        <p:spPr>
          <a:xfrm>
            <a:off x="7267518" y="2939535"/>
            <a:ext cx="304800" cy="32599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583599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3B86FC-D900-4AF2-9C47-D54E42CD004F}" type="slidenum">
              <a:rPr lang="en-US" smtClean="0">
                <a:solidFill>
                  <a:prstClr val="white"/>
                </a:solidFill>
              </a:rPr>
              <a:pPr/>
              <a:t>11</a:t>
            </a:fld>
            <a:endParaRPr lang="en-US" dirty="0">
              <a:solidFill>
                <a:prstClr val="white"/>
              </a:solidFill>
            </a:endParaRPr>
          </a:p>
        </p:txBody>
      </p:sp>
      <p:pic>
        <p:nvPicPr>
          <p:cNvPr id="7" name="Content Placeholder 6"/>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04800" y="1104810"/>
            <a:ext cx="1466850" cy="1466850"/>
          </a:xfrm>
        </p:spPr>
      </p:pic>
      <p:sp>
        <p:nvSpPr>
          <p:cNvPr id="2" name="Title 1"/>
          <p:cNvSpPr>
            <a:spLocks noGrp="1"/>
          </p:cNvSpPr>
          <p:nvPr>
            <p:ph type="title" idx="4294967295"/>
          </p:nvPr>
        </p:nvSpPr>
        <p:spPr>
          <a:xfrm>
            <a:off x="0" y="-11113"/>
            <a:ext cx="7315200" cy="1154113"/>
          </a:xfrm>
        </p:spPr>
        <p:txBody>
          <a:bodyPr/>
          <a:lstStyle/>
          <a:p>
            <a:r>
              <a:rPr lang="en-US" dirty="0" smtClean="0"/>
              <a:t>eBill Examples</a:t>
            </a:r>
            <a:endParaRPr lang="en-US" dirty="0"/>
          </a:p>
        </p:txBody>
      </p:sp>
      <p:sp>
        <p:nvSpPr>
          <p:cNvPr id="9" name="Rectangle 8"/>
          <p:cNvSpPr/>
          <p:nvPr/>
        </p:nvSpPr>
        <p:spPr>
          <a:xfrm>
            <a:off x="5410200" y="1238071"/>
            <a:ext cx="3505200" cy="1200329"/>
          </a:xfrm>
          <a:prstGeom prst="rect">
            <a:avLst/>
          </a:prstGeom>
        </p:spPr>
        <p:txBody>
          <a:bodyPr wrap="square">
            <a:spAutoFit/>
          </a:bodyPr>
          <a:lstStyle/>
          <a:p>
            <a:pPr algn="r" fontAlgn="auto">
              <a:spcBef>
                <a:spcPts val="0"/>
              </a:spcBef>
              <a:spcAft>
                <a:spcPts val="0"/>
              </a:spcAft>
            </a:pPr>
            <a:r>
              <a:rPr lang="en-US" dirty="0" smtClean="0">
                <a:latin typeface="Arial"/>
              </a:rPr>
              <a:t>                         Captain, Kirk</a:t>
            </a:r>
            <a:endParaRPr lang="en-US" dirty="0">
              <a:latin typeface="Arial"/>
            </a:endParaRPr>
          </a:p>
          <a:p>
            <a:pPr algn="r" fontAlgn="auto">
              <a:spcBef>
                <a:spcPts val="0"/>
              </a:spcBef>
              <a:spcAft>
                <a:spcPts val="0"/>
              </a:spcAft>
            </a:pPr>
            <a:r>
              <a:rPr lang="en-US" dirty="0" smtClean="0">
                <a:latin typeface="Arial"/>
              </a:rPr>
              <a:t>         Student ID# 902251977</a:t>
            </a:r>
          </a:p>
          <a:p>
            <a:pPr algn="r" fontAlgn="auto">
              <a:spcBef>
                <a:spcPts val="0"/>
              </a:spcBef>
              <a:spcAft>
                <a:spcPts val="0"/>
              </a:spcAft>
            </a:pPr>
            <a:r>
              <a:rPr lang="en-US" dirty="0" smtClean="0">
                <a:latin typeface="Arial"/>
              </a:rPr>
              <a:t> Statement </a:t>
            </a:r>
            <a:r>
              <a:rPr lang="en-US" dirty="0">
                <a:latin typeface="Arial"/>
              </a:rPr>
              <a:t>Date: </a:t>
            </a:r>
            <a:r>
              <a:rPr lang="en-US" dirty="0" smtClean="0">
                <a:latin typeface="Arial"/>
              </a:rPr>
              <a:t>07-15-2016</a:t>
            </a:r>
            <a:endParaRPr lang="en-US" dirty="0">
              <a:latin typeface="Arial"/>
            </a:endParaRPr>
          </a:p>
          <a:p>
            <a:pPr algn="r" fontAlgn="auto">
              <a:spcBef>
                <a:spcPts val="0"/>
              </a:spcBef>
              <a:spcAft>
                <a:spcPts val="0"/>
              </a:spcAft>
            </a:pPr>
            <a:r>
              <a:rPr lang="en-US" dirty="0">
                <a:latin typeface="Arial"/>
              </a:rPr>
              <a:t> </a:t>
            </a:r>
            <a:r>
              <a:rPr lang="en-US" dirty="0" smtClean="0">
                <a:latin typeface="Arial"/>
              </a:rPr>
              <a:t>          Due </a:t>
            </a:r>
            <a:r>
              <a:rPr lang="en-US" dirty="0">
                <a:latin typeface="Arial"/>
              </a:rPr>
              <a:t>Date: </a:t>
            </a:r>
            <a:r>
              <a:rPr lang="en-US" dirty="0" smtClean="0">
                <a:latin typeface="Arial"/>
              </a:rPr>
              <a:t>08-05-2016</a:t>
            </a:r>
            <a:endParaRPr lang="en-US" dirty="0">
              <a:latin typeface="Arial"/>
            </a:endParaRPr>
          </a:p>
        </p:txBody>
      </p:sp>
      <p:sp>
        <p:nvSpPr>
          <p:cNvPr id="16" name="Rectangle 2"/>
          <p:cNvSpPr>
            <a:spLocks noChangeArrowheads="1"/>
          </p:cNvSpPr>
          <p:nvPr/>
        </p:nvSpPr>
        <p:spPr bwMode="auto">
          <a:xfrm>
            <a:off x="4025900" y="2454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altLang="en-US" smtClean="0">
                <a:solidFill>
                  <a:prstClr val="white"/>
                </a:solidFill>
                <a:latin typeface="Arial" pitchFamily="34" charset="0"/>
                <a:cs typeface="Arial" pitchFamily="34" charset="0"/>
              </a:rPr>
              <a:t/>
            </a:r>
            <a:br>
              <a:rPr lang="en-US" altLang="en-US" smtClean="0">
                <a:solidFill>
                  <a:prstClr val="white"/>
                </a:solidFill>
                <a:latin typeface="Arial" pitchFamily="34" charset="0"/>
                <a:cs typeface="Arial" pitchFamily="34" charset="0"/>
              </a:rPr>
            </a:br>
            <a:endParaRPr lang="en-US" altLang="en-US" smtClean="0">
              <a:solidFill>
                <a:prstClr val="white"/>
              </a:solidFill>
              <a:latin typeface="Arial" pitchFamily="34" charset="0"/>
              <a:cs typeface="Arial" pitchFamily="34" charset="0"/>
            </a:endParaRPr>
          </a:p>
        </p:txBody>
      </p:sp>
      <p:graphicFrame>
        <p:nvGraphicFramePr>
          <p:cNvPr id="19" name="Table 18"/>
          <p:cNvGraphicFramePr>
            <a:graphicFrameLocks noGrp="1" noChangeAspect="1"/>
          </p:cNvGraphicFramePr>
          <p:nvPr>
            <p:extLst>
              <p:ext uri="{D42A27DB-BD31-4B8C-83A1-F6EECF244321}">
                <p14:modId xmlns:p14="http://schemas.microsoft.com/office/powerpoint/2010/main" val="2680573388"/>
              </p:ext>
            </p:extLst>
          </p:nvPr>
        </p:nvGraphicFramePr>
        <p:xfrm>
          <a:off x="228601" y="2776463"/>
          <a:ext cx="8610600" cy="3154680"/>
        </p:xfrm>
        <a:graphic>
          <a:graphicData uri="http://schemas.openxmlformats.org/drawingml/2006/table">
            <a:tbl>
              <a:tblPr/>
              <a:tblGrid>
                <a:gridCol w="1447799"/>
                <a:gridCol w="1066800"/>
                <a:gridCol w="4191000"/>
                <a:gridCol w="990600"/>
                <a:gridCol w="914401"/>
              </a:tblGrid>
              <a:tr h="165311">
                <a:tc>
                  <a:txBody>
                    <a:bodyPr/>
                    <a:lstStyle/>
                    <a:p>
                      <a:pPr marL="0" marR="0">
                        <a:lnSpc>
                          <a:spcPct val="115000"/>
                        </a:lnSpc>
                        <a:spcBef>
                          <a:spcPts val="0"/>
                        </a:spcBef>
                        <a:spcAft>
                          <a:spcPts val="0"/>
                        </a:spcAft>
                      </a:pPr>
                      <a:r>
                        <a:rPr lang="en-US" sz="1800" b="1" dirty="0">
                          <a:effectLst/>
                          <a:latin typeface="+mn-lt"/>
                          <a:ea typeface="Times New Roman"/>
                          <a:cs typeface="Times New Roman"/>
                        </a:rPr>
                        <a:t>Transaction Date</a:t>
                      </a:r>
                      <a:endParaRPr lang="en-US" sz="1800" b="1" dirty="0">
                        <a:effectLst/>
                        <a:latin typeface="+mn-lt"/>
                        <a:ea typeface="Calibri"/>
                        <a:cs typeface="Times New Roman"/>
                      </a:endParaRPr>
                    </a:p>
                  </a:txBody>
                  <a:tcPr marL="28575" marR="28575"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mn-lt"/>
                          <a:ea typeface="Times New Roman"/>
                          <a:cs typeface="Times New Roman"/>
                        </a:rPr>
                        <a:t>Code</a:t>
                      </a:r>
                      <a:endParaRPr lang="en-US" sz="1800" b="1" dirty="0">
                        <a:effectLst/>
                        <a:latin typeface="+mn-lt"/>
                        <a:ea typeface="Calibri"/>
                        <a:cs typeface="Times New Roman"/>
                      </a:endParaRPr>
                    </a:p>
                  </a:txBody>
                  <a:tcPr marL="28575" marR="28575"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mn-lt"/>
                          <a:ea typeface="Times New Roman"/>
                          <a:cs typeface="Times New Roman"/>
                        </a:rPr>
                        <a:t>Description</a:t>
                      </a:r>
                      <a:endParaRPr lang="en-US" sz="1800" b="1" dirty="0">
                        <a:effectLst/>
                        <a:latin typeface="+mn-lt"/>
                        <a:ea typeface="Calibri"/>
                        <a:cs typeface="Times New Roman"/>
                      </a:endParaRPr>
                    </a:p>
                  </a:txBody>
                  <a:tcPr marL="28575" marR="28575"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a:effectLst/>
                          <a:latin typeface="+mn-lt"/>
                          <a:ea typeface="Times New Roman"/>
                          <a:cs typeface="Times New Roman"/>
                        </a:rPr>
                        <a:t>Charge</a:t>
                      </a:r>
                      <a:endParaRPr lang="en-US" sz="1800" b="1">
                        <a:effectLst/>
                        <a:latin typeface="+mn-lt"/>
                        <a:ea typeface="Calibri"/>
                        <a:cs typeface="Times New Roman"/>
                      </a:endParaRPr>
                    </a:p>
                  </a:txBody>
                  <a:tcPr marL="28575" marR="28575"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800" b="1" dirty="0">
                          <a:effectLst/>
                          <a:latin typeface="+mn-lt"/>
                          <a:ea typeface="Times New Roman"/>
                          <a:cs typeface="Times New Roman"/>
                        </a:rPr>
                        <a:t>Credit</a:t>
                      </a:r>
                      <a:endParaRPr lang="en-US" sz="1800" b="1" dirty="0">
                        <a:effectLst/>
                        <a:latin typeface="+mn-lt"/>
                        <a:ea typeface="Calibri"/>
                        <a:cs typeface="Times New Roman"/>
                      </a:endParaRPr>
                    </a:p>
                  </a:txBody>
                  <a:tcPr marL="28575" marR="28575"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1401626">
                <a:tc>
                  <a:txBody>
                    <a:bodyPr/>
                    <a:lstStyle/>
                    <a:p>
                      <a:pPr marL="0" marR="0" algn="ctr">
                        <a:lnSpc>
                          <a:spcPct val="115000"/>
                        </a:lnSpc>
                        <a:spcBef>
                          <a:spcPts val="0"/>
                        </a:spcBef>
                        <a:spcAft>
                          <a:spcPts val="1200"/>
                        </a:spcAft>
                      </a:pPr>
                      <a:r>
                        <a:rPr lang="en-US" sz="1800" b="1" dirty="0">
                          <a:solidFill>
                            <a:schemeClr val="tx1"/>
                          </a:solidFill>
                          <a:effectLst/>
                          <a:latin typeface="+mn-lt"/>
                          <a:ea typeface="Times New Roman"/>
                          <a:cs typeface="Times New Roman"/>
                        </a:rPr>
                        <a:t/>
                      </a:r>
                      <a:br>
                        <a:rPr lang="en-US" sz="1800" b="1" dirty="0">
                          <a:solidFill>
                            <a:schemeClr val="tx1"/>
                          </a:solidFill>
                          <a:effectLst/>
                          <a:latin typeface="+mn-lt"/>
                          <a:ea typeface="Times New Roman"/>
                          <a:cs typeface="Times New Roman"/>
                        </a:rPr>
                      </a:br>
                      <a:r>
                        <a:rPr lang="en-US" sz="1800" b="1" dirty="0">
                          <a:solidFill>
                            <a:schemeClr val="tx1"/>
                          </a:solidFill>
                          <a:effectLst/>
                          <a:latin typeface="+mn-lt"/>
                          <a:ea typeface="Times New Roman"/>
                          <a:cs typeface="Times New Roman"/>
                        </a:rPr>
                        <a:t/>
                      </a:r>
                      <a:br>
                        <a:rPr lang="en-US" sz="1800" b="1" dirty="0">
                          <a:solidFill>
                            <a:schemeClr val="tx1"/>
                          </a:solidFill>
                          <a:effectLst/>
                          <a:latin typeface="+mn-lt"/>
                          <a:ea typeface="Times New Roman"/>
                          <a:cs typeface="Times New Roman"/>
                        </a:rPr>
                      </a:br>
                      <a:r>
                        <a:rPr lang="en-US" sz="1800" b="1" dirty="0" smtClean="0">
                          <a:solidFill>
                            <a:schemeClr val="tx1"/>
                          </a:solidFill>
                          <a:effectLst/>
                          <a:latin typeface="+mn-lt"/>
                          <a:ea typeface="Times New Roman"/>
                          <a:cs typeface="Times New Roman"/>
                        </a:rPr>
                        <a:t>07-13-2016</a:t>
                      </a:r>
                      <a:r>
                        <a:rPr lang="en-US" sz="1800" b="1" dirty="0">
                          <a:solidFill>
                            <a:schemeClr val="tx1"/>
                          </a:solidFill>
                          <a:effectLst/>
                          <a:latin typeface="+mn-lt"/>
                          <a:ea typeface="Times New Roman"/>
                          <a:cs typeface="Times New Roman"/>
                        </a:rPr>
                        <a:t/>
                      </a:r>
                      <a:br>
                        <a:rPr lang="en-US" sz="1800" b="1" dirty="0">
                          <a:solidFill>
                            <a:schemeClr val="tx1"/>
                          </a:solidFill>
                          <a:effectLst/>
                          <a:latin typeface="+mn-lt"/>
                          <a:ea typeface="Times New Roman"/>
                          <a:cs typeface="Times New Roman"/>
                        </a:rPr>
                      </a:br>
                      <a:r>
                        <a:rPr lang="en-US" sz="1800" b="1" dirty="0" smtClean="0">
                          <a:solidFill>
                            <a:schemeClr val="tx1"/>
                          </a:solidFill>
                          <a:effectLst/>
                          <a:latin typeface="+mn-lt"/>
                          <a:ea typeface="Times New Roman"/>
                          <a:cs typeface="Times New Roman"/>
                        </a:rPr>
                        <a:t>07-13-2016</a:t>
                      </a:r>
                      <a:r>
                        <a:rPr lang="en-US" sz="1800" b="1" dirty="0">
                          <a:solidFill>
                            <a:schemeClr val="tx1"/>
                          </a:solidFill>
                          <a:effectLst/>
                          <a:latin typeface="+mn-lt"/>
                          <a:ea typeface="Times New Roman"/>
                          <a:cs typeface="Times New Roman"/>
                        </a:rPr>
                        <a:t/>
                      </a:r>
                      <a:br>
                        <a:rPr lang="en-US" sz="1800" b="1" dirty="0">
                          <a:solidFill>
                            <a:schemeClr val="tx1"/>
                          </a:solidFill>
                          <a:effectLst/>
                          <a:latin typeface="+mn-lt"/>
                          <a:ea typeface="Times New Roman"/>
                          <a:cs typeface="Times New Roman"/>
                        </a:rPr>
                      </a:br>
                      <a:endParaRPr lang="en-US" sz="1800" b="1" dirty="0" smtClean="0">
                        <a:solidFill>
                          <a:schemeClr val="tx1"/>
                        </a:solidFill>
                        <a:effectLst/>
                        <a:latin typeface="+mn-lt"/>
                        <a:ea typeface="Times New Roman"/>
                        <a:cs typeface="Times New Roman"/>
                      </a:endParaRPr>
                    </a:p>
                  </a:txBody>
                  <a:tcPr marL="28575" marR="28575" marT="0" marB="0">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lnSpc>
                          <a:spcPct val="115000"/>
                        </a:lnSpc>
                        <a:spcBef>
                          <a:spcPts val="0"/>
                        </a:spcBef>
                        <a:spcAft>
                          <a:spcPts val="1200"/>
                        </a:spcAft>
                      </a:pPr>
                      <a:r>
                        <a:rPr lang="en-US" sz="1800" b="1" dirty="0">
                          <a:solidFill>
                            <a:schemeClr val="tx1"/>
                          </a:solidFill>
                          <a:effectLst/>
                          <a:latin typeface="+mn-lt"/>
                          <a:ea typeface="Times New Roman"/>
                          <a:cs typeface="Times New Roman"/>
                        </a:rPr>
                        <a:t/>
                      </a:r>
                      <a:br>
                        <a:rPr lang="en-US" sz="1800" b="1" dirty="0">
                          <a:solidFill>
                            <a:schemeClr val="tx1"/>
                          </a:solidFill>
                          <a:effectLst/>
                          <a:latin typeface="+mn-lt"/>
                          <a:ea typeface="Times New Roman"/>
                          <a:cs typeface="Times New Roman"/>
                        </a:rPr>
                      </a:br>
                      <a:r>
                        <a:rPr lang="en-US" sz="1800" b="1" dirty="0">
                          <a:solidFill>
                            <a:schemeClr val="tx1"/>
                          </a:solidFill>
                          <a:effectLst/>
                          <a:latin typeface="+mn-lt"/>
                          <a:ea typeface="Times New Roman"/>
                          <a:cs typeface="Times New Roman"/>
                        </a:rPr>
                        <a:t/>
                      </a:r>
                      <a:br>
                        <a:rPr lang="en-US" sz="1800" b="1" dirty="0">
                          <a:solidFill>
                            <a:schemeClr val="tx1"/>
                          </a:solidFill>
                          <a:effectLst/>
                          <a:latin typeface="+mn-lt"/>
                          <a:ea typeface="Times New Roman"/>
                          <a:cs typeface="Times New Roman"/>
                        </a:rPr>
                      </a:br>
                      <a:r>
                        <a:rPr lang="en-US" sz="1800" b="1" dirty="0" smtClean="0">
                          <a:solidFill>
                            <a:schemeClr val="tx1"/>
                          </a:solidFill>
                          <a:effectLst/>
                          <a:latin typeface="+mn-lt"/>
                          <a:ea typeface="Times New Roman"/>
                          <a:cs typeface="Times New Roman"/>
                        </a:rPr>
                        <a:t>201710</a:t>
                      </a:r>
                      <a:r>
                        <a:rPr lang="en-US" sz="1800" b="1" dirty="0">
                          <a:solidFill>
                            <a:schemeClr val="tx1"/>
                          </a:solidFill>
                          <a:effectLst/>
                          <a:latin typeface="+mn-lt"/>
                          <a:ea typeface="Times New Roman"/>
                          <a:cs typeface="Times New Roman"/>
                        </a:rPr>
                        <a:t/>
                      </a:r>
                      <a:br>
                        <a:rPr lang="en-US" sz="1800" b="1" dirty="0">
                          <a:solidFill>
                            <a:schemeClr val="tx1"/>
                          </a:solidFill>
                          <a:effectLst/>
                          <a:latin typeface="+mn-lt"/>
                          <a:ea typeface="Times New Roman"/>
                          <a:cs typeface="Times New Roman"/>
                        </a:rPr>
                      </a:br>
                      <a:r>
                        <a:rPr lang="en-US" sz="1800" b="1" dirty="0" smtClean="0">
                          <a:solidFill>
                            <a:schemeClr val="tx1"/>
                          </a:solidFill>
                          <a:effectLst/>
                          <a:latin typeface="+mn-lt"/>
                          <a:ea typeface="Times New Roman"/>
                          <a:cs typeface="Times New Roman"/>
                        </a:rPr>
                        <a:t>201710</a:t>
                      </a:r>
                      <a:r>
                        <a:rPr lang="en-US" sz="1800" b="1" dirty="0">
                          <a:solidFill>
                            <a:schemeClr val="tx1"/>
                          </a:solidFill>
                          <a:effectLst/>
                          <a:latin typeface="+mn-lt"/>
                          <a:ea typeface="Times New Roman"/>
                          <a:cs typeface="Times New Roman"/>
                        </a:rPr>
                        <a:t/>
                      </a:r>
                      <a:br>
                        <a:rPr lang="en-US" sz="1800" b="1" dirty="0">
                          <a:solidFill>
                            <a:schemeClr val="tx1"/>
                          </a:solidFill>
                          <a:effectLst/>
                          <a:latin typeface="+mn-lt"/>
                          <a:ea typeface="Times New Roman"/>
                          <a:cs typeface="Times New Roman"/>
                        </a:rPr>
                      </a:br>
                      <a:endParaRPr lang="en-US" sz="1800" b="1" dirty="0" smtClean="0">
                        <a:solidFill>
                          <a:schemeClr val="tx1"/>
                        </a:solidFill>
                        <a:effectLst/>
                        <a:latin typeface="+mn-lt"/>
                        <a:ea typeface="Times New Roman"/>
                        <a:cs typeface="Times New Roman"/>
                      </a:endParaRPr>
                    </a:p>
                  </a:txBody>
                  <a:tcPr marL="28575" marR="2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nSpc>
                          <a:spcPct val="115000"/>
                        </a:lnSpc>
                        <a:spcBef>
                          <a:spcPts val="0"/>
                        </a:spcBef>
                        <a:spcAft>
                          <a:spcPts val="1200"/>
                        </a:spcAft>
                      </a:pPr>
                      <a:r>
                        <a:rPr lang="en-US" sz="1800" b="1" dirty="0">
                          <a:solidFill>
                            <a:schemeClr val="tx1"/>
                          </a:solidFill>
                          <a:effectLst/>
                          <a:latin typeface="+mn-lt"/>
                          <a:ea typeface="Times New Roman"/>
                          <a:cs typeface="Times New Roman"/>
                        </a:rPr>
                        <a:t>Previous Account Balance</a:t>
                      </a:r>
                      <a:br>
                        <a:rPr lang="en-US" sz="1800" b="1" dirty="0">
                          <a:solidFill>
                            <a:schemeClr val="tx1"/>
                          </a:solidFill>
                          <a:effectLst/>
                          <a:latin typeface="+mn-lt"/>
                          <a:ea typeface="Times New Roman"/>
                          <a:cs typeface="Times New Roman"/>
                        </a:rPr>
                      </a:br>
                      <a:r>
                        <a:rPr lang="en-US" sz="1800" b="1" dirty="0">
                          <a:solidFill>
                            <a:schemeClr val="tx1"/>
                          </a:solidFill>
                          <a:effectLst/>
                          <a:latin typeface="+mn-lt"/>
                          <a:ea typeface="Times New Roman"/>
                          <a:cs typeface="Times New Roman"/>
                        </a:rPr>
                        <a:t>---CURRENT CHARGES/PAYMENTS---</a:t>
                      </a:r>
                      <a:br>
                        <a:rPr lang="en-US" sz="1800" b="1" dirty="0">
                          <a:solidFill>
                            <a:schemeClr val="tx1"/>
                          </a:solidFill>
                          <a:effectLst/>
                          <a:latin typeface="+mn-lt"/>
                          <a:ea typeface="Times New Roman"/>
                          <a:cs typeface="Times New Roman"/>
                        </a:rPr>
                      </a:br>
                      <a:r>
                        <a:rPr lang="en-US" sz="1800" b="1" dirty="0" smtClean="0">
                          <a:solidFill>
                            <a:schemeClr val="tx1"/>
                          </a:solidFill>
                          <a:effectLst/>
                          <a:latin typeface="+mn-lt"/>
                          <a:ea typeface="Times New Roman"/>
                          <a:cs typeface="Times New Roman"/>
                        </a:rPr>
                        <a:t>Dining </a:t>
                      </a:r>
                      <a:r>
                        <a:rPr lang="en-US" sz="1800" b="1" dirty="0">
                          <a:solidFill>
                            <a:schemeClr val="tx1"/>
                          </a:solidFill>
                          <a:effectLst/>
                          <a:latin typeface="+mn-lt"/>
                          <a:ea typeface="Times New Roman"/>
                          <a:cs typeface="Times New Roman"/>
                        </a:rPr>
                        <a:t>Plan</a:t>
                      </a:r>
                      <a:br>
                        <a:rPr lang="en-US" sz="1800" b="1" dirty="0">
                          <a:solidFill>
                            <a:schemeClr val="tx1"/>
                          </a:solidFill>
                          <a:effectLst/>
                          <a:latin typeface="+mn-lt"/>
                          <a:ea typeface="Times New Roman"/>
                          <a:cs typeface="Times New Roman"/>
                        </a:rPr>
                      </a:br>
                      <a:r>
                        <a:rPr lang="en-US" sz="1800" b="1" dirty="0">
                          <a:solidFill>
                            <a:schemeClr val="tx1"/>
                          </a:solidFill>
                          <a:effectLst/>
                          <a:latin typeface="+mn-lt"/>
                          <a:ea typeface="Times New Roman"/>
                          <a:cs typeface="Times New Roman"/>
                        </a:rPr>
                        <a:t>Tuition Resident Undergraduate</a:t>
                      </a:r>
                      <a:br>
                        <a:rPr lang="en-US" sz="1800" b="1" dirty="0">
                          <a:solidFill>
                            <a:schemeClr val="tx1"/>
                          </a:solidFill>
                          <a:effectLst/>
                          <a:latin typeface="+mn-lt"/>
                          <a:ea typeface="Times New Roman"/>
                          <a:cs typeface="Times New Roman"/>
                        </a:rPr>
                      </a:br>
                      <a:endParaRPr lang="en-US" sz="1800" b="1" dirty="0" smtClean="0">
                        <a:solidFill>
                          <a:schemeClr val="tx1"/>
                        </a:solidFill>
                        <a:effectLst/>
                        <a:latin typeface="+mn-lt"/>
                        <a:ea typeface="Times New Roman"/>
                        <a:cs typeface="Times New Roman"/>
                      </a:endParaRPr>
                    </a:p>
                    <a:p>
                      <a:pPr marL="0" marR="0">
                        <a:lnSpc>
                          <a:spcPct val="115000"/>
                        </a:lnSpc>
                        <a:spcBef>
                          <a:spcPts val="0"/>
                        </a:spcBef>
                        <a:spcAft>
                          <a:spcPts val="1200"/>
                        </a:spcAft>
                      </a:pPr>
                      <a:endParaRPr lang="en-US" sz="1800" b="1" dirty="0" smtClean="0">
                        <a:solidFill>
                          <a:schemeClr val="tx1"/>
                        </a:solidFill>
                        <a:effectLst/>
                        <a:latin typeface="+mn-lt"/>
                        <a:ea typeface="Times New Roman"/>
                        <a:cs typeface="Times New Roman"/>
                      </a:endParaRPr>
                    </a:p>
                  </a:txBody>
                  <a:tcPr marL="28575" marR="2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r">
                        <a:lnSpc>
                          <a:spcPct val="115000"/>
                        </a:lnSpc>
                        <a:spcBef>
                          <a:spcPts val="0"/>
                        </a:spcBef>
                        <a:spcAft>
                          <a:spcPts val="1200"/>
                        </a:spcAft>
                      </a:pPr>
                      <a:r>
                        <a:rPr lang="en-US" sz="1800" b="1" dirty="0" smtClean="0">
                          <a:solidFill>
                            <a:schemeClr val="tx1"/>
                          </a:solidFill>
                          <a:effectLst/>
                          <a:latin typeface="+mn-lt"/>
                          <a:ea typeface="Times New Roman"/>
                          <a:cs typeface="Times New Roman"/>
                        </a:rPr>
                        <a:t>25.00</a:t>
                      </a:r>
                      <a:r>
                        <a:rPr lang="en-US" sz="1800" b="1" dirty="0">
                          <a:solidFill>
                            <a:schemeClr val="tx1"/>
                          </a:solidFill>
                          <a:effectLst/>
                          <a:latin typeface="+mn-lt"/>
                          <a:ea typeface="Times New Roman"/>
                          <a:cs typeface="Times New Roman"/>
                        </a:rPr>
                        <a:t/>
                      </a:r>
                      <a:br>
                        <a:rPr lang="en-US" sz="1800" b="1" dirty="0">
                          <a:solidFill>
                            <a:schemeClr val="tx1"/>
                          </a:solidFill>
                          <a:effectLst/>
                          <a:latin typeface="+mn-lt"/>
                          <a:ea typeface="Times New Roman"/>
                          <a:cs typeface="Times New Roman"/>
                        </a:rPr>
                      </a:br>
                      <a:r>
                        <a:rPr lang="en-US" sz="1800" b="1" dirty="0">
                          <a:solidFill>
                            <a:schemeClr val="tx1"/>
                          </a:solidFill>
                          <a:effectLst/>
                          <a:latin typeface="+mn-lt"/>
                          <a:ea typeface="Times New Roman"/>
                          <a:cs typeface="Times New Roman"/>
                        </a:rPr>
                        <a:t/>
                      </a:r>
                      <a:br>
                        <a:rPr lang="en-US" sz="1800" b="1" dirty="0">
                          <a:solidFill>
                            <a:schemeClr val="tx1"/>
                          </a:solidFill>
                          <a:effectLst/>
                          <a:latin typeface="+mn-lt"/>
                          <a:ea typeface="Times New Roman"/>
                          <a:cs typeface="Times New Roman"/>
                        </a:rPr>
                      </a:br>
                      <a:r>
                        <a:rPr lang="en-US" sz="1800" b="1" dirty="0" smtClean="0">
                          <a:solidFill>
                            <a:schemeClr val="tx1"/>
                          </a:solidFill>
                          <a:effectLst/>
                          <a:latin typeface="+mn-lt"/>
                          <a:ea typeface="Times New Roman"/>
                          <a:cs typeface="Times New Roman"/>
                        </a:rPr>
                        <a:t>300.00</a:t>
                      </a:r>
                      <a:r>
                        <a:rPr lang="en-US" sz="1800" b="1" dirty="0">
                          <a:solidFill>
                            <a:schemeClr val="tx1"/>
                          </a:solidFill>
                          <a:effectLst/>
                          <a:latin typeface="+mn-lt"/>
                          <a:ea typeface="Times New Roman"/>
                          <a:cs typeface="Times New Roman"/>
                        </a:rPr>
                        <a:t/>
                      </a:r>
                      <a:br>
                        <a:rPr lang="en-US" sz="1800" b="1" dirty="0">
                          <a:solidFill>
                            <a:schemeClr val="tx1"/>
                          </a:solidFill>
                          <a:effectLst/>
                          <a:latin typeface="+mn-lt"/>
                          <a:ea typeface="Times New Roman"/>
                          <a:cs typeface="Times New Roman"/>
                        </a:rPr>
                      </a:br>
                      <a:r>
                        <a:rPr lang="en-US" sz="1800" b="1" dirty="0" smtClean="0">
                          <a:solidFill>
                            <a:schemeClr val="tx1"/>
                          </a:solidFill>
                          <a:effectLst/>
                          <a:latin typeface="+mn-lt"/>
                          <a:ea typeface="Times New Roman"/>
                          <a:cs typeface="Times New Roman"/>
                        </a:rPr>
                        <a:t>5,348.00</a:t>
                      </a:r>
                      <a:r>
                        <a:rPr lang="en-US" sz="1800" b="1" dirty="0">
                          <a:solidFill>
                            <a:schemeClr val="tx1"/>
                          </a:solidFill>
                          <a:effectLst/>
                          <a:latin typeface="+mn-lt"/>
                          <a:ea typeface="Times New Roman"/>
                          <a:cs typeface="Times New Roman"/>
                        </a:rPr>
                        <a:t/>
                      </a:r>
                      <a:br>
                        <a:rPr lang="en-US" sz="1800" b="1" dirty="0">
                          <a:solidFill>
                            <a:schemeClr val="tx1"/>
                          </a:solidFill>
                          <a:effectLst/>
                          <a:latin typeface="+mn-lt"/>
                          <a:ea typeface="Times New Roman"/>
                          <a:cs typeface="Times New Roman"/>
                        </a:rPr>
                      </a:br>
                      <a:r>
                        <a:rPr lang="en-US" sz="1800" b="1" dirty="0">
                          <a:solidFill>
                            <a:schemeClr val="tx1"/>
                          </a:solidFill>
                          <a:effectLst/>
                          <a:latin typeface="+mn-lt"/>
                          <a:ea typeface="Times New Roman"/>
                          <a:cs typeface="Times New Roman"/>
                        </a:rPr>
                        <a:t/>
                      </a:r>
                      <a:br>
                        <a:rPr lang="en-US" sz="1800" b="1" dirty="0">
                          <a:solidFill>
                            <a:schemeClr val="tx1"/>
                          </a:solidFill>
                          <a:effectLst/>
                          <a:latin typeface="+mn-lt"/>
                          <a:ea typeface="Times New Roman"/>
                          <a:cs typeface="Times New Roman"/>
                        </a:rPr>
                      </a:br>
                      <a:r>
                        <a:rPr lang="en-US" sz="1800" b="1" dirty="0">
                          <a:solidFill>
                            <a:schemeClr val="tx1"/>
                          </a:solidFill>
                          <a:effectLst/>
                          <a:latin typeface="+mn-lt"/>
                          <a:ea typeface="Times New Roman"/>
                          <a:cs typeface="Times New Roman"/>
                        </a:rPr>
                        <a:t/>
                      </a:r>
                      <a:br>
                        <a:rPr lang="en-US" sz="1800" b="1" dirty="0">
                          <a:solidFill>
                            <a:schemeClr val="tx1"/>
                          </a:solidFill>
                          <a:effectLst/>
                          <a:latin typeface="+mn-lt"/>
                          <a:ea typeface="Times New Roman"/>
                          <a:cs typeface="Times New Roman"/>
                        </a:rPr>
                      </a:br>
                      <a:r>
                        <a:rPr lang="en-US" sz="1800" b="1" dirty="0">
                          <a:solidFill>
                            <a:schemeClr val="tx1"/>
                          </a:solidFill>
                          <a:effectLst/>
                          <a:latin typeface="+mn-lt"/>
                          <a:ea typeface="Times New Roman"/>
                          <a:cs typeface="Times New Roman"/>
                        </a:rPr>
                        <a:t/>
                      </a:r>
                      <a:br>
                        <a:rPr lang="en-US" sz="1800" b="1" dirty="0">
                          <a:solidFill>
                            <a:schemeClr val="tx1"/>
                          </a:solidFill>
                          <a:effectLst/>
                          <a:latin typeface="+mn-lt"/>
                          <a:ea typeface="Times New Roman"/>
                          <a:cs typeface="Times New Roman"/>
                        </a:rPr>
                      </a:br>
                      <a:endParaRPr lang="en-US" sz="1800" b="1" dirty="0">
                        <a:solidFill>
                          <a:schemeClr val="tx1"/>
                        </a:solidFill>
                        <a:effectLst/>
                        <a:latin typeface="+mn-lt"/>
                        <a:ea typeface="Calibri"/>
                        <a:cs typeface="Times New Roman"/>
                      </a:endParaRPr>
                    </a:p>
                  </a:txBody>
                  <a:tcPr marL="28575" marR="2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r">
                        <a:lnSpc>
                          <a:spcPct val="115000"/>
                        </a:lnSpc>
                        <a:spcBef>
                          <a:spcPts val="0"/>
                        </a:spcBef>
                        <a:spcAft>
                          <a:spcPts val="1200"/>
                        </a:spcAft>
                      </a:pPr>
                      <a:r>
                        <a:rPr lang="en-US" sz="1800" b="1" dirty="0">
                          <a:solidFill>
                            <a:schemeClr val="tx1"/>
                          </a:solidFill>
                          <a:effectLst/>
                          <a:latin typeface="+mn-lt"/>
                          <a:ea typeface="Times New Roman"/>
                          <a:cs typeface="Times New Roman"/>
                        </a:rPr>
                        <a:t/>
                      </a:r>
                      <a:br>
                        <a:rPr lang="en-US" sz="1800" b="1" dirty="0">
                          <a:solidFill>
                            <a:schemeClr val="tx1"/>
                          </a:solidFill>
                          <a:effectLst/>
                          <a:latin typeface="+mn-lt"/>
                          <a:ea typeface="Times New Roman"/>
                          <a:cs typeface="Times New Roman"/>
                        </a:rPr>
                      </a:br>
                      <a:r>
                        <a:rPr lang="en-US" sz="1800" b="1" dirty="0">
                          <a:solidFill>
                            <a:schemeClr val="tx1"/>
                          </a:solidFill>
                          <a:effectLst/>
                          <a:latin typeface="+mn-lt"/>
                          <a:ea typeface="Times New Roman"/>
                          <a:cs typeface="Times New Roman"/>
                        </a:rPr>
                        <a:t/>
                      </a:r>
                      <a:br>
                        <a:rPr lang="en-US" sz="1800" b="1" dirty="0">
                          <a:solidFill>
                            <a:schemeClr val="tx1"/>
                          </a:solidFill>
                          <a:effectLst/>
                          <a:latin typeface="+mn-lt"/>
                          <a:ea typeface="Times New Roman"/>
                          <a:cs typeface="Times New Roman"/>
                        </a:rPr>
                      </a:br>
                      <a:r>
                        <a:rPr lang="en-US" sz="1800" b="1" dirty="0">
                          <a:solidFill>
                            <a:schemeClr val="tx1"/>
                          </a:solidFill>
                          <a:effectLst/>
                          <a:latin typeface="+mn-lt"/>
                          <a:ea typeface="Times New Roman"/>
                          <a:cs typeface="Times New Roman"/>
                        </a:rPr>
                        <a:t/>
                      </a:r>
                      <a:br>
                        <a:rPr lang="en-US" sz="1800" b="1" dirty="0">
                          <a:solidFill>
                            <a:schemeClr val="tx1"/>
                          </a:solidFill>
                          <a:effectLst/>
                          <a:latin typeface="+mn-lt"/>
                          <a:ea typeface="Times New Roman"/>
                          <a:cs typeface="Times New Roman"/>
                        </a:rPr>
                      </a:br>
                      <a:r>
                        <a:rPr lang="en-US" sz="1800" b="1" dirty="0">
                          <a:solidFill>
                            <a:schemeClr val="tx1"/>
                          </a:solidFill>
                          <a:effectLst/>
                          <a:latin typeface="+mn-lt"/>
                          <a:ea typeface="Times New Roman"/>
                          <a:cs typeface="Times New Roman"/>
                        </a:rPr>
                        <a:t/>
                      </a:r>
                      <a:br>
                        <a:rPr lang="en-US" sz="1800" b="1" dirty="0">
                          <a:solidFill>
                            <a:schemeClr val="tx1"/>
                          </a:solidFill>
                          <a:effectLst/>
                          <a:latin typeface="+mn-lt"/>
                          <a:ea typeface="Times New Roman"/>
                          <a:cs typeface="Times New Roman"/>
                        </a:rPr>
                      </a:br>
                      <a:r>
                        <a:rPr lang="en-US" sz="1800" b="1" dirty="0">
                          <a:solidFill>
                            <a:schemeClr val="tx1"/>
                          </a:solidFill>
                          <a:effectLst/>
                          <a:latin typeface="+mn-lt"/>
                          <a:ea typeface="Times New Roman"/>
                          <a:cs typeface="Times New Roman"/>
                        </a:rPr>
                        <a:t/>
                      </a:r>
                      <a:br>
                        <a:rPr lang="en-US" sz="1800" b="1" dirty="0">
                          <a:solidFill>
                            <a:schemeClr val="tx1"/>
                          </a:solidFill>
                          <a:effectLst/>
                          <a:latin typeface="+mn-lt"/>
                          <a:ea typeface="Times New Roman"/>
                          <a:cs typeface="Times New Roman"/>
                        </a:rPr>
                      </a:br>
                      <a:r>
                        <a:rPr lang="en-US" sz="1800" b="1" dirty="0">
                          <a:solidFill>
                            <a:schemeClr val="tx1"/>
                          </a:solidFill>
                          <a:effectLst/>
                          <a:latin typeface="+mn-lt"/>
                          <a:ea typeface="Times New Roman"/>
                          <a:cs typeface="Times New Roman"/>
                        </a:rPr>
                        <a:t/>
                      </a:r>
                      <a:br>
                        <a:rPr lang="en-US" sz="1800" b="1" dirty="0">
                          <a:solidFill>
                            <a:schemeClr val="tx1"/>
                          </a:solidFill>
                          <a:effectLst/>
                          <a:latin typeface="+mn-lt"/>
                          <a:ea typeface="Times New Roman"/>
                          <a:cs typeface="Times New Roman"/>
                        </a:rPr>
                      </a:br>
                      <a:endParaRPr lang="en-US" sz="1800" b="1" dirty="0" smtClean="0">
                        <a:solidFill>
                          <a:schemeClr val="tx1"/>
                        </a:solidFill>
                        <a:effectLst/>
                        <a:latin typeface="+mn-lt"/>
                        <a:ea typeface="Times New Roman"/>
                        <a:cs typeface="Times New Roman"/>
                      </a:endParaRPr>
                    </a:p>
                  </a:txBody>
                  <a:tcPr marL="28575" marR="28575" marT="0" marB="0">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2052" name="Table 2051"/>
          <p:cNvGraphicFramePr>
            <a:graphicFrameLocks noGrp="1"/>
          </p:cNvGraphicFramePr>
          <p:nvPr>
            <p:extLst>
              <p:ext uri="{D42A27DB-BD31-4B8C-83A1-F6EECF244321}">
                <p14:modId xmlns:p14="http://schemas.microsoft.com/office/powerpoint/2010/main" val="3359214646"/>
              </p:ext>
            </p:extLst>
          </p:nvPr>
        </p:nvGraphicFramePr>
        <p:xfrm>
          <a:off x="228600" y="5943600"/>
          <a:ext cx="8610600" cy="370840"/>
        </p:xfrm>
        <a:graphic>
          <a:graphicData uri="http://schemas.openxmlformats.org/drawingml/2006/table">
            <a:tbl>
              <a:tblPr firstRow="1" bandRow="1">
                <a:tableStyleId>{5C22544A-7EE6-4342-B048-85BDC9FD1C3A}</a:tableStyleId>
              </a:tblPr>
              <a:tblGrid>
                <a:gridCol w="4305300"/>
                <a:gridCol w="4305300"/>
              </a:tblGrid>
              <a:tr h="370840">
                <a:tc>
                  <a:txBody>
                    <a:bodyPr/>
                    <a:lstStyle/>
                    <a:p>
                      <a:pPr algn="ctr"/>
                      <a:r>
                        <a:rPr lang="en-US" b="1" dirty="0" smtClean="0">
                          <a:solidFill>
                            <a:schemeClr val="tx1"/>
                          </a:solidFill>
                          <a:latin typeface="+mn-lt"/>
                          <a:cs typeface="Times New Roman" panose="02020603050405020304" pitchFamily="18" charset="0"/>
                        </a:rPr>
                        <a:t>Current Due</a:t>
                      </a:r>
                      <a:endParaRPr lang="en-US" b="1" dirty="0">
                        <a:solidFill>
                          <a:schemeClr val="tx1"/>
                        </a:solidFill>
                        <a:latin typeface="+mn-lt"/>
                        <a:cs typeface="Times New Roman" panose="02020603050405020304" pitchFamily="18" charset="0"/>
                      </a:endParaRPr>
                    </a:p>
                  </a:txBody>
                  <a:tcPr>
                    <a:noFill/>
                  </a:tcPr>
                </a:tc>
                <a:tc>
                  <a:txBody>
                    <a:bodyPr/>
                    <a:lstStyle/>
                    <a:p>
                      <a:pPr algn="ctr"/>
                      <a:r>
                        <a:rPr lang="en-US" b="1" dirty="0" smtClean="0">
                          <a:solidFill>
                            <a:schemeClr val="tx1"/>
                          </a:solidFill>
                          <a:latin typeface="+mn-lt"/>
                          <a:cs typeface="Times New Roman" panose="02020603050405020304" pitchFamily="18" charset="0"/>
                        </a:rPr>
                        <a:t>5,673.00</a:t>
                      </a:r>
                      <a:endParaRPr lang="en-US" b="1" dirty="0">
                        <a:solidFill>
                          <a:schemeClr val="tx1"/>
                        </a:solidFill>
                        <a:latin typeface="+mn-lt"/>
                        <a:cs typeface="Times New Roman" panose="02020603050405020304" pitchFamily="18" charset="0"/>
                      </a:endParaRPr>
                    </a:p>
                  </a:txBody>
                  <a:tcPr>
                    <a:noFill/>
                  </a:tcPr>
                </a:tc>
              </a:tr>
            </a:tbl>
          </a:graphicData>
        </a:graphic>
      </p:graphicFrame>
      <p:graphicFrame>
        <p:nvGraphicFramePr>
          <p:cNvPr id="2053" name="Table 2052"/>
          <p:cNvGraphicFramePr>
            <a:graphicFrameLocks noGrp="1"/>
          </p:cNvGraphicFramePr>
          <p:nvPr>
            <p:extLst>
              <p:ext uri="{D42A27DB-BD31-4B8C-83A1-F6EECF244321}">
                <p14:modId xmlns:p14="http://schemas.microsoft.com/office/powerpoint/2010/main" val="2640083564"/>
              </p:ext>
            </p:extLst>
          </p:nvPr>
        </p:nvGraphicFramePr>
        <p:xfrm>
          <a:off x="228600" y="6324600"/>
          <a:ext cx="8610600" cy="370840"/>
        </p:xfrm>
        <a:graphic>
          <a:graphicData uri="http://schemas.openxmlformats.org/drawingml/2006/table">
            <a:tbl>
              <a:tblPr firstRow="1" bandRow="1">
                <a:tableStyleId>{5C22544A-7EE6-4342-B048-85BDC9FD1C3A}</a:tableStyleId>
              </a:tblPr>
              <a:tblGrid>
                <a:gridCol w="4305300"/>
                <a:gridCol w="4305300"/>
              </a:tblGrid>
              <a:tr h="370840">
                <a:tc>
                  <a:txBody>
                    <a:bodyPr/>
                    <a:lstStyle/>
                    <a:p>
                      <a:pPr algn="ctr"/>
                      <a:r>
                        <a:rPr lang="en-US" b="1" dirty="0" smtClean="0">
                          <a:solidFill>
                            <a:schemeClr val="tx1"/>
                          </a:solidFill>
                          <a:latin typeface="+mn-lt"/>
                          <a:cs typeface="Times New Roman" panose="02020603050405020304" pitchFamily="18" charset="0"/>
                        </a:rPr>
                        <a:t>Total Account Balance</a:t>
                      </a:r>
                      <a:endParaRPr lang="en-US" b="1" dirty="0">
                        <a:solidFill>
                          <a:schemeClr val="tx1"/>
                        </a:solidFill>
                        <a:latin typeface="+mn-lt"/>
                        <a:cs typeface="Times New Roman" panose="02020603050405020304" pitchFamily="18" charset="0"/>
                      </a:endParaRPr>
                    </a:p>
                  </a:txBody>
                  <a:tcPr>
                    <a:noFill/>
                  </a:tcPr>
                </a:tc>
                <a:tc>
                  <a:txBody>
                    <a:bodyPr/>
                    <a:lstStyle/>
                    <a:p>
                      <a:pPr algn="ctr"/>
                      <a:r>
                        <a:rPr lang="en-US" b="1" dirty="0" smtClean="0">
                          <a:solidFill>
                            <a:schemeClr val="tx1"/>
                          </a:solidFill>
                          <a:latin typeface="+mn-lt"/>
                          <a:cs typeface="Times New Roman" panose="02020603050405020304" pitchFamily="18" charset="0"/>
                        </a:rPr>
                        <a:t>5,673.00</a:t>
                      </a:r>
                      <a:endParaRPr lang="en-US" b="1" dirty="0">
                        <a:solidFill>
                          <a:schemeClr val="tx1"/>
                        </a:solidFill>
                        <a:latin typeface="+mn-lt"/>
                        <a:cs typeface="Times New Roman" panose="02020603050405020304" pitchFamily="18" charset="0"/>
                      </a:endParaRPr>
                    </a:p>
                  </a:txBody>
                  <a:tcPr>
                    <a:noFill/>
                  </a:tcPr>
                </a:tc>
              </a:tr>
            </a:tbl>
          </a:graphicData>
        </a:graphic>
      </p:graphicFrame>
    </p:spTree>
    <p:extLst>
      <p:ext uri="{BB962C8B-B14F-4D97-AF65-F5344CB8AC3E}">
        <p14:creationId xmlns:p14="http://schemas.microsoft.com/office/powerpoint/2010/main" val="3425149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3B86FC-D900-4AF2-9C47-D54E42CD004F}" type="slidenum">
              <a:rPr lang="en-US" smtClean="0">
                <a:solidFill>
                  <a:prstClr val="white"/>
                </a:solidFill>
              </a:rPr>
              <a:pPr/>
              <a:t>12</a:t>
            </a:fld>
            <a:endParaRPr lang="en-US" dirty="0">
              <a:solidFill>
                <a:prstClr val="white"/>
              </a:solidFill>
            </a:endParaRPr>
          </a:p>
        </p:txBody>
      </p:sp>
      <p:pic>
        <p:nvPicPr>
          <p:cNvPr id="7" name="Content Placeholder 6"/>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81000" y="1104810"/>
            <a:ext cx="1466850" cy="1466850"/>
          </a:xfrm>
        </p:spPr>
      </p:pic>
      <p:sp>
        <p:nvSpPr>
          <p:cNvPr id="2" name="Title 1"/>
          <p:cNvSpPr>
            <a:spLocks noGrp="1"/>
          </p:cNvSpPr>
          <p:nvPr>
            <p:ph type="title" idx="4294967295"/>
          </p:nvPr>
        </p:nvSpPr>
        <p:spPr>
          <a:xfrm>
            <a:off x="0" y="-11113"/>
            <a:ext cx="7315200" cy="1154113"/>
          </a:xfrm>
        </p:spPr>
        <p:txBody>
          <a:bodyPr/>
          <a:lstStyle/>
          <a:p>
            <a:r>
              <a:rPr lang="en-US" smtClean="0"/>
              <a:t>eBill Examples</a:t>
            </a:r>
            <a:endParaRPr lang="en-US" dirty="0"/>
          </a:p>
        </p:txBody>
      </p:sp>
      <p:sp>
        <p:nvSpPr>
          <p:cNvPr id="9" name="Rectangle 8"/>
          <p:cNvSpPr/>
          <p:nvPr/>
        </p:nvSpPr>
        <p:spPr>
          <a:xfrm>
            <a:off x="5410200" y="1238071"/>
            <a:ext cx="3505200" cy="1200329"/>
          </a:xfrm>
          <a:prstGeom prst="rect">
            <a:avLst/>
          </a:prstGeom>
        </p:spPr>
        <p:txBody>
          <a:bodyPr wrap="square">
            <a:spAutoFit/>
          </a:bodyPr>
          <a:lstStyle/>
          <a:p>
            <a:pPr algn="r" fontAlgn="auto">
              <a:spcBef>
                <a:spcPts val="0"/>
              </a:spcBef>
              <a:spcAft>
                <a:spcPts val="0"/>
              </a:spcAft>
            </a:pPr>
            <a:r>
              <a:rPr lang="en-US" dirty="0" smtClean="0">
                <a:latin typeface="Arial"/>
              </a:rPr>
              <a:t>                         Captain, Kirk</a:t>
            </a:r>
            <a:endParaRPr lang="en-US" dirty="0">
              <a:latin typeface="Arial"/>
            </a:endParaRPr>
          </a:p>
          <a:p>
            <a:pPr algn="r" fontAlgn="auto">
              <a:spcBef>
                <a:spcPts val="0"/>
              </a:spcBef>
              <a:spcAft>
                <a:spcPts val="0"/>
              </a:spcAft>
            </a:pPr>
            <a:r>
              <a:rPr lang="en-US" dirty="0" smtClean="0">
                <a:latin typeface="Arial"/>
              </a:rPr>
              <a:t>         Student ID# 902251977</a:t>
            </a:r>
          </a:p>
          <a:p>
            <a:pPr algn="r" fontAlgn="auto">
              <a:spcBef>
                <a:spcPts val="0"/>
              </a:spcBef>
              <a:spcAft>
                <a:spcPts val="0"/>
              </a:spcAft>
            </a:pPr>
            <a:r>
              <a:rPr lang="en-US" dirty="0" smtClean="0">
                <a:latin typeface="Arial"/>
              </a:rPr>
              <a:t> Statement </a:t>
            </a:r>
            <a:r>
              <a:rPr lang="en-US" dirty="0">
                <a:latin typeface="Arial"/>
              </a:rPr>
              <a:t>Date: </a:t>
            </a:r>
            <a:r>
              <a:rPr lang="en-US" dirty="0" smtClean="0">
                <a:latin typeface="Arial"/>
              </a:rPr>
              <a:t>07-15-2016</a:t>
            </a:r>
            <a:endParaRPr lang="en-US" dirty="0">
              <a:latin typeface="Arial"/>
            </a:endParaRPr>
          </a:p>
          <a:p>
            <a:pPr algn="r" fontAlgn="auto">
              <a:spcBef>
                <a:spcPts val="0"/>
              </a:spcBef>
              <a:spcAft>
                <a:spcPts val="0"/>
              </a:spcAft>
            </a:pPr>
            <a:r>
              <a:rPr lang="en-US" dirty="0">
                <a:latin typeface="Arial"/>
              </a:rPr>
              <a:t> </a:t>
            </a:r>
            <a:r>
              <a:rPr lang="en-US" dirty="0" smtClean="0">
                <a:latin typeface="Arial"/>
              </a:rPr>
              <a:t>          Due </a:t>
            </a:r>
            <a:r>
              <a:rPr lang="en-US" dirty="0">
                <a:latin typeface="Arial"/>
              </a:rPr>
              <a:t>Date: </a:t>
            </a:r>
            <a:r>
              <a:rPr lang="en-US" dirty="0" smtClean="0">
                <a:latin typeface="Arial"/>
              </a:rPr>
              <a:t>08-05-2016</a:t>
            </a:r>
            <a:endParaRPr lang="en-US" dirty="0">
              <a:latin typeface="Arial"/>
            </a:endParaRPr>
          </a:p>
        </p:txBody>
      </p:sp>
      <p:sp>
        <p:nvSpPr>
          <p:cNvPr id="16" name="Rectangle 2"/>
          <p:cNvSpPr>
            <a:spLocks noChangeArrowheads="1"/>
          </p:cNvSpPr>
          <p:nvPr/>
        </p:nvSpPr>
        <p:spPr bwMode="auto">
          <a:xfrm>
            <a:off x="4025900" y="2454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r>
              <a:rPr lang="en-US" altLang="en-US" smtClean="0">
                <a:solidFill>
                  <a:prstClr val="white"/>
                </a:solidFill>
                <a:latin typeface="Arial" pitchFamily="34" charset="0"/>
                <a:cs typeface="Arial" pitchFamily="34" charset="0"/>
              </a:rPr>
              <a:t/>
            </a:r>
            <a:br>
              <a:rPr lang="en-US" altLang="en-US" smtClean="0">
                <a:solidFill>
                  <a:prstClr val="white"/>
                </a:solidFill>
                <a:latin typeface="Arial" pitchFamily="34" charset="0"/>
                <a:cs typeface="Arial" pitchFamily="34" charset="0"/>
              </a:rPr>
            </a:br>
            <a:endParaRPr lang="en-US" altLang="en-US" smtClean="0">
              <a:solidFill>
                <a:prstClr val="white"/>
              </a:solidFill>
              <a:latin typeface="Arial" pitchFamily="34" charset="0"/>
              <a:cs typeface="Arial" pitchFamily="34" charset="0"/>
            </a:endParaRPr>
          </a:p>
        </p:txBody>
      </p:sp>
      <p:graphicFrame>
        <p:nvGraphicFramePr>
          <p:cNvPr id="19" name="Table 18"/>
          <p:cNvGraphicFramePr>
            <a:graphicFrameLocks noGrp="1" noChangeAspect="1"/>
          </p:cNvGraphicFramePr>
          <p:nvPr>
            <p:extLst>
              <p:ext uri="{D42A27DB-BD31-4B8C-83A1-F6EECF244321}">
                <p14:modId xmlns:p14="http://schemas.microsoft.com/office/powerpoint/2010/main" val="2808541866"/>
              </p:ext>
            </p:extLst>
          </p:nvPr>
        </p:nvGraphicFramePr>
        <p:xfrm>
          <a:off x="228601" y="2776463"/>
          <a:ext cx="8686799" cy="3177559"/>
        </p:xfrm>
        <a:graphic>
          <a:graphicData uri="http://schemas.openxmlformats.org/drawingml/2006/table">
            <a:tbl>
              <a:tblPr/>
              <a:tblGrid>
                <a:gridCol w="1447799"/>
                <a:gridCol w="1066800"/>
                <a:gridCol w="4191000"/>
                <a:gridCol w="990600"/>
                <a:gridCol w="990600"/>
              </a:tblGrid>
              <a:tr h="422738">
                <a:tc>
                  <a:txBody>
                    <a:bodyPr/>
                    <a:lstStyle/>
                    <a:p>
                      <a:pPr marL="0" marR="0">
                        <a:lnSpc>
                          <a:spcPct val="115000"/>
                        </a:lnSpc>
                        <a:spcBef>
                          <a:spcPts val="0"/>
                        </a:spcBef>
                        <a:spcAft>
                          <a:spcPts val="0"/>
                        </a:spcAft>
                      </a:pPr>
                      <a:r>
                        <a:rPr lang="en-US" sz="1400" b="1" dirty="0">
                          <a:effectLst/>
                          <a:latin typeface="+mn-lt"/>
                          <a:ea typeface="Times New Roman"/>
                          <a:cs typeface="Times New Roman"/>
                        </a:rPr>
                        <a:t>Transaction Date</a:t>
                      </a:r>
                      <a:endParaRPr lang="en-US" sz="1400" b="1" dirty="0">
                        <a:effectLst/>
                        <a:latin typeface="+mn-lt"/>
                        <a:ea typeface="Calibri"/>
                        <a:cs typeface="Times New Roman"/>
                      </a:endParaRPr>
                    </a:p>
                  </a:txBody>
                  <a:tcPr marL="28575" marR="28575"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latin typeface="+mn-lt"/>
                          <a:ea typeface="Times New Roman"/>
                          <a:cs typeface="Times New Roman"/>
                        </a:rPr>
                        <a:t>Code</a:t>
                      </a:r>
                      <a:endParaRPr lang="en-US" sz="1400" b="1" dirty="0">
                        <a:effectLst/>
                        <a:latin typeface="+mn-lt"/>
                        <a:ea typeface="Calibri"/>
                        <a:cs typeface="Times New Roman"/>
                      </a:endParaRPr>
                    </a:p>
                  </a:txBody>
                  <a:tcPr marL="28575" marR="28575"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latin typeface="+mn-lt"/>
                          <a:ea typeface="Times New Roman"/>
                          <a:cs typeface="Times New Roman"/>
                        </a:rPr>
                        <a:t>Description</a:t>
                      </a:r>
                      <a:endParaRPr lang="en-US" sz="1400" b="1" dirty="0">
                        <a:effectLst/>
                        <a:latin typeface="+mn-lt"/>
                        <a:ea typeface="Calibri"/>
                        <a:cs typeface="Times New Roman"/>
                      </a:endParaRPr>
                    </a:p>
                  </a:txBody>
                  <a:tcPr marL="28575" marR="28575"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Times New Roman"/>
                          <a:cs typeface="Times New Roman"/>
                        </a:rPr>
                        <a:t>Charge</a:t>
                      </a:r>
                      <a:endParaRPr lang="en-US" sz="1400" b="1">
                        <a:effectLst/>
                        <a:latin typeface="+mn-lt"/>
                        <a:ea typeface="Calibri"/>
                        <a:cs typeface="Times New Roman"/>
                      </a:endParaRPr>
                    </a:p>
                  </a:txBody>
                  <a:tcPr marL="28575" marR="28575"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latin typeface="+mn-lt"/>
                          <a:ea typeface="Times New Roman"/>
                          <a:cs typeface="Times New Roman"/>
                        </a:rPr>
                        <a:t>Credit</a:t>
                      </a:r>
                      <a:endParaRPr lang="en-US" sz="1400" b="1" dirty="0">
                        <a:effectLst/>
                        <a:latin typeface="+mn-lt"/>
                        <a:ea typeface="Calibri"/>
                        <a:cs typeface="Times New Roman"/>
                      </a:endParaRPr>
                    </a:p>
                  </a:txBody>
                  <a:tcPr marL="28575" marR="28575"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2439599">
                <a:tc>
                  <a:txBody>
                    <a:bodyPr/>
                    <a:lstStyle/>
                    <a:p>
                      <a:pPr marL="0" marR="0" algn="ctr">
                        <a:lnSpc>
                          <a:spcPct val="115000"/>
                        </a:lnSpc>
                        <a:spcBef>
                          <a:spcPts val="0"/>
                        </a:spcBef>
                        <a:spcAft>
                          <a:spcPts val="1200"/>
                        </a:spcAft>
                      </a:pPr>
                      <a:r>
                        <a:rPr lang="en-US" sz="1500" b="1" dirty="0">
                          <a:effectLst/>
                          <a:latin typeface="+mn-lt"/>
                          <a:ea typeface="Times New Roman"/>
                          <a:cs typeface="Times New Roman"/>
                        </a:rPr>
                        <a:t/>
                      </a:r>
                      <a:br>
                        <a:rPr lang="en-US" sz="1500" b="1" dirty="0">
                          <a:effectLst/>
                          <a:latin typeface="+mn-lt"/>
                          <a:ea typeface="Times New Roman"/>
                          <a:cs typeface="Times New Roman"/>
                        </a:rPr>
                      </a:br>
                      <a:r>
                        <a:rPr lang="en-US" sz="1500" b="1" dirty="0">
                          <a:effectLst/>
                          <a:latin typeface="+mn-lt"/>
                          <a:ea typeface="Times New Roman"/>
                          <a:cs typeface="Times New Roman"/>
                        </a:rPr>
                        <a:t/>
                      </a:r>
                      <a:br>
                        <a:rPr lang="en-US" sz="1500" b="1" dirty="0">
                          <a:effectLst/>
                          <a:latin typeface="+mn-lt"/>
                          <a:ea typeface="Times New Roman"/>
                          <a:cs typeface="Times New Roman"/>
                        </a:rPr>
                      </a:br>
                      <a:r>
                        <a:rPr lang="en-US" sz="1500" b="1" dirty="0" smtClean="0">
                          <a:effectLst/>
                          <a:latin typeface="+mn-lt"/>
                          <a:ea typeface="Times New Roman"/>
                          <a:cs typeface="Times New Roman"/>
                        </a:rPr>
                        <a:t>07-13-2016</a:t>
                      </a:r>
                      <a:r>
                        <a:rPr lang="en-US" sz="1500" b="1" dirty="0">
                          <a:effectLst/>
                          <a:latin typeface="+mn-lt"/>
                          <a:ea typeface="Times New Roman"/>
                          <a:cs typeface="Times New Roman"/>
                        </a:rPr>
                        <a:t/>
                      </a:r>
                      <a:br>
                        <a:rPr lang="en-US" sz="1500" b="1" dirty="0">
                          <a:effectLst/>
                          <a:latin typeface="+mn-lt"/>
                          <a:ea typeface="Times New Roman"/>
                          <a:cs typeface="Times New Roman"/>
                        </a:rPr>
                      </a:br>
                      <a:r>
                        <a:rPr lang="en-US" sz="1500" b="1" dirty="0" smtClean="0">
                          <a:effectLst/>
                          <a:latin typeface="+mn-lt"/>
                          <a:ea typeface="Times New Roman"/>
                          <a:cs typeface="Times New Roman"/>
                        </a:rPr>
                        <a:t>07-13-2016</a:t>
                      </a:r>
                      <a:r>
                        <a:rPr lang="en-US" sz="1500" b="1" dirty="0">
                          <a:effectLst/>
                          <a:latin typeface="+mn-lt"/>
                          <a:ea typeface="Times New Roman"/>
                          <a:cs typeface="Times New Roman"/>
                        </a:rPr>
                        <a:t/>
                      </a:r>
                      <a:br>
                        <a:rPr lang="en-US" sz="1500" b="1" dirty="0">
                          <a:effectLst/>
                          <a:latin typeface="+mn-lt"/>
                          <a:ea typeface="Times New Roman"/>
                          <a:cs typeface="Times New Roman"/>
                        </a:rPr>
                      </a:br>
                      <a:endParaRPr lang="en-US" sz="1500" b="1" dirty="0" smtClean="0">
                        <a:effectLst/>
                        <a:latin typeface="+mn-lt"/>
                        <a:ea typeface="Times New Roman"/>
                        <a:cs typeface="Times New Roman"/>
                      </a:endParaRPr>
                    </a:p>
                    <a:p>
                      <a:pPr marL="0" marR="0" algn="ctr">
                        <a:lnSpc>
                          <a:spcPct val="115000"/>
                        </a:lnSpc>
                        <a:spcBef>
                          <a:spcPts val="0"/>
                        </a:spcBef>
                        <a:spcAft>
                          <a:spcPts val="1200"/>
                        </a:spcAft>
                      </a:pPr>
                      <a:r>
                        <a:rPr lang="en-US" sz="1500" b="1" dirty="0" smtClean="0">
                          <a:effectLst/>
                          <a:latin typeface="+mn-lt"/>
                          <a:ea typeface="Times New Roman"/>
                          <a:cs typeface="Times New Roman"/>
                        </a:rPr>
                        <a:t>07-13-2016</a:t>
                      </a:r>
                    </a:p>
                    <a:p>
                      <a:pPr marL="0" marR="0" indent="0" algn="ctr" defTabSz="914400" rtl="0" eaLnBrk="1" fontAlgn="auto" latinLnBrk="0" hangingPunct="1">
                        <a:lnSpc>
                          <a:spcPts val="0"/>
                        </a:lnSpc>
                        <a:spcBef>
                          <a:spcPts val="0"/>
                        </a:spcBef>
                        <a:spcAft>
                          <a:spcPts val="1200"/>
                        </a:spcAft>
                        <a:buClrTx/>
                        <a:buSzTx/>
                        <a:buFontTx/>
                        <a:buNone/>
                        <a:tabLst/>
                        <a:defRPr/>
                      </a:pPr>
                      <a:r>
                        <a:rPr lang="en-US" sz="1500" b="1" dirty="0" smtClean="0">
                          <a:effectLst/>
                          <a:latin typeface="+mn-lt"/>
                          <a:ea typeface="Times New Roman"/>
                          <a:cs typeface="Times New Roman"/>
                        </a:rPr>
                        <a:t>07-13-2016</a:t>
                      </a:r>
                    </a:p>
                    <a:p>
                      <a:pPr marL="0" marR="0" algn="ctr">
                        <a:lnSpc>
                          <a:spcPct val="115000"/>
                        </a:lnSpc>
                        <a:spcBef>
                          <a:spcPts val="0"/>
                        </a:spcBef>
                        <a:spcAft>
                          <a:spcPts val="1200"/>
                        </a:spcAft>
                      </a:pPr>
                      <a:endParaRPr lang="en-US" sz="1500" b="1" dirty="0" smtClean="0">
                        <a:effectLst/>
                        <a:latin typeface="+mn-lt"/>
                        <a:ea typeface="Times New Roman"/>
                        <a:cs typeface="Times New Roman"/>
                      </a:endParaRPr>
                    </a:p>
                  </a:txBody>
                  <a:tcPr marL="28575" marR="28575" marT="0" marB="0">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ctr">
                        <a:lnSpc>
                          <a:spcPct val="115000"/>
                        </a:lnSpc>
                        <a:spcBef>
                          <a:spcPts val="0"/>
                        </a:spcBef>
                        <a:spcAft>
                          <a:spcPts val="1200"/>
                        </a:spcAft>
                      </a:pPr>
                      <a:r>
                        <a:rPr lang="en-US" sz="1500" b="1" dirty="0">
                          <a:effectLst/>
                          <a:latin typeface="+mn-lt"/>
                          <a:ea typeface="Times New Roman"/>
                          <a:cs typeface="Times New Roman"/>
                        </a:rPr>
                        <a:t/>
                      </a:r>
                      <a:br>
                        <a:rPr lang="en-US" sz="1500" b="1" dirty="0">
                          <a:effectLst/>
                          <a:latin typeface="+mn-lt"/>
                          <a:ea typeface="Times New Roman"/>
                          <a:cs typeface="Times New Roman"/>
                        </a:rPr>
                      </a:br>
                      <a:r>
                        <a:rPr lang="en-US" sz="1500" b="1" dirty="0">
                          <a:effectLst/>
                          <a:latin typeface="+mn-lt"/>
                          <a:ea typeface="Times New Roman"/>
                          <a:cs typeface="Times New Roman"/>
                        </a:rPr>
                        <a:t/>
                      </a:r>
                      <a:br>
                        <a:rPr lang="en-US" sz="1500" b="1" dirty="0">
                          <a:effectLst/>
                          <a:latin typeface="+mn-lt"/>
                          <a:ea typeface="Times New Roman"/>
                          <a:cs typeface="Times New Roman"/>
                        </a:rPr>
                      </a:br>
                      <a:r>
                        <a:rPr lang="en-US" sz="1500" b="1" dirty="0" smtClean="0">
                          <a:effectLst/>
                          <a:latin typeface="+mn-lt"/>
                          <a:ea typeface="Times New Roman"/>
                          <a:cs typeface="Times New Roman"/>
                        </a:rPr>
                        <a:t>201710</a:t>
                      </a:r>
                      <a:r>
                        <a:rPr lang="en-US" sz="1500" b="1" dirty="0">
                          <a:effectLst/>
                          <a:latin typeface="+mn-lt"/>
                          <a:ea typeface="Times New Roman"/>
                          <a:cs typeface="Times New Roman"/>
                        </a:rPr>
                        <a:t/>
                      </a:r>
                      <a:br>
                        <a:rPr lang="en-US" sz="1500" b="1" dirty="0">
                          <a:effectLst/>
                          <a:latin typeface="+mn-lt"/>
                          <a:ea typeface="Times New Roman"/>
                          <a:cs typeface="Times New Roman"/>
                        </a:rPr>
                      </a:br>
                      <a:r>
                        <a:rPr lang="en-US" sz="1500" b="1" dirty="0" smtClean="0">
                          <a:effectLst/>
                          <a:latin typeface="+mn-lt"/>
                          <a:ea typeface="Times New Roman"/>
                          <a:cs typeface="Times New Roman"/>
                        </a:rPr>
                        <a:t>201710</a:t>
                      </a:r>
                      <a:r>
                        <a:rPr lang="en-US" sz="1500" b="1" dirty="0">
                          <a:effectLst/>
                          <a:latin typeface="+mn-lt"/>
                          <a:ea typeface="Times New Roman"/>
                          <a:cs typeface="Times New Roman"/>
                        </a:rPr>
                        <a:t/>
                      </a:r>
                      <a:br>
                        <a:rPr lang="en-US" sz="1500" b="1" dirty="0">
                          <a:effectLst/>
                          <a:latin typeface="+mn-lt"/>
                          <a:ea typeface="Times New Roman"/>
                          <a:cs typeface="Times New Roman"/>
                        </a:rPr>
                      </a:br>
                      <a:endParaRPr lang="en-US" sz="1500" b="1" dirty="0" smtClean="0">
                        <a:effectLst/>
                        <a:latin typeface="+mn-lt"/>
                        <a:ea typeface="Times New Roman"/>
                        <a:cs typeface="Times New Roman"/>
                      </a:endParaRPr>
                    </a:p>
                    <a:p>
                      <a:pPr marL="0" marR="0" algn="ctr">
                        <a:lnSpc>
                          <a:spcPct val="115000"/>
                        </a:lnSpc>
                        <a:spcBef>
                          <a:spcPts val="0"/>
                        </a:spcBef>
                        <a:spcAft>
                          <a:spcPts val="1200"/>
                        </a:spcAft>
                      </a:pPr>
                      <a:r>
                        <a:rPr lang="en-US" sz="1500" b="1" dirty="0" smtClean="0">
                          <a:effectLst/>
                          <a:latin typeface="+mn-lt"/>
                          <a:ea typeface="Times New Roman"/>
                          <a:cs typeface="Times New Roman"/>
                        </a:rPr>
                        <a:t>201710</a:t>
                      </a:r>
                    </a:p>
                    <a:p>
                      <a:pPr marL="0" marR="0" algn="ctr">
                        <a:lnSpc>
                          <a:spcPts val="0"/>
                        </a:lnSpc>
                        <a:spcBef>
                          <a:spcPts val="0"/>
                        </a:spcBef>
                        <a:spcAft>
                          <a:spcPts val="1200"/>
                        </a:spcAft>
                      </a:pPr>
                      <a:r>
                        <a:rPr lang="en-US" sz="1500" b="1" dirty="0" smtClean="0">
                          <a:effectLst/>
                          <a:latin typeface="+mn-lt"/>
                          <a:ea typeface="Times New Roman"/>
                          <a:cs typeface="Times New Roman"/>
                        </a:rPr>
                        <a:t>201710</a:t>
                      </a:r>
                    </a:p>
                  </a:txBody>
                  <a:tcPr marL="28575" marR="2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nSpc>
                          <a:spcPct val="115000"/>
                        </a:lnSpc>
                        <a:spcBef>
                          <a:spcPts val="0"/>
                        </a:spcBef>
                        <a:spcAft>
                          <a:spcPts val="1200"/>
                        </a:spcAft>
                      </a:pPr>
                      <a:r>
                        <a:rPr lang="en-US" sz="1500" b="1" dirty="0">
                          <a:effectLst/>
                          <a:latin typeface="+mn-lt"/>
                          <a:ea typeface="Times New Roman"/>
                          <a:cs typeface="Times New Roman"/>
                        </a:rPr>
                        <a:t>Previous Account Balance</a:t>
                      </a:r>
                      <a:br>
                        <a:rPr lang="en-US" sz="1500" b="1" dirty="0">
                          <a:effectLst/>
                          <a:latin typeface="+mn-lt"/>
                          <a:ea typeface="Times New Roman"/>
                          <a:cs typeface="Times New Roman"/>
                        </a:rPr>
                      </a:br>
                      <a:r>
                        <a:rPr lang="en-US" sz="1500" b="1" dirty="0">
                          <a:effectLst/>
                          <a:latin typeface="+mn-lt"/>
                          <a:ea typeface="Times New Roman"/>
                          <a:cs typeface="Times New Roman"/>
                        </a:rPr>
                        <a:t>---CURRENT CHARGES/PAYMENTS---</a:t>
                      </a:r>
                      <a:br>
                        <a:rPr lang="en-US" sz="1500" b="1" dirty="0">
                          <a:effectLst/>
                          <a:latin typeface="+mn-lt"/>
                          <a:ea typeface="Times New Roman"/>
                          <a:cs typeface="Times New Roman"/>
                        </a:rPr>
                      </a:br>
                      <a:r>
                        <a:rPr lang="en-US" sz="1500" b="1" dirty="0" smtClean="0">
                          <a:effectLst/>
                          <a:latin typeface="+mn-lt"/>
                          <a:ea typeface="Times New Roman"/>
                          <a:cs typeface="Times New Roman"/>
                        </a:rPr>
                        <a:t>Dining </a:t>
                      </a:r>
                      <a:r>
                        <a:rPr lang="en-US" sz="1500" b="1" dirty="0">
                          <a:effectLst/>
                          <a:latin typeface="+mn-lt"/>
                          <a:ea typeface="Times New Roman"/>
                          <a:cs typeface="Times New Roman"/>
                        </a:rPr>
                        <a:t>Plan</a:t>
                      </a:r>
                      <a:br>
                        <a:rPr lang="en-US" sz="1500" b="1" dirty="0">
                          <a:effectLst/>
                          <a:latin typeface="+mn-lt"/>
                          <a:ea typeface="Times New Roman"/>
                          <a:cs typeface="Times New Roman"/>
                        </a:rPr>
                      </a:br>
                      <a:r>
                        <a:rPr lang="en-US" sz="1500" b="1" dirty="0">
                          <a:effectLst/>
                          <a:latin typeface="+mn-lt"/>
                          <a:ea typeface="Times New Roman"/>
                          <a:cs typeface="Times New Roman"/>
                        </a:rPr>
                        <a:t>Tuition Resident </a:t>
                      </a:r>
                      <a:r>
                        <a:rPr lang="en-US" sz="1500" b="1" dirty="0" smtClean="0">
                          <a:effectLst/>
                          <a:latin typeface="+mn-lt"/>
                          <a:ea typeface="Times New Roman"/>
                          <a:cs typeface="Times New Roman"/>
                        </a:rPr>
                        <a:t>Undergraduate</a:t>
                      </a:r>
                      <a:r>
                        <a:rPr lang="en-US" sz="1500" b="1" dirty="0">
                          <a:effectLst/>
                          <a:latin typeface="+mn-lt"/>
                          <a:ea typeface="Times New Roman"/>
                          <a:cs typeface="Times New Roman"/>
                        </a:rPr>
                        <a:t/>
                      </a:r>
                      <a:br>
                        <a:rPr lang="en-US" sz="1500" b="1" dirty="0">
                          <a:effectLst/>
                          <a:latin typeface="+mn-lt"/>
                          <a:ea typeface="Times New Roman"/>
                          <a:cs typeface="Times New Roman"/>
                        </a:rPr>
                      </a:br>
                      <a:r>
                        <a:rPr lang="en-US" sz="1500" b="1" dirty="0" smtClean="0">
                          <a:effectLst/>
                          <a:latin typeface="+mn-lt"/>
                          <a:ea typeface="Times New Roman"/>
                          <a:cs typeface="Times New Roman"/>
                        </a:rPr>
                        <a:t>$$$ESTIMATED FINANCIAL AID$$$</a:t>
                      </a:r>
                    </a:p>
                    <a:p>
                      <a:pPr marL="0" marR="0">
                        <a:lnSpc>
                          <a:spcPct val="100000"/>
                        </a:lnSpc>
                        <a:spcBef>
                          <a:spcPts val="0"/>
                        </a:spcBef>
                        <a:spcAft>
                          <a:spcPts val="0"/>
                        </a:spcAft>
                      </a:pPr>
                      <a:r>
                        <a:rPr lang="en-US" sz="1500" b="1" dirty="0" smtClean="0"/>
                        <a:t>Unsubsidized Direct Loan</a:t>
                      </a:r>
                    </a:p>
                    <a:p>
                      <a:pPr marL="0" marR="0">
                        <a:lnSpc>
                          <a:spcPct val="100000"/>
                        </a:lnSpc>
                        <a:spcBef>
                          <a:spcPts val="0"/>
                        </a:spcBef>
                        <a:spcAft>
                          <a:spcPts val="0"/>
                        </a:spcAft>
                      </a:pPr>
                      <a:r>
                        <a:rPr lang="en-US" sz="1500" b="1" dirty="0" smtClean="0"/>
                        <a:t>Federal Pell Grant</a:t>
                      </a:r>
                    </a:p>
                    <a:p>
                      <a:pPr marL="0" marR="0">
                        <a:lnSpc>
                          <a:spcPts val="0"/>
                        </a:lnSpc>
                        <a:spcBef>
                          <a:spcPts val="0"/>
                        </a:spcBef>
                        <a:spcAft>
                          <a:spcPts val="1200"/>
                        </a:spcAft>
                      </a:pPr>
                      <a:endParaRPr lang="en-US" sz="1500" b="1" dirty="0" smtClean="0"/>
                    </a:p>
                    <a:p>
                      <a:pPr marL="0" marR="0">
                        <a:lnSpc>
                          <a:spcPct val="115000"/>
                        </a:lnSpc>
                        <a:spcBef>
                          <a:spcPts val="0"/>
                        </a:spcBef>
                        <a:spcAft>
                          <a:spcPts val="1200"/>
                        </a:spcAft>
                      </a:pPr>
                      <a:endParaRPr lang="en-US" sz="1500" b="1" dirty="0" smtClean="0"/>
                    </a:p>
                    <a:p>
                      <a:pPr marL="0" marR="0">
                        <a:lnSpc>
                          <a:spcPts val="0"/>
                        </a:lnSpc>
                        <a:spcBef>
                          <a:spcPts val="0"/>
                        </a:spcBef>
                        <a:spcAft>
                          <a:spcPts val="0"/>
                        </a:spcAft>
                      </a:pPr>
                      <a:r>
                        <a:rPr lang="en-US" sz="1500" dirty="0" smtClean="0"/>
                        <a:t/>
                      </a:r>
                      <a:br>
                        <a:rPr lang="en-US" sz="1500" dirty="0" smtClean="0"/>
                      </a:br>
                      <a:endParaRPr lang="en-US" sz="1500" b="1" dirty="0" smtClean="0">
                        <a:effectLst/>
                        <a:latin typeface="+mn-lt"/>
                        <a:ea typeface="Times New Roman"/>
                        <a:cs typeface="Times New Roman"/>
                      </a:endParaRPr>
                    </a:p>
                    <a:p>
                      <a:pPr marL="0" marR="0">
                        <a:lnSpc>
                          <a:spcPct val="115000"/>
                        </a:lnSpc>
                        <a:spcBef>
                          <a:spcPts val="0"/>
                        </a:spcBef>
                        <a:spcAft>
                          <a:spcPts val="1200"/>
                        </a:spcAft>
                      </a:pPr>
                      <a:endParaRPr lang="en-US" sz="1500" b="1" dirty="0" smtClean="0">
                        <a:effectLst/>
                        <a:latin typeface="+mn-lt"/>
                        <a:ea typeface="Times New Roman"/>
                        <a:cs typeface="Times New Roman"/>
                      </a:endParaRPr>
                    </a:p>
                  </a:txBody>
                  <a:tcPr marL="28575" marR="2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r">
                        <a:lnSpc>
                          <a:spcPct val="115000"/>
                        </a:lnSpc>
                        <a:spcBef>
                          <a:spcPts val="0"/>
                        </a:spcBef>
                        <a:spcAft>
                          <a:spcPts val="1200"/>
                        </a:spcAft>
                      </a:pPr>
                      <a:r>
                        <a:rPr lang="en-US" sz="1500" b="1" dirty="0" smtClean="0">
                          <a:effectLst/>
                          <a:latin typeface="+mn-lt"/>
                          <a:ea typeface="Times New Roman"/>
                          <a:cs typeface="Times New Roman"/>
                        </a:rPr>
                        <a:t>25.00</a:t>
                      </a:r>
                      <a:r>
                        <a:rPr lang="en-US" sz="1500" b="1" dirty="0">
                          <a:effectLst/>
                          <a:latin typeface="+mn-lt"/>
                          <a:ea typeface="Times New Roman"/>
                          <a:cs typeface="Times New Roman"/>
                        </a:rPr>
                        <a:t/>
                      </a:r>
                      <a:br>
                        <a:rPr lang="en-US" sz="1500" b="1" dirty="0">
                          <a:effectLst/>
                          <a:latin typeface="+mn-lt"/>
                          <a:ea typeface="Times New Roman"/>
                          <a:cs typeface="Times New Roman"/>
                        </a:rPr>
                      </a:br>
                      <a:r>
                        <a:rPr lang="en-US" sz="1500" b="1" dirty="0">
                          <a:effectLst/>
                          <a:latin typeface="+mn-lt"/>
                          <a:ea typeface="Times New Roman"/>
                          <a:cs typeface="Times New Roman"/>
                        </a:rPr>
                        <a:t/>
                      </a:r>
                      <a:br>
                        <a:rPr lang="en-US" sz="1500" b="1" dirty="0">
                          <a:effectLst/>
                          <a:latin typeface="+mn-lt"/>
                          <a:ea typeface="Times New Roman"/>
                          <a:cs typeface="Times New Roman"/>
                        </a:rPr>
                      </a:br>
                      <a:r>
                        <a:rPr lang="en-US" sz="1500" b="1" dirty="0" smtClean="0">
                          <a:effectLst/>
                          <a:latin typeface="+mn-lt"/>
                          <a:ea typeface="Times New Roman"/>
                          <a:cs typeface="Times New Roman"/>
                        </a:rPr>
                        <a:t>300.00</a:t>
                      </a:r>
                      <a:r>
                        <a:rPr lang="en-US" sz="1500" b="1" dirty="0">
                          <a:effectLst/>
                          <a:latin typeface="+mn-lt"/>
                          <a:ea typeface="Times New Roman"/>
                          <a:cs typeface="Times New Roman"/>
                        </a:rPr>
                        <a:t/>
                      </a:r>
                      <a:br>
                        <a:rPr lang="en-US" sz="1500" b="1" dirty="0">
                          <a:effectLst/>
                          <a:latin typeface="+mn-lt"/>
                          <a:ea typeface="Times New Roman"/>
                          <a:cs typeface="Times New Roman"/>
                        </a:rPr>
                      </a:br>
                      <a:r>
                        <a:rPr lang="en-US" sz="1500" b="1" dirty="0" smtClean="0">
                          <a:effectLst/>
                          <a:latin typeface="+mn-lt"/>
                          <a:ea typeface="Times New Roman"/>
                          <a:cs typeface="Times New Roman"/>
                        </a:rPr>
                        <a:t>5,348.00</a:t>
                      </a:r>
                      <a:r>
                        <a:rPr lang="en-US" sz="1500" b="1" dirty="0">
                          <a:effectLst/>
                          <a:latin typeface="+mn-lt"/>
                          <a:ea typeface="Times New Roman"/>
                          <a:cs typeface="Times New Roman"/>
                        </a:rPr>
                        <a:t/>
                      </a:r>
                      <a:br>
                        <a:rPr lang="en-US" sz="1500" b="1" dirty="0">
                          <a:effectLst/>
                          <a:latin typeface="+mn-lt"/>
                          <a:ea typeface="Times New Roman"/>
                          <a:cs typeface="Times New Roman"/>
                        </a:rPr>
                      </a:br>
                      <a:endParaRPr lang="en-US" sz="1500" b="1" dirty="0" smtClean="0">
                        <a:effectLst/>
                        <a:latin typeface="+mn-lt"/>
                        <a:ea typeface="Times New Roman"/>
                        <a:cs typeface="Times New Roman"/>
                      </a:endParaRPr>
                    </a:p>
                    <a:p>
                      <a:pPr marL="0" marR="0" algn="r">
                        <a:lnSpc>
                          <a:spcPct val="115000"/>
                        </a:lnSpc>
                        <a:spcBef>
                          <a:spcPts val="0"/>
                        </a:spcBef>
                        <a:spcAft>
                          <a:spcPts val="1200"/>
                        </a:spcAft>
                      </a:pPr>
                      <a:r>
                        <a:rPr lang="en-US" sz="1500" b="1" dirty="0">
                          <a:effectLst/>
                          <a:latin typeface="+mn-lt"/>
                          <a:ea typeface="Times New Roman"/>
                          <a:cs typeface="Times New Roman"/>
                        </a:rPr>
                        <a:t/>
                      </a:r>
                      <a:br>
                        <a:rPr lang="en-US" sz="1500" b="1" dirty="0">
                          <a:effectLst/>
                          <a:latin typeface="+mn-lt"/>
                          <a:ea typeface="Times New Roman"/>
                          <a:cs typeface="Times New Roman"/>
                        </a:rPr>
                      </a:br>
                      <a:r>
                        <a:rPr lang="en-US" sz="1500" b="1" dirty="0">
                          <a:effectLst/>
                          <a:latin typeface="+mn-lt"/>
                          <a:ea typeface="Times New Roman"/>
                          <a:cs typeface="Times New Roman"/>
                        </a:rPr>
                        <a:t/>
                      </a:r>
                      <a:br>
                        <a:rPr lang="en-US" sz="1500" b="1" dirty="0">
                          <a:effectLst/>
                          <a:latin typeface="+mn-lt"/>
                          <a:ea typeface="Times New Roman"/>
                          <a:cs typeface="Times New Roman"/>
                        </a:rPr>
                      </a:br>
                      <a:r>
                        <a:rPr lang="en-US" sz="1500" b="1" dirty="0">
                          <a:effectLst/>
                          <a:latin typeface="+mn-lt"/>
                          <a:ea typeface="Times New Roman"/>
                          <a:cs typeface="Times New Roman"/>
                        </a:rPr>
                        <a:t/>
                      </a:r>
                      <a:br>
                        <a:rPr lang="en-US" sz="1500" b="1" dirty="0">
                          <a:effectLst/>
                          <a:latin typeface="+mn-lt"/>
                          <a:ea typeface="Times New Roman"/>
                          <a:cs typeface="Times New Roman"/>
                        </a:rPr>
                      </a:br>
                      <a:endParaRPr lang="en-US" sz="1500" b="1" dirty="0">
                        <a:effectLst/>
                        <a:latin typeface="+mn-lt"/>
                        <a:ea typeface="Calibri"/>
                        <a:cs typeface="Times New Roman"/>
                      </a:endParaRPr>
                    </a:p>
                  </a:txBody>
                  <a:tcPr marL="28575" marR="2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mpd="sng">
                      <a:solidFill>
                        <a:schemeClr val="tx1"/>
                      </a:solidFill>
                      <a:prstDash val="solid"/>
                    </a:lnB>
                  </a:tcPr>
                </a:tc>
                <a:tc>
                  <a:txBody>
                    <a:bodyPr/>
                    <a:lstStyle/>
                    <a:p>
                      <a:pPr marL="0" marR="0" algn="r">
                        <a:lnSpc>
                          <a:spcPct val="100000"/>
                        </a:lnSpc>
                        <a:spcBef>
                          <a:spcPts val="0"/>
                        </a:spcBef>
                        <a:spcAft>
                          <a:spcPts val="1200"/>
                        </a:spcAft>
                      </a:pPr>
                      <a:endParaRPr lang="en-US" sz="1500" b="1" dirty="0" smtClean="0">
                        <a:effectLst/>
                        <a:latin typeface="+mn-lt"/>
                        <a:ea typeface="Times New Roman"/>
                        <a:cs typeface="Times New Roman"/>
                      </a:endParaRPr>
                    </a:p>
                    <a:p>
                      <a:pPr marL="0" marR="0" algn="r">
                        <a:lnSpc>
                          <a:spcPct val="100000"/>
                        </a:lnSpc>
                        <a:spcBef>
                          <a:spcPts val="0"/>
                        </a:spcBef>
                        <a:spcAft>
                          <a:spcPts val="1200"/>
                        </a:spcAft>
                      </a:pPr>
                      <a:endParaRPr lang="en-US" sz="1500" b="1" dirty="0" smtClean="0">
                        <a:effectLst/>
                        <a:latin typeface="+mn-lt"/>
                        <a:ea typeface="Times New Roman"/>
                        <a:cs typeface="Times New Roman"/>
                      </a:endParaRPr>
                    </a:p>
                    <a:p>
                      <a:pPr marL="0" marR="0" algn="r">
                        <a:lnSpc>
                          <a:spcPct val="100000"/>
                        </a:lnSpc>
                        <a:spcBef>
                          <a:spcPts val="0"/>
                        </a:spcBef>
                        <a:spcAft>
                          <a:spcPts val="1200"/>
                        </a:spcAft>
                      </a:pPr>
                      <a:endParaRPr lang="en-US" sz="1500" b="1" dirty="0" smtClean="0">
                        <a:effectLst/>
                        <a:latin typeface="+mn-lt"/>
                        <a:ea typeface="Times New Roman"/>
                        <a:cs typeface="Times New Roman"/>
                      </a:endParaRPr>
                    </a:p>
                    <a:p>
                      <a:pPr marL="0" marR="0" algn="r">
                        <a:lnSpc>
                          <a:spcPct val="100000"/>
                        </a:lnSpc>
                        <a:spcBef>
                          <a:spcPts val="0"/>
                        </a:spcBef>
                        <a:spcAft>
                          <a:spcPts val="1200"/>
                        </a:spcAft>
                      </a:pPr>
                      <a:endParaRPr lang="en-US" sz="1500" b="1" dirty="0" smtClean="0">
                        <a:effectLst/>
                        <a:latin typeface="+mn-lt"/>
                        <a:ea typeface="Times New Roman"/>
                        <a:cs typeface="Times New Roman"/>
                      </a:endParaRPr>
                    </a:p>
                    <a:p>
                      <a:pPr marL="0" marR="0" algn="r">
                        <a:lnSpc>
                          <a:spcPct val="100000"/>
                        </a:lnSpc>
                        <a:spcBef>
                          <a:spcPts val="0"/>
                        </a:spcBef>
                        <a:spcAft>
                          <a:spcPts val="1200"/>
                        </a:spcAft>
                      </a:pPr>
                      <a:r>
                        <a:rPr lang="en-US" sz="1500" b="1" dirty="0" smtClean="0">
                          <a:effectLst/>
                          <a:latin typeface="+mn-lt"/>
                          <a:ea typeface="Times New Roman"/>
                          <a:cs typeface="Times New Roman"/>
                        </a:rPr>
                        <a:t>990.00</a:t>
                      </a:r>
                    </a:p>
                    <a:p>
                      <a:pPr marL="0" marR="0" algn="r">
                        <a:lnSpc>
                          <a:spcPts val="0"/>
                        </a:lnSpc>
                        <a:spcBef>
                          <a:spcPts val="0"/>
                        </a:spcBef>
                        <a:spcAft>
                          <a:spcPts val="0"/>
                        </a:spcAft>
                      </a:pPr>
                      <a:r>
                        <a:rPr lang="en-US" sz="1500" b="1" dirty="0" smtClean="0">
                          <a:effectLst/>
                          <a:latin typeface="+mn-lt"/>
                          <a:ea typeface="Times New Roman"/>
                          <a:cs typeface="Times New Roman"/>
                        </a:rPr>
                        <a:t>2,887.00</a:t>
                      </a:r>
                    </a:p>
                  </a:txBody>
                  <a:tcPr marL="28575" marR="28575" marT="0" marB="0">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graphicFrame>
        <p:nvGraphicFramePr>
          <p:cNvPr id="2052" name="Table 2051"/>
          <p:cNvGraphicFramePr>
            <a:graphicFrameLocks noGrp="1"/>
          </p:cNvGraphicFramePr>
          <p:nvPr>
            <p:extLst>
              <p:ext uri="{D42A27DB-BD31-4B8C-83A1-F6EECF244321}">
                <p14:modId xmlns:p14="http://schemas.microsoft.com/office/powerpoint/2010/main" val="2799254056"/>
              </p:ext>
            </p:extLst>
          </p:nvPr>
        </p:nvGraphicFramePr>
        <p:xfrm>
          <a:off x="228600" y="6019800"/>
          <a:ext cx="8610600" cy="370840"/>
        </p:xfrm>
        <a:graphic>
          <a:graphicData uri="http://schemas.openxmlformats.org/drawingml/2006/table">
            <a:tbl>
              <a:tblPr firstRow="1" bandRow="1">
                <a:tableStyleId>{5C22544A-7EE6-4342-B048-85BDC9FD1C3A}</a:tableStyleId>
              </a:tblPr>
              <a:tblGrid>
                <a:gridCol w="4305300"/>
                <a:gridCol w="4305300"/>
              </a:tblGrid>
              <a:tr h="370840">
                <a:tc>
                  <a:txBody>
                    <a:bodyPr/>
                    <a:lstStyle/>
                    <a:p>
                      <a:pPr algn="ctr"/>
                      <a:r>
                        <a:rPr lang="en-US" sz="1600" b="1" dirty="0" smtClean="0">
                          <a:solidFill>
                            <a:schemeClr val="tx1"/>
                          </a:solidFill>
                          <a:latin typeface="+mn-lt"/>
                          <a:cs typeface="Times New Roman" panose="02020603050405020304" pitchFamily="18" charset="0"/>
                        </a:rPr>
                        <a:t>Current Due</a:t>
                      </a:r>
                      <a:endParaRPr lang="en-US" sz="1600" b="1" dirty="0">
                        <a:solidFill>
                          <a:schemeClr val="tx1"/>
                        </a:solidFill>
                        <a:latin typeface="+mn-lt"/>
                        <a:cs typeface="Times New Roman" panose="02020603050405020304" pitchFamily="18" charset="0"/>
                      </a:endParaRPr>
                    </a:p>
                  </a:txBody>
                  <a:tcPr>
                    <a:noFill/>
                  </a:tcPr>
                </a:tc>
                <a:tc>
                  <a:txBody>
                    <a:bodyPr/>
                    <a:lstStyle/>
                    <a:p>
                      <a:pPr algn="ctr"/>
                      <a:r>
                        <a:rPr lang="en-US" sz="1600" b="1" dirty="0" smtClean="0">
                          <a:solidFill>
                            <a:schemeClr val="tx1"/>
                          </a:solidFill>
                          <a:latin typeface="+mn-lt"/>
                          <a:cs typeface="Times New Roman" panose="02020603050405020304" pitchFamily="18" charset="0"/>
                        </a:rPr>
                        <a:t>1,796.00</a:t>
                      </a:r>
                      <a:endParaRPr lang="en-US" sz="1600" b="1" dirty="0">
                        <a:solidFill>
                          <a:schemeClr val="tx1"/>
                        </a:solidFill>
                        <a:latin typeface="+mn-lt"/>
                        <a:cs typeface="Times New Roman" panose="02020603050405020304" pitchFamily="18" charset="0"/>
                      </a:endParaRPr>
                    </a:p>
                  </a:txBody>
                  <a:tcPr>
                    <a:noFill/>
                  </a:tcPr>
                </a:tc>
              </a:tr>
            </a:tbl>
          </a:graphicData>
        </a:graphic>
      </p:graphicFrame>
      <p:graphicFrame>
        <p:nvGraphicFramePr>
          <p:cNvPr id="2053" name="Table 2052"/>
          <p:cNvGraphicFramePr>
            <a:graphicFrameLocks noGrp="1"/>
          </p:cNvGraphicFramePr>
          <p:nvPr>
            <p:extLst>
              <p:ext uri="{D42A27DB-BD31-4B8C-83A1-F6EECF244321}">
                <p14:modId xmlns:p14="http://schemas.microsoft.com/office/powerpoint/2010/main" val="1505838456"/>
              </p:ext>
            </p:extLst>
          </p:nvPr>
        </p:nvGraphicFramePr>
        <p:xfrm>
          <a:off x="228600" y="6400800"/>
          <a:ext cx="8610600" cy="370840"/>
        </p:xfrm>
        <a:graphic>
          <a:graphicData uri="http://schemas.openxmlformats.org/drawingml/2006/table">
            <a:tbl>
              <a:tblPr firstRow="1" bandRow="1">
                <a:tableStyleId>{5C22544A-7EE6-4342-B048-85BDC9FD1C3A}</a:tableStyleId>
              </a:tblPr>
              <a:tblGrid>
                <a:gridCol w="4305300"/>
                <a:gridCol w="4305300"/>
              </a:tblGrid>
              <a:tr h="370840">
                <a:tc>
                  <a:txBody>
                    <a:bodyPr/>
                    <a:lstStyle/>
                    <a:p>
                      <a:pPr algn="ctr"/>
                      <a:r>
                        <a:rPr lang="en-US" sz="1600" b="1" dirty="0" smtClean="0">
                          <a:solidFill>
                            <a:schemeClr val="tx1"/>
                          </a:solidFill>
                          <a:latin typeface="+mn-lt"/>
                          <a:cs typeface="Times New Roman" panose="02020603050405020304" pitchFamily="18" charset="0"/>
                        </a:rPr>
                        <a:t>Total Account Balance</a:t>
                      </a:r>
                      <a:endParaRPr lang="en-US" sz="1600" b="1" dirty="0">
                        <a:solidFill>
                          <a:schemeClr val="tx1"/>
                        </a:solidFill>
                        <a:latin typeface="+mn-lt"/>
                        <a:cs typeface="Times New Roman" panose="02020603050405020304" pitchFamily="18" charset="0"/>
                      </a:endParaRPr>
                    </a:p>
                  </a:txBody>
                  <a:tcPr>
                    <a:noFill/>
                  </a:tcPr>
                </a:tc>
                <a:tc>
                  <a:txBody>
                    <a:bodyPr/>
                    <a:lstStyle/>
                    <a:p>
                      <a:pPr algn="ctr"/>
                      <a:r>
                        <a:rPr lang="en-US" sz="1600" b="1" dirty="0" smtClean="0">
                          <a:solidFill>
                            <a:schemeClr val="tx1"/>
                          </a:solidFill>
                          <a:latin typeface="+mn-lt"/>
                          <a:cs typeface="Times New Roman" panose="02020603050405020304" pitchFamily="18" charset="0"/>
                        </a:rPr>
                        <a:t>5,673.00</a:t>
                      </a:r>
                      <a:endParaRPr lang="en-US" sz="1600" b="1" dirty="0">
                        <a:solidFill>
                          <a:schemeClr val="tx1"/>
                        </a:solidFill>
                        <a:latin typeface="+mn-lt"/>
                        <a:cs typeface="Times New Roman" panose="02020603050405020304" pitchFamily="18" charset="0"/>
                      </a:endParaRPr>
                    </a:p>
                  </a:txBody>
                  <a:tcPr>
                    <a:noFill/>
                  </a:tcPr>
                </a:tc>
              </a:tr>
            </a:tbl>
          </a:graphicData>
        </a:graphic>
      </p:graphicFrame>
    </p:spTree>
    <p:extLst>
      <p:ext uri="{BB962C8B-B14F-4D97-AF65-F5344CB8AC3E}">
        <p14:creationId xmlns:p14="http://schemas.microsoft.com/office/powerpoint/2010/main" val="598732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63B86FC-D900-4AF2-9C47-D54E42CD004F}" type="slidenum">
              <a:rPr lang="en-US" smtClean="0"/>
              <a:t>13</a:t>
            </a:fld>
            <a:endParaRPr lang="en-US" dirty="0"/>
          </a:p>
        </p:txBody>
      </p:sp>
      <p:sp>
        <p:nvSpPr>
          <p:cNvPr id="2" name="Title 1"/>
          <p:cNvSpPr>
            <a:spLocks noGrp="1"/>
          </p:cNvSpPr>
          <p:nvPr>
            <p:ph type="title" idx="4294967295"/>
          </p:nvPr>
        </p:nvSpPr>
        <p:spPr>
          <a:xfrm>
            <a:off x="0" y="-11113"/>
            <a:ext cx="7315200" cy="1154113"/>
          </a:xfrm>
        </p:spPr>
        <p:txBody>
          <a:bodyPr/>
          <a:lstStyle/>
          <a:p>
            <a:r>
              <a:rPr lang="en-US" smtClean="0"/>
              <a:t>eBill Examples</a:t>
            </a:r>
            <a:endParaRPr lang="en-US" dirty="0"/>
          </a:p>
        </p:txBody>
      </p:sp>
      <p:pic>
        <p:nvPicPr>
          <p:cNvPr id="7" name="Content Placeholder 6"/>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1144588"/>
            <a:ext cx="1466850" cy="1466850"/>
          </a:xfrm>
        </p:spPr>
      </p:pic>
      <p:sp>
        <p:nvSpPr>
          <p:cNvPr id="9" name="Rectangle 8"/>
          <p:cNvSpPr/>
          <p:nvPr/>
        </p:nvSpPr>
        <p:spPr>
          <a:xfrm>
            <a:off x="5410200" y="1238071"/>
            <a:ext cx="3505200" cy="1200329"/>
          </a:xfrm>
          <a:prstGeom prst="rect">
            <a:avLst/>
          </a:prstGeom>
        </p:spPr>
        <p:txBody>
          <a:bodyPr wrap="square">
            <a:spAutoFit/>
          </a:bodyPr>
          <a:lstStyle/>
          <a:p>
            <a:pPr algn="r"/>
            <a:r>
              <a:rPr lang="en-US" dirty="0" smtClean="0"/>
              <a:t>                         Captain, Kirk</a:t>
            </a:r>
            <a:endParaRPr lang="en-US" dirty="0"/>
          </a:p>
          <a:p>
            <a:pPr algn="r"/>
            <a:r>
              <a:rPr lang="en-US" dirty="0" smtClean="0"/>
              <a:t>         Student ID# 902251977</a:t>
            </a:r>
          </a:p>
          <a:p>
            <a:pPr algn="r"/>
            <a:r>
              <a:rPr lang="en-US" dirty="0" smtClean="0"/>
              <a:t> Statement </a:t>
            </a:r>
            <a:r>
              <a:rPr lang="en-US" dirty="0"/>
              <a:t>Date: </a:t>
            </a:r>
            <a:r>
              <a:rPr lang="en-US" dirty="0" smtClean="0"/>
              <a:t>07-15-2016</a:t>
            </a:r>
            <a:endParaRPr lang="en-US" dirty="0"/>
          </a:p>
          <a:p>
            <a:pPr algn="r"/>
            <a:r>
              <a:rPr lang="en-US" dirty="0"/>
              <a:t> </a:t>
            </a:r>
            <a:r>
              <a:rPr lang="en-US" dirty="0" smtClean="0"/>
              <a:t>          Due </a:t>
            </a:r>
            <a:r>
              <a:rPr lang="en-US" dirty="0"/>
              <a:t>Date: </a:t>
            </a:r>
            <a:r>
              <a:rPr lang="en-US" dirty="0" smtClean="0"/>
              <a:t>08-05-2016</a:t>
            </a:r>
            <a:endParaRPr lang="en-US" dirty="0"/>
          </a:p>
        </p:txBody>
      </p:sp>
      <p:sp>
        <p:nvSpPr>
          <p:cNvPr id="16" name="Rectangle 2"/>
          <p:cNvSpPr>
            <a:spLocks noChangeArrowheads="1"/>
          </p:cNvSpPr>
          <p:nvPr/>
        </p:nvSpPr>
        <p:spPr bwMode="auto">
          <a:xfrm>
            <a:off x="4025900" y="2454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9" name="Table 18"/>
          <p:cNvGraphicFramePr>
            <a:graphicFrameLocks noGrp="1" noChangeAspect="1"/>
          </p:cNvGraphicFramePr>
          <p:nvPr>
            <p:extLst>
              <p:ext uri="{D42A27DB-BD31-4B8C-83A1-F6EECF244321}">
                <p14:modId xmlns:p14="http://schemas.microsoft.com/office/powerpoint/2010/main" val="3521907178"/>
              </p:ext>
            </p:extLst>
          </p:nvPr>
        </p:nvGraphicFramePr>
        <p:xfrm>
          <a:off x="228601" y="2776463"/>
          <a:ext cx="8610600" cy="2633737"/>
        </p:xfrm>
        <a:graphic>
          <a:graphicData uri="http://schemas.openxmlformats.org/drawingml/2006/table">
            <a:tbl>
              <a:tblPr/>
              <a:tblGrid>
                <a:gridCol w="1371599"/>
                <a:gridCol w="990600"/>
                <a:gridCol w="4191000"/>
                <a:gridCol w="1143000"/>
                <a:gridCol w="914401"/>
              </a:tblGrid>
              <a:tr h="279113">
                <a:tc>
                  <a:txBody>
                    <a:bodyPr/>
                    <a:lstStyle/>
                    <a:p>
                      <a:pPr marL="0" marR="0">
                        <a:lnSpc>
                          <a:spcPct val="115000"/>
                        </a:lnSpc>
                        <a:spcBef>
                          <a:spcPts val="0"/>
                        </a:spcBef>
                        <a:spcAft>
                          <a:spcPts val="0"/>
                        </a:spcAft>
                      </a:pPr>
                      <a:r>
                        <a:rPr lang="en-US" sz="1400" b="1" dirty="0">
                          <a:effectLst/>
                          <a:latin typeface="+mn-lt"/>
                          <a:ea typeface="Times New Roman"/>
                          <a:cs typeface="Times New Roman"/>
                        </a:rPr>
                        <a:t>Transaction Date</a:t>
                      </a:r>
                      <a:endParaRPr lang="en-US" sz="1400" b="1" dirty="0">
                        <a:effectLst/>
                        <a:latin typeface="+mn-lt"/>
                        <a:ea typeface="Calibri"/>
                        <a:cs typeface="Times New Roman"/>
                      </a:endParaRPr>
                    </a:p>
                  </a:txBody>
                  <a:tcPr marL="28575" marR="28575"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latin typeface="+mn-lt"/>
                          <a:ea typeface="Times New Roman"/>
                          <a:cs typeface="Times New Roman"/>
                        </a:rPr>
                        <a:t>Code</a:t>
                      </a:r>
                      <a:endParaRPr lang="en-US" sz="1400" b="1" dirty="0">
                        <a:effectLst/>
                        <a:latin typeface="+mn-lt"/>
                        <a:ea typeface="Calibri"/>
                        <a:cs typeface="Times New Roman"/>
                      </a:endParaRPr>
                    </a:p>
                  </a:txBody>
                  <a:tcPr marL="28575" marR="28575"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latin typeface="+mn-lt"/>
                          <a:ea typeface="Times New Roman"/>
                          <a:cs typeface="Times New Roman"/>
                        </a:rPr>
                        <a:t>Description</a:t>
                      </a:r>
                      <a:endParaRPr lang="en-US" sz="1400" b="1" dirty="0">
                        <a:effectLst/>
                        <a:latin typeface="+mn-lt"/>
                        <a:ea typeface="Calibri"/>
                        <a:cs typeface="Times New Roman"/>
                      </a:endParaRPr>
                    </a:p>
                  </a:txBody>
                  <a:tcPr marL="28575" marR="28575"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a:effectLst/>
                          <a:latin typeface="+mn-lt"/>
                          <a:ea typeface="Times New Roman"/>
                          <a:cs typeface="Times New Roman"/>
                        </a:rPr>
                        <a:t>Charge</a:t>
                      </a:r>
                      <a:endParaRPr lang="en-US" sz="1400" b="1">
                        <a:effectLst/>
                        <a:latin typeface="+mn-lt"/>
                        <a:ea typeface="Calibri"/>
                        <a:cs typeface="Times New Roman"/>
                      </a:endParaRPr>
                    </a:p>
                  </a:txBody>
                  <a:tcPr marL="28575" marR="28575" marT="0" marB="0" anchor="ctr">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400" b="1" dirty="0">
                          <a:effectLst/>
                          <a:latin typeface="+mn-lt"/>
                          <a:ea typeface="Times New Roman"/>
                          <a:cs typeface="Times New Roman"/>
                        </a:rPr>
                        <a:t>Credit</a:t>
                      </a:r>
                      <a:endParaRPr lang="en-US" sz="1400" b="1" dirty="0">
                        <a:effectLst/>
                        <a:latin typeface="+mn-lt"/>
                        <a:ea typeface="Calibri"/>
                        <a:cs typeface="Times New Roman"/>
                      </a:endParaRPr>
                    </a:p>
                  </a:txBody>
                  <a:tcPr marL="28575" marR="28575" marT="0" marB="0" anchor="ctr">
                    <a:lnL w="12700" cmpd="sng">
                      <a:solidFill>
                        <a:schemeClr val="tx1"/>
                      </a:solidFill>
                      <a:prstDash val="soli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r h="2354624">
                <a:tc>
                  <a:txBody>
                    <a:bodyPr/>
                    <a:lstStyle/>
                    <a:p>
                      <a:pPr marL="0" marR="0" algn="ctr">
                        <a:lnSpc>
                          <a:spcPct val="115000"/>
                        </a:lnSpc>
                        <a:spcBef>
                          <a:spcPts val="0"/>
                        </a:spcBef>
                        <a:spcAft>
                          <a:spcPts val="1200"/>
                        </a:spcAft>
                      </a:pPr>
                      <a:r>
                        <a:rPr lang="en-US" sz="1400" b="1" dirty="0">
                          <a:effectLst/>
                          <a:latin typeface="+mn-lt"/>
                          <a:ea typeface="Times New Roman"/>
                          <a:cs typeface="Times New Roman"/>
                        </a:rPr>
                        <a:t/>
                      </a:r>
                      <a:br>
                        <a:rPr lang="en-US" sz="1400" b="1" dirty="0">
                          <a:effectLst/>
                          <a:latin typeface="+mn-lt"/>
                          <a:ea typeface="Times New Roman"/>
                          <a:cs typeface="Times New Roman"/>
                        </a:rPr>
                      </a:br>
                      <a:r>
                        <a:rPr lang="en-US" sz="1400" b="1" dirty="0">
                          <a:effectLst/>
                          <a:latin typeface="+mn-lt"/>
                          <a:ea typeface="Times New Roman"/>
                          <a:cs typeface="Times New Roman"/>
                        </a:rPr>
                        <a:t/>
                      </a:r>
                      <a:br>
                        <a:rPr lang="en-US" sz="1400" b="1" dirty="0">
                          <a:effectLst/>
                          <a:latin typeface="+mn-lt"/>
                          <a:ea typeface="Times New Roman"/>
                          <a:cs typeface="Times New Roman"/>
                        </a:rPr>
                      </a:br>
                      <a:r>
                        <a:rPr lang="en-US" sz="1400" b="1" dirty="0" smtClean="0">
                          <a:effectLst/>
                          <a:latin typeface="+mn-lt"/>
                          <a:ea typeface="Times New Roman"/>
                          <a:cs typeface="Times New Roman"/>
                        </a:rPr>
                        <a:t>07-13-2016</a:t>
                      </a:r>
                      <a:r>
                        <a:rPr lang="en-US" sz="1400" b="1" dirty="0">
                          <a:effectLst/>
                          <a:latin typeface="+mn-lt"/>
                          <a:ea typeface="Times New Roman"/>
                          <a:cs typeface="Times New Roman"/>
                        </a:rPr>
                        <a:t/>
                      </a:r>
                      <a:br>
                        <a:rPr lang="en-US" sz="1400" b="1" dirty="0">
                          <a:effectLst/>
                          <a:latin typeface="+mn-lt"/>
                          <a:ea typeface="Times New Roman"/>
                          <a:cs typeface="Times New Roman"/>
                        </a:rPr>
                      </a:br>
                      <a:r>
                        <a:rPr lang="en-US" sz="1400" b="1" dirty="0" smtClean="0">
                          <a:effectLst/>
                          <a:latin typeface="+mn-lt"/>
                          <a:ea typeface="Times New Roman"/>
                          <a:cs typeface="Times New Roman"/>
                        </a:rPr>
                        <a:t>07-13-2016</a:t>
                      </a:r>
                      <a:r>
                        <a:rPr lang="en-US" sz="1400" b="1" dirty="0">
                          <a:effectLst/>
                          <a:latin typeface="+mn-lt"/>
                          <a:ea typeface="Times New Roman"/>
                          <a:cs typeface="Times New Roman"/>
                        </a:rPr>
                        <a:t/>
                      </a:r>
                      <a:br>
                        <a:rPr lang="en-US" sz="1400" b="1" dirty="0">
                          <a:effectLst/>
                          <a:latin typeface="+mn-lt"/>
                          <a:ea typeface="Times New Roman"/>
                          <a:cs typeface="Times New Roman"/>
                        </a:rPr>
                      </a:br>
                      <a:r>
                        <a:rPr lang="en-US" sz="1400" b="1" dirty="0" smtClean="0">
                          <a:effectLst/>
                          <a:latin typeface="+mn-lt"/>
                          <a:ea typeface="Times New Roman"/>
                          <a:cs typeface="Times New Roman"/>
                        </a:rPr>
                        <a:t>07-13-2016</a:t>
                      </a:r>
                    </a:p>
                    <a:p>
                      <a:pPr marL="0" marR="0" algn="ctr">
                        <a:lnSpc>
                          <a:spcPct val="115000"/>
                        </a:lnSpc>
                        <a:spcBef>
                          <a:spcPts val="0"/>
                        </a:spcBef>
                        <a:spcAft>
                          <a:spcPts val="1200"/>
                        </a:spcAft>
                      </a:pPr>
                      <a:r>
                        <a:rPr lang="en-US" sz="1400" b="1" dirty="0" smtClean="0">
                          <a:effectLst/>
                          <a:latin typeface="+mn-lt"/>
                          <a:ea typeface="Times New Roman"/>
                          <a:cs typeface="Times New Roman"/>
                        </a:rPr>
                        <a:t>07-13-2016</a:t>
                      </a:r>
                    </a:p>
                  </a:txBody>
                  <a:tcPr marL="28575" marR="28575" marT="0" marB="0">
                    <a:lnL w="12700" cmpd="sng">
                      <a:solidFill>
                        <a:schemeClr val="tx1"/>
                      </a:solidFill>
                      <a:prstDash val="soli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1200"/>
                        </a:spcAft>
                      </a:pPr>
                      <a:r>
                        <a:rPr lang="en-US" sz="1400" b="1" dirty="0">
                          <a:effectLst/>
                          <a:latin typeface="+mn-lt"/>
                          <a:ea typeface="Times New Roman"/>
                          <a:cs typeface="Times New Roman"/>
                        </a:rPr>
                        <a:t/>
                      </a:r>
                      <a:br>
                        <a:rPr lang="en-US" sz="1400" b="1" dirty="0">
                          <a:effectLst/>
                          <a:latin typeface="+mn-lt"/>
                          <a:ea typeface="Times New Roman"/>
                          <a:cs typeface="Times New Roman"/>
                        </a:rPr>
                      </a:br>
                      <a:r>
                        <a:rPr lang="en-US" sz="1400" b="1" dirty="0">
                          <a:effectLst/>
                          <a:latin typeface="+mn-lt"/>
                          <a:ea typeface="Times New Roman"/>
                          <a:cs typeface="Times New Roman"/>
                        </a:rPr>
                        <a:t/>
                      </a:r>
                      <a:br>
                        <a:rPr lang="en-US" sz="1400" b="1" dirty="0">
                          <a:effectLst/>
                          <a:latin typeface="+mn-lt"/>
                          <a:ea typeface="Times New Roman"/>
                          <a:cs typeface="Times New Roman"/>
                        </a:rPr>
                      </a:br>
                      <a:r>
                        <a:rPr lang="en-US" sz="1400" b="1" dirty="0" smtClean="0">
                          <a:effectLst/>
                          <a:latin typeface="+mn-lt"/>
                          <a:ea typeface="Times New Roman"/>
                          <a:cs typeface="Times New Roman"/>
                        </a:rPr>
                        <a:t>201710</a:t>
                      </a:r>
                      <a:r>
                        <a:rPr lang="en-US" sz="1400" b="1" dirty="0">
                          <a:effectLst/>
                          <a:latin typeface="+mn-lt"/>
                          <a:ea typeface="Times New Roman"/>
                          <a:cs typeface="Times New Roman"/>
                        </a:rPr>
                        <a:t/>
                      </a:r>
                      <a:br>
                        <a:rPr lang="en-US" sz="1400" b="1" dirty="0">
                          <a:effectLst/>
                          <a:latin typeface="+mn-lt"/>
                          <a:ea typeface="Times New Roman"/>
                          <a:cs typeface="Times New Roman"/>
                        </a:rPr>
                      </a:br>
                      <a:r>
                        <a:rPr lang="en-US" sz="1400" b="1" dirty="0" smtClean="0">
                          <a:effectLst/>
                          <a:latin typeface="+mn-lt"/>
                          <a:ea typeface="Times New Roman"/>
                          <a:cs typeface="Times New Roman"/>
                        </a:rPr>
                        <a:t>201710</a:t>
                      </a:r>
                      <a:r>
                        <a:rPr lang="en-US" sz="1400" b="1" dirty="0">
                          <a:effectLst/>
                          <a:latin typeface="+mn-lt"/>
                          <a:ea typeface="Times New Roman"/>
                          <a:cs typeface="Times New Roman"/>
                        </a:rPr>
                        <a:t/>
                      </a:r>
                      <a:br>
                        <a:rPr lang="en-US" sz="1400" b="1" dirty="0">
                          <a:effectLst/>
                          <a:latin typeface="+mn-lt"/>
                          <a:ea typeface="Times New Roman"/>
                          <a:cs typeface="Times New Roman"/>
                        </a:rPr>
                      </a:br>
                      <a:r>
                        <a:rPr lang="en-US" sz="1400" b="1" dirty="0" smtClean="0">
                          <a:effectLst/>
                          <a:latin typeface="+mn-lt"/>
                          <a:ea typeface="Times New Roman"/>
                          <a:cs typeface="Times New Roman"/>
                        </a:rPr>
                        <a:t>201710</a:t>
                      </a:r>
                    </a:p>
                    <a:p>
                      <a:pPr marL="0" marR="0" algn="ctr">
                        <a:lnSpc>
                          <a:spcPct val="115000"/>
                        </a:lnSpc>
                        <a:spcBef>
                          <a:spcPts val="0"/>
                        </a:spcBef>
                        <a:spcAft>
                          <a:spcPts val="1200"/>
                        </a:spcAft>
                      </a:pPr>
                      <a:r>
                        <a:rPr lang="en-US" sz="1400" b="1" dirty="0" smtClean="0">
                          <a:effectLst/>
                          <a:latin typeface="+mn-lt"/>
                          <a:ea typeface="Times New Roman"/>
                          <a:cs typeface="Times New Roman"/>
                        </a:rPr>
                        <a:t>201710</a:t>
                      </a:r>
                    </a:p>
                  </a:txBody>
                  <a:tcPr marL="28575" marR="2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marL="0" marR="0">
                        <a:lnSpc>
                          <a:spcPct val="115000"/>
                        </a:lnSpc>
                        <a:spcBef>
                          <a:spcPts val="0"/>
                        </a:spcBef>
                        <a:spcAft>
                          <a:spcPts val="1200"/>
                        </a:spcAft>
                      </a:pPr>
                      <a:r>
                        <a:rPr lang="en-US" sz="1400" b="1" dirty="0">
                          <a:effectLst/>
                          <a:latin typeface="+mn-lt"/>
                          <a:ea typeface="Times New Roman"/>
                          <a:cs typeface="Times New Roman"/>
                        </a:rPr>
                        <a:t>Previous Account Balance</a:t>
                      </a:r>
                      <a:br>
                        <a:rPr lang="en-US" sz="1400" b="1" dirty="0">
                          <a:effectLst/>
                          <a:latin typeface="+mn-lt"/>
                          <a:ea typeface="Times New Roman"/>
                          <a:cs typeface="Times New Roman"/>
                        </a:rPr>
                      </a:br>
                      <a:r>
                        <a:rPr lang="en-US" sz="1400" b="1" dirty="0">
                          <a:effectLst/>
                          <a:latin typeface="+mn-lt"/>
                          <a:ea typeface="Times New Roman"/>
                          <a:cs typeface="Times New Roman"/>
                        </a:rPr>
                        <a:t>---CURRENT CHARGES/PAYMENTS---</a:t>
                      </a:r>
                      <a:br>
                        <a:rPr lang="en-US" sz="1400" b="1" dirty="0">
                          <a:effectLst/>
                          <a:latin typeface="+mn-lt"/>
                          <a:ea typeface="Times New Roman"/>
                          <a:cs typeface="Times New Roman"/>
                        </a:rPr>
                      </a:br>
                      <a:r>
                        <a:rPr lang="en-US" sz="1400" b="1" dirty="0" smtClean="0">
                          <a:effectLst/>
                          <a:latin typeface="+mn-lt"/>
                          <a:ea typeface="Times New Roman"/>
                          <a:cs typeface="Times New Roman"/>
                        </a:rPr>
                        <a:t>Dining </a:t>
                      </a:r>
                      <a:r>
                        <a:rPr lang="en-US" sz="1400" b="1" dirty="0">
                          <a:effectLst/>
                          <a:latin typeface="+mn-lt"/>
                          <a:ea typeface="Times New Roman"/>
                          <a:cs typeface="Times New Roman"/>
                        </a:rPr>
                        <a:t>Plan</a:t>
                      </a:r>
                      <a:br>
                        <a:rPr lang="en-US" sz="1400" b="1" dirty="0">
                          <a:effectLst/>
                          <a:latin typeface="+mn-lt"/>
                          <a:ea typeface="Times New Roman"/>
                          <a:cs typeface="Times New Roman"/>
                        </a:rPr>
                      </a:br>
                      <a:r>
                        <a:rPr lang="en-US" sz="1400" b="1" dirty="0">
                          <a:effectLst/>
                          <a:latin typeface="+mn-lt"/>
                          <a:ea typeface="Times New Roman"/>
                          <a:cs typeface="Times New Roman"/>
                        </a:rPr>
                        <a:t>Tuition </a:t>
                      </a:r>
                      <a:r>
                        <a:rPr lang="en-US" sz="1400" b="1" dirty="0" smtClean="0">
                          <a:effectLst/>
                          <a:latin typeface="+mn-lt"/>
                          <a:ea typeface="Times New Roman"/>
                          <a:cs typeface="Times New Roman"/>
                        </a:rPr>
                        <a:t>Non-Resident </a:t>
                      </a:r>
                      <a:r>
                        <a:rPr lang="en-US" sz="1400" b="1" dirty="0">
                          <a:effectLst/>
                          <a:latin typeface="+mn-lt"/>
                          <a:ea typeface="Times New Roman"/>
                          <a:cs typeface="Times New Roman"/>
                        </a:rPr>
                        <a:t>Undergraduate</a:t>
                      </a:r>
                      <a:br>
                        <a:rPr lang="en-US" sz="1400" b="1" dirty="0">
                          <a:effectLst/>
                          <a:latin typeface="+mn-lt"/>
                          <a:ea typeface="Times New Roman"/>
                          <a:cs typeface="Times New Roman"/>
                        </a:rPr>
                      </a:br>
                      <a:r>
                        <a:rPr lang="en-US" sz="1400" b="1" dirty="0" smtClean="0">
                          <a:effectLst/>
                          <a:latin typeface="+mn-lt"/>
                          <a:ea typeface="Times New Roman"/>
                          <a:cs typeface="Times New Roman"/>
                        </a:rPr>
                        <a:t>Village Rent - Double Room</a:t>
                      </a:r>
                    </a:p>
                    <a:p>
                      <a:pPr marL="0" marR="0" indent="0" algn="l" defTabSz="914400" rtl="0" eaLnBrk="1" fontAlgn="auto" latinLnBrk="0" hangingPunct="1">
                        <a:lnSpc>
                          <a:spcPts val="0"/>
                        </a:lnSpc>
                        <a:spcBef>
                          <a:spcPts val="0"/>
                        </a:spcBef>
                        <a:spcAft>
                          <a:spcPts val="1200"/>
                        </a:spcAft>
                        <a:buClrTx/>
                        <a:buSzTx/>
                        <a:buFontTx/>
                        <a:buNone/>
                        <a:tabLst/>
                        <a:defRPr/>
                      </a:pPr>
                      <a:r>
                        <a:rPr lang="en-US" sz="1400" b="1" dirty="0" smtClean="0">
                          <a:effectLst/>
                          <a:latin typeface="+mn-lt"/>
                          <a:ea typeface="Times New Roman"/>
                          <a:cs typeface="Times New Roman"/>
                        </a:rPr>
                        <a:t>$$$ESTIMATED FINANCIAL AID$$$</a:t>
                      </a:r>
                    </a:p>
                    <a:p>
                      <a:pPr marL="0" marR="0" indent="0" algn="l" defTabSz="914400" rtl="0" eaLnBrk="1" fontAlgn="auto" latinLnBrk="0" hangingPunct="1">
                        <a:lnSpc>
                          <a:spcPts val="200"/>
                        </a:lnSpc>
                        <a:spcBef>
                          <a:spcPts val="0"/>
                        </a:spcBef>
                        <a:spcAft>
                          <a:spcPts val="1200"/>
                        </a:spcAft>
                        <a:buClrTx/>
                        <a:buSzTx/>
                        <a:buFontTx/>
                        <a:buNone/>
                        <a:tabLst/>
                        <a:defRPr/>
                      </a:pPr>
                      <a:r>
                        <a:rPr lang="en-US" sz="1400" b="1" dirty="0" smtClean="0">
                          <a:effectLst/>
                          <a:latin typeface="+mn-lt"/>
                          <a:ea typeface="Times New Roman"/>
                          <a:cs typeface="Times New Roman"/>
                        </a:rPr>
                        <a:t>AU Board</a:t>
                      </a:r>
                      <a:r>
                        <a:rPr lang="en-US" sz="1400" b="1" baseline="0" dirty="0" smtClean="0">
                          <a:effectLst/>
                          <a:latin typeface="+mn-lt"/>
                          <a:ea typeface="Times New Roman"/>
                          <a:cs typeface="Times New Roman"/>
                        </a:rPr>
                        <a:t> of Trustees</a:t>
                      </a:r>
                      <a:r>
                        <a:rPr lang="en-US" sz="1400" b="1" dirty="0" smtClean="0">
                          <a:effectLst/>
                          <a:latin typeface="+mn-lt"/>
                          <a:ea typeface="Times New Roman"/>
                          <a:cs typeface="Times New Roman"/>
                        </a:rPr>
                        <a:t> Scholarship</a:t>
                      </a:r>
                    </a:p>
                    <a:p>
                      <a:pPr marL="0" marR="0">
                        <a:lnSpc>
                          <a:spcPct val="115000"/>
                        </a:lnSpc>
                        <a:spcBef>
                          <a:spcPts val="0"/>
                        </a:spcBef>
                        <a:spcAft>
                          <a:spcPts val="1200"/>
                        </a:spcAft>
                      </a:pPr>
                      <a:endParaRPr lang="en-US" sz="1400" b="1" dirty="0" smtClean="0">
                        <a:effectLst/>
                        <a:latin typeface="+mn-lt"/>
                        <a:ea typeface="Times New Roman"/>
                        <a:cs typeface="Times New Roman"/>
                      </a:endParaRPr>
                    </a:p>
                  </a:txBody>
                  <a:tcPr marL="28575" marR="2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200"/>
                        </a:spcAft>
                      </a:pPr>
                      <a:r>
                        <a:rPr lang="en-US" sz="1400" b="1" dirty="0" smtClean="0">
                          <a:effectLst/>
                          <a:latin typeface="+mn-lt"/>
                          <a:ea typeface="Times New Roman"/>
                          <a:cs typeface="Times New Roman"/>
                        </a:rPr>
                        <a:t>25.00</a:t>
                      </a:r>
                      <a:r>
                        <a:rPr lang="en-US" sz="1400" b="1" dirty="0">
                          <a:effectLst/>
                          <a:latin typeface="+mn-lt"/>
                          <a:ea typeface="Times New Roman"/>
                          <a:cs typeface="Times New Roman"/>
                        </a:rPr>
                        <a:t/>
                      </a:r>
                      <a:br>
                        <a:rPr lang="en-US" sz="1400" b="1" dirty="0">
                          <a:effectLst/>
                          <a:latin typeface="+mn-lt"/>
                          <a:ea typeface="Times New Roman"/>
                          <a:cs typeface="Times New Roman"/>
                        </a:rPr>
                      </a:br>
                      <a:r>
                        <a:rPr lang="en-US" sz="1400" b="1" dirty="0">
                          <a:effectLst/>
                          <a:latin typeface="+mn-lt"/>
                          <a:ea typeface="Times New Roman"/>
                          <a:cs typeface="Times New Roman"/>
                        </a:rPr>
                        <a:t/>
                      </a:r>
                      <a:br>
                        <a:rPr lang="en-US" sz="1400" b="1" dirty="0">
                          <a:effectLst/>
                          <a:latin typeface="+mn-lt"/>
                          <a:ea typeface="Times New Roman"/>
                          <a:cs typeface="Times New Roman"/>
                        </a:rPr>
                      </a:br>
                      <a:r>
                        <a:rPr lang="en-US" sz="1400" b="1" dirty="0" smtClean="0">
                          <a:effectLst/>
                          <a:latin typeface="+mn-lt"/>
                          <a:ea typeface="Times New Roman"/>
                          <a:cs typeface="Times New Roman"/>
                        </a:rPr>
                        <a:t>995.00</a:t>
                      </a:r>
                      <a:r>
                        <a:rPr lang="en-US" sz="1400" b="1" dirty="0">
                          <a:effectLst/>
                          <a:latin typeface="+mn-lt"/>
                          <a:ea typeface="Times New Roman"/>
                          <a:cs typeface="Times New Roman"/>
                        </a:rPr>
                        <a:t/>
                      </a:r>
                      <a:br>
                        <a:rPr lang="en-US" sz="1400" b="1" dirty="0">
                          <a:effectLst/>
                          <a:latin typeface="+mn-lt"/>
                          <a:ea typeface="Times New Roman"/>
                          <a:cs typeface="Times New Roman"/>
                        </a:rPr>
                      </a:br>
                      <a:r>
                        <a:rPr lang="en-US" sz="1400" b="1" dirty="0" smtClean="0">
                          <a:effectLst/>
                          <a:latin typeface="+mn-lt"/>
                          <a:ea typeface="Times New Roman"/>
                          <a:cs typeface="Times New Roman"/>
                        </a:rPr>
                        <a:t>14,420.00</a:t>
                      </a:r>
                      <a:br>
                        <a:rPr lang="en-US" sz="1400" b="1" dirty="0" smtClean="0">
                          <a:effectLst/>
                          <a:latin typeface="+mn-lt"/>
                          <a:ea typeface="Times New Roman"/>
                          <a:cs typeface="Times New Roman"/>
                        </a:rPr>
                      </a:br>
                      <a:r>
                        <a:rPr lang="en-US" sz="1400" b="1" dirty="0" smtClean="0">
                          <a:effectLst/>
                          <a:latin typeface="+mn-lt"/>
                          <a:ea typeface="Times New Roman"/>
                          <a:cs typeface="Times New Roman"/>
                        </a:rPr>
                        <a:t>4,600.00</a:t>
                      </a:r>
                      <a:r>
                        <a:rPr lang="en-US" sz="1400" b="1" dirty="0">
                          <a:effectLst/>
                          <a:latin typeface="+mn-lt"/>
                          <a:ea typeface="Times New Roman"/>
                          <a:cs typeface="Times New Roman"/>
                        </a:rPr>
                        <a:t/>
                      </a:r>
                      <a:br>
                        <a:rPr lang="en-US" sz="1400" b="1" dirty="0">
                          <a:effectLst/>
                          <a:latin typeface="+mn-lt"/>
                          <a:ea typeface="Times New Roman"/>
                          <a:cs typeface="Times New Roman"/>
                        </a:rPr>
                      </a:br>
                      <a:r>
                        <a:rPr lang="en-US" sz="1400" b="1" dirty="0">
                          <a:effectLst/>
                          <a:latin typeface="+mn-lt"/>
                          <a:ea typeface="Times New Roman"/>
                          <a:cs typeface="Times New Roman"/>
                        </a:rPr>
                        <a:t/>
                      </a:r>
                      <a:br>
                        <a:rPr lang="en-US" sz="1400" b="1" dirty="0">
                          <a:effectLst/>
                          <a:latin typeface="+mn-lt"/>
                          <a:ea typeface="Times New Roman"/>
                          <a:cs typeface="Times New Roman"/>
                        </a:rPr>
                      </a:br>
                      <a:r>
                        <a:rPr lang="en-US" sz="1400" b="1" dirty="0">
                          <a:effectLst/>
                          <a:latin typeface="+mn-lt"/>
                          <a:ea typeface="Times New Roman"/>
                          <a:cs typeface="Times New Roman"/>
                        </a:rPr>
                        <a:t/>
                      </a:r>
                      <a:br>
                        <a:rPr lang="en-US" sz="1400" b="1" dirty="0">
                          <a:effectLst/>
                          <a:latin typeface="+mn-lt"/>
                          <a:ea typeface="Times New Roman"/>
                          <a:cs typeface="Times New Roman"/>
                        </a:rPr>
                      </a:br>
                      <a:endParaRPr lang="en-US" sz="1400" b="1" dirty="0">
                        <a:effectLst/>
                        <a:latin typeface="+mn-lt"/>
                        <a:ea typeface="Calibri"/>
                        <a:cs typeface="Times New Roman"/>
                      </a:endParaRPr>
                    </a:p>
                  </a:txBody>
                  <a:tcPr marL="28575" marR="2857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solidFill>
                        <a:schemeClr val="tx1"/>
                      </a:solidFill>
                      <a:prstDash val="soli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200"/>
                        </a:spcAft>
                      </a:pPr>
                      <a:r>
                        <a:rPr lang="en-US" sz="1400" b="1" dirty="0">
                          <a:effectLst/>
                          <a:latin typeface="+mn-lt"/>
                          <a:ea typeface="Times New Roman"/>
                          <a:cs typeface="Times New Roman"/>
                        </a:rPr>
                        <a:t/>
                      </a:r>
                      <a:br>
                        <a:rPr lang="en-US" sz="1400" b="1" dirty="0">
                          <a:effectLst/>
                          <a:latin typeface="+mn-lt"/>
                          <a:ea typeface="Times New Roman"/>
                          <a:cs typeface="Times New Roman"/>
                        </a:rPr>
                      </a:br>
                      <a:r>
                        <a:rPr lang="en-US" sz="1400" b="1" dirty="0">
                          <a:effectLst/>
                          <a:latin typeface="+mn-lt"/>
                          <a:ea typeface="Times New Roman"/>
                          <a:cs typeface="Times New Roman"/>
                        </a:rPr>
                        <a:t/>
                      </a:r>
                      <a:br>
                        <a:rPr lang="en-US" sz="1400" b="1" dirty="0">
                          <a:effectLst/>
                          <a:latin typeface="+mn-lt"/>
                          <a:ea typeface="Times New Roman"/>
                          <a:cs typeface="Times New Roman"/>
                        </a:rPr>
                      </a:br>
                      <a:r>
                        <a:rPr lang="en-US" sz="1400" b="1" dirty="0">
                          <a:effectLst/>
                          <a:latin typeface="+mn-lt"/>
                          <a:ea typeface="Times New Roman"/>
                          <a:cs typeface="Times New Roman"/>
                        </a:rPr>
                        <a:t/>
                      </a:r>
                      <a:br>
                        <a:rPr lang="en-US" sz="1400" b="1" dirty="0">
                          <a:effectLst/>
                          <a:latin typeface="+mn-lt"/>
                          <a:ea typeface="Times New Roman"/>
                          <a:cs typeface="Times New Roman"/>
                        </a:rPr>
                      </a:br>
                      <a:endParaRPr lang="en-US" sz="1400" b="1" dirty="0" smtClean="0">
                        <a:effectLst/>
                        <a:latin typeface="+mn-lt"/>
                        <a:ea typeface="Times New Roman"/>
                        <a:cs typeface="Times New Roman"/>
                      </a:endParaRPr>
                    </a:p>
                    <a:p>
                      <a:pPr marL="0" marR="0" algn="r">
                        <a:lnSpc>
                          <a:spcPct val="115000"/>
                        </a:lnSpc>
                        <a:spcBef>
                          <a:spcPts val="0"/>
                        </a:spcBef>
                        <a:spcAft>
                          <a:spcPts val="1200"/>
                        </a:spcAft>
                      </a:pPr>
                      <a:r>
                        <a:rPr lang="en-US" sz="1400" b="1" dirty="0">
                          <a:effectLst/>
                          <a:latin typeface="+mn-lt"/>
                          <a:ea typeface="Times New Roman"/>
                          <a:cs typeface="Times New Roman"/>
                        </a:rPr>
                        <a:t/>
                      </a:r>
                      <a:br>
                        <a:rPr lang="en-US" sz="1400" b="1" dirty="0">
                          <a:effectLst/>
                          <a:latin typeface="+mn-lt"/>
                          <a:ea typeface="Times New Roman"/>
                          <a:cs typeface="Times New Roman"/>
                        </a:rPr>
                      </a:br>
                      <a:r>
                        <a:rPr lang="en-US" sz="1400" b="1" dirty="0" smtClean="0">
                          <a:effectLst/>
                          <a:latin typeface="+mn-lt"/>
                          <a:ea typeface="Times New Roman"/>
                          <a:cs typeface="Times New Roman"/>
                        </a:rPr>
                        <a:t>750.00</a:t>
                      </a:r>
                      <a:r>
                        <a:rPr lang="en-US" sz="1400" b="1" dirty="0">
                          <a:effectLst/>
                          <a:latin typeface="+mn-lt"/>
                          <a:ea typeface="Times New Roman"/>
                          <a:cs typeface="Times New Roman"/>
                        </a:rPr>
                        <a:t/>
                      </a:r>
                      <a:br>
                        <a:rPr lang="en-US" sz="1400" b="1" dirty="0">
                          <a:effectLst/>
                          <a:latin typeface="+mn-lt"/>
                          <a:ea typeface="Times New Roman"/>
                          <a:cs typeface="Times New Roman"/>
                        </a:rPr>
                      </a:br>
                      <a:endParaRPr lang="en-US" sz="1400" b="1" dirty="0" smtClean="0">
                        <a:effectLst/>
                        <a:latin typeface="+mn-lt"/>
                        <a:ea typeface="Times New Roman"/>
                        <a:cs typeface="Times New Roman"/>
                      </a:endParaRPr>
                    </a:p>
                  </a:txBody>
                  <a:tcPr marL="28575" marR="28575" marT="0" marB="0">
                    <a:lnL w="12700" cap="flat" cmpd="sng" algn="ctr">
                      <a:solidFill>
                        <a:schemeClr val="tx1"/>
                      </a:solidFill>
                      <a:prstDash val="solid"/>
                      <a:round/>
                      <a:headEnd type="none" w="med" len="med"/>
                      <a:tailEnd type="none" w="med" len="med"/>
                    </a:lnL>
                    <a:lnR w="12700" cmpd="sng">
                      <a:solidFill>
                        <a:schemeClr val="tx1"/>
                      </a:solidFill>
                      <a:prstDash val="solid"/>
                    </a:lnR>
                    <a:lnT w="12700" cmpd="sng">
                      <a:solidFill>
                        <a:schemeClr val="tx1"/>
                      </a:solidFill>
                      <a:prstDash val="solid"/>
                    </a:lnT>
                    <a:lnB w="12700" cap="flat" cmpd="sng" algn="ctr">
                      <a:solidFill>
                        <a:schemeClr val="tx1"/>
                      </a:solidFill>
                      <a:prstDash val="solid"/>
                      <a:round/>
                      <a:headEnd type="none" w="med" len="med"/>
                      <a:tailEnd type="none" w="med" len="med"/>
                    </a:lnB>
                  </a:tcPr>
                </a:tc>
              </a:tr>
            </a:tbl>
          </a:graphicData>
        </a:graphic>
      </p:graphicFrame>
      <p:graphicFrame>
        <p:nvGraphicFramePr>
          <p:cNvPr id="2052" name="Table 2051"/>
          <p:cNvGraphicFramePr>
            <a:graphicFrameLocks noGrp="1"/>
          </p:cNvGraphicFramePr>
          <p:nvPr>
            <p:extLst>
              <p:ext uri="{D42A27DB-BD31-4B8C-83A1-F6EECF244321}">
                <p14:modId xmlns:p14="http://schemas.microsoft.com/office/powerpoint/2010/main" val="2828227642"/>
              </p:ext>
            </p:extLst>
          </p:nvPr>
        </p:nvGraphicFramePr>
        <p:xfrm>
          <a:off x="228600" y="5562601"/>
          <a:ext cx="8610600" cy="675640"/>
        </p:xfrm>
        <a:graphic>
          <a:graphicData uri="http://schemas.openxmlformats.org/drawingml/2006/table">
            <a:tbl>
              <a:tblPr firstRow="1" bandRow="1">
                <a:tableStyleId>{5C22544A-7EE6-4342-B048-85BDC9FD1C3A}</a:tableStyleId>
              </a:tblPr>
              <a:tblGrid>
                <a:gridCol w="4305300"/>
                <a:gridCol w="4305300"/>
              </a:tblGrid>
              <a:tr h="675640">
                <a:tc>
                  <a:txBody>
                    <a:bodyPr/>
                    <a:lstStyle/>
                    <a:p>
                      <a:pPr algn="ctr"/>
                      <a:r>
                        <a:rPr lang="en-US" b="1" dirty="0" smtClean="0">
                          <a:solidFill>
                            <a:schemeClr val="tx1"/>
                          </a:solidFill>
                          <a:latin typeface="+mn-lt"/>
                          <a:cs typeface="Times New Roman" panose="02020603050405020304" pitchFamily="18" charset="0"/>
                        </a:rPr>
                        <a:t>Current Due</a:t>
                      </a:r>
                      <a:endParaRPr lang="en-US" b="1" dirty="0">
                        <a:solidFill>
                          <a:schemeClr val="tx1"/>
                        </a:solidFill>
                        <a:latin typeface="+mn-lt"/>
                        <a:cs typeface="Times New Roman" panose="02020603050405020304" pitchFamily="18" charset="0"/>
                      </a:endParaRPr>
                    </a:p>
                  </a:txBody>
                  <a:tcPr>
                    <a:noFill/>
                  </a:tcPr>
                </a:tc>
                <a:tc>
                  <a:txBody>
                    <a:bodyPr/>
                    <a:lstStyle/>
                    <a:p>
                      <a:pPr algn="ctr"/>
                      <a:r>
                        <a:rPr lang="en-US" b="1" dirty="0" smtClean="0">
                          <a:solidFill>
                            <a:schemeClr val="tx1"/>
                          </a:solidFill>
                          <a:latin typeface="+mn-lt"/>
                          <a:cs typeface="Times New Roman" panose="02020603050405020304" pitchFamily="18" charset="0"/>
                        </a:rPr>
                        <a:t>19,290.00</a:t>
                      </a:r>
                      <a:endParaRPr lang="en-US" b="1" dirty="0">
                        <a:solidFill>
                          <a:schemeClr val="tx1"/>
                        </a:solidFill>
                        <a:latin typeface="+mn-lt"/>
                        <a:cs typeface="Times New Roman" panose="02020603050405020304" pitchFamily="18" charset="0"/>
                      </a:endParaRPr>
                    </a:p>
                  </a:txBody>
                  <a:tcPr>
                    <a:noFill/>
                  </a:tcPr>
                </a:tc>
              </a:tr>
            </a:tbl>
          </a:graphicData>
        </a:graphic>
      </p:graphicFrame>
      <p:graphicFrame>
        <p:nvGraphicFramePr>
          <p:cNvPr id="2053" name="Table 2052"/>
          <p:cNvGraphicFramePr>
            <a:graphicFrameLocks noGrp="1"/>
          </p:cNvGraphicFramePr>
          <p:nvPr>
            <p:extLst>
              <p:ext uri="{D42A27DB-BD31-4B8C-83A1-F6EECF244321}">
                <p14:modId xmlns:p14="http://schemas.microsoft.com/office/powerpoint/2010/main" val="1456563917"/>
              </p:ext>
            </p:extLst>
          </p:nvPr>
        </p:nvGraphicFramePr>
        <p:xfrm>
          <a:off x="228600" y="6019801"/>
          <a:ext cx="8610600" cy="457199"/>
        </p:xfrm>
        <a:graphic>
          <a:graphicData uri="http://schemas.openxmlformats.org/drawingml/2006/table">
            <a:tbl>
              <a:tblPr firstRow="1" bandRow="1">
                <a:tableStyleId>{5C22544A-7EE6-4342-B048-85BDC9FD1C3A}</a:tableStyleId>
              </a:tblPr>
              <a:tblGrid>
                <a:gridCol w="4305300"/>
                <a:gridCol w="4305300"/>
              </a:tblGrid>
              <a:tr h="457199">
                <a:tc>
                  <a:txBody>
                    <a:bodyPr/>
                    <a:lstStyle/>
                    <a:p>
                      <a:pPr algn="ctr"/>
                      <a:r>
                        <a:rPr lang="en-US" b="1" dirty="0" smtClean="0">
                          <a:solidFill>
                            <a:schemeClr val="tx1"/>
                          </a:solidFill>
                          <a:latin typeface="+mn-lt"/>
                          <a:cs typeface="Times New Roman" panose="02020603050405020304" pitchFamily="18" charset="0"/>
                        </a:rPr>
                        <a:t>Total Account Balance</a:t>
                      </a:r>
                      <a:endParaRPr lang="en-US" b="1" dirty="0">
                        <a:solidFill>
                          <a:schemeClr val="tx1"/>
                        </a:solidFill>
                        <a:latin typeface="+mn-lt"/>
                        <a:cs typeface="Times New Roman" panose="02020603050405020304" pitchFamily="18" charset="0"/>
                      </a:endParaRPr>
                    </a:p>
                  </a:txBody>
                  <a:tcPr>
                    <a:noFill/>
                  </a:tcPr>
                </a:tc>
                <a:tc>
                  <a:txBody>
                    <a:bodyPr/>
                    <a:lstStyle/>
                    <a:p>
                      <a:pPr algn="ctr"/>
                      <a:r>
                        <a:rPr lang="en-US" b="1" dirty="0" smtClean="0">
                          <a:solidFill>
                            <a:schemeClr val="tx1"/>
                          </a:solidFill>
                          <a:latin typeface="+mn-lt"/>
                          <a:cs typeface="Times New Roman" panose="02020603050405020304" pitchFamily="18" charset="0"/>
                        </a:rPr>
                        <a:t>20,040.00</a:t>
                      </a:r>
                      <a:endParaRPr lang="en-US" b="1" dirty="0">
                        <a:solidFill>
                          <a:schemeClr val="tx1"/>
                        </a:solidFill>
                        <a:latin typeface="+mn-lt"/>
                        <a:cs typeface="Times New Roman" panose="02020603050405020304" pitchFamily="18" charset="0"/>
                      </a:endParaRPr>
                    </a:p>
                  </a:txBody>
                  <a:tcPr>
                    <a:noFill/>
                  </a:tcPr>
                </a:tc>
              </a:tr>
            </a:tbl>
          </a:graphicData>
        </a:graphic>
      </p:graphicFrame>
    </p:spTree>
    <p:extLst>
      <p:ext uri="{BB962C8B-B14F-4D97-AF65-F5344CB8AC3E}">
        <p14:creationId xmlns:p14="http://schemas.microsoft.com/office/powerpoint/2010/main" val="3651839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2"/>
          <a:srcRect t="9118" b="6552"/>
          <a:stretch/>
        </p:blipFill>
        <p:spPr bwMode="auto">
          <a:xfrm>
            <a:off x="1082749" y="1219200"/>
            <a:ext cx="7696200" cy="4800600"/>
          </a:xfrm>
          <a:prstGeom prst="rect">
            <a:avLst/>
          </a:prstGeom>
          <a:ln>
            <a:noFill/>
          </a:ln>
          <a:extLst>
            <a:ext uri="{53640926-AAD7-44D8-BBD7-CCE9431645EC}">
              <a14:shadowObscured xmlns:a14="http://schemas.microsoft.com/office/drawing/2010/main"/>
            </a:ext>
          </a:extLst>
        </p:spPr>
      </p:pic>
      <p:sp>
        <p:nvSpPr>
          <p:cNvPr id="9218" name="Title 1"/>
          <p:cNvSpPr>
            <a:spLocks noGrp="1"/>
          </p:cNvSpPr>
          <p:nvPr>
            <p:ph type="title"/>
          </p:nvPr>
        </p:nvSpPr>
        <p:spPr>
          <a:xfrm>
            <a:off x="501502" y="272902"/>
            <a:ext cx="8229600" cy="1143000"/>
          </a:xfrm>
        </p:spPr>
        <p:txBody>
          <a:bodyPr/>
          <a:lstStyle/>
          <a:p>
            <a:pPr eaLnBrk="1" hangingPunct="1"/>
            <a:r>
              <a:rPr lang="en-US" dirty="0" smtClean="0"/>
              <a:t>Add Direct Deposit Information</a:t>
            </a:r>
          </a:p>
        </p:txBody>
      </p:sp>
      <p:sp>
        <p:nvSpPr>
          <p:cNvPr id="4" name="TextBox 3"/>
          <p:cNvSpPr txBox="1"/>
          <p:nvPr/>
        </p:nvSpPr>
        <p:spPr>
          <a:xfrm>
            <a:off x="559981" y="3352800"/>
            <a:ext cx="2819400" cy="830997"/>
          </a:xfrm>
          <a:prstGeom prst="rect">
            <a:avLst/>
          </a:prstGeom>
          <a:solidFill>
            <a:schemeClr val="tx2">
              <a:lumMod val="60000"/>
              <a:lumOff val="40000"/>
            </a:schemeClr>
          </a:solidFill>
        </p:spPr>
        <p:txBody>
          <a:bodyPr wrap="square">
            <a:spAutoFit/>
          </a:bodyPr>
          <a:lstStyle/>
          <a:p>
            <a:pPr fontAlgn="auto">
              <a:spcBef>
                <a:spcPts val="0"/>
              </a:spcBef>
              <a:spcAft>
                <a:spcPts val="0"/>
              </a:spcAft>
              <a:defRPr/>
            </a:pPr>
            <a:r>
              <a:rPr lang="en-US" sz="2400" dirty="0">
                <a:latin typeface="+mn-lt"/>
                <a:cs typeface="+mn-cs"/>
              </a:rPr>
              <a:t>Click to Add Direct Deposit Information</a:t>
            </a:r>
          </a:p>
        </p:txBody>
      </p:sp>
      <p:cxnSp>
        <p:nvCxnSpPr>
          <p:cNvPr id="5" name="Straight Arrow Connector 4"/>
          <p:cNvCxnSpPr/>
          <p:nvPr/>
        </p:nvCxnSpPr>
        <p:spPr>
          <a:xfrm>
            <a:off x="1371600" y="4267200"/>
            <a:ext cx="2007781" cy="6096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7772400" y="1310020"/>
            <a:ext cx="762000" cy="190500"/>
          </a:xfrm>
          <a:prstGeom prst="rect">
            <a:avLst/>
          </a:prstGeom>
          <a:solidFill>
            <a:schemeClr val="tx2"/>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Direct Deposit Information</a:t>
            </a:r>
            <a:endParaRPr lang="en-US" dirty="0"/>
          </a:p>
        </p:txBody>
      </p:sp>
      <p:pic>
        <p:nvPicPr>
          <p:cNvPr id="4" name="Content Placeholder 3"/>
          <p:cNvPicPr>
            <a:picLocks noGrp="1"/>
          </p:cNvPicPr>
          <p:nvPr>
            <p:ph idx="1"/>
          </p:nvPr>
        </p:nvPicPr>
        <p:blipFill rotWithShape="1">
          <a:blip r:embed="rId2"/>
          <a:srcRect t="8059" b="37589"/>
          <a:stretch/>
        </p:blipFill>
        <p:spPr bwMode="auto">
          <a:xfrm>
            <a:off x="457200" y="1447800"/>
            <a:ext cx="8229600" cy="41148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6131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2"/>
          <a:srcRect t="8660" r="16693" b="31046"/>
          <a:stretch/>
        </p:blipFill>
        <p:spPr bwMode="auto">
          <a:xfrm>
            <a:off x="1143000" y="1295400"/>
            <a:ext cx="6858000" cy="4572000"/>
          </a:xfrm>
          <a:prstGeom prst="rect">
            <a:avLst/>
          </a:prstGeom>
          <a:ln>
            <a:noFill/>
          </a:ln>
          <a:extLst>
            <a:ext uri="{53640926-AAD7-44D8-BBD7-CCE9431645EC}">
              <a14:shadowObscured xmlns:a14="http://schemas.microsoft.com/office/drawing/2010/main"/>
            </a:ext>
          </a:extLst>
        </p:spPr>
      </p:pic>
      <p:sp>
        <p:nvSpPr>
          <p:cNvPr id="10242" name="Title 1"/>
          <p:cNvSpPr>
            <a:spLocks noGrp="1"/>
          </p:cNvSpPr>
          <p:nvPr>
            <p:ph type="title"/>
          </p:nvPr>
        </p:nvSpPr>
        <p:spPr/>
        <p:txBody>
          <a:bodyPr/>
          <a:lstStyle/>
          <a:p>
            <a:pPr eaLnBrk="1" hangingPunct="1"/>
            <a:r>
              <a:rPr lang="en-US" dirty="0" smtClean="0"/>
              <a:t>Add Direct Deposit Information</a:t>
            </a:r>
          </a:p>
        </p:txBody>
      </p:sp>
      <p:sp>
        <p:nvSpPr>
          <p:cNvPr id="10" name="TextBox 9"/>
          <p:cNvSpPr txBox="1"/>
          <p:nvPr/>
        </p:nvSpPr>
        <p:spPr>
          <a:xfrm>
            <a:off x="3886200" y="5257800"/>
            <a:ext cx="3200400" cy="830997"/>
          </a:xfrm>
          <a:prstGeom prst="rect">
            <a:avLst/>
          </a:prstGeom>
          <a:solidFill>
            <a:schemeClr val="tx2">
              <a:lumMod val="60000"/>
              <a:lumOff val="40000"/>
            </a:schemeClr>
          </a:solidFill>
        </p:spPr>
        <p:txBody>
          <a:bodyPr wrap="square">
            <a:spAutoFit/>
          </a:bodyPr>
          <a:lstStyle/>
          <a:p>
            <a:pPr fontAlgn="auto">
              <a:spcBef>
                <a:spcPts val="0"/>
              </a:spcBef>
              <a:spcAft>
                <a:spcPts val="0"/>
              </a:spcAft>
              <a:defRPr/>
            </a:pPr>
            <a:r>
              <a:rPr lang="en-US" sz="2400" dirty="0">
                <a:latin typeface="+mn-lt"/>
                <a:cs typeface="+mn-cs"/>
              </a:rPr>
              <a:t>Click </a:t>
            </a:r>
            <a:r>
              <a:rPr lang="en-US" sz="2400" dirty="0" smtClean="0">
                <a:latin typeface="+mn-lt"/>
                <a:cs typeface="+mn-cs"/>
              </a:rPr>
              <a:t>Modify </a:t>
            </a:r>
            <a:r>
              <a:rPr lang="en-US" sz="2400" dirty="0">
                <a:latin typeface="+mn-lt"/>
                <a:cs typeface="+mn-cs"/>
              </a:rPr>
              <a:t>Direct Deposit Information</a:t>
            </a:r>
          </a:p>
        </p:txBody>
      </p:sp>
      <p:cxnSp>
        <p:nvCxnSpPr>
          <p:cNvPr id="11" name="Straight Arrow Connector 10"/>
          <p:cNvCxnSpPr/>
          <p:nvPr/>
        </p:nvCxnSpPr>
        <p:spPr>
          <a:xfrm flipH="1" flipV="1">
            <a:off x="2133600" y="4876800"/>
            <a:ext cx="1685925" cy="567898"/>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Direct Deposit Information</a:t>
            </a:r>
            <a:endParaRPr lang="en-US" dirty="0"/>
          </a:p>
        </p:txBody>
      </p:sp>
      <p:pic>
        <p:nvPicPr>
          <p:cNvPr id="4" name="Content Placeholder 3"/>
          <p:cNvPicPr>
            <a:picLocks noGrp="1"/>
          </p:cNvPicPr>
          <p:nvPr>
            <p:ph idx="1"/>
          </p:nvPr>
        </p:nvPicPr>
        <p:blipFill rotWithShape="1">
          <a:blip r:embed="rId2"/>
          <a:srcRect t="9254" r="15248" b="14894"/>
          <a:stretch/>
        </p:blipFill>
        <p:spPr bwMode="auto">
          <a:xfrm>
            <a:off x="457200" y="1883733"/>
            <a:ext cx="8229600" cy="3958897"/>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1600200" y="5410200"/>
            <a:ext cx="6553200" cy="830997"/>
          </a:xfrm>
          <a:prstGeom prst="rect">
            <a:avLst/>
          </a:prstGeom>
          <a:solidFill>
            <a:schemeClr val="tx2">
              <a:lumMod val="60000"/>
              <a:lumOff val="40000"/>
            </a:schemeClr>
          </a:solidFill>
        </p:spPr>
        <p:txBody>
          <a:bodyPr wrap="square">
            <a:spAutoFit/>
          </a:bodyPr>
          <a:lstStyle/>
          <a:p>
            <a:pPr fontAlgn="auto">
              <a:spcBef>
                <a:spcPts val="0"/>
              </a:spcBef>
              <a:spcAft>
                <a:spcPts val="0"/>
              </a:spcAft>
              <a:defRPr/>
            </a:pPr>
            <a:r>
              <a:rPr lang="en-US" sz="2400" dirty="0">
                <a:latin typeface="+mn-lt"/>
                <a:cs typeface="+mn-cs"/>
              </a:rPr>
              <a:t>Enter Account </a:t>
            </a:r>
            <a:r>
              <a:rPr lang="en-US" sz="2400" dirty="0" smtClean="0">
                <a:latin typeface="+mn-lt"/>
                <a:cs typeface="+mn-cs"/>
              </a:rPr>
              <a:t>Information This is not your debit card number!  Click Update</a:t>
            </a:r>
            <a:endParaRPr lang="en-US" sz="2400" dirty="0">
              <a:latin typeface="+mn-lt"/>
              <a:cs typeface="+mn-cs"/>
            </a:endParaRPr>
          </a:p>
        </p:txBody>
      </p:sp>
    </p:spTree>
    <p:extLst>
      <p:ext uri="{BB962C8B-B14F-4D97-AF65-F5344CB8AC3E}">
        <p14:creationId xmlns:p14="http://schemas.microsoft.com/office/powerpoint/2010/main" val="1815641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smtClean="0"/>
              <a:t>Add Direct Deposit Information</a:t>
            </a:r>
          </a:p>
        </p:txBody>
      </p:sp>
      <p:sp>
        <p:nvSpPr>
          <p:cNvPr id="8" name="TextBox 7"/>
          <p:cNvSpPr txBox="1"/>
          <p:nvPr/>
        </p:nvSpPr>
        <p:spPr>
          <a:xfrm>
            <a:off x="1752600" y="5609896"/>
            <a:ext cx="3505200" cy="461665"/>
          </a:xfrm>
          <a:prstGeom prst="rect">
            <a:avLst/>
          </a:prstGeom>
          <a:solidFill>
            <a:schemeClr val="tx2">
              <a:lumMod val="60000"/>
              <a:lumOff val="40000"/>
            </a:schemeClr>
          </a:solidFill>
        </p:spPr>
        <p:txBody>
          <a:bodyPr wrap="square">
            <a:spAutoFit/>
          </a:bodyPr>
          <a:lstStyle/>
          <a:p>
            <a:pPr fontAlgn="auto">
              <a:spcBef>
                <a:spcPts val="0"/>
              </a:spcBef>
              <a:spcAft>
                <a:spcPts val="0"/>
              </a:spcAft>
              <a:defRPr/>
            </a:pPr>
            <a:r>
              <a:rPr lang="en-US" sz="2400" dirty="0">
                <a:latin typeface="+mn-lt"/>
                <a:cs typeface="+mn-cs"/>
              </a:rPr>
              <a:t>Read and Click </a:t>
            </a:r>
            <a:r>
              <a:rPr lang="en-US" sz="2400" dirty="0" smtClean="0">
                <a:latin typeface="+mn-lt"/>
                <a:cs typeface="+mn-cs"/>
              </a:rPr>
              <a:t>“Confirm” </a:t>
            </a:r>
            <a:endParaRPr lang="en-US" sz="2400" dirty="0">
              <a:latin typeface="+mn-lt"/>
              <a:cs typeface="+mn-cs"/>
            </a:endParaRPr>
          </a:p>
        </p:txBody>
      </p:sp>
      <p:cxnSp>
        <p:nvCxnSpPr>
          <p:cNvPr id="10" name="Straight Arrow Connector 9"/>
          <p:cNvCxnSpPr/>
          <p:nvPr/>
        </p:nvCxnSpPr>
        <p:spPr>
          <a:xfrm flipV="1">
            <a:off x="5410200" y="5257800"/>
            <a:ext cx="762000" cy="582928"/>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pic>
        <p:nvPicPr>
          <p:cNvPr id="7" name="Picture 6"/>
          <p:cNvPicPr/>
          <p:nvPr/>
        </p:nvPicPr>
        <p:blipFill rotWithShape="1">
          <a:blip r:embed="rId2"/>
          <a:srcRect l="30164" t="22687" r="31328" b="16717"/>
          <a:stretch/>
        </p:blipFill>
        <p:spPr bwMode="auto">
          <a:xfrm>
            <a:off x="1219200" y="1371600"/>
            <a:ext cx="6629400" cy="3886200"/>
          </a:xfrm>
          <a:prstGeom prst="rect">
            <a:avLst/>
          </a:prstGeom>
          <a:ln>
            <a:noFill/>
          </a:ln>
          <a:extLst>
            <a:ext uri="{53640926-AAD7-44D8-BBD7-CCE9431645EC}">
              <a14:shadowObscured xmlns:a14="http://schemas.microsoft.com/office/drawing/2010/main"/>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3"/>
          <a:srcRect t="9118" b="6552"/>
          <a:stretch/>
        </p:blipFill>
        <p:spPr bwMode="auto">
          <a:xfrm>
            <a:off x="1066800" y="1219200"/>
            <a:ext cx="7696200" cy="4800600"/>
          </a:xfrm>
          <a:prstGeom prst="rect">
            <a:avLst/>
          </a:prstGeom>
          <a:ln>
            <a:noFill/>
          </a:ln>
          <a:extLst>
            <a:ext uri="{53640926-AAD7-44D8-BBD7-CCE9431645EC}">
              <a14:shadowObscured xmlns:a14="http://schemas.microsoft.com/office/drawing/2010/main"/>
            </a:ext>
          </a:extLst>
        </p:spPr>
      </p:pic>
      <p:sp>
        <p:nvSpPr>
          <p:cNvPr id="16386" name="Title 1"/>
          <p:cNvSpPr>
            <a:spLocks noGrp="1"/>
          </p:cNvSpPr>
          <p:nvPr>
            <p:ph type="title"/>
          </p:nvPr>
        </p:nvSpPr>
        <p:spPr/>
        <p:txBody>
          <a:bodyPr/>
          <a:lstStyle/>
          <a:p>
            <a:pPr eaLnBrk="1" hangingPunct="1"/>
            <a:r>
              <a:rPr lang="en-US" sz="3600" dirty="0" smtClean="0"/>
              <a:t>Complete Prepaid Tuition Plan Notification</a:t>
            </a:r>
          </a:p>
        </p:txBody>
      </p:sp>
      <p:sp>
        <p:nvSpPr>
          <p:cNvPr id="4" name="TextBox 3"/>
          <p:cNvSpPr txBox="1"/>
          <p:nvPr/>
        </p:nvSpPr>
        <p:spPr>
          <a:xfrm>
            <a:off x="457200" y="6046140"/>
            <a:ext cx="6781800" cy="461665"/>
          </a:xfrm>
          <a:prstGeom prst="rect">
            <a:avLst/>
          </a:prstGeom>
          <a:solidFill>
            <a:schemeClr val="tx2">
              <a:lumMod val="60000"/>
              <a:lumOff val="40000"/>
            </a:schemeClr>
          </a:solidFill>
        </p:spPr>
        <p:txBody>
          <a:bodyPr wrap="square">
            <a:spAutoFit/>
          </a:bodyPr>
          <a:lstStyle/>
          <a:p>
            <a:pPr fontAlgn="auto">
              <a:spcBef>
                <a:spcPts val="0"/>
              </a:spcBef>
              <a:spcAft>
                <a:spcPts val="0"/>
              </a:spcAft>
              <a:defRPr/>
            </a:pPr>
            <a:r>
              <a:rPr lang="en-US" sz="2400" dirty="0">
                <a:latin typeface="+mn-lt"/>
                <a:cs typeface="+mn-cs"/>
              </a:rPr>
              <a:t>Click to Complete </a:t>
            </a:r>
            <a:r>
              <a:rPr lang="en-US" sz="2400" dirty="0" smtClean="0">
                <a:latin typeface="+mn-lt"/>
                <a:cs typeface="+mn-cs"/>
              </a:rPr>
              <a:t>Prepaid Tuition Notification Plan</a:t>
            </a:r>
            <a:endParaRPr lang="en-US" sz="2400" dirty="0">
              <a:latin typeface="+mn-lt"/>
              <a:cs typeface="+mn-cs"/>
            </a:endParaRPr>
          </a:p>
        </p:txBody>
      </p:sp>
      <p:cxnSp>
        <p:nvCxnSpPr>
          <p:cNvPr id="5" name="Straight Arrow Connector 4"/>
          <p:cNvCxnSpPr/>
          <p:nvPr/>
        </p:nvCxnSpPr>
        <p:spPr>
          <a:xfrm flipV="1">
            <a:off x="2133600" y="5410200"/>
            <a:ext cx="1371600" cy="5334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848600" y="1371600"/>
            <a:ext cx="838200" cy="1143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295400"/>
            <a:ext cx="8229600" cy="5105400"/>
          </a:xfrm>
        </p:spPr>
        <p:txBody>
          <a:bodyPr/>
          <a:lstStyle/>
          <a:p>
            <a:r>
              <a:rPr lang="en-US" sz="2200" dirty="0" smtClean="0"/>
              <a:t>Student Financial Services</a:t>
            </a:r>
          </a:p>
          <a:p>
            <a:r>
              <a:rPr lang="en-US" sz="2200" dirty="0" smtClean="0"/>
              <a:t>Where to Access E-Bill</a:t>
            </a:r>
          </a:p>
          <a:p>
            <a:r>
              <a:rPr lang="en-US" sz="2200" dirty="0" err="1" smtClean="0"/>
              <a:t>eBill</a:t>
            </a:r>
            <a:r>
              <a:rPr lang="en-US" sz="2200" dirty="0" smtClean="0"/>
              <a:t> Examples</a:t>
            </a:r>
          </a:p>
          <a:p>
            <a:r>
              <a:rPr lang="en-US" sz="2200" dirty="0" smtClean="0"/>
              <a:t>Direct Deposit Information</a:t>
            </a:r>
          </a:p>
          <a:p>
            <a:r>
              <a:rPr lang="en-US" sz="2200" dirty="0" smtClean="0"/>
              <a:t>Prepaid </a:t>
            </a:r>
            <a:r>
              <a:rPr lang="en-US" sz="2200" dirty="0"/>
              <a:t>tuition </a:t>
            </a:r>
            <a:r>
              <a:rPr lang="en-US" sz="2200" dirty="0" smtClean="0"/>
              <a:t>notification (such as PACT)</a:t>
            </a:r>
            <a:endParaRPr lang="en-US" sz="2200" dirty="0"/>
          </a:p>
          <a:p>
            <a:r>
              <a:rPr lang="en-US" sz="2200" dirty="0" smtClean="0"/>
              <a:t>Financial Release of Information </a:t>
            </a:r>
          </a:p>
          <a:p>
            <a:r>
              <a:rPr lang="en-US" sz="2200" dirty="0" smtClean="0"/>
              <a:t>Authorized User for </a:t>
            </a:r>
            <a:r>
              <a:rPr lang="en-US" sz="2200" dirty="0" err="1" smtClean="0"/>
              <a:t>ebill</a:t>
            </a:r>
            <a:r>
              <a:rPr lang="en-US" sz="2200" dirty="0" smtClean="0"/>
              <a:t> system</a:t>
            </a:r>
          </a:p>
          <a:p>
            <a:r>
              <a:rPr lang="en-US" sz="2200" dirty="0" smtClean="0"/>
              <a:t>Important Dates</a:t>
            </a:r>
          </a:p>
          <a:p>
            <a:r>
              <a:rPr lang="en-US" sz="2200" dirty="0" smtClean="0"/>
              <a:t>Payment Plan</a:t>
            </a:r>
          </a:p>
          <a:p>
            <a:r>
              <a:rPr lang="en-US" sz="2200" dirty="0" smtClean="0"/>
              <a:t>Tuition Insurance</a:t>
            </a:r>
          </a:p>
          <a:p>
            <a:r>
              <a:rPr lang="en-US" sz="2200" dirty="0"/>
              <a:t>Dropping classes after semester starts </a:t>
            </a:r>
            <a:endParaRPr lang="en-US" sz="2200" dirty="0" smtClean="0"/>
          </a:p>
          <a:p>
            <a:r>
              <a:rPr lang="en-US" sz="2200" dirty="0" smtClean="0"/>
              <a:t>I Wish My Parents Had Known</a:t>
            </a:r>
            <a:endParaRPr lang="en-US" sz="2200" dirty="0"/>
          </a:p>
          <a:p>
            <a:endParaRPr lang="en-US" sz="2400" dirty="0" smtClean="0"/>
          </a:p>
          <a:p>
            <a:endParaRPr lang="en-US" dirty="0" smtClean="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57200"/>
            <a:ext cx="2552700" cy="24676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87744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rotWithShape="1">
          <a:blip r:embed="rId3"/>
          <a:srcRect l="18750" t="11818" r="17950" b="31976"/>
          <a:stretch/>
        </p:blipFill>
        <p:spPr bwMode="auto">
          <a:xfrm>
            <a:off x="533400" y="1524000"/>
            <a:ext cx="8077200" cy="4953000"/>
          </a:xfrm>
          <a:prstGeom prst="rect">
            <a:avLst/>
          </a:prstGeom>
          <a:ln>
            <a:noFill/>
          </a:ln>
          <a:extLst>
            <a:ext uri="{53640926-AAD7-44D8-BBD7-CCE9431645EC}">
              <a14:shadowObscured xmlns:a14="http://schemas.microsoft.com/office/drawing/2010/main"/>
            </a:ext>
          </a:extLst>
        </p:spPr>
      </p:pic>
      <p:sp>
        <p:nvSpPr>
          <p:cNvPr id="17410" name="Title 1"/>
          <p:cNvSpPr>
            <a:spLocks noGrp="1"/>
          </p:cNvSpPr>
          <p:nvPr>
            <p:ph type="title"/>
          </p:nvPr>
        </p:nvSpPr>
        <p:spPr/>
        <p:txBody>
          <a:bodyPr/>
          <a:lstStyle/>
          <a:p>
            <a:pPr eaLnBrk="1" hangingPunct="1"/>
            <a:r>
              <a:rPr lang="en-US" sz="3600" dirty="0"/>
              <a:t>Complete Prepaid Tuition Plan Notification</a:t>
            </a:r>
            <a:endParaRPr lang="en-US" sz="3600" dirty="0" smtClean="0"/>
          </a:p>
        </p:txBody>
      </p:sp>
      <p:cxnSp>
        <p:nvCxnSpPr>
          <p:cNvPr id="4" name="Straight Arrow Connector 3"/>
          <p:cNvCxnSpPr/>
          <p:nvPr/>
        </p:nvCxnSpPr>
        <p:spPr>
          <a:xfrm flipH="1" flipV="1">
            <a:off x="4724400" y="3865166"/>
            <a:ext cx="1524000" cy="50501"/>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6400800" y="3542000"/>
            <a:ext cx="2286000" cy="646331"/>
          </a:xfrm>
          <a:prstGeom prst="rect">
            <a:avLst/>
          </a:prstGeom>
          <a:solidFill>
            <a:schemeClr val="accent1"/>
          </a:solidFill>
        </p:spPr>
        <p:txBody>
          <a:bodyPr wrap="square" rtlCol="0">
            <a:spAutoFit/>
          </a:bodyPr>
          <a:lstStyle/>
          <a:p>
            <a:r>
              <a:rPr lang="en-US" dirty="0" smtClean="0"/>
              <a:t>Complete All Fields and Submit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315200" cy="1154097"/>
          </a:xfrm>
        </p:spPr>
        <p:txBody>
          <a:bodyPr/>
          <a:lstStyle/>
          <a:p>
            <a:r>
              <a:rPr lang="en-US" dirty="0" smtClean="0"/>
              <a:t>2016-17 PACT rates</a:t>
            </a:r>
            <a:br>
              <a:rPr lang="en-US" dirty="0" smtClean="0"/>
            </a:br>
            <a:r>
              <a:rPr lang="en-US" sz="2400" dirty="0" smtClean="0"/>
              <a:t>Pact will only pay 2010 rates</a:t>
            </a:r>
            <a:endParaRPr lang="en-US" sz="2400" dirty="0"/>
          </a:p>
        </p:txBody>
      </p:sp>
      <p:sp>
        <p:nvSpPr>
          <p:cNvPr id="4" name="Slide Number Placeholder 3"/>
          <p:cNvSpPr>
            <a:spLocks noGrp="1"/>
          </p:cNvSpPr>
          <p:nvPr>
            <p:ph type="sldNum" sz="quarter" idx="12"/>
          </p:nvPr>
        </p:nvSpPr>
        <p:spPr/>
        <p:txBody>
          <a:bodyPr/>
          <a:lstStyle/>
          <a:p>
            <a:fld id="{C63B86FC-D900-4AF2-9C47-D54E42CD004F}" type="slidenum">
              <a:rPr lang="en-US" smtClean="0"/>
              <a:t>21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643663610"/>
              </p:ext>
            </p:extLst>
          </p:nvPr>
        </p:nvGraphicFramePr>
        <p:xfrm>
          <a:off x="1219200" y="1371600"/>
          <a:ext cx="6553200" cy="5069205"/>
        </p:xfrm>
        <a:graphic>
          <a:graphicData uri="http://schemas.openxmlformats.org/drawingml/2006/table">
            <a:tbl>
              <a:tblPr firstRow="1" bandRow="1">
                <a:tableStyleId>{5C22544A-7EE6-4342-B048-85BDC9FD1C3A}</a:tableStyleId>
              </a:tblPr>
              <a:tblGrid>
                <a:gridCol w="1638300"/>
                <a:gridCol w="1638300"/>
                <a:gridCol w="1638300"/>
                <a:gridCol w="1638300"/>
              </a:tblGrid>
              <a:tr h="370840">
                <a:tc>
                  <a:txBody>
                    <a:bodyPr/>
                    <a:lstStyle/>
                    <a:p>
                      <a:pPr algn="ctr" fontAlgn="b"/>
                      <a:r>
                        <a:rPr lang="en-US" sz="2000" b="1" i="0" u="none" strike="noStrike" baseline="0" dirty="0">
                          <a:solidFill>
                            <a:srgbClr val="E87511"/>
                          </a:solidFill>
                          <a:effectLst/>
                          <a:latin typeface="Calibri"/>
                        </a:rPr>
                        <a:t>Credit Hours</a:t>
                      </a:r>
                    </a:p>
                  </a:txBody>
                  <a:tcPr marL="9525" marR="9525" marT="9525" marB="0" anchor="b">
                    <a:solidFill>
                      <a:srgbClr val="002649"/>
                    </a:solidFill>
                  </a:tcPr>
                </a:tc>
                <a:tc>
                  <a:txBody>
                    <a:bodyPr/>
                    <a:lstStyle/>
                    <a:p>
                      <a:pPr algn="ctr" fontAlgn="b"/>
                      <a:r>
                        <a:rPr lang="en-US" sz="2000" b="1" i="0" u="none" strike="noStrike" baseline="0" dirty="0">
                          <a:solidFill>
                            <a:srgbClr val="E87511"/>
                          </a:solidFill>
                          <a:effectLst/>
                          <a:latin typeface="Calibri"/>
                        </a:rPr>
                        <a:t>Fall </a:t>
                      </a:r>
                      <a:r>
                        <a:rPr lang="en-US" sz="2000" b="1" i="0" u="none" strike="noStrike" baseline="0" dirty="0" smtClean="0">
                          <a:solidFill>
                            <a:srgbClr val="E87511"/>
                          </a:solidFill>
                          <a:effectLst/>
                          <a:latin typeface="Calibri"/>
                        </a:rPr>
                        <a:t>2016-2017 </a:t>
                      </a:r>
                      <a:r>
                        <a:rPr lang="en-US" sz="2000" b="1" i="0" u="none" strike="noStrike" baseline="0" dirty="0">
                          <a:solidFill>
                            <a:srgbClr val="E87511"/>
                          </a:solidFill>
                          <a:effectLst/>
                          <a:latin typeface="Calibri"/>
                        </a:rPr>
                        <a:t>Tuition/Fees</a:t>
                      </a:r>
                    </a:p>
                  </a:txBody>
                  <a:tcPr marL="9525" marR="9525" marT="9525" marB="0" anchor="b">
                    <a:solidFill>
                      <a:srgbClr val="002649"/>
                    </a:solidFill>
                  </a:tcPr>
                </a:tc>
                <a:tc>
                  <a:txBody>
                    <a:bodyPr/>
                    <a:lstStyle/>
                    <a:p>
                      <a:pPr algn="ctr" fontAlgn="b"/>
                      <a:r>
                        <a:rPr lang="en-US" sz="2000" b="1" i="0" u="none" strike="noStrike" baseline="0" dirty="0" smtClean="0">
                          <a:solidFill>
                            <a:srgbClr val="E87511"/>
                          </a:solidFill>
                          <a:effectLst/>
                          <a:latin typeface="Calibri"/>
                        </a:rPr>
                        <a:t>2010 PACT </a:t>
                      </a:r>
                      <a:r>
                        <a:rPr lang="en-US" sz="2000" b="1" i="0" u="none" strike="noStrike" baseline="0" dirty="0">
                          <a:solidFill>
                            <a:srgbClr val="E87511"/>
                          </a:solidFill>
                          <a:effectLst/>
                          <a:latin typeface="Calibri"/>
                        </a:rPr>
                        <a:t>Rates</a:t>
                      </a:r>
                    </a:p>
                  </a:txBody>
                  <a:tcPr marL="9525" marR="9525" marT="9525" marB="0" anchor="b">
                    <a:solidFill>
                      <a:srgbClr val="002649"/>
                    </a:solidFill>
                  </a:tcPr>
                </a:tc>
                <a:tc>
                  <a:txBody>
                    <a:bodyPr/>
                    <a:lstStyle/>
                    <a:p>
                      <a:pPr algn="ctr" fontAlgn="b"/>
                      <a:r>
                        <a:rPr lang="en-US" sz="2000" b="1" i="0" u="none" strike="noStrike" baseline="0" dirty="0">
                          <a:solidFill>
                            <a:srgbClr val="E87511"/>
                          </a:solidFill>
                          <a:effectLst/>
                          <a:latin typeface="Calibri"/>
                        </a:rPr>
                        <a:t>Student Balance</a:t>
                      </a:r>
                    </a:p>
                  </a:txBody>
                  <a:tcPr marL="9525" marR="9525" marT="9525" marB="0" anchor="b">
                    <a:solidFill>
                      <a:srgbClr val="002649"/>
                    </a:solidFill>
                  </a:tcPr>
                </a:tc>
              </a:tr>
              <a:tr h="370840">
                <a:tc>
                  <a:txBody>
                    <a:bodyPr/>
                    <a:lstStyle/>
                    <a:p>
                      <a:pPr algn="ctr" fontAlgn="b"/>
                      <a:r>
                        <a:rPr lang="en-US" sz="2000" b="1" i="0" u="none" strike="noStrike" baseline="0" dirty="0" smtClean="0">
                          <a:solidFill>
                            <a:srgbClr val="E87511"/>
                          </a:solidFill>
                          <a:effectLst/>
                          <a:latin typeface="Calibri"/>
                        </a:rPr>
                        <a:t>1</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1,190.00</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   760.14</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   429.86</a:t>
                      </a:r>
                      <a:endParaRPr lang="en-US" sz="2000" b="1" i="0" u="none" strike="noStrike" baseline="0" dirty="0">
                        <a:solidFill>
                          <a:srgbClr val="E87511"/>
                        </a:solidFill>
                        <a:effectLst/>
                        <a:latin typeface="Calibri"/>
                      </a:endParaRPr>
                    </a:p>
                  </a:txBody>
                  <a:tcPr marL="9525" marR="9525" marT="9525" marB="0" anchor="b"/>
                </a:tc>
              </a:tr>
              <a:tr h="370840">
                <a:tc>
                  <a:txBody>
                    <a:bodyPr/>
                    <a:lstStyle/>
                    <a:p>
                      <a:pPr algn="ctr" fontAlgn="b"/>
                      <a:r>
                        <a:rPr lang="en-US" sz="2000" b="1" i="0" u="none" strike="noStrike" baseline="0" dirty="0" smtClean="0">
                          <a:solidFill>
                            <a:srgbClr val="E87511"/>
                          </a:solidFill>
                          <a:effectLst/>
                          <a:latin typeface="Calibri"/>
                        </a:rPr>
                        <a:t>2</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1,568.00</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1,060.90</a:t>
                      </a:r>
                      <a:endParaRPr lang="en-US" sz="2000" b="1" i="0" u="none" strike="noStrike" baseline="0" dirty="0">
                        <a:solidFill>
                          <a:srgbClr val="E87511"/>
                        </a:solidFill>
                        <a:effectLst/>
                        <a:latin typeface="Calibri"/>
                      </a:endParaRPr>
                    </a:p>
                  </a:txBody>
                  <a:tcPr marL="0" marR="9525" marT="9525" marB="0" anchor="b"/>
                </a:tc>
                <a:tc>
                  <a:txBody>
                    <a:bodyPr/>
                    <a:lstStyle/>
                    <a:p>
                      <a:pPr algn="ctr" fontAlgn="b"/>
                      <a:r>
                        <a:rPr lang="en-US" sz="2000" b="1" i="0" u="none" strike="noStrike" baseline="0" dirty="0" smtClean="0">
                          <a:solidFill>
                            <a:srgbClr val="E87511"/>
                          </a:solidFill>
                          <a:effectLst/>
                          <a:latin typeface="Calibri"/>
                        </a:rPr>
                        <a:t>   507.10</a:t>
                      </a:r>
                      <a:endParaRPr lang="en-US" sz="2000" b="1" i="0" u="none" strike="noStrike" baseline="0" dirty="0">
                        <a:solidFill>
                          <a:srgbClr val="E87511"/>
                        </a:solidFill>
                        <a:effectLst/>
                        <a:latin typeface="Calibri"/>
                      </a:endParaRPr>
                    </a:p>
                  </a:txBody>
                  <a:tcPr marL="9525" marR="9525" marT="9525" marB="0" anchor="b"/>
                </a:tc>
              </a:tr>
              <a:tr h="370840">
                <a:tc>
                  <a:txBody>
                    <a:bodyPr/>
                    <a:lstStyle/>
                    <a:p>
                      <a:pPr algn="ctr" fontAlgn="b"/>
                      <a:r>
                        <a:rPr lang="en-US" sz="2000" b="1" i="0" u="none" strike="noStrike" baseline="0" dirty="0" smtClean="0">
                          <a:solidFill>
                            <a:srgbClr val="E87511"/>
                          </a:solidFill>
                          <a:effectLst/>
                          <a:latin typeface="Calibri"/>
                        </a:rPr>
                        <a:t>3</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1,946.00</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1,361.66</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   584.34</a:t>
                      </a:r>
                      <a:endParaRPr lang="en-US" sz="2000" b="1" i="0" u="none" strike="noStrike" baseline="0" dirty="0">
                        <a:solidFill>
                          <a:srgbClr val="E87511"/>
                        </a:solidFill>
                        <a:effectLst/>
                        <a:latin typeface="Calibri"/>
                      </a:endParaRPr>
                    </a:p>
                  </a:txBody>
                  <a:tcPr marL="9525" marR="9525" marT="9525" marB="0" anchor="b"/>
                </a:tc>
              </a:tr>
              <a:tr h="370840">
                <a:tc>
                  <a:txBody>
                    <a:bodyPr/>
                    <a:lstStyle/>
                    <a:p>
                      <a:pPr algn="ctr" fontAlgn="b"/>
                      <a:r>
                        <a:rPr lang="en-US" sz="2000" b="1" i="0" u="none" strike="noStrike" baseline="0" dirty="0" smtClean="0">
                          <a:solidFill>
                            <a:srgbClr val="E87511"/>
                          </a:solidFill>
                          <a:effectLst/>
                          <a:latin typeface="Calibri"/>
                        </a:rPr>
                        <a:t>4</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2,324.00</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1,662.42</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   661.58</a:t>
                      </a:r>
                      <a:endParaRPr lang="en-US" sz="2000" b="1" i="0" u="none" strike="noStrike" baseline="0" dirty="0">
                        <a:solidFill>
                          <a:srgbClr val="E87511"/>
                        </a:solidFill>
                        <a:effectLst/>
                        <a:latin typeface="Calibri"/>
                      </a:endParaRPr>
                    </a:p>
                  </a:txBody>
                  <a:tcPr marL="9525" marR="9525" marT="9525" marB="0" anchor="b"/>
                </a:tc>
              </a:tr>
              <a:tr h="370840">
                <a:tc>
                  <a:txBody>
                    <a:bodyPr/>
                    <a:lstStyle/>
                    <a:p>
                      <a:pPr algn="ctr" fontAlgn="b"/>
                      <a:r>
                        <a:rPr lang="en-US" sz="2000" b="1" i="0" u="none" strike="noStrike" baseline="0" dirty="0" smtClean="0">
                          <a:solidFill>
                            <a:srgbClr val="E87511"/>
                          </a:solidFill>
                          <a:effectLst/>
                          <a:latin typeface="Calibri"/>
                        </a:rPr>
                        <a:t>5</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2,702.00</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1,963.18</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   738.82</a:t>
                      </a:r>
                      <a:endParaRPr lang="en-US" sz="2000" b="1" i="0" u="none" strike="noStrike" baseline="0" dirty="0">
                        <a:solidFill>
                          <a:srgbClr val="E87511"/>
                        </a:solidFill>
                        <a:effectLst/>
                        <a:latin typeface="Calibri"/>
                      </a:endParaRPr>
                    </a:p>
                  </a:txBody>
                  <a:tcPr marL="9525" marR="9525" marT="9525" marB="0" anchor="b"/>
                </a:tc>
              </a:tr>
              <a:tr h="370840">
                <a:tc>
                  <a:txBody>
                    <a:bodyPr/>
                    <a:lstStyle/>
                    <a:p>
                      <a:pPr algn="ctr" fontAlgn="b"/>
                      <a:r>
                        <a:rPr lang="en-US" sz="2000" b="1" i="0" u="none" strike="noStrike" baseline="0" dirty="0" smtClean="0">
                          <a:solidFill>
                            <a:srgbClr val="E87511"/>
                          </a:solidFill>
                          <a:effectLst/>
                          <a:latin typeface="Calibri"/>
                        </a:rPr>
                        <a:t>6</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3,080.00</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2,263.94</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   816.06</a:t>
                      </a:r>
                      <a:endParaRPr lang="en-US" sz="2000" b="1" i="0" u="none" strike="noStrike" baseline="0" dirty="0">
                        <a:solidFill>
                          <a:srgbClr val="E87511"/>
                        </a:solidFill>
                        <a:effectLst/>
                        <a:latin typeface="Calibri"/>
                      </a:endParaRPr>
                    </a:p>
                  </a:txBody>
                  <a:tcPr marL="9525" marR="9525" marT="9525" marB="0" anchor="b"/>
                </a:tc>
              </a:tr>
              <a:tr h="370840">
                <a:tc>
                  <a:txBody>
                    <a:bodyPr/>
                    <a:lstStyle/>
                    <a:p>
                      <a:pPr algn="ctr" fontAlgn="b"/>
                      <a:r>
                        <a:rPr lang="en-US" sz="2000" b="1" i="0" u="none" strike="noStrike" baseline="0" dirty="0" smtClean="0">
                          <a:solidFill>
                            <a:srgbClr val="E87511"/>
                          </a:solidFill>
                          <a:effectLst/>
                          <a:latin typeface="Calibri"/>
                        </a:rPr>
                        <a:t>7</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3,458.00</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2,564.70</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   893.30</a:t>
                      </a:r>
                      <a:endParaRPr lang="en-US" sz="2000" b="1" i="0" u="none" strike="noStrike" baseline="0" dirty="0">
                        <a:solidFill>
                          <a:srgbClr val="E87511"/>
                        </a:solidFill>
                        <a:effectLst/>
                        <a:latin typeface="Calibri"/>
                      </a:endParaRPr>
                    </a:p>
                  </a:txBody>
                  <a:tcPr marL="9525" marR="9525" marT="9525" marB="0" anchor="b"/>
                </a:tc>
              </a:tr>
              <a:tr h="370840">
                <a:tc>
                  <a:txBody>
                    <a:bodyPr/>
                    <a:lstStyle/>
                    <a:p>
                      <a:pPr algn="ctr" fontAlgn="b"/>
                      <a:r>
                        <a:rPr lang="en-US" sz="2000" b="1" i="0" u="none" strike="noStrike" baseline="0" dirty="0" smtClean="0">
                          <a:solidFill>
                            <a:srgbClr val="E87511"/>
                          </a:solidFill>
                          <a:effectLst/>
                          <a:latin typeface="Calibri"/>
                        </a:rPr>
                        <a:t>8</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3,836.00</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2,865.46</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smtClean="0">
                          <a:solidFill>
                            <a:srgbClr val="E87511"/>
                          </a:solidFill>
                          <a:effectLst/>
                          <a:latin typeface="Calibri"/>
                        </a:rPr>
                        <a:t>   970.54</a:t>
                      </a:r>
                      <a:endParaRPr lang="en-US" sz="2000" b="1" i="0" u="none" strike="noStrike" baseline="0" dirty="0">
                        <a:solidFill>
                          <a:srgbClr val="E87511"/>
                        </a:solidFill>
                        <a:effectLst/>
                        <a:latin typeface="Calibri"/>
                      </a:endParaRPr>
                    </a:p>
                  </a:txBody>
                  <a:tcPr marL="9525" marR="9525" marT="9525" marB="0" anchor="b"/>
                </a:tc>
              </a:tr>
              <a:tr h="370840">
                <a:tc>
                  <a:txBody>
                    <a:bodyPr/>
                    <a:lstStyle/>
                    <a:p>
                      <a:pPr algn="ctr" fontAlgn="b"/>
                      <a:r>
                        <a:rPr lang="en-US" sz="2000" b="1" i="0" u="none" strike="noStrike" baseline="0" dirty="0" smtClean="0">
                          <a:solidFill>
                            <a:srgbClr val="E87511"/>
                          </a:solidFill>
                          <a:effectLst/>
                          <a:latin typeface="Calibri"/>
                        </a:rPr>
                        <a:t>9</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4,214.00</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3,166.22</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1,047.78</a:t>
                      </a:r>
                      <a:endParaRPr lang="en-US" sz="2000" b="1" i="0" u="none" strike="noStrike" baseline="0" dirty="0">
                        <a:solidFill>
                          <a:srgbClr val="E87511"/>
                        </a:solidFill>
                        <a:effectLst/>
                        <a:latin typeface="Calibri"/>
                      </a:endParaRPr>
                    </a:p>
                  </a:txBody>
                  <a:tcPr marL="9525" marR="9525" marT="9525" marB="0" anchor="b"/>
                </a:tc>
              </a:tr>
              <a:tr h="370840">
                <a:tc>
                  <a:txBody>
                    <a:bodyPr/>
                    <a:lstStyle/>
                    <a:p>
                      <a:pPr algn="ctr" fontAlgn="b"/>
                      <a:r>
                        <a:rPr lang="en-US" sz="2000" b="1" i="0" u="none" strike="noStrike" baseline="0" dirty="0" smtClean="0">
                          <a:solidFill>
                            <a:srgbClr val="E87511"/>
                          </a:solidFill>
                          <a:effectLst/>
                          <a:latin typeface="Calibri"/>
                        </a:rPr>
                        <a:t>10</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4,592.00</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3,466.98</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1,125.02</a:t>
                      </a:r>
                      <a:endParaRPr lang="en-US" sz="2000" b="1" i="0" u="none" strike="noStrike" baseline="0" dirty="0">
                        <a:solidFill>
                          <a:srgbClr val="E87511"/>
                        </a:solidFill>
                        <a:effectLst/>
                        <a:latin typeface="Calibri"/>
                      </a:endParaRPr>
                    </a:p>
                  </a:txBody>
                  <a:tcPr marL="9525" marR="9525" marT="9525" marB="0" anchor="b"/>
                </a:tc>
              </a:tr>
              <a:tr h="370840">
                <a:tc>
                  <a:txBody>
                    <a:bodyPr/>
                    <a:lstStyle/>
                    <a:p>
                      <a:pPr algn="ctr" fontAlgn="b"/>
                      <a:r>
                        <a:rPr lang="en-US" sz="2000" b="1" i="0" u="none" strike="noStrike" baseline="0" dirty="0" smtClean="0">
                          <a:solidFill>
                            <a:srgbClr val="E87511"/>
                          </a:solidFill>
                          <a:effectLst/>
                          <a:latin typeface="Calibri"/>
                        </a:rPr>
                        <a:t>11</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4,970.00</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3,767.74</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1,202.26</a:t>
                      </a:r>
                      <a:endParaRPr lang="en-US" sz="2000" b="1" i="0" u="none" strike="noStrike" baseline="0" dirty="0">
                        <a:solidFill>
                          <a:srgbClr val="E87511"/>
                        </a:solidFill>
                        <a:effectLst/>
                        <a:latin typeface="Calibri"/>
                      </a:endParaRPr>
                    </a:p>
                  </a:txBody>
                  <a:tcPr marL="9525" marR="9525" marT="9525" marB="0" anchor="b"/>
                </a:tc>
              </a:tr>
              <a:tr h="370840">
                <a:tc>
                  <a:txBody>
                    <a:bodyPr/>
                    <a:lstStyle/>
                    <a:p>
                      <a:pPr algn="ctr" fontAlgn="b"/>
                      <a:r>
                        <a:rPr lang="en-US" sz="2000" b="1" i="0" u="none" strike="noStrike" baseline="0" dirty="0" smtClean="0">
                          <a:solidFill>
                            <a:srgbClr val="E87511"/>
                          </a:solidFill>
                          <a:effectLst/>
                          <a:latin typeface="Calibri"/>
                        </a:rPr>
                        <a:t>12 or more</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5,348.00</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4,068.50</a:t>
                      </a:r>
                      <a:endParaRPr lang="en-US" sz="2000" b="1" i="0" u="none" strike="noStrike" baseline="0" dirty="0">
                        <a:solidFill>
                          <a:srgbClr val="E87511"/>
                        </a:solidFill>
                        <a:effectLst/>
                        <a:latin typeface="Calibri"/>
                      </a:endParaRPr>
                    </a:p>
                  </a:txBody>
                  <a:tcPr marL="9525" marR="9525" marT="9525" marB="0" anchor="b"/>
                </a:tc>
                <a:tc>
                  <a:txBody>
                    <a:bodyPr/>
                    <a:lstStyle/>
                    <a:p>
                      <a:pPr algn="ctr" fontAlgn="b"/>
                      <a:r>
                        <a:rPr lang="en-US" sz="2000" b="1" i="0" u="none" strike="noStrike" baseline="0" dirty="0" smtClean="0">
                          <a:solidFill>
                            <a:srgbClr val="E87511"/>
                          </a:solidFill>
                          <a:effectLst/>
                          <a:latin typeface="Calibri"/>
                        </a:rPr>
                        <a:t>1,279.50</a:t>
                      </a:r>
                      <a:endParaRPr lang="en-US" sz="2000" b="1" i="0" u="none" strike="noStrike" baseline="0" dirty="0">
                        <a:solidFill>
                          <a:srgbClr val="E87511"/>
                        </a:solidFill>
                        <a:effectLst/>
                        <a:latin typeface="Calibri"/>
                      </a:endParaRPr>
                    </a:p>
                  </a:txBody>
                  <a:tcPr marL="9525" marR="9525" marT="9525" marB="0" anchor="b"/>
                </a:tc>
              </a:tr>
            </a:tbl>
          </a:graphicData>
        </a:graphic>
      </p:graphicFrame>
    </p:spTree>
    <p:extLst>
      <p:ext uri="{BB962C8B-B14F-4D97-AF65-F5344CB8AC3E}">
        <p14:creationId xmlns:p14="http://schemas.microsoft.com/office/powerpoint/2010/main" val="9201892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Authorizations</a:t>
            </a:r>
            <a:br>
              <a:rPr lang="en-US" dirty="0" smtClean="0"/>
            </a:br>
            <a:r>
              <a:rPr lang="en-US" sz="3200" dirty="0" smtClean="0"/>
              <a:t>Student gives to parents</a:t>
            </a:r>
            <a:endParaRPr lang="en-US" sz="3200" dirty="0"/>
          </a:p>
        </p:txBody>
      </p:sp>
      <p:sp>
        <p:nvSpPr>
          <p:cNvPr id="3" name="Content Placeholder 2"/>
          <p:cNvSpPr>
            <a:spLocks noGrp="1"/>
          </p:cNvSpPr>
          <p:nvPr>
            <p:ph idx="1"/>
          </p:nvPr>
        </p:nvSpPr>
        <p:spPr/>
        <p:txBody>
          <a:bodyPr/>
          <a:lstStyle/>
          <a:p>
            <a:r>
              <a:rPr lang="en-US" sz="2800" dirty="0" smtClean="0"/>
              <a:t>There are </a:t>
            </a:r>
            <a:r>
              <a:rPr lang="en-US" sz="2800" b="1" u="sng" dirty="0" smtClean="0"/>
              <a:t>two</a:t>
            </a:r>
            <a:r>
              <a:rPr lang="en-US" sz="2800" dirty="0" smtClean="0"/>
              <a:t> authorizations for Student Financial Services.  Giving access to one does not give you access to the other.  Student must do </a:t>
            </a:r>
            <a:r>
              <a:rPr lang="en-US" sz="2800" b="1" u="sng" dirty="0" smtClean="0"/>
              <a:t>both!</a:t>
            </a:r>
          </a:p>
          <a:p>
            <a:pPr marL="0" indent="0">
              <a:buNone/>
            </a:pPr>
            <a:r>
              <a:rPr lang="en-US" dirty="0"/>
              <a:t>	</a:t>
            </a:r>
            <a:r>
              <a:rPr lang="en-US" sz="2800" dirty="0" smtClean="0"/>
              <a:t>1. Financial Information Release</a:t>
            </a:r>
          </a:p>
          <a:p>
            <a:pPr marL="0" indent="0">
              <a:buNone/>
            </a:pPr>
            <a:r>
              <a:rPr lang="en-US" dirty="0"/>
              <a:t>	</a:t>
            </a:r>
            <a:r>
              <a:rPr lang="en-US" dirty="0" smtClean="0"/>
              <a:t>	</a:t>
            </a:r>
            <a:r>
              <a:rPr lang="en-US" sz="2400" dirty="0" smtClean="0"/>
              <a:t>Authorizes SFS to discuss </a:t>
            </a:r>
            <a:r>
              <a:rPr lang="en-US" sz="2400" dirty="0" err="1" smtClean="0"/>
              <a:t>eBill</a:t>
            </a:r>
            <a:r>
              <a:rPr lang="en-US" sz="2400" dirty="0" smtClean="0"/>
              <a:t>/</a:t>
            </a:r>
          </a:p>
          <a:p>
            <a:pPr marL="0" indent="0">
              <a:buNone/>
            </a:pPr>
            <a:r>
              <a:rPr lang="en-US" sz="2400" dirty="0"/>
              <a:t>	</a:t>
            </a:r>
            <a:r>
              <a:rPr lang="en-US" sz="2400" dirty="0" smtClean="0"/>
              <a:t>	financial aid </a:t>
            </a:r>
          </a:p>
          <a:p>
            <a:pPr marL="0" indent="0">
              <a:buNone/>
            </a:pPr>
            <a:r>
              <a:rPr lang="en-US" dirty="0"/>
              <a:t>	</a:t>
            </a:r>
            <a:r>
              <a:rPr lang="en-US" sz="2800" dirty="0" smtClean="0"/>
              <a:t>2.  Authorized user in </a:t>
            </a:r>
            <a:r>
              <a:rPr lang="en-US" sz="2800" dirty="0" err="1" smtClean="0"/>
              <a:t>eBill</a:t>
            </a:r>
            <a:r>
              <a:rPr lang="en-US" sz="2800" dirty="0" smtClean="0"/>
              <a:t> system</a:t>
            </a:r>
          </a:p>
          <a:p>
            <a:pPr marL="0" indent="0">
              <a:buNone/>
            </a:pPr>
            <a:r>
              <a:rPr lang="en-US" dirty="0"/>
              <a:t>	</a:t>
            </a:r>
            <a:r>
              <a:rPr lang="en-US" dirty="0" smtClean="0"/>
              <a:t>	</a:t>
            </a:r>
            <a:r>
              <a:rPr lang="en-US" sz="2400" dirty="0" smtClean="0"/>
              <a:t>Gives authorized user access to </a:t>
            </a:r>
          </a:p>
          <a:p>
            <a:pPr marL="0" indent="0">
              <a:buNone/>
            </a:pPr>
            <a:r>
              <a:rPr lang="en-US" sz="2400" dirty="0"/>
              <a:t>	</a:t>
            </a:r>
            <a:r>
              <a:rPr lang="en-US" sz="2400" dirty="0" smtClean="0"/>
              <a:t>	student’s </a:t>
            </a:r>
            <a:r>
              <a:rPr lang="en-US" sz="2400" dirty="0" err="1" smtClean="0"/>
              <a:t>eBill</a:t>
            </a:r>
            <a:r>
              <a:rPr lang="en-US" sz="2400" dirty="0" smtClean="0"/>
              <a:t> account</a:t>
            </a:r>
          </a:p>
          <a:p>
            <a:pPr marL="0" indent="0">
              <a:buNone/>
            </a:pPr>
            <a:endParaRPr lang="en-US" sz="2800" dirty="0" smtClean="0"/>
          </a:p>
          <a:p>
            <a:pPr marL="0" indent="0">
              <a:buNone/>
            </a:pPr>
            <a:endParaRPr lang="en-US" dirty="0"/>
          </a:p>
        </p:txBody>
      </p:sp>
      <p:pic>
        <p:nvPicPr>
          <p:cNvPr id="2050" name="Picture 2" descr="C:\Users\trussje\AppData\Local\Microsoft\Windows\Temporary Internet Files\Content.IE5\033X08ZG\phone_logo[1].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48048" y="3276600"/>
            <a:ext cx="893510" cy="88107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Program Files (x86)\Microsoft Office\MEDIA\CAGCAT10\j0195384.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24524" y="4876800"/>
            <a:ext cx="984245" cy="1005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579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2"/>
          <a:srcRect t="9118" b="6552"/>
          <a:stretch/>
        </p:blipFill>
        <p:spPr bwMode="auto">
          <a:xfrm>
            <a:off x="1066800" y="1219200"/>
            <a:ext cx="7696200" cy="480060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rtlCol="0">
            <a:normAutofit/>
          </a:bodyPr>
          <a:lstStyle/>
          <a:p>
            <a:pPr eaLnBrk="1" fontAlgn="auto" hangingPunct="1">
              <a:spcAft>
                <a:spcPts val="0"/>
              </a:spcAft>
              <a:defRPr/>
            </a:pPr>
            <a:r>
              <a:rPr lang="en-US" sz="3200" dirty="0" smtClean="0"/>
              <a:t>Complete Release of Information Statement</a:t>
            </a:r>
            <a:endParaRPr lang="en-US" sz="3200" dirty="0"/>
          </a:p>
        </p:txBody>
      </p:sp>
      <p:sp>
        <p:nvSpPr>
          <p:cNvPr id="4" name="TextBox 3"/>
          <p:cNvSpPr txBox="1"/>
          <p:nvPr/>
        </p:nvSpPr>
        <p:spPr>
          <a:xfrm>
            <a:off x="152400" y="3918178"/>
            <a:ext cx="2971800" cy="646331"/>
          </a:xfrm>
          <a:prstGeom prst="rect">
            <a:avLst/>
          </a:prstGeom>
          <a:solidFill>
            <a:schemeClr val="tx2">
              <a:lumMod val="60000"/>
              <a:lumOff val="40000"/>
            </a:schemeClr>
          </a:solidFill>
        </p:spPr>
        <p:txBody>
          <a:bodyPr wrap="square">
            <a:spAutoFit/>
          </a:bodyPr>
          <a:lstStyle/>
          <a:p>
            <a:pPr fontAlgn="auto">
              <a:spcBef>
                <a:spcPts val="0"/>
              </a:spcBef>
              <a:spcAft>
                <a:spcPts val="0"/>
              </a:spcAft>
              <a:defRPr/>
            </a:pPr>
            <a:r>
              <a:rPr lang="en-US" dirty="0">
                <a:latin typeface="+mn-lt"/>
                <a:cs typeface="+mn-cs"/>
              </a:rPr>
              <a:t>Click to Complete </a:t>
            </a:r>
            <a:r>
              <a:rPr lang="en-US" dirty="0" smtClean="0">
                <a:latin typeface="+mn-lt"/>
                <a:cs typeface="+mn-cs"/>
              </a:rPr>
              <a:t>Financial Release Information </a:t>
            </a:r>
            <a:endParaRPr lang="en-US" dirty="0">
              <a:latin typeface="+mn-lt"/>
              <a:cs typeface="+mn-cs"/>
            </a:endParaRPr>
          </a:p>
        </p:txBody>
      </p:sp>
      <p:cxnSp>
        <p:nvCxnSpPr>
          <p:cNvPr id="5" name="Straight Arrow Connector 4"/>
          <p:cNvCxnSpPr/>
          <p:nvPr/>
        </p:nvCxnSpPr>
        <p:spPr>
          <a:xfrm>
            <a:off x="1447800" y="4648201"/>
            <a:ext cx="1981200" cy="533399"/>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848600" y="1356687"/>
            <a:ext cx="685800" cy="184666"/>
          </a:xfrm>
          <a:prstGeom prst="rect">
            <a:avLst/>
          </a:prstGeom>
          <a:solidFill>
            <a:schemeClr val="tx2">
              <a:lumMod val="75000"/>
            </a:schemeClr>
          </a:solidFill>
        </p:spPr>
        <p:txBody>
          <a:bodyPr wrap="square" rtlCol="0">
            <a:spAutoFit/>
          </a:bodyPr>
          <a:lstStyle/>
          <a:p>
            <a:endParaRPr lang="en-US"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2"/>
          <a:srcRect t="8646" r="26122" b="48983"/>
          <a:stretch/>
        </p:blipFill>
        <p:spPr bwMode="auto">
          <a:xfrm>
            <a:off x="609600" y="1828800"/>
            <a:ext cx="8077199" cy="403860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Complete Release of Information Statement</a:t>
            </a:r>
            <a:endParaRPr lang="en-US" dirty="0"/>
          </a:p>
        </p:txBody>
      </p:sp>
      <p:sp>
        <p:nvSpPr>
          <p:cNvPr id="8" name="TextBox 7"/>
          <p:cNvSpPr txBox="1"/>
          <p:nvPr/>
        </p:nvSpPr>
        <p:spPr>
          <a:xfrm>
            <a:off x="3505200" y="4793399"/>
            <a:ext cx="4876800" cy="400110"/>
          </a:xfrm>
          <a:prstGeom prst="rect">
            <a:avLst/>
          </a:prstGeom>
          <a:solidFill>
            <a:schemeClr val="tx2">
              <a:lumMod val="60000"/>
              <a:lumOff val="40000"/>
            </a:schemeClr>
          </a:solidFill>
        </p:spPr>
        <p:txBody>
          <a:bodyPr wrap="square">
            <a:spAutoFit/>
          </a:bodyPr>
          <a:lstStyle/>
          <a:p>
            <a:pPr fontAlgn="auto">
              <a:spcBef>
                <a:spcPts val="0"/>
              </a:spcBef>
              <a:spcAft>
                <a:spcPts val="0"/>
              </a:spcAft>
              <a:defRPr/>
            </a:pPr>
            <a:r>
              <a:rPr lang="en-US" sz="2000" dirty="0">
                <a:latin typeface="+mn-lt"/>
                <a:cs typeface="+mn-cs"/>
              </a:rPr>
              <a:t>Click Update Financial Information Release</a:t>
            </a:r>
          </a:p>
        </p:txBody>
      </p:sp>
      <p:cxnSp>
        <p:nvCxnSpPr>
          <p:cNvPr id="9" name="Straight Arrow Connector 8"/>
          <p:cNvCxnSpPr/>
          <p:nvPr/>
        </p:nvCxnSpPr>
        <p:spPr>
          <a:xfrm flipH="1" flipV="1">
            <a:off x="1981200" y="4619625"/>
            <a:ext cx="1447800" cy="409575"/>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rotWithShape="1">
          <a:blip r:embed="rId3"/>
          <a:srcRect t="8657"/>
          <a:stretch/>
        </p:blipFill>
        <p:spPr bwMode="auto">
          <a:xfrm>
            <a:off x="609600" y="1371600"/>
            <a:ext cx="7772400" cy="388620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Complete Release of Information Statement</a:t>
            </a:r>
            <a:endParaRPr lang="en-US" dirty="0"/>
          </a:p>
        </p:txBody>
      </p:sp>
      <p:sp>
        <p:nvSpPr>
          <p:cNvPr id="9" name="TextBox 8"/>
          <p:cNvSpPr txBox="1"/>
          <p:nvPr/>
        </p:nvSpPr>
        <p:spPr>
          <a:xfrm>
            <a:off x="2667000" y="5534138"/>
            <a:ext cx="5909930" cy="461665"/>
          </a:xfrm>
          <a:prstGeom prst="rect">
            <a:avLst/>
          </a:prstGeom>
          <a:solidFill>
            <a:schemeClr val="tx2">
              <a:lumMod val="60000"/>
              <a:lumOff val="40000"/>
            </a:schemeClr>
          </a:solidFill>
        </p:spPr>
        <p:txBody>
          <a:bodyPr wrap="square">
            <a:spAutoFit/>
          </a:bodyPr>
          <a:lstStyle/>
          <a:p>
            <a:pPr fontAlgn="auto">
              <a:spcBef>
                <a:spcPts val="0"/>
              </a:spcBef>
              <a:spcAft>
                <a:spcPts val="0"/>
              </a:spcAft>
              <a:defRPr/>
            </a:pPr>
            <a:r>
              <a:rPr lang="en-US" sz="2400" dirty="0" smtClean="0">
                <a:latin typeface="+mn-lt"/>
                <a:cs typeface="+mn-cs"/>
              </a:rPr>
              <a:t>It is already checked “Yes”.  Click Submit.</a:t>
            </a:r>
            <a:endParaRPr lang="en-US" sz="2400" dirty="0">
              <a:latin typeface="+mn-lt"/>
              <a:cs typeface="+mn-cs"/>
            </a:endParaRPr>
          </a:p>
        </p:txBody>
      </p:sp>
      <p:cxnSp>
        <p:nvCxnSpPr>
          <p:cNvPr id="10" name="Straight Arrow Connector 9"/>
          <p:cNvCxnSpPr/>
          <p:nvPr/>
        </p:nvCxnSpPr>
        <p:spPr>
          <a:xfrm flipH="1" flipV="1">
            <a:off x="1080977" y="5105400"/>
            <a:ext cx="1586023" cy="65957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8" name="Content Placeholder 7"/>
          <p:cNvSpPr>
            <a:spLocks noGrp="1"/>
          </p:cNvSpPr>
          <p:nvPr>
            <p:ph idx="1"/>
          </p:nvPr>
        </p:nvSpPr>
        <p:spPr/>
        <p:txBody>
          <a:bodyPr/>
          <a:lstStyle/>
          <a:p>
            <a:pPr marL="0" indent="0">
              <a:buNone/>
            </a:pPr>
            <a:r>
              <a:rPr lang="en-US" dirty="0" smtClean="0"/>
              <a:t> </a:t>
            </a:r>
            <a:r>
              <a:rPr lang="en-US" dirty="0"/>
              <a:t>	</a:t>
            </a:r>
          </a:p>
        </p:txBody>
      </p:sp>
      <p:sp>
        <p:nvSpPr>
          <p:cNvPr id="15" name="TextBox 14"/>
          <p:cNvSpPr txBox="1"/>
          <p:nvPr/>
        </p:nvSpPr>
        <p:spPr>
          <a:xfrm>
            <a:off x="914400" y="3009289"/>
            <a:ext cx="668965" cy="92333"/>
          </a:xfrm>
          <a:prstGeom prst="rect">
            <a:avLst/>
          </a:prstGeom>
          <a:solidFill>
            <a:schemeClr val="accent1"/>
          </a:solidFill>
        </p:spPr>
        <p:txBody>
          <a:bodyPr wrap="square" rtlCol="0">
            <a:spAutoFit/>
          </a:bodyPr>
          <a:lstStyle/>
          <a:p>
            <a:endParaRPr lang="en-US" dirty="0"/>
          </a:p>
        </p:txBody>
      </p:sp>
      <p:sp>
        <p:nvSpPr>
          <p:cNvPr id="16" name="TextBox 15"/>
          <p:cNvSpPr txBox="1"/>
          <p:nvPr/>
        </p:nvSpPr>
        <p:spPr>
          <a:xfrm>
            <a:off x="1080977" y="2925633"/>
            <a:ext cx="668965" cy="92333"/>
          </a:xfrm>
          <a:prstGeom prst="rect">
            <a:avLst/>
          </a:prstGeom>
          <a:solidFill>
            <a:schemeClr val="accent1"/>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2"/>
          <a:srcRect t="9118" b="6552"/>
          <a:stretch/>
        </p:blipFill>
        <p:spPr bwMode="auto">
          <a:xfrm>
            <a:off x="1066800" y="1219200"/>
            <a:ext cx="7696200" cy="4800600"/>
          </a:xfrm>
          <a:prstGeom prst="rect">
            <a:avLst/>
          </a:prstGeom>
          <a:ln>
            <a:noFill/>
          </a:ln>
          <a:extLst>
            <a:ext uri="{53640926-AAD7-44D8-BBD7-CCE9431645EC}">
              <a14:shadowObscured xmlns:a14="http://schemas.microsoft.com/office/drawing/2010/main"/>
            </a:ext>
          </a:extLst>
        </p:spPr>
      </p:pic>
      <p:sp>
        <p:nvSpPr>
          <p:cNvPr id="18434" name="Title 1"/>
          <p:cNvSpPr>
            <a:spLocks noGrp="1"/>
          </p:cNvSpPr>
          <p:nvPr>
            <p:ph type="title"/>
          </p:nvPr>
        </p:nvSpPr>
        <p:spPr/>
        <p:txBody>
          <a:bodyPr/>
          <a:lstStyle/>
          <a:p>
            <a:pPr eaLnBrk="1" hangingPunct="1"/>
            <a:r>
              <a:rPr lang="en-US" dirty="0" smtClean="0"/>
              <a:t>Add Authorized User</a:t>
            </a:r>
          </a:p>
        </p:txBody>
      </p:sp>
      <p:sp>
        <p:nvSpPr>
          <p:cNvPr id="4" name="TextBox 3"/>
          <p:cNvSpPr txBox="1"/>
          <p:nvPr/>
        </p:nvSpPr>
        <p:spPr>
          <a:xfrm>
            <a:off x="1295400" y="3644309"/>
            <a:ext cx="1371600" cy="461665"/>
          </a:xfrm>
          <a:prstGeom prst="rect">
            <a:avLst/>
          </a:prstGeom>
          <a:solidFill>
            <a:schemeClr val="tx2">
              <a:lumMod val="60000"/>
              <a:lumOff val="40000"/>
            </a:schemeClr>
          </a:solidFill>
        </p:spPr>
        <p:txBody>
          <a:bodyPr>
            <a:spAutoFit/>
          </a:bodyPr>
          <a:lstStyle/>
          <a:p>
            <a:pPr fontAlgn="auto">
              <a:spcBef>
                <a:spcPts val="0"/>
              </a:spcBef>
              <a:spcAft>
                <a:spcPts val="0"/>
              </a:spcAft>
              <a:defRPr/>
            </a:pPr>
            <a:r>
              <a:rPr lang="en-US" sz="2400" dirty="0">
                <a:latin typeface="+mn-lt"/>
                <a:cs typeface="+mn-cs"/>
              </a:rPr>
              <a:t>Click eBill</a:t>
            </a:r>
          </a:p>
        </p:txBody>
      </p:sp>
      <p:cxnSp>
        <p:nvCxnSpPr>
          <p:cNvPr id="5" name="Straight Arrow Connector 4"/>
          <p:cNvCxnSpPr/>
          <p:nvPr/>
        </p:nvCxnSpPr>
        <p:spPr>
          <a:xfrm flipV="1">
            <a:off x="2667000" y="2590800"/>
            <a:ext cx="609600" cy="10287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7924800" y="1352550"/>
            <a:ext cx="685800" cy="152400"/>
          </a:xfrm>
          <a:prstGeom prst="rect">
            <a:avLst/>
          </a:prstGeom>
          <a:solidFill>
            <a:schemeClr val="tx2"/>
          </a:solidFill>
        </p:spPr>
        <p:txBody>
          <a:bodyPr wrap="square" rtlCol="0">
            <a:spAutoFit/>
          </a:bodyPr>
          <a:lstStyle/>
          <a:p>
            <a:endParaRPr lang="en-US" dirty="0"/>
          </a:p>
        </p:txBody>
      </p:sp>
      <p:sp>
        <p:nvSpPr>
          <p:cNvPr id="2" name="Content Placeholder 1"/>
          <p:cNvSpPr>
            <a:spLocks noGrp="1"/>
          </p:cNvSpPr>
          <p:nvPr>
            <p:ph idx="1"/>
          </p:nvPr>
        </p:nvSpPr>
        <p:spPr>
          <a:xfrm>
            <a:off x="990600" y="1600207"/>
            <a:ext cx="7696200" cy="4419594"/>
          </a:xfrm>
        </p:spPr>
        <p:txBody>
          <a:bodyPr/>
          <a:lstStyle/>
          <a:p>
            <a:r>
              <a:rPr lang="en-US" dirty="0" smtClean="0"/>
              <a:t>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Grp="1"/>
          </p:cNvPicPr>
          <p:nvPr>
            <p:ph idx="1"/>
          </p:nvPr>
        </p:nvPicPr>
        <p:blipFill rotWithShape="1">
          <a:blip r:embed="rId3"/>
          <a:srcRect l="19231" t="8877" r="20994"/>
          <a:stretch/>
        </p:blipFill>
        <p:spPr bwMode="auto">
          <a:xfrm>
            <a:off x="838200" y="1206795"/>
            <a:ext cx="7467600" cy="5638800"/>
          </a:xfrm>
          <a:prstGeom prst="rect">
            <a:avLst/>
          </a:prstGeom>
          <a:ln>
            <a:noFill/>
          </a:ln>
          <a:extLst>
            <a:ext uri="{53640926-AAD7-44D8-BBD7-CCE9431645EC}">
              <a14:shadowObscured xmlns:a14="http://schemas.microsoft.com/office/drawing/2010/main"/>
            </a:ext>
          </a:extLst>
        </p:spPr>
      </p:pic>
      <p:sp>
        <p:nvSpPr>
          <p:cNvPr id="19458" name="Title 1"/>
          <p:cNvSpPr>
            <a:spLocks noGrp="1"/>
          </p:cNvSpPr>
          <p:nvPr>
            <p:ph type="title"/>
          </p:nvPr>
        </p:nvSpPr>
        <p:spPr/>
        <p:txBody>
          <a:bodyPr/>
          <a:lstStyle/>
          <a:p>
            <a:pPr eaLnBrk="1" hangingPunct="1"/>
            <a:r>
              <a:rPr lang="en-US" smtClean="0"/>
              <a:t>Add Authorized User</a:t>
            </a:r>
          </a:p>
        </p:txBody>
      </p:sp>
      <p:sp>
        <p:nvSpPr>
          <p:cNvPr id="19460" name="TextBox 3"/>
          <p:cNvSpPr txBox="1">
            <a:spLocks noChangeArrowheads="1"/>
          </p:cNvSpPr>
          <p:nvPr/>
        </p:nvSpPr>
        <p:spPr bwMode="auto">
          <a:xfrm>
            <a:off x="7010400" y="3648075"/>
            <a:ext cx="1752600" cy="646113"/>
          </a:xfrm>
          <a:prstGeom prst="rect">
            <a:avLst/>
          </a:prstGeom>
          <a:solidFill>
            <a:schemeClr val="accent1"/>
          </a:solid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Calibri" pitchFamily="34" charset="0"/>
              </a:rPr>
              <a:t>Click Authorized </a:t>
            </a:r>
            <a:r>
              <a:rPr lang="en-US" dirty="0" smtClean="0">
                <a:latin typeface="Calibri" pitchFamily="34" charset="0"/>
              </a:rPr>
              <a:t>Users</a:t>
            </a:r>
            <a:endParaRPr lang="en-US" dirty="0">
              <a:latin typeface="Calibri" pitchFamily="34" charset="0"/>
            </a:endParaRPr>
          </a:p>
        </p:txBody>
      </p:sp>
      <p:cxnSp>
        <p:nvCxnSpPr>
          <p:cNvPr id="5" name="Straight Arrow Connector 4"/>
          <p:cNvCxnSpPr/>
          <p:nvPr/>
        </p:nvCxnSpPr>
        <p:spPr>
          <a:xfrm flipH="1" flipV="1">
            <a:off x="5715000" y="2514601"/>
            <a:ext cx="1295400" cy="1133474"/>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7391400" y="1343247"/>
            <a:ext cx="838200" cy="152400"/>
          </a:xfrm>
          <a:prstGeom prst="rect">
            <a:avLst/>
          </a:prstGeom>
          <a:solidFill>
            <a:schemeClr val="tx2">
              <a:lumMod val="75000"/>
            </a:schemeClr>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rotWithShape="1">
          <a:blip r:embed="rId2"/>
          <a:srcRect l="21500" t="8657" r="21220" b="19701"/>
          <a:stretch/>
        </p:blipFill>
        <p:spPr bwMode="auto">
          <a:xfrm>
            <a:off x="685801" y="1295400"/>
            <a:ext cx="7943849" cy="5169932"/>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US" dirty="0" smtClean="0"/>
              <a:t>Add Authorized User</a:t>
            </a:r>
            <a:endParaRPr lang="en-US" dirty="0"/>
          </a:p>
        </p:txBody>
      </p:sp>
      <p:sp>
        <p:nvSpPr>
          <p:cNvPr id="5" name="TextBox 4"/>
          <p:cNvSpPr txBox="1"/>
          <p:nvPr/>
        </p:nvSpPr>
        <p:spPr>
          <a:xfrm>
            <a:off x="7562850" y="1447800"/>
            <a:ext cx="1066800" cy="152400"/>
          </a:xfrm>
          <a:prstGeom prst="rect">
            <a:avLst/>
          </a:prstGeom>
          <a:solidFill>
            <a:schemeClr val="tx2">
              <a:lumMod val="75000"/>
            </a:schemeClr>
          </a:solidFill>
        </p:spPr>
        <p:txBody>
          <a:bodyPr wrap="square" rtlCol="0">
            <a:spAutoFit/>
          </a:bodyPr>
          <a:lstStyle/>
          <a:p>
            <a:endParaRPr lang="en-US" dirty="0"/>
          </a:p>
        </p:txBody>
      </p:sp>
      <p:sp>
        <p:nvSpPr>
          <p:cNvPr id="8" name="TextBox 7"/>
          <p:cNvSpPr txBox="1"/>
          <p:nvPr/>
        </p:nvSpPr>
        <p:spPr>
          <a:xfrm>
            <a:off x="1119963" y="5122902"/>
            <a:ext cx="1447800" cy="222766"/>
          </a:xfrm>
          <a:prstGeom prst="rect">
            <a:avLst/>
          </a:prstGeom>
          <a:solidFill>
            <a:schemeClr val="accent1"/>
          </a:solidFill>
        </p:spPr>
        <p:txBody>
          <a:bodyPr wrap="square" rtlCol="0">
            <a:spAutoFit/>
          </a:bodyPr>
          <a:lstStyle/>
          <a:p>
            <a:endParaRPr lang="en-US" dirty="0"/>
          </a:p>
        </p:txBody>
      </p:sp>
      <p:sp>
        <p:nvSpPr>
          <p:cNvPr id="9" name="TextBox 8"/>
          <p:cNvSpPr txBox="1"/>
          <p:nvPr/>
        </p:nvSpPr>
        <p:spPr>
          <a:xfrm>
            <a:off x="4671902" y="5122902"/>
            <a:ext cx="1676400" cy="293132"/>
          </a:xfrm>
          <a:prstGeom prst="rect">
            <a:avLst/>
          </a:prstGeom>
          <a:solidFill>
            <a:schemeClr val="accent1"/>
          </a:solidFill>
        </p:spPr>
        <p:txBody>
          <a:bodyPr wrap="square" rtlCol="0">
            <a:spAutoFit/>
          </a:bodyPr>
          <a:lstStyle/>
          <a:p>
            <a:endParaRPr lang="en-US" dirty="0"/>
          </a:p>
        </p:txBody>
      </p:sp>
      <p:sp>
        <p:nvSpPr>
          <p:cNvPr id="11" name="TextBox 10"/>
          <p:cNvSpPr txBox="1"/>
          <p:nvPr/>
        </p:nvSpPr>
        <p:spPr>
          <a:xfrm>
            <a:off x="2597888" y="6014852"/>
            <a:ext cx="3276600" cy="369332"/>
          </a:xfrm>
          <a:prstGeom prst="rect">
            <a:avLst/>
          </a:prstGeom>
          <a:solidFill>
            <a:schemeClr val="accent1"/>
          </a:solidFill>
        </p:spPr>
        <p:txBody>
          <a:bodyPr wrap="square" rtlCol="0">
            <a:spAutoFit/>
          </a:bodyPr>
          <a:lstStyle/>
          <a:p>
            <a:r>
              <a:rPr lang="en-US" dirty="0" smtClean="0"/>
              <a:t>Click on ‘Add Authorized User’</a:t>
            </a:r>
          </a:p>
        </p:txBody>
      </p:sp>
      <p:cxnSp>
        <p:nvCxnSpPr>
          <p:cNvPr id="12" name="Straight Arrow Connector 11"/>
          <p:cNvCxnSpPr/>
          <p:nvPr/>
        </p:nvCxnSpPr>
        <p:spPr>
          <a:xfrm flipH="1" flipV="1">
            <a:off x="2571307" y="5715000"/>
            <a:ext cx="1676400" cy="188655"/>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2346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3"/>
          <a:srcRect l="21660" t="8657" r="21701" b="14925"/>
          <a:stretch/>
        </p:blipFill>
        <p:spPr bwMode="auto">
          <a:xfrm>
            <a:off x="1135026" y="1075730"/>
            <a:ext cx="6781800" cy="5105400"/>
          </a:xfrm>
          <a:prstGeom prst="rect">
            <a:avLst/>
          </a:prstGeom>
          <a:ln>
            <a:noFill/>
          </a:ln>
          <a:extLst>
            <a:ext uri="{53640926-AAD7-44D8-BBD7-CCE9431645EC}">
              <a14:shadowObscured xmlns:a14="http://schemas.microsoft.com/office/drawing/2010/main"/>
            </a:ext>
          </a:extLst>
        </p:spPr>
      </p:pic>
      <p:sp>
        <p:nvSpPr>
          <p:cNvPr id="20482" name="Title 1"/>
          <p:cNvSpPr>
            <a:spLocks noGrp="1"/>
          </p:cNvSpPr>
          <p:nvPr>
            <p:ph type="title"/>
          </p:nvPr>
        </p:nvSpPr>
        <p:spPr/>
        <p:txBody>
          <a:bodyPr/>
          <a:lstStyle/>
          <a:p>
            <a:pPr eaLnBrk="1" hangingPunct="1"/>
            <a:r>
              <a:rPr lang="en-US" smtClean="0"/>
              <a:t>Add Authorized User</a:t>
            </a:r>
          </a:p>
        </p:txBody>
      </p:sp>
      <p:sp>
        <p:nvSpPr>
          <p:cNvPr id="20485" name="TextBox 5"/>
          <p:cNvSpPr txBox="1">
            <a:spLocks noChangeArrowheads="1"/>
          </p:cNvSpPr>
          <p:nvPr/>
        </p:nvSpPr>
        <p:spPr bwMode="auto">
          <a:xfrm>
            <a:off x="7010400" y="4419600"/>
            <a:ext cx="1752600" cy="307777"/>
          </a:xfrm>
          <a:prstGeom prst="rect">
            <a:avLst/>
          </a:prstGeom>
          <a:solidFill>
            <a:schemeClr val="accent1"/>
          </a:solid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latin typeface="Calibri" pitchFamily="34" charset="0"/>
              </a:rPr>
              <a:t>Fill in E-mail Address</a:t>
            </a:r>
          </a:p>
        </p:txBody>
      </p:sp>
      <p:cxnSp>
        <p:nvCxnSpPr>
          <p:cNvPr id="7" name="Straight Arrow Connector 6"/>
          <p:cNvCxnSpPr/>
          <p:nvPr/>
        </p:nvCxnSpPr>
        <p:spPr>
          <a:xfrm flipH="1" flipV="1">
            <a:off x="6019800" y="4546302"/>
            <a:ext cx="990600" cy="27186"/>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4" name="TextBox 5"/>
          <p:cNvSpPr txBox="1">
            <a:spLocks noChangeArrowheads="1"/>
          </p:cNvSpPr>
          <p:nvPr/>
        </p:nvSpPr>
        <p:spPr bwMode="auto">
          <a:xfrm>
            <a:off x="5362575" y="5719465"/>
            <a:ext cx="3295650" cy="923330"/>
          </a:xfrm>
          <a:prstGeom prst="rect">
            <a:avLst/>
          </a:prstGeom>
          <a:solidFill>
            <a:schemeClr val="accent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latin typeface="Calibri" pitchFamily="34" charset="0"/>
              </a:rPr>
              <a:t>Review to see if you want authorized user access to all three. Click Continue.</a:t>
            </a:r>
            <a:endParaRPr lang="en-US" dirty="0">
              <a:latin typeface="Calibri" pitchFamily="34" charset="0"/>
            </a:endParaRPr>
          </a:p>
        </p:txBody>
      </p:sp>
      <p:cxnSp>
        <p:nvCxnSpPr>
          <p:cNvPr id="15" name="Straight Arrow Connector 14"/>
          <p:cNvCxnSpPr/>
          <p:nvPr/>
        </p:nvCxnSpPr>
        <p:spPr>
          <a:xfrm flipH="1" flipV="1">
            <a:off x="4953000" y="5867401"/>
            <a:ext cx="390526" cy="5334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010400" y="1219200"/>
            <a:ext cx="876300" cy="152400"/>
          </a:xfrm>
          <a:prstGeom prst="rect">
            <a:avLst/>
          </a:prstGeom>
          <a:solidFill>
            <a:schemeClr val="tx2">
              <a:lumMod val="75000"/>
            </a:schemeClr>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Financial Services</a:t>
            </a:r>
            <a:endParaRPr lang="en-US" dirty="0"/>
          </a:p>
        </p:txBody>
      </p:sp>
      <p:sp>
        <p:nvSpPr>
          <p:cNvPr id="3" name="Content Placeholder 2"/>
          <p:cNvSpPr>
            <a:spLocks noGrp="1"/>
          </p:cNvSpPr>
          <p:nvPr>
            <p:ph idx="1"/>
          </p:nvPr>
        </p:nvSpPr>
        <p:spPr/>
        <p:txBody>
          <a:bodyPr/>
          <a:lstStyle/>
          <a:p>
            <a:r>
              <a:rPr lang="en-US" dirty="0" smtClean="0"/>
              <a:t>Student Financial Services (SFS) departments</a:t>
            </a:r>
          </a:p>
          <a:p>
            <a:pPr lvl="1"/>
            <a:r>
              <a:rPr lang="en-US" dirty="0" smtClean="0"/>
              <a:t>Financial Aid</a:t>
            </a:r>
          </a:p>
          <a:p>
            <a:pPr lvl="1"/>
            <a:r>
              <a:rPr lang="en-US" dirty="0" smtClean="0"/>
              <a:t>Billing Department</a:t>
            </a:r>
          </a:p>
          <a:p>
            <a:pPr lvl="1"/>
            <a:r>
              <a:rPr lang="en-US" dirty="0" smtClean="0"/>
              <a:t>Cashiering</a:t>
            </a:r>
          </a:p>
          <a:p>
            <a:pPr lvl="1"/>
            <a:r>
              <a:rPr lang="en-US" dirty="0" smtClean="0"/>
              <a:t>Third party billing</a:t>
            </a:r>
          </a:p>
          <a:p>
            <a:pPr lvl="1"/>
            <a:r>
              <a:rPr lang="en-US" dirty="0" smtClean="0"/>
              <a:t>Account Services</a:t>
            </a:r>
            <a:endParaRPr lang="en-US" dirty="0"/>
          </a:p>
        </p:txBody>
      </p:sp>
      <p:pic>
        <p:nvPicPr>
          <p:cNvPr id="4" name="Picture 3" descr="C:\Users\trussje\AppData\Local\Microsoft\Windows\Temporary Internet Files\Content.IE5\T1UKXM0W\I3393_Cartoon-money-sign-2[1][1].jpg"/>
          <p:cNvPicPr/>
          <p:nvPr/>
        </p:nvPicPr>
        <p:blipFill>
          <a:blip r:embed="rId3">
            <a:extLst>
              <a:ext uri="{28A0092B-C50C-407E-A947-70E740481C1C}">
                <a14:useLocalDpi xmlns:a14="http://schemas.microsoft.com/office/drawing/2010/main" val="0"/>
              </a:ext>
            </a:extLst>
          </a:blip>
          <a:srcRect/>
          <a:stretch>
            <a:fillRect/>
          </a:stretch>
        </p:blipFill>
        <p:spPr bwMode="auto">
          <a:xfrm>
            <a:off x="5948362" y="2971800"/>
            <a:ext cx="2695575" cy="2752725"/>
          </a:xfrm>
          <a:prstGeom prst="rect">
            <a:avLst/>
          </a:prstGeom>
          <a:noFill/>
          <a:ln>
            <a:noFill/>
          </a:ln>
        </p:spPr>
      </p:pic>
    </p:spTree>
    <p:extLst>
      <p:ext uri="{BB962C8B-B14F-4D97-AF65-F5344CB8AC3E}">
        <p14:creationId xmlns:p14="http://schemas.microsoft.com/office/powerpoint/2010/main" val="14517889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rotWithShape="1">
          <a:blip r:embed="rId3"/>
          <a:srcRect l="24679" t="22792" r="24840" b="17664"/>
          <a:stretch/>
        </p:blipFill>
        <p:spPr bwMode="auto">
          <a:xfrm>
            <a:off x="1066800" y="1295400"/>
            <a:ext cx="6477000" cy="5105399"/>
          </a:xfrm>
          <a:prstGeom prst="rect">
            <a:avLst/>
          </a:prstGeom>
          <a:ln>
            <a:noFill/>
          </a:ln>
          <a:extLst>
            <a:ext uri="{53640926-AAD7-44D8-BBD7-CCE9431645EC}">
              <a14:shadowObscured xmlns:a14="http://schemas.microsoft.com/office/drawing/2010/main"/>
            </a:ext>
          </a:extLst>
        </p:spPr>
      </p:pic>
      <p:sp>
        <p:nvSpPr>
          <p:cNvPr id="21506" name="Title 1"/>
          <p:cNvSpPr>
            <a:spLocks noGrp="1"/>
          </p:cNvSpPr>
          <p:nvPr>
            <p:ph type="title"/>
          </p:nvPr>
        </p:nvSpPr>
        <p:spPr/>
        <p:txBody>
          <a:bodyPr/>
          <a:lstStyle/>
          <a:p>
            <a:pPr eaLnBrk="1" hangingPunct="1"/>
            <a:r>
              <a:rPr lang="en-US" smtClean="0"/>
              <a:t>Add Authorized User</a:t>
            </a:r>
          </a:p>
        </p:txBody>
      </p:sp>
      <p:sp>
        <p:nvSpPr>
          <p:cNvPr id="8" name="Rectangle 7"/>
          <p:cNvSpPr/>
          <p:nvPr/>
        </p:nvSpPr>
        <p:spPr>
          <a:xfrm>
            <a:off x="3352800" y="2895600"/>
            <a:ext cx="381000" cy="460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510" name="TextBox 5"/>
          <p:cNvSpPr txBox="1">
            <a:spLocks noChangeArrowheads="1"/>
          </p:cNvSpPr>
          <p:nvPr/>
        </p:nvSpPr>
        <p:spPr bwMode="auto">
          <a:xfrm>
            <a:off x="498069" y="4838702"/>
            <a:ext cx="3071812" cy="369332"/>
          </a:xfrm>
          <a:prstGeom prst="rect">
            <a:avLst/>
          </a:prstGeom>
          <a:solidFill>
            <a:schemeClr val="accent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Calibri" pitchFamily="34" charset="0"/>
              </a:rPr>
              <a:t>Click </a:t>
            </a:r>
            <a:r>
              <a:rPr lang="en-US" dirty="0" smtClean="0">
                <a:latin typeface="Calibri" pitchFamily="34" charset="0"/>
              </a:rPr>
              <a:t>“I Agree” </a:t>
            </a:r>
            <a:r>
              <a:rPr lang="en-US" dirty="0">
                <a:latin typeface="Calibri" pitchFamily="34" charset="0"/>
              </a:rPr>
              <a:t>and </a:t>
            </a:r>
            <a:r>
              <a:rPr lang="en-US" dirty="0" smtClean="0">
                <a:latin typeface="Calibri" pitchFamily="34" charset="0"/>
              </a:rPr>
              <a:t>“Continue”</a:t>
            </a:r>
            <a:endParaRPr lang="en-US" dirty="0">
              <a:latin typeface="Calibri" pitchFamily="34" charset="0"/>
            </a:endParaRPr>
          </a:p>
        </p:txBody>
      </p:sp>
      <p:cxnSp>
        <p:nvCxnSpPr>
          <p:cNvPr id="9" name="Straight Arrow Connector 8"/>
          <p:cNvCxnSpPr/>
          <p:nvPr/>
        </p:nvCxnSpPr>
        <p:spPr>
          <a:xfrm flipV="1">
            <a:off x="752475" y="3848099"/>
            <a:ext cx="433387" cy="8382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314700" y="1752600"/>
            <a:ext cx="1333500" cy="184666"/>
          </a:xfrm>
          <a:prstGeom prst="rect">
            <a:avLst/>
          </a:prstGeom>
          <a:solidFill>
            <a:schemeClr val="accent1"/>
          </a:solidFill>
        </p:spPr>
        <p:txBody>
          <a:bodyPr wrap="square" rtlCol="0">
            <a:spAutoFit/>
          </a:bodyPr>
          <a:lstStyle/>
          <a:p>
            <a:endParaRPr lang="en-US" dirty="0"/>
          </a:p>
        </p:txBody>
      </p:sp>
      <p:cxnSp>
        <p:nvCxnSpPr>
          <p:cNvPr id="13" name="Straight Arrow Connector 12"/>
          <p:cNvCxnSpPr/>
          <p:nvPr/>
        </p:nvCxnSpPr>
        <p:spPr>
          <a:xfrm flipH="1" flipV="1">
            <a:off x="2438400" y="4328632"/>
            <a:ext cx="228600" cy="586268"/>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p:nvPr/>
        </p:nvPicPr>
        <p:blipFill rotWithShape="1">
          <a:blip r:embed="rId3"/>
          <a:srcRect l="21339" t="8956" r="23306" b="14627"/>
          <a:stretch/>
        </p:blipFill>
        <p:spPr bwMode="auto">
          <a:xfrm>
            <a:off x="990600" y="1371600"/>
            <a:ext cx="7010399" cy="4953000"/>
          </a:xfrm>
          <a:prstGeom prst="rect">
            <a:avLst/>
          </a:prstGeom>
          <a:ln>
            <a:noFill/>
          </a:ln>
          <a:extLst>
            <a:ext uri="{53640926-AAD7-44D8-BBD7-CCE9431645EC}">
              <a14:shadowObscured xmlns:a14="http://schemas.microsoft.com/office/drawing/2010/main"/>
            </a:ext>
          </a:extLst>
        </p:spPr>
      </p:pic>
      <p:sp>
        <p:nvSpPr>
          <p:cNvPr id="22530" name="Title 1"/>
          <p:cNvSpPr>
            <a:spLocks noGrp="1"/>
          </p:cNvSpPr>
          <p:nvPr>
            <p:ph type="title"/>
          </p:nvPr>
        </p:nvSpPr>
        <p:spPr/>
        <p:txBody>
          <a:bodyPr/>
          <a:lstStyle/>
          <a:p>
            <a:pPr eaLnBrk="1" hangingPunct="1"/>
            <a:r>
              <a:rPr lang="en-US" smtClean="0"/>
              <a:t>Add Authorized User</a:t>
            </a:r>
          </a:p>
        </p:txBody>
      </p:sp>
      <p:sp>
        <p:nvSpPr>
          <p:cNvPr id="5" name="Rectangle 4"/>
          <p:cNvSpPr/>
          <p:nvPr/>
        </p:nvSpPr>
        <p:spPr>
          <a:xfrm>
            <a:off x="4745039" y="2362201"/>
            <a:ext cx="549275" cy="555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534" name="TextBox 6"/>
          <p:cNvSpPr txBox="1">
            <a:spLocks noChangeArrowheads="1"/>
          </p:cNvSpPr>
          <p:nvPr/>
        </p:nvSpPr>
        <p:spPr bwMode="auto">
          <a:xfrm>
            <a:off x="1162043" y="6019800"/>
            <a:ext cx="5848357" cy="369332"/>
          </a:xfrm>
          <a:prstGeom prst="rect">
            <a:avLst/>
          </a:prstGeom>
          <a:solidFill>
            <a:schemeClr val="accent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Calibri" pitchFamily="34" charset="0"/>
              </a:rPr>
              <a:t>Confirmation </a:t>
            </a:r>
            <a:r>
              <a:rPr lang="en-US" dirty="0" smtClean="0">
                <a:latin typeface="Calibri" pitchFamily="34" charset="0"/>
              </a:rPr>
              <a:t>that </a:t>
            </a:r>
            <a:r>
              <a:rPr lang="en-US" dirty="0">
                <a:latin typeface="Calibri" pitchFamily="34" charset="0"/>
              </a:rPr>
              <a:t>Authorized User Will Be Sent an E-mail</a:t>
            </a:r>
          </a:p>
        </p:txBody>
      </p:sp>
      <p:sp>
        <p:nvSpPr>
          <p:cNvPr id="9" name="Rectangle 8"/>
          <p:cNvSpPr/>
          <p:nvPr/>
        </p:nvSpPr>
        <p:spPr>
          <a:xfrm>
            <a:off x="7238999" y="1514253"/>
            <a:ext cx="761999" cy="2286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295400" y="5334000"/>
            <a:ext cx="838200" cy="222766"/>
          </a:xfrm>
          <a:prstGeom prst="rect">
            <a:avLst/>
          </a:prstGeom>
          <a:solidFill>
            <a:schemeClr val="accent6">
              <a:lumMod val="60000"/>
              <a:lumOff val="40000"/>
            </a:schemeClr>
          </a:solidFill>
        </p:spPr>
        <p:txBody>
          <a:bodyPr wrap="square" rtlCol="0">
            <a:spAutoFit/>
          </a:bodyPr>
          <a:lstStyle/>
          <a:p>
            <a:endParaRPr lang="en-US" dirty="0"/>
          </a:p>
        </p:txBody>
      </p:sp>
      <p:sp>
        <p:nvSpPr>
          <p:cNvPr id="13" name="TextBox 12"/>
          <p:cNvSpPr txBox="1"/>
          <p:nvPr/>
        </p:nvSpPr>
        <p:spPr>
          <a:xfrm>
            <a:off x="4550070" y="5335513"/>
            <a:ext cx="1345906" cy="222766"/>
          </a:xfrm>
          <a:prstGeom prst="rect">
            <a:avLst/>
          </a:prstGeom>
          <a:solidFill>
            <a:schemeClr val="accent6">
              <a:lumMod val="60000"/>
              <a:lumOff val="40000"/>
            </a:schemeClr>
          </a:solidFill>
        </p:spPr>
        <p:txBody>
          <a:bodyPr wrap="square" rtlCol="0">
            <a:spAutoFit/>
          </a:bodyPr>
          <a:lstStyle/>
          <a:p>
            <a:endParaRPr lang="en-US" dirty="0"/>
          </a:p>
        </p:txBody>
      </p:sp>
      <p:sp>
        <p:nvSpPr>
          <p:cNvPr id="14" name="TextBox 13"/>
          <p:cNvSpPr txBox="1"/>
          <p:nvPr/>
        </p:nvSpPr>
        <p:spPr>
          <a:xfrm>
            <a:off x="4495799" y="5614765"/>
            <a:ext cx="1471468" cy="222766"/>
          </a:xfrm>
          <a:prstGeom prst="rect">
            <a:avLst/>
          </a:prstGeom>
          <a:solidFill>
            <a:schemeClr val="accent6">
              <a:lumMod val="60000"/>
              <a:lumOff val="40000"/>
            </a:schemeClr>
          </a:solidFill>
        </p:spPr>
        <p:txBody>
          <a:bodyPr wrap="square" rtlCol="0">
            <a:spAutoFit/>
          </a:bodyPr>
          <a:lstStyle/>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dirty="0" smtClean="0"/>
              <a:t>Add Authorized User</a:t>
            </a:r>
            <a:br>
              <a:rPr lang="en-US" dirty="0" smtClean="0"/>
            </a:br>
            <a:r>
              <a:rPr lang="en-US" dirty="0" smtClean="0"/>
              <a:t>1</a:t>
            </a:r>
            <a:r>
              <a:rPr lang="en-US" baseline="30000" dirty="0" smtClean="0"/>
              <a:t>st</a:t>
            </a:r>
            <a:r>
              <a:rPr lang="en-US" dirty="0" smtClean="0"/>
              <a:t> email to authorized user</a:t>
            </a:r>
          </a:p>
        </p:txBody>
      </p:sp>
      <p:sp>
        <p:nvSpPr>
          <p:cNvPr id="23555" name="Content Placeholder 2"/>
          <p:cNvSpPr>
            <a:spLocks noGrp="1"/>
          </p:cNvSpPr>
          <p:nvPr>
            <p:ph idx="1"/>
          </p:nvPr>
        </p:nvSpPr>
        <p:spPr>
          <a:xfrm>
            <a:off x="457200" y="1600200"/>
            <a:ext cx="8229600" cy="5029200"/>
          </a:xfrm>
        </p:spPr>
        <p:txBody>
          <a:bodyPr/>
          <a:lstStyle/>
          <a:p>
            <a:r>
              <a:rPr lang="en-US" sz="1600" dirty="0"/>
              <a:t>This is an automated message to inform you that the student listed below has granted you access to his or her online billing information.  You now have the ability to make payments on behalf of this student, schedule or automate future payments, and more.  You will log in with the username shown below.  For security, the initial password for this account is sent in a separate message.</a:t>
            </a:r>
            <a:br>
              <a:rPr lang="en-US" sz="1600" dirty="0"/>
            </a:br>
            <a:r>
              <a:rPr lang="en-US" sz="1600" dirty="0"/>
              <a:t/>
            </a:r>
            <a:br>
              <a:rPr lang="en-US" sz="1600" dirty="0"/>
            </a:br>
            <a:r>
              <a:rPr lang="en-US" sz="1600" dirty="0"/>
              <a:t>You may log in at </a:t>
            </a:r>
            <a:r>
              <a:rPr lang="en-US" sz="1600" u="sng" dirty="0">
                <a:hlinkClick r:id="rId2"/>
              </a:rPr>
              <a:t>http://ebill.auburn.edu</a:t>
            </a:r>
            <a:r>
              <a:rPr lang="en-US" sz="1600" dirty="0"/>
              <a:t/>
            </a:r>
            <a:br>
              <a:rPr lang="en-US" sz="1600" dirty="0"/>
            </a:br>
            <a:r>
              <a:rPr lang="en-US" sz="1600" dirty="0"/>
              <a:t/>
            </a:r>
            <a:br>
              <a:rPr lang="en-US" sz="1600" dirty="0"/>
            </a:br>
            <a:r>
              <a:rPr lang="en-US" sz="1600" dirty="0"/>
              <a:t>======= ACCESS INFORMATION =======</a:t>
            </a:r>
            <a:br>
              <a:rPr lang="en-US" sz="1600" dirty="0"/>
            </a:br>
            <a:r>
              <a:rPr lang="en-US" sz="1600" dirty="0"/>
              <a:t>Student Name --- [ Raymond C. Trussell ]</a:t>
            </a:r>
            <a:br>
              <a:rPr lang="en-US" sz="1600" dirty="0"/>
            </a:br>
            <a:r>
              <a:rPr lang="en-US" sz="1600" dirty="0"/>
              <a:t>Username --- [ </a:t>
            </a:r>
            <a:r>
              <a:rPr lang="en-US" sz="1600" u="sng" dirty="0">
                <a:hlinkClick r:id="rId3"/>
              </a:rPr>
              <a:t>notarywiz15@gmail.com</a:t>
            </a:r>
            <a:r>
              <a:rPr lang="en-US" sz="1600" dirty="0"/>
              <a:t> ]</a:t>
            </a:r>
            <a:br>
              <a:rPr lang="en-US" sz="1600" dirty="0"/>
            </a:br>
            <a:r>
              <a:rPr lang="en-US" sz="1600" dirty="0"/>
              <a:t>==================================</a:t>
            </a:r>
            <a:br>
              <a:rPr lang="en-US" sz="1600" dirty="0"/>
            </a:br>
            <a:r>
              <a:rPr lang="en-US" sz="1600" dirty="0"/>
              <a:t/>
            </a:r>
            <a:br>
              <a:rPr lang="en-US" sz="1600" dirty="0"/>
            </a:br>
            <a:r>
              <a:rPr lang="en-US" sz="1600" dirty="0"/>
              <a:t>Sincerely,</a:t>
            </a:r>
            <a:br>
              <a:rPr lang="en-US" sz="1600" dirty="0"/>
            </a:br>
            <a:r>
              <a:rPr lang="en-US" sz="1600" dirty="0"/>
              <a:t>Auburn University Billing Department</a:t>
            </a:r>
            <a:br>
              <a:rPr lang="en-US" sz="1600" dirty="0"/>
            </a:br>
            <a:r>
              <a:rPr lang="en-US" sz="1600" dirty="0"/>
              <a:t/>
            </a:r>
            <a:br>
              <a:rPr lang="en-US" sz="1600" dirty="0"/>
            </a:br>
            <a:r>
              <a:rPr lang="en-US" sz="1600" dirty="0"/>
              <a:t>For questions, e-mail to:  </a:t>
            </a:r>
            <a:r>
              <a:rPr lang="en-US" sz="1600" u="sng" dirty="0">
                <a:hlinkClick r:id="rId4"/>
              </a:rPr>
              <a:t>studentbilling@auburn.edu</a:t>
            </a:r>
            <a:endParaRPr lang="en-US" sz="1600" dirty="0"/>
          </a:p>
        </p:txBody>
      </p:sp>
      <p:sp>
        <p:nvSpPr>
          <p:cNvPr id="2" name="Rectangle 1"/>
          <p:cNvSpPr/>
          <p:nvPr/>
        </p:nvSpPr>
        <p:spPr>
          <a:xfrm>
            <a:off x="2438400" y="3886200"/>
            <a:ext cx="1676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2133600" y="4114800"/>
            <a:ext cx="19812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dirty="0" smtClean="0"/>
              <a:t>Add Authorized User</a:t>
            </a:r>
            <a:br>
              <a:rPr lang="en-US" dirty="0" smtClean="0"/>
            </a:br>
            <a:r>
              <a:rPr lang="en-US" dirty="0" smtClean="0"/>
              <a:t>2</a:t>
            </a:r>
            <a:r>
              <a:rPr lang="en-US" baseline="30000" dirty="0" smtClean="0"/>
              <a:t>nd</a:t>
            </a:r>
            <a:r>
              <a:rPr lang="en-US" dirty="0" smtClean="0"/>
              <a:t> email to authorized user</a:t>
            </a:r>
          </a:p>
        </p:txBody>
      </p:sp>
      <p:sp>
        <p:nvSpPr>
          <p:cNvPr id="3" name="Content Placeholder 2"/>
          <p:cNvSpPr>
            <a:spLocks noGrp="1"/>
          </p:cNvSpPr>
          <p:nvPr>
            <p:ph idx="1"/>
          </p:nvPr>
        </p:nvSpPr>
        <p:spPr/>
        <p:txBody>
          <a:bodyPr rtlCol="0">
            <a:normAutofit fontScale="62500" lnSpcReduction="20000"/>
          </a:bodyPr>
          <a:lstStyle/>
          <a:p>
            <a:r>
              <a:rPr lang="en-US" dirty="0"/>
              <a:t>This is an automated message to inform you that the student listed below has granted you access to his or her online billing information.  You now have the ability to make payments on behalf of this student, schedule or automate future payments, and more.  For your first login, you will use the password shown below.  For security, your username for this account is sent in a separate message.</a:t>
            </a:r>
            <a:br>
              <a:rPr lang="en-US" dirty="0"/>
            </a:br>
            <a:r>
              <a:rPr lang="en-US" dirty="0"/>
              <a:t/>
            </a:r>
            <a:br>
              <a:rPr lang="en-US" dirty="0"/>
            </a:br>
            <a:r>
              <a:rPr lang="en-US" dirty="0"/>
              <a:t>You may log in at </a:t>
            </a:r>
            <a:r>
              <a:rPr lang="en-US" u="sng" dirty="0">
                <a:hlinkClick r:id="rId2"/>
              </a:rPr>
              <a:t>http://ebill.auburn.edu</a:t>
            </a:r>
            <a:r>
              <a:rPr lang="en-US" dirty="0"/>
              <a:t/>
            </a:r>
            <a:br>
              <a:rPr lang="en-US" dirty="0"/>
            </a:br>
            <a:r>
              <a:rPr lang="en-US" dirty="0"/>
              <a:t/>
            </a:r>
            <a:br>
              <a:rPr lang="en-US" dirty="0"/>
            </a:br>
            <a:r>
              <a:rPr lang="en-US" dirty="0"/>
              <a:t>======= ACCESS INFORMATION =======</a:t>
            </a:r>
            <a:br>
              <a:rPr lang="en-US" dirty="0"/>
            </a:br>
            <a:r>
              <a:rPr lang="en-US" dirty="0"/>
              <a:t>Student Name --- [ Raymond C. Trussell ]</a:t>
            </a:r>
            <a:br>
              <a:rPr lang="en-US" dirty="0"/>
            </a:br>
            <a:r>
              <a:rPr lang="en-US" dirty="0"/>
              <a:t>Password --- [ </a:t>
            </a:r>
            <a:r>
              <a:rPr lang="en-US" dirty="0" err="1"/>
              <a:t>xbuvownyvz</a:t>
            </a:r>
            <a:r>
              <a:rPr lang="en-US" dirty="0"/>
              <a:t> ]</a:t>
            </a:r>
            <a:br>
              <a:rPr lang="en-US" dirty="0"/>
            </a:br>
            <a:r>
              <a:rPr lang="en-US" dirty="0"/>
              <a:t>==================================</a:t>
            </a:r>
            <a:br>
              <a:rPr lang="en-US" dirty="0"/>
            </a:br>
            <a:r>
              <a:rPr lang="en-US" dirty="0"/>
              <a:t/>
            </a:r>
            <a:br>
              <a:rPr lang="en-US" dirty="0"/>
            </a:br>
            <a:r>
              <a:rPr lang="en-US" dirty="0"/>
              <a:t>Sincerely,</a:t>
            </a:r>
            <a:br>
              <a:rPr lang="en-US" dirty="0"/>
            </a:br>
            <a:r>
              <a:rPr lang="en-US" dirty="0"/>
              <a:t>Auburn University Billing Department</a:t>
            </a:r>
            <a:br>
              <a:rPr lang="en-US" dirty="0"/>
            </a:br>
            <a:r>
              <a:rPr lang="en-US" dirty="0"/>
              <a:t>For questions, e-mail to: </a:t>
            </a:r>
            <a:r>
              <a:rPr lang="en-US" u="sng" dirty="0" smtClean="0">
                <a:hlinkClick r:id="rId3"/>
              </a:rPr>
              <a:t>studentbilling@auburn.edu</a:t>
            </a:r>
            <a:endParaRPr lang="en-US" dirty="0"/>
          </a:p>
        </p:txBody>
      </p:sp>
      <p:sp>
        <p:nvSpPr>
          <p:cNvPr id="2" name="Rectangle 1"/>
          <p:cNvSpPr/>
          <p:nvPr/>
        </p:nvSpPr>
        <p:spPr>
          <a:xfrm>
            <a:off x="2819400" y="4114800"/>
            <a:ext cx="2133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562600" y="4267200"/>
            <a:ext cx="3184235" cy="646331"/>
          </a:xfrm>
          <a:prstGeom prst="rect">
            <a:avLst/>
          </a:prstGeom>
          <a:solidFill>
            <a:schemeClr val="accent1"/>
          </a:solidFill>
        </p:spPr>
        <p:txBody>
          <a:bodyPr wrap="square" rtlCol="0">
            <a:spAutoFit/>
          </a:bodyPr>
          <a:lstStyle/>
          <a:p>
            <a:r>
              <a:rPr lang="en-US" dirty="0" smtClean="0"/>
              <a:t>Temporary password – can copy and paste</a:t>
            </a:r>
            <a:endParaRPr lang="en-US" dirty="0"/>
          </a:p>
        </p:txBody>
      </p:sp>
      <p:cxnSp>
        <p:nvCxnSpPr>
          <p:cNvPr id="7" name="Straight Arrow Connector 6"/>
          <p:cNvCxnSpPr/>
          <p:nvPr/>
        </p:nvCxnSpPr>
        <p:spPr>
          <a:xfrm flipH="1" flipV="1">
            <a:off x="3886200" y="4495801"/>
            <a:ext cx="1371600" cy="228599"/>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Authorized User</a:t>
            </a:r>
            <a:endParaRPr lang="en-US" dirty="0"/>
          </a:p>
        </p:txBody>
      </p:sp>
      <p:sp>
        <p:nvSpPr>
          <p:cNvPr id="3" name="Content Placeholder 2"/>
          <p:cNvSpPr>
            <a:spLocks noGrp="1"/>
          </p:cNvSpPr>
          <p:nvPr>
            <p:ph idx="1"/>
          </p:nvPr>
        </p:nvSpPr>
        <p:spPr/>
        <p:txBody>
          <a:bodyPr/>
          <a:lstStyle/>
          <a:p>
            <a:r>
              <a:rPr lang="en-US" dirty="0" smtClean="0"/>
              <a:t>Authorized User in e-bill system</a:t>
            </a:r>
          </a:p>
          <a:p>
            <a:pPr lvl="1"/>
            <a:r>
              <a:rPr lang="en-US" dirty="0" smtClean="0"/>
              <a:t>Access to e-bill</a:t>
            </a:r>
            <a:endParaRPr lang="en-US" dirty="0"/>
          </a:p>
          <a:p>
            <a:pPr lvl="1"/>
            <a:r>
              <a:rPr lang="en-US" dirty="0" smtClean="0"/>
              <a:t>When bills are generated student gets email and any authorized user gets email</a:t>
            </a:r>
          </a:p>
          <a:p>
            <a:pPr lvl="2"/>
            <a:r>
              <a:rPr lang="en-US" dirty="0" smtClean="0"/>
              <a:t>Check SPAM </a:t>
            </a:r>
          </a:p>
          <a:p>
            <a:pPr lvl="2"/>
            <a:r>
              <a:rPr lang="en-US" dirty="0" smtClean="0"/>
              <a:t>Mark anything from Auburn University (@auburn.edu) as “Never Block Senders Domain”</a:t>
            </a:r>
            <a:endParaRPr lang="en-US" dirty="0"/>
          </a:p>
          <a:p>
            <a:pPr lvl="1"/>
            <a:r>
              <a:rPr lang="en-US" dirty="0" smtClean="0"/>
              <a:t>If you change emails…. Your student needs to update this information through e-bill</a:t>
            </a:r>
          </a:p>
        </p:txBody>
      </p:sp>
    </p:spTree>
    <p:extLst>
      <p:ext uri="{BB962C8B-B14F-4D97-AF65-F5344CB8AC3E}">
        <p14:creationId xmlns:p14="http://schemas.microsoft.com/office/powerpoint/2010/main" val="18119799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3"/>
          <a:srcRect l="18589" t="8582" r="18911"/>
          <a:stretch/>
        </p:blipFill>
        <p:spPr bwMode="auto">
          <a:xfrm>
            <a:off x="838200" y="1295400"/>
            <a:ext cx="7391400" cy="4648199"/>
          </a:xfrm>
          <a:prstGeom prst="rect">
            <a:avLst/>
          </a:prstGeom>
          <a:ln>
            <a:noFill/>
          </a:ln>
          <a:extLst>
            <a:ext uri="{53640926-AAD7-44D8-BBD7-CCE9431645EC}">
              <a14:shadowObscured xmlns:a14="http://schemas.microsoft.com/office/drawing/2010/main"/>
            </a:ext>
          </a:extLst>
        </p:spPr>
      </p:pic>
      <p:sp>
        <p:nvSpPr>
          <p:cNvPr id="25602" name="Title 1"/>
          <p:cNvSpPr>
            <a:spLocks noGrp="1"/>
          </p:cNvSpPr>
          <p:nvPr>
            <p:ph type="title"/>
          </p:nvPr>
        </p:nvSpPr>
        <p:spPr/>
        <p:txBody>
          <a:bodyPr/>
          <a:lstStyle/>
          <a:p>
            <a:pPr eaLnBrk="1" hangingPunct="1"/>
            <a:r>
              <a:rPr lang="en-US" smtClean="0"/>
              <a:t>Authorized User Access</a:t>
            </a:r>
          </a:p>
        </p:txBody>
      </p:sp>
      <p:sp>
        <p:nvSpPr>
          <p:cNvPr id="25604" name="TextBox 3"/>
          <p:cNvSpPr txBox="1">
            <a:spLocks noChangeArrowheads="1"/>
          </p:cNvSpPr>
          <p:nvPr/>
        </p:nvSpPr>
        <p:spPr bwMode="auto">
          <a:xfrm>
            <a:off x="1066800" y="2557795"/>
            <a:ext cx="2419350" cy="523220"/>
          </a:xfrm>
          <a:prstGeom prst="rect">
            <a:avLst/>
          </a:prstGeom>
          <a:solidFill>
            <a:schemeClr val="accent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dirty="0">
                <a:latin typeface="Calibri" pitchFamily="34" charset="0"/>
              </a:rPr>
              <a:t>Click Parents</a:t>
            </a:r>
          </a:p>
        </p:txBody>
      </p:sp>
      <p:cxnSp>
        <p:nvCxnSpPr>
          <p:cNvPr id="5" name="Straight Arrow Connector 4"/>
          <p:cNvCxnSpPr/>
          <p:nvPr/>
        </p:nvCxnSpPr>
        <p:spPr>
          <a:xfrm flipV="1">
            <a:off x="3581400" y="1981200"/>
            <a:ext cx="2667000" cy="685801"/>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3"/>
          <a:srcRect l="33974" t="18735" r="19392" b="14970"/>
          <a:stretch/>
        </p:blipFill>
        <p:spPr bwMode="auto">
          <a:xfrm>
            <a:off x="1219200" y="1371600"/>
            <a:ext cx="7239000" cy="4876800"/>
          </a:xfrm>
          <a:prstGeom prst="rect">
            <a:avLst/>
          </a:prstGeom>
          <a:ln>
            <a:noFill/>
          </a:ln>
          <a:extLst>
            <a:ext uri="{53640926-AAD7-44D8-BBD7-CCE9431645EC}">
              <a14:shadowObscured xmlns:a14="http://schemas.microsoft.com/office/drawing/2010/main"/>
            </a:ext>
          </a:extLst>
        </p:spPr>
      </p:pic>
      <p:sp>
        <p:nvSpPr>
          <p:cNvPr id="26626" name="Title 1"/>
          <p:cNvSpPr>
            <a:spLocks noGrp="1"/>
          </p:cNvSpPr>
          <p:nvPr>
            <p:ph type="title"/>
          </p:nvPr>
        </p:nvSpPr>
        <p:spPr/>
        <p:txBody>
          <a:bodyPr/>
          <a:lstStyle/>
          <a:p>
            <a:pPr eaLnBrk="1" hangingPunct="1"/>
            <a:r>
              <a:rPr lang="en-US" smtClean="0"/>
              <a:t>Authorized User Access</a:t>
            </a:r>
          </a:p>
        </p:txBody>
      </p:sp>
      <p:sp>
        <p:nvSpPr>
          <p:cNvPr id="26628" name="TextBox 7"/>
          <p:cNvSpPr txBox="1">
            <a:spLocks noChangeArrowheads="1"/>
          </p:cNvSpPr>
          <p:nvPr/>
        </p:nvSpPr>
        <p:spPr bwMode="auto">
          <a:xfrm>
            <a:off x="228600" y="4067175"/>
            <a:ext cx="1066800" cy="369332"/>
          </a:xfrm>
          <a:prstGeom prst="rect">
            <a:avLst/>
          </a:prstGeom>
          <a:solidFill>
            <a:schemeClr val="accent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Calibri" pitchFamily="34" charset="0"/>
              </a:rPr>
              <a:t>Click </a:t>
            </a:r>
            <a:r>
              <a:rPr lang="en-US" dirty="0" err="1">
                <a:latin typeface="Calibri" pitchFamily="34" charset="0"/>
              </a:rPr>
              <a:t>eBill</a:t>
            </a:r>
            <a:endParaRPr lang="en-US" dirty="0">
              <a:latin typeface="Calibri" pitchFamily="34" charset="0"/>
            </a:endParaRPr>
          </a:p>
        </p:txBody>
      </p:sp>
      <p:cxnSp>
        <p:nvCxnSpPr>
          <p:cNvPr id="9" name="Straight Arrow Connector 8"/>
          <p:cNvCxnSpPr/>
          <p:nvPr/>
        </p:nvCxnSpPr>
        <p:spPr>
          <a:xfrm>
            <a:off x="1447800" y="4251841"/>
            <a:ext cx="1752600" cy="164068"/>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3"/>
          <a:srcRect l="19096" t="6779" r="19285" b="12429"/>
          <a:stretch/>
        </p:blipFill>
        <p:spPr bwMode="auto">
          <a:xfrm>
            <a:off x="1104900" y="1219200"/>
            <a:ext cx="6743700" cy="5065931"/>
          </a:xfrm>
          <a:prstGeom prst="rect">
            <a:avLst/>
          </a:prstGeom>
          <a:ln>
            <a:noFill/>
          </a:ln>
          <a:extLst>
            <a:ext uri="{53640926-AAD7-44D8-BBD7-CCE9431645EC}">
              <a14:shadowObscured xmlns:a14="http://schemas.microsoft.com/office/drawing/2010/main"/>
            </a:ext>
          </a:extLst>
        </p:spPr>
      </p:pic>
      <p:sp>
        <p:nvSpPr>
          <p:cNvPr id="27650" name="Title 1"/>
          <p:cNvSpPr>
            <a:spLocks noGrp="1"/>
          </p:cNvSpPr>
          <p:nvPr>
            <p:ph type="title"/>
          </p:nvPr>
        </p:nvSpPr>
        <p:spPr/>
        <p:txBody>
          <a:bodyPr/>
          <a:lstStyle/>
          <a:p>
            <a:pPr eaLnBrk="1" hangingPunct="1"/>
            <a:r>
              <a:rPr lang="en-US" smtClean="0"/>
              <a:t>Authorized User Access</a:t>
            </a:r>
          </a:p>
        </p:txBody>
      </p:sp>
      <p:sp>
        <p:nvSpPr>
          <p:cNvPr id="27652" name="TextBox 3"/>
          <p:cNvSpPr txBox="1">
            <a:spLocks noChangeArrowheads="1"/>
          </p:cNvSpPr>
          <p:nvPr/>
        </p:nvSpPr>
        <p:spPr bwMode="auto">
          <a:xfrm>
            <a:off x="609600" y="5638800"/>
            <a:ext cx="2362200" cy="646331"/>
          </a:xfrm>
          <a:prstGeom prst="rect">
            <a:avLst/>
          </a:prstGeom>
          <a:solidFill>
            <a:schemeClr val="accent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Calibri" pitchFamily="34" charset="0"/>
              </a:rPr>
              <a:t>Fill in E-mail Address and Password</a:t>
            </a:r>
          </a:p>
        </p:txBody>
      </p:sp>
      <p:cxnSp>
        <p:nvCxnSpPr>
          <p:cNvPr id="5" name="Straight Arrow Connector 4"/>
          <p:cNvCxnSpPr/>
          <p:nvPr/>
        </p:nvCxnSpPr>
        <p:spPr>
          <a:xfrm flipV="1">
            <a:off x="685800" y="3505200"/>
            <a:ext cx="1219200" cy="20574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rotWithShape="1">
          <a:blip r:embed="rId3"/>
          <a:srcRect l="19872" t="11818" r="22918" b="17275"/>
          <a:stretch/>
        </p:blipFill>
        <p:spPr bwMode="auto">
          <a:xfrm>
            <a:off x="914400" y="1495423"/>
            <a:ext cx="7010399" cy="4752975"/>
          </a:xfrm>
          <a:prstGeom prst="rect">
            <a:avLst/>
          </a:prstGeom>
          <a:ln>
            <a:noFill/>
          </a:ln>
          <a:extLst>
            <a:ext uri="{53640926-AAD7-44D8-BBD7-CCE9431645EC}">
              <a14:shadowObscured xmlns:a14="http://schemas.microsoft.com/office/drawing/2010/main"/>
            </a:ext>
          </a:extLst>
        </p:spPr>
      </p:pic>
      <p:sp>
        <p:nvSpPr>
          <p:cNvPr id="28674" name="Title 1"/>
          <p:cNvSpPr>
            <a:spLocks noGrp="1"/>
          </p:cNvSpPr>
          <p:nvPr>
            <p:ph type="title"/>
          </p:nvPr>
        </p:nvSpPr>
        <p:spPr/>
        <p:txBody>
          <a:bodyPr/>
          <a:lstStyle/>
          <a:p>
            <a:pPr eaLnBrk="1" hangingPunct="1"/>
            <a:r>
              <a:rPr lang="en-US" smtClean="0"/>
              <a:t>Authorized User Access</a:t>
            </a:r>
          </a:p>
        </p:txBody>
      </p:sp>
      <p:sp>
        <p:nvSpPr>
          <p:cNvPr id="5" name="Rectangle 4"/>
          <p:cNvSpPr/>
          <p:nvPr/>
        </p:nvSpPr>
        <p:spPr>
          <a:xfrm>
            <a:off x="4514849" y="3871910"/>
            <a:ext cx="1581151" cy="166689"/>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8678" name="TextBox 5"/>
          <p:cNvSpPr txBox="1">
            <a:spLocks noChangeArrowheads="1"/>
          </p:cNvSpPr>
          <p:nvPr/>
        </p:nvSpPr>
        <p:spPr bwMode="auto">
          <a:xfrm>
            <a:off x="7162800" y="3911800"/>
            <a:ext cx="1752600" cy="1200329"/>
          </a:xfrm>
          <a:prstGeom prst="rect">
            <a:avLst/>
          </a:prstGeom>
          <a:solidFill>
            <a:schemeClr val="accent1"/>
          </a:solid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Calibri" pitchFamily="34" charset="0"/>
              </a:rPr>
              <a:t>Fill in Your Full Name and </a:t>
            </a:r>
            <a:r>
              <a:rPr lang="en-US" dirty="0" smtClean="0">
                <a:latin typeface="Calibri" pitchFamily="34" charset="0"/>
              </a:rPr>
              <a:t>enter </a:t>
            </a:r>
            <a:r>
              <a:rPr lang="en-US" dirty="0">
                <a:latin typeface="Calibri" pitchFamily="34" charset="0"/>
              </a:rPr>
              <a:t>NEW </a:t>
            </a:r>
            <a:r>
              <a:rPr lang="en-US" dirty="0" smtClean="0">
                <a:latin typeface="Calibri" pitchFamily="34" charset="0"/>
              </a:rPr>
              <a:t>password. Click Save</a:t>
            </a:r>
            <a:endParaRPr lang="en-US" dirty="0">
              <a:latin typeface="Calibri" pitchFamily="34" charset="0"/>
            </a:endParaRPr>
          </a:p>
        </p:txBody>
      </p:sp>
      <p:cxnSp>
        <p:nvCxnSpPr>
          <p:cNvPr id="8" name="Straight Arrow Connector 7"/>
          <p:cNvCxnSpPr/>
          <p:nvPr/>
        </p:nvCxnSpPr>
        <p:spPr>
          <a:xfrm flipH="1" flipV="1">
            <a:off x="5891212" y="4267201"/>
            <a:ext cx="1119188" cy="244763"/>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096000" y="4876800"/>
            <a:ext cx="914400" cy="3810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543424" y="4655344"/>
            <a:ext cx="1447799" cy="166688"/>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3"/>
          <a:srcRect l="19872" t="8285" r="20994"/>
          <a:stretch/>
        </p:blipFill>
        <p:spPr bwMode="auto">
          <a:xfrm>
            <a:off x="914401" y="1219200"/>
            <a:ext cx="7467600" cy="5105400"/>
          </a:xfrm>
          <a:prstGeom prst="rect">
            <a:avLst/>
          </a:prstGeom>
          <a:ln>
            <a:noFill/>
          </a:ln>
          <a:extLst>
            <a:ext uri="{53640926-AAD7-44D8-BBD7-CCE9431645EC}">
              <a14:shadowObscured xmlns:a14="http://schemas.microsoft.com/office/drawing/2010/main"/>
            </a:ext>
          </a:extLst>
        </p:spPr>
      </p:pic>
      <p:sp>
        <p:nvSpPr>
          <p:cNvPr id="29698" name="Title 1"/>
          <p:cNvSpPr>
            <a:spLocks noGrp="1"/>
          </p:cNvSpPr>
          <p:nvPr>
            <p:ph type="title"/>
          </p:nvPr>
        </p:nvSpPr>
        <p:spPr/>
        <p:txBody>
          <a:bodyPr/>
          <a:lstStyle/>
          <a:p>
            <a:pPr eaLnBrk="1" hangingPunct="1"/>
            <a:r>
              <a:rPr lang="en-US" smtClean="0"/>
              <a:t>Authorized User Access</a:t>
            </a:r>
          </a:p>
        </p:txBody>
      </p:sp>
      <p:sp>
        <p:nvSpPr>
          <p:cNvPr id="29700" name="TextBox 3"/>
          <p:cNvSpPr txBox="1">
            <a:spLocks noChangeArrowheads="1"/>
          </p:cNvSpPr>
          <p:nvPr/>
        </p:nvSpPr>
        <p:spPr bwMode="auto">
          <a:xfrm>
            <a:off x="4419600" y="5562600"/>
            <a:ext cx="2386012" cy="369332"/>
          </a:xfrm>
          <a:prstGeom prst="rect">
            <a:avLst/>
          </a:prstGeom>
          <a:solidFill>
            <a:schemeClr val="accent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latin typeface="Calibri" pitchFamily="34" charset="0"/>
              </a:rPr>
              <a:t>Authorized User’s view</a:t>
            </a:r>
            <a:endParaRPr lang="en-US" dirty="0">
              <a:latin typeface="Calibri" pitchFamily="34" charset="0"/>
            </a:endParaRPr>
          </a:p>
        </p:txBody>
      </p:sp>
      <p:sp>
        <p:nvSpPr>
          <p:cNvPr id="5" name="Rectangle 4"/>
          <p:cNvSpPr/>
          <p:nvPr/>
        </p:nvSpPr>
        <p:spPr>
          <a:xfrm flipV="1">
            <a:off x="7654057" y="1524000"/>
            <a:ext cx="609600" cy="762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487369" y="1409700"/>
            <a:ext cx="942975" cy="1143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3657600" y="4267200"/>
            <a:ext cx="10668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Financial Services</a:t>
            </a:r>
            <a:endParaRPr lang="en-US" dirty="0"/>
          </a:p>
        </p:txBody>
      </p:sp>
      <p:sp>
        <p:nvSpPr>
          <p:cNvPr id="3" name="Content Placeholder 2"/>
          <p:cNvSpPr>
            <a:spLocks noGrp="1"/>
          </p:cNvSpPr>
          <p:nvPr>
            <p:ph idx="1"/>
          </p:nvPr>
        </p:nvSpPr>
        <p:spPr/>
        <p:txBody>
          <a:bodyPr/>
          <a:lstStyle/>
          <a:p>
            <a:r>
              <a:rPr lang="en-US" sz="2400" dirty="0" smtClean="0"/>
              <a:t>The Billing Department is a centralized billing office. Charges are received from various departments for student billing purposes.</a:t>
            </a:r>
            <a:endParaRPr lang="en-US" sz="2800" dirty="0" smtClean="0"/>
          </a:p>
          <a:p>
            <a:r>
              <a:rPr lang="en-US" sz="2400" dirty="0" smtClean="0"/>
              <a:t>Items charged to the student’s billing account other than tuition:</a:t>
            </a:r>
          </a:p>
          <a:p>
            <a:pPr lvl="1"/>
            <a:r>
              <a:rPr lang="en-US" sz="2000" dirty="0" smtClean="0"/>
              <a:t>Housing (and housing related fees), meal plans, parking passes, parking tickets, OIT charges, Panhellenic fees, ID cards, pharmacy prescriptions, football tickets, counseling services fees, Student Alumni Association, CWE fees, </a:t>
            </a:r>
            <a:r>
              <a:rPr lang="en-US" sz="2000" dirty="0" err="1" smtClean="0"/>
              <a:t>etc</a:t>
            </a:r>
            <a:endParaRPr lang="en-US" sz="2000" dirty="0" smtClean="0"/>
          </a:p>
          <a:p>
            <a:pPr marL="457200" lvl="1" indent="0">
              <a:buNone/>
            </a:pPr>
            <a:endParaRPr lang="en-US" sz="2000" dirty="0" smtClean="0"/>
          </a:p>
          <a:p>
            <a:pPr lvl="1"/>
            <a:r>
              <a:rPr lang="en-US" sz="2400" dirty="0" smtClean="0">
                <a:solidFill>
                  <a:schemeClr val="accent6">
                    <a:lumMod val="75000"/>
                  </a:schemeClr>
                </a:solidFill>
              </a:rPr>
              <a:t>Questions on charges other than tuition should be directed to the appropriate department</a:t>
            </a:r>
            <a:endParaRPr lang="en-US" sz="2400" dirty="0">
              <a:solidFill>
                <a:schemeClr val="accent6">
                  <a:lumMod val="75000"/>
                </a:schemeClr>
              </a:solidFill>
            </a:endParaRPr>
          </a:p>
        </p:txBody>
      </p:sp>
    </p:spTree>
    <p:extLst>
      <p:ext uri="{BB962C8B-B14F-4D97-AF65-F5344CB8AC3E}">
        <p14:creationId xmlns:p14="http://schemas.microsoft.com/office/powerpoint/2010/main" val="31108154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p:nvPr/>
        </p:nvPicPr>
        <p:blipFill rotWithShape="1">
          <a:blip r:embed="rId3"/>
          <a:srcRect l="18751" t="9279" r="18749" b="1313"/>
          <a:stretch/>
        </p:blipFill>
        <p:spPr bwMode="auto">
          <a:xfrm>
            <a:off x="609600" y="1295400"/>
            <a:ext cx="7839075" cy="5257800"/>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a:lstStyle/>
          <a:p>
            <a:r>
              <a:rPr lang="en-US" dirty="0" smtClean="0"/>
              <a:t>Make A Payment</a:t>
            </a:r>
            <a:endParaRPr lang="en-US" dirty="0"/>
          </a:p>
        </p:txBody>
      </p:sp>
      <p:sp>
        <p:nvSpPr>
          <p:cNvPr id="5" name="TextBox 4"/>
          <p:cNvSpPr txBox="1">
            <a:spLocks noChangeArrowheads="1"/>
          </p:cNvSpPr>
          <p:nvPr/>
        </p:nvSpPr>
        <p:spPr bwMode="auto">
          <a:xfrm>
            <a:off x="5943600" y="2514600"/>
            <a:ext cx="2209800" cy="369332"/>
          </a:xfrm>
          <a:prstGeom prst="rect">
            <a:avLst/>
          </a:prstGeom>
          <a:solidFill>
            <a:schemeClr val="accent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Calibri" pitchFamily="34" charset="0"/>
              </a:rPr>
              <a:t>Click </a:t>
            </a:r>
            <a:r>
              <a:rPr lang="en-US" dirty="0" smtClean="0">
                <a:latin typeface="Calibri" pitchFamily="34" charset="0"/>
              </a:rPr>
              <a:t>Make </a:t>
            </a:r>
            <a:r>
              <a:rPr lang="en-US" dirty="0">
                <a:latin typeface="Calibri" pitchFamily="34" charset="0"/>
              </a:rPr>
              <a:t>a Payment</a:t>
            </a:r>
          </a:p>
        </p:txBody>
      </p:sp>
      <p:cxnSp>
        <p:nvCxnSpPr>
          <p:cNvPr id="6" name="Straight Arrow Connector 5"/>
          <p:cNvCxnSpPr/>
          <p:nvPr/>
        </p:nvCxnSpPr>
        <p:spPr>
          <a:xfrm flipH="1">
            <a:off x="4381500" y="2895451"/>
            <a:ext cx="1290637" cy="838349"/>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286625" y="1371600"/>
            <a:ext cx="876300" cy="152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7581900" y="1497862"/>
            <a:ext cx="723900" cy="152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538537" y="4419600"/>
            <a:ext cx="9906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654913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3"/>
          <a:srcRect l="19392" t="9278" r="18749" b="4124"/>
          <a:stretch/>
        </p:blipFill>
        <p:spPr bwMode="auto">
          <a:xfrm>
            <a:off x="609600" y="1371600"/>
            <a:ext cx="7848599" cy="5181600"/>
          </a:xfrm>
          <a:prstGeom prst="rect">
            <a:avLst/>
          </a:prstGeom>
          <a:ln>
            <a:noFill/>
          </a:ln>
          <a:extLst>
            <a:ext uri="{53640926-AAD7-44D8-BBD7-CCE9431645EC}">
              <a14:shadowObscured xmlns:a14="http://schemas.microsoft.com/office/drawing/2010/main"/>
            </a:ext>
          </a:extLst>
        </p:spPr>
      </p:pic>
      <p:sp>
        <p:nvSpPr>
          <p:cNvPr id="30722" name="Title 1"/>
          <p:cNvSpPr>
            <a:spLocks noGrp="1"/>
          </p:cNvSpPr>
          <p:nvPr>
            <p:ph type="title"/>
          </p:nvPr>
        </p:nvSpPr>
        <p:spPr/>
        <p:txBody>
          <a:bodyPr/>
          <a:lstStyle/>
          <a:p>
            <a:pPr eaLnBrk="1" hangingPunct="1"/>
            <a:r>
              <a:rPr lang="en-US" smtClean="0"/>
              <a:t>Make a Payment</a:t>
            </a:r>
          </a:p>
        </p:txBody>
      </p:sp>
      <p:sp>
        <p:nvSpPr>
          <p:cNvPr id="30724" name="TextBox 4"/>
          <p:cNvSpPr txBox="1">
            <a:spLocks noChangeArrowheads="1"/>
          </p:cNvSpPr>
          <p:nvPr/>
        </p:nvSpPr>
        <p:spPr bwMode="auto">
          <a:xfrm>
            <a:off x="1828800" y="5048577"/>
            <a:ext cx="2362200" cy="369332"/>
          </a:xfrm>
          <a:prstGeom prst="rect">
            <a:avLst/>
          </a:prstGeom>
          <a:solidFill>
            <a:schemeClr val="accent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Calibri" pitchFamily="34" charset="0"/>
              </a:rPr>
              <a:t>Click Make a Payment</a:t>
            </a:r>
          </a:p>
        </p:txBody>
      </p:sp>
      <p:cxnSp>
        <p:nvCxnSpPr>
          <p:cNvPr id="6" name="Straight Arrow Connector 5"/>
          <p:cNvCxnSpPr/>
          <p:nvPr/>
        </p:nvCxnSpPr>
        <p:spPr>
          <a:xfrm flipV="1">
            <a:off x="1524000" y="4191000"/>
            <a:ext cx="0" cy="1042244"/>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633290" y="1600198"/>
            <a:ext cx="609600" cy="121919"/>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flipV="1">
            <a:off x="7442790" y="1524000"/>
            <a:ext cx="990600" cy="76198"/>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idx="1"/>
          </p:nvPr>
        </p:nvSpPr>
        <p:spPr>
          <a:xfrm>
            <a:off x="533400" y="1201567"/>
            <a:ext cx="8153400" cy="3802064"/>
          </a:xfrm>
        </p:spPr>
        <p:txBody>
          <a:bodyPr/>
          <a:lstStyle/>
          <a:p>
            <a:pPr marL="457200" lvl="1" indent="0">
              <a:buNone/>
            </a:pPr>
            <a:r>
              <a:rPr lang="en-US" dirty="0"/>
              <a: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rotWithShape="1">
          <a:blip r:embed="rId3"/>
          <a:srcRect l="18590" t="9279" r="18749" b="5248"/>
          <a:stretch/>
        </p:blipFill>
        <p:spPr bwMode="auto">
          <a:xfrm>
            <a:off x="895350" y="1066800"/>
            <a:ext cx="7848600" cy="4495800"/>
          </a:xfrm>
          <a:prstGeom prst="rect">
            <a:avLst/>
          </a:prstGeom>
          <a:ln>
            <a:noFill/>
          </a:ln>
          <a:extLst>
            <a:ext uri="{53640926-AAD7-44D8-BBD7-CCE9431645EC}">
              <a14:shadowObscured xmlns:a14="http://schemas.microsoft.com/office/drawing/2010/main"/>
            </a:ext>
          </a:extLst>
        </p:spPr>
      </p:pic>
      <p:sp>
        <p:nvSpPr>
          <p:cNvPr id="31746" name="Title 1"/>
          <p:cNvSpPr>
            <a:spLocks noGrp="1"/>
          </p:cNvSpPr>
          <p:nvPr>
            <p:ph type="title"/>
          </p:nvPr>
        </p:nvSpPr>
        <p:spPr/>
        <p:txBody>
          <a:bodyPr/>
          <a:lstStyle/>
          <a:p>
            <a:pPr eaLnBrk="1" hangingPunct="1"/>
            <a:r>
              <a:rPr lang="en-US" smtClean="0"/>
              <a:t>Make a Payment</a:t>
            </a:r>
          </a:p>
        </p:txBody>
      </p:sp>
      <p:sp>
        <p:nvSpPr>
          <p:cNvPr id="31748" name="TextBox 3"/>
          <p:cNvSpPr txBox="1">
            <a:spLocks noChangeArrowheads="1"/>
          </p:cNvSpPr>
          <p:nvPr/>
        </p:nvSpPr>
        <p:spPr bwMode="auto">
          <a:xfrm>
            <a:off x="3382040" y="3982135"/>
            <a:ext cx="3581400" cy="369332"/>
          </a:xfrm>
          <a:prstGeom prst="rect">
            <a:avLst/>
          </a:prstGeom>
          <a:solidFill>
            <a:schemeClr val="accent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Calibri" pitchFamily="34" charset="0"/>
              </a:rPr>
              <a:t>Click </a:t>
            </a:r>
            <a:r>
              <a:rPr lang="en-US" dirty="0" smtClean="0">
                <a:latin typeface="Calibri" pitchFamily="34" charset="0"/>
              </a:rPr>
              <a:t>which radio button you want. </a:t>
            </a:r>
          </a:p>
        </p:txBody>
      </p:sp>
      <p:cxnSp>
        <p:nvCxnSpPr>
          <p:cNvPr id="5" name="Straight Arrow Connector 4"/>
          <p:cNvCxnSpPr/>
          <p:nvPr/>
        </p:nvCxnSpPr>
        <p:spPr>
          <a:xfrm flipH="1" flipV="1">
            <a:off x="2362200" y="3378347"/>
            <a:ext cx="838200" cy="852101"/>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7986823" y="1238250"/>
            <a:ext cx="609600" cy="114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7663416" y="1143000"/>
            <a:ext cx="9525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1905000" y="5751569"/>
            <a:ext cx="5067300" cy="646331"/>
          </a:xfrm>
          <a:prstGeom prst="rect">
            <a:avLst/>
          </a:prstGeom>
          <a:solidFill>
            <a:schemeClr val="accent1"/>
          </a:solidFill>
        </p:spPr>
        <p:txBody>
          <a:bodyPr wrap="square" rtlCol="0">
            <a:spAutoFit/>
          </a:bodyPr>
          <a:lstStyle/>
          <a:p>
            <a:pPr eaLnBrk="1" hangingPunct="1"/>
            <a:r>
              <a:rPr lang="en-US" dirty="0">
                <a:latin typeface="Calibri" pitchFamily="34" charset="0"/>
              </a:rPr>
              <a:t>To Change amount – click radio button: “amount due” – tab to box and insert dollar amount</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rotWithShape="1">
          <a:blip r:embed="rId3"/>
          <a:srcRect l="18590" t="9560" r="19070" b="3281"/>
          <a:stretch/>
        </p:blipFill>
        <p:spPr bwMode="auto">
          <a:xfrm>
            <a:off x="1143000" y="1143000"/>
            <a:ext cx="7391399" cy="4952999"/>
          </a:xfrm>
          <a:prstGeom prst="rect">
            <a:avLst/>
          </a:prstGeom>
          <a:ln>
            <a:noFill/>
          </a:ln>
          <a:extLst>
            <a:ext uri="{53640926-AAD7-44D8-BBD7-CCE9431645EC}">
              <a14:shadowObscured xmlns:a14="http://schemas.microsoft.com/office/drawing/2010/main"/>
            </a:ext>
          </a:extLst>
        </p:spPr>
      </p:pic>
      <p:sp>
        <p:nvSpPr>
          <p:cNvPr id="32770" name="Title 1"/>
          <p:cNvSpPr>
            <a:spLocks noGrp="1"/>
          </p:cNvSpPr>
          <p:nvPr>
            <p:ph type="title"/>
          </p:nvPr>
        </p:nvSpPr>
        <p:spPr/>
        <p:txBody>
          <a:bodyPr/>
          <a:lstStyle/>
          <a:p>
            <a:pPr eaLnBrk="1" hangingPunct="1"/>
            <a:r>
              <a:rPr lang="en-US" smtClean="0"/>
              <a:t>Make a Payment</a:t>
            </a:r>
          </a:p>
        </p:txBody>
      </p:sp>
      <p:sp>
        <p:nvSpPr>
          <p:cNvPr id="32772" name="TextBox 3"/>
          <p:cNvSpPr txBox="1">
            <a:spLocks noChangeArrowheads="1"/>
          </p:cNvSpPr>
          <p:nvPr/>
        </p:nvSpPr>
        <p:spPr bwMode="auto">
          <a:xfrm>
            <a:off x="4900613" y="4038600"/>
            <a:ext cx="2719387" cy="369332"/>
          </a:xfrm>
          <a:prstGeom prst="rect">
            <a:avLst/>
          </a:prstGeom>
          <a:solidFill>
            <a:schemeClr val="accent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Calibri" pitchFamily="34" charset="0"/>
              </a:rPr>
              <a:t>Select Method from Menu</a:t>
            </a:r>
          </a:p>
        </p:txBody>
      </p:sp>
      <p:cxnSp>
        <p:nvCxnSpPr>
          <p:cNvPr id="5" name="Straight Arrow Connector 4"/>
          <p:cNvCxnSpPr/>
          <p:nvPr/>
        </p:nvCxnSpPr>
        <p:spPr>
          <a:xfrm flipH="1" flipV="1">
            <a:off x="4419600" y="3657600"/>
            <a:ext cx="962026" cy="3048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467600" y="1242058"/>
            <a:ext cx="990600" cy="6477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42939" y="1306829"/>
            <a:ext cx="715261" cy="12954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70C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p:nvPr/>
        </p:nvPicPr>
        <p:blipFill rotWithShape="1">
          <a:blip r:embed="rId3"/>
          <a:srcRect l="27404" t="9840" r="28366"/>
          <a:stretch/>
        </p:blipFill>
        <p:spPr bwMode="auto">
          <a:xfrm>
            <a:off x="1752601" y="1295400"/>
            <a:ext cx="5725632" cy="5486400"/>
          </a:xfrm>
          <a:prstGeom prst="rect">
            <a:avLst/>
          </a:prstGeom>
          <a:ln>
            <a:noFill/>
          </a:ln>
          <a:extLst>
            <a:ext uri="{53640926-AAD7-44D8-BBD7-CCE9431645EC}">
              <a14:shadowObscured xmlns:a14="http://schemas.microsoft.com/office/drawing/2010/main"/>
            </a:ext>
          </a:extLst>
        </p:spPr>
      </p:pic>
      <p:sp>
        <p:nvSpPr>
          <p:cNvPr id="33794" name="Title 1"/>
          <p:cNvSpPr>
            <a:spLocks noGrp="1"/>
          </p:cNvSpPr>
          <p:nvPr>
            <p:ph type="title"/>
          </p:nvPr>
        </p:nvSpPr>
        <p:spPr/>
        <p:txBody>
          <a:bodyPr/>
          <a:lstStyle/>
          <a:p>
            <a:pPr eaLnBrk="1" hangingPunct="1"/>
            <a:r>
              <a:rPr lang="en-US" smtClean="0"/>
              <a:t>Make a Payment</a:t>
            </a:r>
          </a:p>
        </p:txBody>
      </p:sp>
      <p:sp>
        <p:nvSpPr>
          <p:cNvPr id="33796" name="TextBox 3"/>
          <p:cNvSpPr txBox="1">
            <a:spLocks noChangeArrowheads="1"/>
          </p:cNvSpPr>
          <p:nvPr/>
        </p:nvSpPr>
        <p:spPr bwMode="auto">
          <a:xfrm>
            <a:off x="427436" y="4648200"/>
            <a:ext cx="2650330" cy="646331"/>
          </a:xfrm>
          <a:prstGeom prst="rect">
            <a:avLst/>
          </a:prstGeom>
          <a:solidFill>
            <a:schemeClr val="accent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Calibri" pitchFamily="34" charset="0"/>
              </a:rPr>
              <a:t>Complete Routing and Account Information</a:t>
            </a:r>
          </a:p>
        </p:txBody>
      </p:sp>
      <p:cxnSp>
        <p:nvCxnSpPr>
          <p:cNvPr id="5" name="Straight Arrow Connector 4"/>
          <p:cNvCxnSpPr/>
          <p:nvPr/>
        </p:nvCxnSpPr>
        <p:spPr>
          <a:xfrm flipV="1">
            <a:off x="3421854" y="3657600"/>
            <a:ext cx="1193563" cy="1313765"/>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33400" y="5671066"/>
            <a:ext cx="3012281" cy="369332"/>
          </a:xfrm>
          <a:prstGeom prst="rect">
            <a:avLst/>
          </a:prstGeom>
          <a:solidFill>
            <a:schemeClr val="accent1"/>
          </a:solidFill>
        </p:spPr>
        <p:txBody>
          <a:bodyPr wrap="square" rtlCol="0">
            <a:spAutoFit/>
          </a:bodyPr>
          <a:lstStyle/>
          <a:p>
            <a:r>
              <a:rPr lang="en-US" dirty="0" smtClean="0"/>
              <a:t>Option to save information</a:t>
            </a:r>
            <a:endParaRPr lang="en-US" dirty="0"/>
          </a:p>
        </p:txBody>
      </p:sp>
      <p:cxnSp>
        <p:nvCxnSpPr>
          <p:cNvPr id="12" name="Straight Arrow Connector 11"/>
          <p:cNvCxnSpPr/>
          <p:nvPr/>
        </p:nvCxnSpPr>
        <p:spPr>
          <a:xfrm flipV="1">
            <a:off x="3636444" y="5828615"/>
            <a:ext cx="833161" cy="27118"/>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3"/>
          <a:srcRect l="27243" t="10088" r="29648" b="4305"/>
          <a:stretch/>
        </p:blipFill>
        <p:spPr bwMode="auto">
          <a:xfrm>
            <a:off x="1038225" y="1295401"/>
            <a:ext cx="6476999" cy="4724400"/>
          </a:xfrm>
          <a:prstGeom prst="rect">
            <a:avLst/>
          </a:prstGeom>
          <a:ln>
            <a:noFill/>
          </a:ln>
          <a:extLst>
            <a:ext uri="{53640926-AAD7-44D8-BBD7-CCE9431645EC}">
              <a14:shadowObscured xmlns:a14="http://schemas.microsoft.com/office/drawing/2010/main"/>
            </a:ext>
          </a:extLst>
        </p:spPr>
      </p:pic>
      <p:sp>
        <p:nvSpPr>
          <p:cNvPr id="34818" name="Title 1"/>
          <p:cNvSpPr>
            <a:spLocks noGrp="1"/>
          </p:cNvSpPr>
          <p:nvPr>
            <p:ph type="title"/>
          </p:nvPr>
        </p:nvSpPr>
        <p:spPr/>
        <p:txBody>
          <a:bodyPr/>
          <a:lstStyle/>
          <a:p>
            <a:pPr eaLnBrk="1" hangingPunct="1"/>
            <a:r>
              <a:rPr lang="en-US" smtClean="0"/>
              <a:t>Make a Payment</a:t>
            </a:r>
          </a:p>
        </p:txBody>
      </p:sp>
      <p:sp>
        <p:nvSpPr>
          <p:cNvPr id="34820" name="TextBox 3"/>
          <p:cNvSpPr txBox="1">
            <a:spLocks noChangeArrowheads="1"/>
          </p:cNvSpPr>
          <p:nvPr/>
        </p:nvSpPr>
        <p:spPr bwMode="auto">
          <a:xfrm>
            <a:off x="3409948" y="4143970"/>
            <a:ext cx="3276602" cy="923330"/>
          </a:xfrm>
          <a:prstGeom prst="rect">
            <a:avLst/>
          </a:prstGeom>
          <a:solidFill>
            <a:schemeClr val="accent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smtClean="0">
                <a:latin typeface="Calibri" pitchFamily="34" charset="0"/>
              </a:rPr>
              <a:t>Review and then click “I agree…”.  Then click “submit payment”.  You will get a confirmation email.</a:t>
            </a:r>
            <a:endParaRPr lang="en-US" dirty="0">
              <a:latin typeface="Calibri" pitchFamily="34" charset="0"/>
            </a:endParaRPr>
          </a:p>
        </p:txBody>
      </p:sp>
      <p:cxnSp>
        <p:nvCxnSpPr>
          <p:cNvPr id="5" name="Straight Arrow Connector 4"/>
          <p:cNvCxnSpPr/>
          <p:nvPr/>
        </p:nvCxnSpPr>
        <p:spPr>
          <a:xfrm flipH="1">
            <a:off x="1752600" y="5067300"/>
            <a:ext cx="1600198" cy="57150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4343400" y="2438400"/>
            <a:ext cx="990600" cy="9144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447800" y="4114800"/>
            <a:ext cx="1219200" cy="91440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752600" y="3810000"/>
            <a:ext cx="1295400" cy="152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Important Dates</a:t>
            </a:r>
            <a:endParaRPr lang="en-US" dirty="0"/>
          </a:p>
        </p:txBody>
      </p:sp>
      <p:sp>
        <p:nvSpPr>
          <p:cNvPr id="4" name="Content Placeholder 3"/>
          <p:cNvSpPr>
            <a:spLocks noGrp="1"/>
          </p:cNvSpPr>
          <p:nvPr>
            <p:ph idx="1"/>
          </p:nvPr>
        </p:nvSpPr>
        <p:spPr>
          <a:xfrm>
            <a:off x="457200" y="1295400"/>
            <a:ext cx="8229600" cy="4525963"/>
          </a:xfrm>
        </p:spPr>
        <p:txBody>
          <a:bodyPr>
            <a:normAutofit/>
          </a:bodyPr>
          <a:lstStyle/>
          <a:p>
            <a:r>
              <a:rPr lang="en-US" sz="3200" dirty="0" smtClean="0"/>
              <a:t> </a:t>
            </a:r>
            <a:r>
              <a:rPr lang="en-US" sz="3600" dirty="0" smtClean="0"/>
              <a:t>First Fall Bill Date - July 15, 2016</a:t>
            </a:r>
          </a:p>
          <a:p>
            <a:r>
              <a:rPr lang="en-US" sz="3600" dirty="0" smtClean="0"/>
              <a:t> First Fall Due Date - August 5, 2016</a:t>
            </a:r>
          </a:p>
          <a:p>
            <a:pPr lvl="1"/>
            <a:r>
              <a:rPr lang="en-US" sz="3600" dirty="0" smtClean="0"/>
              <a:t> Must pay at least 50% by August 5, 2016 or class schedule will be dropped</a:t>
            </a:r>
            <a:endParaRPr lang="en-US" sz="3600" dirty="0"/>
          </a:p>
          <a:p>
            <a:r>
              <a:rPr lang="en-US" sz="3800" dirty="0" smtClean="0"/>
              <a:t>Second Fall bill date – August 11, 2016</a:t>
            </a:r>
          </a:p>
          <a:p>
            <a:r>
              <a:rPr lang="en-US" sz="3800" dirty="0" smtClean="0"/>
              <a:t>Second Fall due date – September 9, 2016</a:t>
            </a:r>
            <a:endParaRPr lang="en-US" sz="3800" dirty="0"/>
          </a:p>
        </p:txBody>
      </p:sp>
      <p:sp>
        <p:nvSpPr>
          <p:cNvPr id="2" name="Slide Number Placeholder 1"/>
          <p:cNvSpPr>
            <a:spLocks noGrp="1"/>
          </p:cNvSpPr>
          <p:nvPr>
            <p:ph type="sldNum" sz="quarter" idx="12"/>
          </p:nvPr>
        </p:nvSpPr>
        <p:spPr/>
        <p:txBody>
          <a:bodyPr/>
          <a:lstStyle/>
          <a:p>
            <a:fld id="{C63B86FC-D900-4AF2-9C47-D54E42CD004F}" type="slidenum">
              <a:rPr lang="en-US" smtClean="0"/>
              <a:t>46</a:t>
            </a:fld>
            <a:endParaRPr lang="en-US" dirty="0"/>
          </a:p>
        </p:txBody>
      </p:sp>
      <p:sp>
        <p:nvSpPr>
          <p:cNvPr id="6" name="TextBox 5"/>
          <p:cNvSpPr txBox="1"/>
          <p:nvPr/>
        </p:nvSpPr>
        <p:spPr>
          <a:xfrm>
            <a:off x="797442" y="5759671"/>
            <a:ext cx="7467600" cy="369332"/>
          </a:xfrm>
          <a:prstGeom prst="rect">
            <a:avLst/>
          </a:prstGeom>
          <a:solidFill>
            <a:schemeClr val="tx2">
              <a:lumMod val="40000"/>
              <a:lumOff val="60000"/>
            </a:schemeClr>
          </a:solidFill>
        </p:spPr>
        <p:txBody>
          <a:bodyPr wrap="square" rtlCol="0">
            <a:spAutoFit/>
          </a:bodyPr>
          <a:lstStyle/>
          <a:p>
            <a:r>
              <a:rPr lang="en-US" dirty="0" smtClean="0"/>
              <a:t>Annual Billing Schedule can be found on www.auburn.edu/billing</a:t>
            </a:r>
            <a:endParaRPr lang="en-US" dirty="0"/>
          </a:p>
        </p:txBody>
      </p:sp>
    </p:spTree>
    <p:extLst>
      <p:ext uri="{BB962C8B-B14F-4D97-AF65-F5344CB8AC3E}">
        <p14:creationId xmlns:p14="http://schemas.microsoft.com/office/powerpoint/2010/main" val="214957910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Payment Plan</a:t>
            </a:r>
            <a:endParaRPr lang="en-US" dirty="0"/>
          </a:p>
        </p:txBody>
      </p:sp>
      <p:sp>
        <p:nvSpPr>
          <p:cNvPr id="5" name="Content Placeholder 4"/>
          <p:cNvSpPr>
            <a:spLocks noGrp="1"/>
          </p:cNvSpPr>
          <p:nvPr>
            <p:ph idx="1"/>
          </p:nvPr>
        </p:nvSpPr>
        <p:spPr/>
        <p:txBody>
          <a:bodyPr>
            <a:normAutofit/>
          </a:bodyPr>
          <a:lstStyle/>
          <a:p>
            <a:r>
              <a:rPr lang="en-US" sz="3500" b="1" dirty="0"/>
              <a:t>Deferred Payment Plan Option</a:t>
            </a:r>
            <a:r>
              <a:rPr lang="en-US" sz="3500" dirty="0"/>
              <a:t> </a:t>
            </a:r>
            <a:endParaRPr lang="en-US" sz="3500" dirty="0" smtClean="0"/>
          </a:p>
          <a:p>
            <a:pPr marL="45720" indent="0">
              <a:buNone/>
            </a:pPr>
            <a:endParaRPr lang="en-US" sz="3500" dirty="0" smtClean="0"/>
          </a:p>
          <a:p>
            <a:pPr marL="45720" indent="0">
              <a:buNone/>
            </a:pPr>
            <a:r>
              <a:rPr lang="en-US" sz="2800" dirty="0" smtClean="0"/>
              <a:t>You </a:t>
            </a:r>
            <a:r>
              <a:rPr lang="en-US" sz="2800" dirty="0"/>
              <a:t>can divide the </a:t>
            </a:r>
            <a:r>
              <a:rPr lang="en-US" sz="2800" b="1" dirty="0"/>
              <a:t>FIRST</a:t>
            </a:r>
            <a:r>
              <a:rPr lang="en-US" sz="2800" dirty="0"/>
              <a:t> </a:t>
            </a:r>
            <a:r>
              <a:rPr lang="en-US" sz="2800" dirty="0" smtClean="0"/>
              <a:t>official bill </a:t>
            </a:r>
            <a:r>
              <a:rPr lang="en-US" sz="2800" dirty="0"/>
              <a:t>of the </a:t>
            </a:r>
            <a:r>
              <a:rPr lang="en-US" sz="2800" b="1" dirty="0"/>
              <a:t>semester</a:t>
            </a:r>
            <a:r>
              <a:rPr lang="en-US" sz="2800" dirty="0"/>
              <a:t> into two half payments. First bills of the semester are issued in July </a:t>
            </a:r>
            <a:r>
              <a:rPr lang="en-US" sz="2800" dirty="0" smtClean="0"/>
              <a:t>(Fall </a:t>
            </a:r>
            <a:r>
              <a:rPr lang="en-US" sz="2800" dirty="0"/>
              <a:t>semester), November </a:t>
            </a:r>
            <a:r>
              <a:rPr lang="en-US" sz="2800" dirty="0" smtClean="0"/>
              <a:t>(Spring </a:t>
            </a:r>
            <a:r>
              <a:rPr lang="en-US" sz="2800" dirty="0"/>
              <a:t>semester), and April </a:t>
            </a:r>
            <a:r>
              <a:rPr lang="en-US" sz="2800" dirty="0" smtClean="0"/>
              <a:t>(Summer </a:t>
            </a:r>
            <a:r>
              <a:rPr lang="en-US" sz="2800" dirty="0"/>
              <a:t>semester).</a:t>
            </a:r>
          </a:p>
          <a:p>
            <a:endParaRPr lang="en-US" dirty="0"/>
          </a:p>
        </p:txBody>
      </p:sp>
      <p:sp>
        <p:nvSpPr>
          <p:cNvPr id="2" name="Slide Number Placeholder 1"/>
          <p:cNvSpPr>
            <a:spLocks noGrp="1"/>
          </p:cNvSpPr>
          <p:nvPr>
            <p:ph type="sldNum" sz="quarter" idx="12"/>
          </p:nvPr>
        </p:nvSpPr>
        <p:spPr/>
        <p:txBody>
          <a:bodyPr/>
          <a:lstStyle/>
          <a:p>
            <a:fld id="{C63B86FC-D900-4AF2-9C47-D54E42CD004F}" type="slidenum">
              <a:rPr lang="en-US" smtClean="0">
                <a:solidFill>
                  <a:prstClr val="white"/>
                </a:solidFill>
              </a:rPr>
              <a:pPr/>
              <a:t>47</a:t>
            </a:fld>
            <a:endParaRPr lang="en-US" dirty="0">
              <a:solidFill>
                <a:prstClr val="white"/>
              </a:solidFill>
            </a:endParaRPr>
          </a:p>
        </p:txBody>
      </p:sp>
    </p:spTree>
    <p:extLst>
      <p:ext uri="{BB962C8B-B14F-4D97-AF65-F5344CB8AC3E}">
        <p14:creationId xmlns:p14="http://schemas.microsoft.com/office/powerpoint/2010/main" val="40674840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Payment Plan</a:t>
            </a:r>
            <a:endParaRPr lang="en-US" dirty="0"/>
          </a:p>
        </p:txBody>
      </p:sp>
      <p:sp>
        <p:nvSpPr>
          <p:cNvPr id="5" name="Content Placeholder 4"/>
          <p:cNvSpPr>
            <a:spLocks noGrp="1"/>
          </p:cNvSpPr>
          <p:nvPr>
            <p:ph idx="1"/>
          </p:nvPr>
        </p:nvSpPr>
        <p:spPr/>
        <p:txBody>
          <a:bodyPr>
            <a:normAutofit/>
          </a:bodyPr>
          <a:lstStyle/>
          <a:p>
            <a:r>
              <a:rPr lang="en-US" sz="3500" b="1" dirty="0" smtClean="0"/>
              <a:t>Prepayment </a:t>
            </a:r>
            <a:r>
              <a:rPr lang="en-US" sz="3500" b="1" dirty="0"/>
              <a:t>Plan Option</a:t>
            </a:r>
            <a:r>
              <a:rPr lang="en-US" sz="3500" dirty="0"/>
              <a:t> </a:t>
            </a:r>
            <a:endParaRPr lang="en-US" sz="3500" dirty="0" smtClean="0"/>
          </a:p>
          <a:p>
            <a:pPr marL="45720" indent="0">
              <a:buNone/>
            </a:pPr>
            <a:endParaRPr lang="en-US" sz="3500" dirty="0" smtClean="0"/>
          </a:p>
          <a:p>
            <a:pPr marL="45720" indent="0">
              <a:buNone/>
            </a:pPr>
            <a:r>
              <a:rPr lang="en-US" sz="2800" dirty="0"/>
              <a:t>I</a:t>
            </a:r>
            <a:r>
              <a:rPr lang="en-US" sz="2800" dirty="0" smtClean="0"/>
              <a:t>n </a:t>
            </a:r>
            <a:r>
              <a:rPr lang="en-US" sz="2800" dirty="0"/>
              <a:t>partnership with Tuition Management Systems (TMS) you can pre-pay your semester charges. Visit auburn.afford.com or call 800-722-4867 for more information.</a:t>
            </a:r>
          </a:p>
          <a:p>
            <a:endParaRPr lang="en-US" dirty="0"/>
          </a:p>
        </p:txBody>
      </p:sp>
      <p:sp>
        <p:nvSpPr>
          <p:cNvPr id="2" name="Slide Number Placeholder 1"/>
          <p:cNvSpPr>
            <a:spLocks noGrp="1"/>
          </p:cNvSpPr>
          <p:nvPr>
            <p:ph type="sldNum" sz="quarter" idx="12"/>
          </p:nvPr>
        </p:nvSpPr>
        <p:spPr/>
        <p:txBody>
          <a:bodyPr/>
          <a:lstStyle/>
          <a:p>
            <a:fld id="{C63B86FC-D900-4AF2-9C47-D54E42CD004F}" type="slidenum">
              <a:rPr lang="en-US" smtClean="0">
                <a:solidFill>
                  <a:prstClr val="white"/>
                </a:solidFill>
              </a:rPr>
              <a:pPr/>
              <a:t>48</a:t>
            </a:fld>
            <a:endParaRPr lang="en-US" dirty="0">
              <a:solidFill>
                <a:prstClr val="white"/>
              </a:solidFill>
            </a:endParaRPr>
          </a:p>
        </p:txBody>
      </p:sp>
    </p:spTree>
    <p:extLst>
      <p:ext uri="{BB962C8B-B14F-4D97-AF65-F5344CB8AC3E}">
        <p14:creationId xmlns:p14="http://schemas.microsoft.com/office/powerpoint/2010/main" val="17158064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GradGuard</a:t>
            </a:r>
            <a:r>
              <a:rPr lang="en-US" dirty="0" smtClean="0"/>
              <a:t> Tuition Insurance</a:t>
            </a:r>
            <a:endParaRPr lang="en-US" dirty="0"/>
          </a:p>
        </p:txBody>
      </p:sp>
      <p:sp>
        <p:nvSpPr>
          <p:cNvPr id="13" name="Title 1"/>
          <p:cNvSpPr txBox="1">
            <a:spLocks/>
          </p:cNvSpPr>
          <p:nvPr/>
        </p:nvSpPr>
        <p:spPr>
          <a:xfrm>
            <a:off x="162389" y="1704975"/>
            <a:ext cx="8009890" cy="9652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600" b="1" dirty="0" smtClean="0">
                <a:solidFill>
                  <a:prstClr val="black"/>
                </a:solidFill>
              </a:rPr>
              <a:t>Tuition Insurance Plan</a:t>
            </a:r>
          </a:p>
          <a:p>
            <a:pPr algn="l"/>
            <a:r>
              <a:rPr lang="en-US" sz="2400" dirty="0" smtClean="0">
                <a:solidFill>
                  <a:prstClr val="black"/>
                </a:solidFill>
              </a:rPr>
              <a:t>Protection against the unexpected</a:t>
            </a:r>
          </a:p>
          <a:p>
            <a:pPr algn="l"/>
            <a:endParaRPr lang="en-US" dirty="0">
              <a:solidFill>
                <a:prstClr val="black"/>
              </a:solidFill>
            </a:endParaRPr>
          </a:p>
        </p:txBody>
      </p:sp>
      <p:sp>
        <p:nvSpPr>
          <p:cNvPr id="14" name="Rectangle 13"/>
          <p:cNvSpPr/>
          <p:nvPr/>
        </p:nvSpPr>
        <p:spPr>
          <a:xfrm>
            <a:off x="285384" y="2362200"/>
            <a:ext cx="5401041" cy="2863861"/>
          </a:xfrm>
          <a:prstGeom prst="rect">
            <a:avLst/>
          </a:prstGeom>
        </p:spPr>
        <p:txBody>
          <a:bodyPr wrap="square">
            <a:spAutoFit/>
          </a:bodyPr>
          <a:lstStyle/>
          <a:p>
            <a:r>
              <a:rPr lang="en-US" sz="2000" dirty="0" smtClean="0">
                <a:solidFill>
                  <a:prstClr val="black"/>
                </a:solidFill>
                <a:latin typeface="Arial"/>
                <a:cs typeface="Arial" charset="0"/>
              </a:rPr>
              <a:t>Tuition Refund Insurance helps</a:t>
            </a:r>
            <a:r>
              <a:rPr lang="en-US" sz="2000" b="1" dirty="0" smtClean="0">
                <a:solidFill>
                  <a:prstClr val="black"/>
                </a:solidFill>
                <a:latin typeface="Arial"/>
                <a:cs typeface="Arial" charset="0"/>
              </a:rPr>
              <a:t> </a:t>
            </a:r>
            <a:r>
              <a:rPr lang="en-US" sz="2000" dirty="0" smtClean="0">
                <a:solidFill>
                  <a:prstClr val="black"/>
                </a:solidFill>
                <a:latin typeface="Arial"/>
                <a:cs typeface="Arial" charset="0"/>
              </a:rPr>
              <a:t>reimburse the following expenses if </a:t>
            </a:r>
            <a:r>
              <a:rPr lang="en-US" sz="2000" dirty="0">
                <a:solidFill>
                  <a:prstClr val="black"/>
                </a:solidFill>
                <a:latin typeface="Arial"/>
                <a:cs typeface="Arial" charset="0"/>
              </a:rPr>
              <a:t>you </a:t>
            </a:r>
            <a:r>
              <a:rPr lang="en-US" sz="2000" dirty="0" smtClean="0">
                <a:solidFill>
                  <a:prstClr val="black"/>
                </a:solidFill>
                <a:latin typeface="Arial"/>
                <a:cs typeface="Arial" charset="0"/>
              </a:rPr>
              <a:t>can’t complete classes due to an illness or injury.  It covers:</a:t>
            </a:r>
          </a:p>
          <a:p>
            <a:pPr lvl="1">
              <a:spcBef>
                <a:spcPts val="1800"/>
              </a:spcBef>
            </a:pPr>
            <a:r>
              <a:rPr lang="en-US" sz="2000" dirty="0" smtClean="0">
                <a:solidFill>
                  <a:prstClr val="black"/>
                </a:solidFill>
                <a:latin typeface="Wingdings"/>
                <a:ea typeface="Wingdings"/>
                <a:cs typeface="Wingdings"/>
                <a:sym typeface="Wingdings"/>
              </a:rPr>
              <a:t>	</a:t>
            </a:r>
            <a:r>
              <a:rPr lang="en-US" sz="2000" dirty="0" smtClean="0">
                <a:solidFill>
                  <a:prstClr val="black"/>
                </a:solidFill>
                <a:latin typeface="Arial"/>
                <a:cs typeface="Arial" charset="0"/>
              </a:rPr>
              <a:t>Tuition </a:t>
            </a:r>
          </a:p>
          <a:p>
            <a:pPr lvl="1">
              <a:spcBef>
                <a:spcPts val="1800"/>
              </a:spcBef>
            </a:pPr>
            <a:r>
              <a:rPr lang="en-US" sz="2000" dirty="0" smtClean="0">
                <a:solidFill>
                  <a:prstClr val="black"/>
                </a:solidFill>
                <a:latin typeface="Wingdings"/>
                <a:ea typeface="Wingdings"/>
                <a:cs typeface="Wingdings"/>
                <a:sym typeface="Wingdings"/>
              </a:rPr>
              <a:t>	</a:t>
            </a:r>
            <a:r>
              <a:rPr lang="en-US" sz="2000" dirty="0" smtClean="0">
                <a:solidFill>
                  <a:prstClr val="black"/>
                </a:solidFill>
                <a:latin typeface="Arial"/>
                <a:cs typeface="Arial" charset="0"/>
              </a:rPr>
              <a:t>Room and Board</a:t>
            </a:r>
          </a:p>
          <a:p>
            <a:pPr lvl="1">
              <a:spcBef>
                <a:spcPts val="1800"/>
              </a:spcBef>
            </a:pPr>
            <a:r>
              <a:rPr lang="en-US" sz="2000" dirty="0" smtClean="0">
                <a:solidFill>
                  <a:prstClr val="black"/>
                </a:solidFill>
                <a:latin typeface="Wingdings"/>
                <a:ea typeface="Wingdings"/>
                <a:cs typeface="Wingdings"/>
                <a:sym typeface="Wingdings"/>
              </a:rPr>
              <a:t>	</a:t>
            </a:r>
            <a:r>
              <a:rPr lang="en-US" sz="2000" dirty="0" smtClean="0">
                <a:solidFill>
                  <a:prstClr val="black"/>
                </a:solidFill>
                <a:latin typeface="Arial"/>
                <a:cs typeface="Arial" charset="0"/>
                <a:sym typeface="Wingdings"/>
              </a:rPr>
              <a:t>Ot</a:t>
            </a:r>
            <a:r>
              <a:rPr lang="en-US" sz="2000" dirty="0" smtClean="0">
                <a:solidFill>
                  <a:prstClr val="black"/>
                </a:solidFill>
                <a:latin typeface="Arial"/>
                <a:cs typeface="Arial" charset="0"/>
              </a:rPr>
              <a:t>her academic expenses</a:t>
            </a:r>
          </a:p>
          <a:p>
            <a:pPr lvl="1">
              <a:spcBef>
                <a:spcPts val="600"/>
              </a:spcBef>
            </a:pPr>
            <a:endParaRPr lang="en-US" sz="1010" dirty="0">
              <a:solidFill>
                <a:prstClr val="white"/>
              </a:solidFill>
              <a:latin typeface="Arial"/>
              <a:cs typeface="Arial" charset="0"/>
            </a:endParaRPr>
          </a:p>
        </p:txBody>
      </p:sp>
      <p:sp>
        <p:nvSpPr>
          <p:cNvPr id="15" name="Title 1"/>
          <p:cNvSpPr txBox="1">
            <a:spLocks/>
          </p:cNvSpPr>
          <p:nvPr/>
        </p:nvSpPr>
        <p:spPr>
          <a:xfrm>
            <a:off x="476714" y="5037560"/>
            <a:ext cx="8009890" cy="965200"/>
          </a:xfrm>
          <a:prstGeom prst="rect">
            <a:avLst/>
          </a:prstGeom>
          <a:no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b="1" dirty="0" smtClean="0">
                <a:solidFill>
                  <a:prstClr val="black"/>
                </a:solidFill>
              </a:rPr>
              <a:t>Annual Cost starting at $163.50.</a:t>
            </a:r>
          </a:p>
        </p:txBody>
      </p:sp>
      <p:sp>
        <p:nvSpPr>
          <p:cNvPr id="16" name="TextBox 2"/>
          <p:cNvSpPr txBox="1"/>
          <p:nvPr/>
        </p:nvSpPr>
        <p:spPr>
          <a:xfrm>
            <a:off x="428260" y="6028447"/>
            <a:ext cx="8153766"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solidFill>
                  <a:prstClr val="black"/>
                </a:solidFill>
              </a:rPr>
              <a:t>www.gradguard.com/Insurance</a:t>
            </a:r>
            <a:r>
              <a:rPr lang="en-US" sz="2400" b="1" dirty="0" smtClean="0">
                <a:solidFill>
                  <a:srgbClr val="FF0000"/>
                </a:solidFill>
              </a:rPr>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670176"/>
            <a:ext cx="1905000" cy="276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87333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p:nvPr/>
        </p:nvPicPr>
        <p:blipFill rotWithShape="1">
          <a:blip r:embed="rId2"/>
          <a:srcRect l="18868" t="9469" r="18082"/>
          <a:stretch/>
        </p:blipFill>
        <p:spPr bwMode="auto">
          <a:xfrm>
            <a:off x="685800" y="1514475"/>
            <a:ext cx="8153400" cy="4886325"/>
          </a:xfrm>
          <a:prstGeom prst="rect">
            <a:avLst/>
          </a:prstGeom>
          <a:ln>
            <a:noFill/>
          </a:ln>
          <a:extLst>
            <a:ext uri="{53640926-AAD7-44D8-BBD7-CCE9431645EC}">
              <a14:shadowObscured xmlns:a14="http://schemas.microsoft.com/office/drawing/2010/main"/>
            </a:ext>
          </a:extLst>
        </p:spPr>
      </p:pic>
      <p:sp>
        <p:nvSpPr>
          <p:cNvPr id="4098" name="Title 1"/>
          <p:cNvSpPr>
            <a:spLocks noGrp="1"/>
          </p:cNvSpPr>
          <p:nvPr>
            <p:ph type="title"/>
          </p:nvPr>
        </p:nvSpPr>
        <p:spPr>
          <a:xfrm>
            <a:off x="457200" y="242372"/>
            <a:ext cx="8229600" cy="868362"/>
          </a:xfrm>
        </p:spPr>
        <p:txBody>
          <a:bodyPr/>
          <a:lstStyle/>
          <a:p>
            <a:pPr eaLnBrk="1" hangingPunct="1"/>
            <a:r>
              <a:rPr lang="en-US" sz="4000" dirty="0" smtClean="0"/>
              <a:t>Where and How Students Access </a:t>
            </a:r>
            <a:r>
              <a:rPr lang="en-US" sz="4000" dirty="0" err="1" smtClean="0"/>
              <a:t>eBill</a:t>
            </a:r>
            <a:endParaRPr lang="en-US" sz="4000" dirty="0" smtClean="0"/>
          </a:p>
        </p:txBody>
      </p:sp>
      <p:sp>
        <p:nvSpPr>
          <p:cNvPr id="4100" name="TextBox 3"/>
          <p:cNvSpPr txBox="1">
            <a:spLocks noChangeArrowheads="1"/>
          </p:cNvSpPr>
          <p:nvPr/>
        </p:nvSpPr>
        <p:spPr bwMode="auto">
          <a:xfrm rot="10800000" flipV="1">
            <a:off x="6705600" y="2511124"/>
            <a:ext cx="1905000" cy="369332"/>
          </a:xfrm>
          <a:prstGeom prst="rect">
            <a:avLst/>
          </a:prstGeom>
          <a:solidFill>
            <a:schemeClr val="accent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Calibri" pitchFamily="34" charset="0"/>
              </a:rPr>
              <a:t>Click </a:t>
            </a:r>
            <a:r>
              <a:rPr lang="en-US" dirty="0" smtClean="0">
                <a:latin typeface="Calibri" pitchFamily="34" charset="0"/>
              </a:rPr>
              <a:t>AU </a:t>
            </a:r>
            <a:r>
              <a:rPr lang="en-US" dirty="0">
                <a:latin typeface="Calibri" pitchFamily="34" charset="0"/>
              </a:rPr>
              <a:t>Access</a:t>
            </a:r>
          </a:p>
        </p:txBody>
      </p:sp>
      <p:cxnSp>
        <p:nvCxnSpPr>
          <p:cNvPr id="8" name="Straight Arrow Connector 7"/>
          <p:cNvCxnSpPr>
            <a:stCxn id="4100" idx="0"/>
          </p:cNvCxnSpPr>
          <p:nvPr/>
        </p:nvCxnSpPr>
        <p:spPr>
          <a:xfrm flipV="1">
            <a:off x="7658100" y="1780074"/>
            <a:ext cx="647700" cy="731050"/>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252787" y="1145143"/>
            <a:ext cx="2667000" cy="369332"/>
          </a:xfrm>
          <a:prstGeom prst="rect">
            <a:avLst/>
          </a:prstGeom>
          <a:noFill/>
        </p:spPr>
        <p:txBody>
          <a:bodyPr wrap="square" rtlCol="0">
            <a:spAutoFit/>
          </a:bodyPr>
          <a:lstStyle/>
          <a:p>
            <a:r>
              <a:rPr lang="en-US" dirty="0" smtClean="0"/>
              <a:t>Go to:  www.auburn.edu</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if student drops classes after the semester starts?</a:t>
            </a:r>
            <a:endParaRPr lang="en-US" dirty="0"/>
          </a:p>
        </p:txBody>
      </p:sp>
      <p:sp>
        <p:nvSpPr>
          <p:cNvPr id="3" name="Content Placeholder 2"/>
          <p:cNvSpPr>
            <a:spLocks noGrp="1"/>
          </p:cNvSpPr>
          <p:nvPr>
            <p:ph idx="1"/>
          </p:nvPr>
        </p:nvSpPr>
        <p:spPr/>
        <p:txBody>
          <a:bodyPr/>
          <a:lstStyle/>
          <a:p>
            <a:r>
              <a:rPr lang="en-US" sz="2800" dirty="0" smtClean="0"/>
              <a:t>Students may add/drop a class through the 5</a:t>
            </a:r>
            <a:r>
              <a:rPr lang="en-US" sz="2800" baseline="30000" dirty="0" smtClean="0"/>
              <a:t>th</a:t>
            </a:r>
            <a:r>
              <a:rPr lang="en-US" sz="2800" dirty="0" smtClean="0"/>
              <a:t> class day (Fall/Spring) with no financial penalty.</a:t>
            </a:r>
          </a:p>
          <a:p>
            <a:r>
              <a:rPr lang="en-US" sz="2800" dirty="0" smtClean="0"/>
              <a:t> If a student drops between the </a:t>
            </a:r>
            <a:r>
              <a:rPr lang="en-US" sz="2800" dirty="0" smtClean="0"/>
              <a:t>6</a:t>
            </a:r>
            <a:r>
              <a:rPr lang="en-US" sz="2800" baseline="30000" dirty="0" smtClean="0"/>
              <a:t>th</a:t>
            </a:r>
            <a:r>
              <a:rPr lang="en-US" sz="2800" dirty="0" smtClean="0"/>
              <a:t> -15</a:t>
            </a:r>
            <a:r>
              <a:rPr lang="en-US" sz="2800" baseline="30000" dirty="0" smtClean="0"/>
              <a:t>th</a:t>
            </a:r>
            <a:r>
              <a:rPr lang="en-US" sz="2800" dirty="0" smtClean="0"/>
              <a:t> class </a:t>
            </a:r>
            <a:r>
              <a:rPr lang="en-US" sz="2800" dirty="0" smtClean="0"/>
              <a:t>day a $100 Course Drop Fee per class will be assessed.  Tuition is reimbursable.</a:t>
            </a:r>
          </a:p>
          <a:p>
            <a:r>
              <a:rPr lang="en-US" sz="2800" dirty="0" smtClean="0"/>
              <a:t>If a student drops a class after the 15</a:t>
            </a:r>
            <a:r>
              <a:rPr lang="en-US" sz="2800" baseline="30000" dirty="0" smtClean="0"/>
              <a:t>th</a:t>
            </a:r>
            <a:r>
              <a:rPr lang="en-US" sz="2800" dirty="0" smtClean="0"/>
              <a:t> class day, no tuition will be reimbursed</a:t>
            </a:r>
            <a:r>
              <a:rPr lang="en-US" sz="2800" dirty="0" smtClean="0"/>
              <a:t>.</a:t>
            </a:r>
          </a:p>
          <a:p>
            <a:r>
              <a:rPr lang="en-US" sz="2800" dirty="0" smtClean="0"/>
              <a:t>If a student drops their entire schedule between the 1</a:t>
            </a:r>
            <a:r>
              <a:rPr lang="en-US" sz="2800" baseline="30000" dirty="0" smtClean="0"/>
              <a:t>st</a:t>
            </a:r>
            <a:r>
              <a:rPr lang="en-US" sz="2800" dirty="0" smtClean="0"/>
              <a:t> through 15</a:t>
            </a:r>
            <a:r>
              <a:rPr lang="en-US" sz="2800" baseline="30000" dirty="0" smtClean="0"/>
              <a:t>th</a:t>
            </a:r>
            <a:r>
              <a:rPr lang="en-US" sz="2800" dirty="0" smtClean="0"/>
              <a:t> class day, there will be a $100 resignation fee.</a:t>
            </a:r>
            <a:endParaRPr lang="en-US" sz="2800" dirty="0" smtClean="0"/>
          </a:p>
        </p:txBody>
      </p:sp>
    </p:spTree>
    <p:extLst>
      <p:ext uri="{BB962C8B-B14F-4D97-AF65-F5344CB8AC3E}">
        <p14:creationId xmlns:p14="http://schemas.microsoft.com/office/powerpoint/2010/main" val="32588571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 Wish Parents had known…. </a:t>
            </a:r>
            <a:br>
              <a:rPr lang="en-US" dirty="0" smtClean="0"/>
            </a:br>
            <a:r>
              <a:rPr lang="en-US" sz="3600" dirty="0" smtClean="0"/>
              <a:t>Reflections from SFS </a:t>
            </a:r>
            <a:endParaRPr lang="en-US" sz="3600" dirty="0"/>
          </a:p>
        </p:txBody>
      </p:sp>
      <p:sp>
        <p:nvSpPr>
          <p:cNvPr id="3" name="Content Placeholder 2"/>
          <p:cNvSpPr>
            <a:spLocks noGrp="1"/>
          </p:cNvSpPr>
          <p:nvPr>
            <p:ph idx="1"/>
          </p:nvPr>
        </p:nvSpPr>
        <p:spPr/>
        <p:txBody>
          <a:bodyPr/>
          <a:lstStyle/>
          <a:p>
            <a:r>
              <a:rPr lang="en-US" sz="2400" dirty="0" smtClean="0"/>
              <a:t>As far as the government is concerned, once a child starts college, they are considered an adult and fall under the federal privacy regulations.  Therefore, SFS has to abide by federal regulations.</a:t>
            </a:r>
          </a:p>
          <a:p>
            <a:r>
              <a:rPr lang="en-US" sz="2400" dirty="0" smtClean="0"/>
              <a:t>The e-bill is in the student’s name, not the parents.</a:t>
            </a:r>
          </a:p>
          <a:p>
            <a:r>
              <a:rPr lang="en-US" sz="2400" dirty="0"/>
              <a:t>We understand that a number of parents help their students with paying for school.  However, without the financial </a:t>
            </a:r>
            <a:r>
              <a:rPr lang="en-US" sz="2400" dirty="0" smtClean="0"/>
              <a:t>release, </a:t>
            </a:r>
            <a:r>
              <a:rPr lang="en-US" sz="2400" dirty="0"/>
              <a:t>we cannot talk about your student’s </a:t>
            </a:r>
            <a:r>
              <a:rPr lang="en-US" sz="2400" dirty="0" smtClean="0"/>
              <a:t>e-bill</a:t>
            </a:r>
            <a:r>
              <a:rPr lang="en-US" sz="2400" dirty="0"/>
              <a:t> </a:t>
            </a:r>
            <a:r>
              <a:rPr lang="en-US" sz="2400" dirty="0" smtClean="0"/>
              <a:t>or financial aid.</a:t>
            </a:r>
          </a:p>
          <a:p>
            <a:r>
              <a:rPr lang="en-US" sz="2400" dirty="0" smtClean="0"/>
              <a:t>It is the </a:t>
            </a:r>
            <a:r>
              <a:rPr lang="en-US" sz="2400" dirty="0" smtClean="0"/>
              <a:t>student’s </a:t>
            </a:r>
            <a:r>
              <a:rPr lang="en-US" sz="2400" dirty="0" smtClean="0"/>
              <a:t>responsibility to make sure they check their e-bill statement monthly.</a:t>
            </a:r>
          </a:p>
          <a:p>
            <a:pPr marL="0" indent="0">
              <a:buNone/>
            </a:pPr>
            <a:endParaRPr lang="en-US" sz="2400" dirty="0"/>
          </a:p>
        </p:txBody>
      </p:sp>
    </p:spTree>
    <p:extLst>
      <p:ext uri="{BB962C8B-B14F-4D97-AF65-F5344CB8AC3E}">
        <p14:creationId xmlns:p14="http://schemas.microsoft.com/office/powerpoint/2010/main" val="40834149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 Wish Parents had known…. </a:t>
            </a:r>
            <a:br>
              <a:rPr lang="en-US" dirty="0"/>
            </a:br>
            <a:r>
              <a:rPr lang="en-US" sz="3600" dirty="0"/>
              <a:t>Reflections from SFS </a:t>
            </a:r>
            <a:endParaRPr lang="en-US" dirty="0"/>
          </a:p>
        </p:txBody>
      </p:sp>
      <p:sp>
        <p:nvSpPr>
          <p:cNvPr id="3" name="Content Placeholder 2"/>
          <p:cNvSpPr>
            <a:spLocks noGrp="1"/>
          </p:cNvSpPr>
          <p:nvPr>
            <p:ph idx="1"/>
          </p:nvPr>
        </p:nvSpPr>
        <p:spPr/>
        <p:txBody>
          <a:bodyPr/>
          <a:lstStyle/>
          <a:p>
            <a:r>
              <a:rPr lang="en-US" sz="2400" dirty="0"/>
              <a:t>Your student’s Auburn email is the OFFICIAL form of </a:t>
            </a:r>
            <a:r>
              <a:rPr lang="en-US" sz="2400" dirty="0" smtClean="0"/>
              <a:t>communication.</a:t>
            </a:r>
            <a:endParaRPr lang="en-US" sz="2400" dirty="0"/>
          </a:p>
          <a:p>
            <a:r>
              <a:rPr lang="en-US" sz="2400" dirty="0" smtClean="0"/>
              <a:t>We </a:t>
            </a:r>
            <a:r>
              <a:rPr lang="en-US" sz="2400" dirty="0"/>
              <a:t>know it can be scary as a parent to let your son/daughter go off to college on their own, however, this is a time when your sons and </a:t>
            </a:r>
            <a:r>
              <a:rPr lang="en-US" sz="2400" dirty="0" smtClean="0"/>
              <a:t>daughters </a:t>
            </a:r>
            <a:r>
              <a:rPr lang="en-US" sz="2400" dirty="0"/>
              <a:t>need to learn to become mature, responsible adults.  Help them to achieve this goal by letting them handle their financial </a:t>
            </a:r>
            <a:r>
              <a:rPr lang="en-US" sz="2400" dirty="0" smtClean="0"/>
              <a:t>affairs as much as possible.</a:t>
            </a:r>
            <a:endParaRPr lang="en-US" sz="2400" dirty="0"/>
          </a:p>
          <a:p>
            <a:r>
              <a:rPr lang="en-US" sz="2400" dirty="0"/>
              <a:t>As </a:t>
            </a:r>
            <a:r>
              <a:rPr lang="en-US" sz="2400" dirty="0" smtClean="0"/>
              <a:t>one parent reflected during Camp </a:t>
            </a:r>
            <a:r>
              <a:rPr lang="en-US" sz="2400" dirty="0"/>
              <a:t>War </a:t>
            </a:r>
            <a:r>
              <a:rPr lang="en-US" sz="2400" dirty="0" smtClean="0"/>
              <a:t>Eagle </a:t>
            </a:r>
            <a:r>
              <a:rPr lang="en-US" sz="2400" dirty="0"/>
              <a:t>“</a:t>
            </a:r>
            <a:r>
              <a:rPr lang="en-US" sz="2400" i="1" dirty="0"/>
              <a:t>prepare yourself for the letting go process.  The journey can be bittersweet for what could have been, for what will ever be, and for what was.</a:t>
            </a:r>
            <a:r>
              <a:rPr lang="en-US" sz="2400" dirty="0"/>
              <a:t>”</a:t>
            </a:r>
          </a:p>
          <a:p>
            <a:endParaRPr lang="en-US" dirty="0"/>
          </a:p>
        </p:txBody>
      </p:sp>
    </p:spTree>
    <p:extLst>
      <p:ext uri="{BB962C8B-B14F-4D97-AF65-F5344CB8AC3E}">
        <p14:creationId xmlns:p14="http://schemas.microsoft.com/office/powerpoint/2010/main" val="8653023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a:t>
            </a:r>
            <a:endParaRPr lang="en-US" dirty="0"/>
          </a:p>
        </p:txBody>
      </p:sp>
      <p:sp>
        <p:nvSpPr>
          <p:cNvPr id="3" name="Content Placeholder 2"/>
          <p:cNvSpPr>
            <a:spLocks noGrp="1"/>
          </p:cNvSpPr>
          <p:nvPr>
            <p:ph idx="1"/>
          </p:nvPr>
        </p:nvSpPr>
        <p:spPr/>
        <p:txBody>
          <a:bodyPr/>
          <a:lstStyle/>
          <a:p>
            <a:pPr marL="0" indent="0">
              <a:buNone/>
            </a:pPr>
            <a:r>
              <a:rPr lang="en-US" sz="2800" dirty="0" smtClean="0"/>
              <a:t>Student Financial Services</a:t>
            </a:r>
          </a:p>
          <a:p>
            <a:pPr marL="0" indent="0">
              <a:buNone/>
            </a:pPr>
            <a:r>
              <a:rPr lang="en-US" sz="2800" dirty="0" smtClean="0"/>
              <a:t>203 Mary Martin Hall</a:t>
            </a:r>
          </a:p>
          <a:p>
            <a:pPr marL="0" indent="0">
              <a:buNone/>
            </a:pPr>
            <a:r>
              <a:rPr lang="en-US" sz="2800" dirty="0" smtClean="0"/>
              <a:t>Auburn AL 36849</a:t>
            </a:r>
          </a:p>
          <a:p>
            <a:pPr marL="0" indent="0">
              <a:buNone/>
            </a:pPr>
            <a:r>
              <a:rPr lang="en-US" sz="2800" dirty="0" smtClean="0"/>
              <a:t>334-844-4634</a:t>
            </a:r>
          </a:p>
          <a:p>
            <a:pPr marL="0" indent="0">
              <a:buNone/>
            </a:pPr>
            <a:r>
              <a:rPr lang="en-US" sz="2800" dirty="0" smtClean="0"/>
              <a:t>Hours</a:t>
            </a:r>
            <a:r>
              <a:rPr lang="en-US" sz="2800" dirty="0"/>
              <a:t>:  7:45 am-4:45 pm </a:t>
            </a:r>
            <a:r>
              <a:rPr lang="en-US" sz="2800" dirty="0" smtClean="0"/>
              <a:t>M-F</a:t>
            </a:r>
          </a:p>
          <a:p>
            <a:pPr marL="0" indent="0">
              <a:buNone/>
            </a:pPr>
            <a:endParaRPr lang="en-US" sz="2800" dirty="0"/>
          </a:p>
          <a:p>
            <a:pPr marL="0" indent="0">
              <a:buNone/>
            </a:pPr>
            <a:r>
              <a:rPr lang="en-US" sz="2800" dirty="0" smtClean="0">
                <a:hlinkClick r:id="rId2"/>
              </a:rPr>
              <a:t>www.auburn.edu/sfs</a:t>
            </a:r>
            <a:endParaRPr lang="en-US" sz="2800" dirty="0" smtClean="0"/>
          </a:p>
          <a:p>
            <a:pPr marL="0" indent="0">
              <a:buNone/>
            </a:pPr>
            <a:endParaRPr lang="en-US" sz="2800" dirty="0" smtClean="0"/>
          </a:p>
          <a:p>
            <a:pPr marL="0" indent="0">
              <a:buNone/>
            </a:pPr>
            <a:r>
              <a:rPr lang="en-US" sz="2800" dirty="0" smtClean="0"/>
              <a:t>                                       Questions?</a:t>
            </a:r>
          </a:p>
        </p:txBody>
      </p:sp>
      <p:pic>
        <p:nvPicPr>
          <p:cNvPr id="5" name="Picture 4" descr="C:\Users\trussje\AppData\Local\Microsoft\Windows\Temporary Internet Files\Content.Outlook\53CAWZZ8\mm1.jpg"/>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209800"/>
            <a:ext cx="2133599" cy="1828800"/>
          </a:xfrm>
          <a:prstGeom prst="rect">
            <a:avLst/>
          </a:prstGeom>
          <a:noFill/>
          <a:ln>
            <a:noFill/>
          </a:ln>
        </p:spPr>
      </p:pic>
    </p:spTree>
    <p:extLst>
      <p:ext uri="{BB962C8B-B14F-4D97-AF65-F5344CB8AC3E}">
        <p14:creationId xmlns:p14="http://schemas.microsoft.com/office/powerpoint/2010/main" val="593607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rotWithShape="1">
          <a:blip r:embed="rId3"/>
          <a:srcRect l="11858" t="11245" r="10257"/>
          <a:stretch/>
        </p:blipFill>
        <p:spPr bwMode="auto">
          <a:xfrm>
            <a:off x="1323974" y="2000567"/>
            <a:ext cx="7362825" cy="4857433"/>
          </a:xfrm>
          <a:prstGeom prst="rect">
            <a:avLst/>
          </a:prstGeom>
          <a:ln>
            <a:noFill/>
          </a:ln>
          <a:extLst>
            <a:ext uri="{53640926-AAD7-44D8-BBD7-CCE9431645EC}">
              <a14:shadowObscured xmlns:a14="http://schemas.microsoft.com/office/drawing/2010/main"/>
            </a:ext>
          </a:extLst>
        </p:spPr>
      </p:pic>
      <p:sp>
        <p:nvSpPr>
          <p:cNvPr id="5122" name="Title 1"/>
          <p:cNvSpPr>
            <a:spLocks noGrp="1"/>
          </p:cNvSpPr>
          <p:nvPr>
            <p:ph type="title"/>
          </p:nvPr>
        </p:nvSpPr>
        <p:spPr/>
        <p:txBody>
          <a:bodyPr/>
          <a:lstStyle/>
          <a:p>
            <a:pPr eaLnBrk="1" hangingPunct="1"/>
            <a:r>
              <a:rPr lang="en-US" sz="4000" dirty="0"/>
              <a:t>Where and How Students Access </a:t>
            </a:r>
            <a:r>
              <a:rPr lang="en-US" sz="4000" dirty="0" err="1"/>
              <a:t>eBill</a:t>
            </a:r>
            <a:endParaRPr lang="en-US" sz="4000" dirty="0" smtClean="0"/>
          </a:p>
        </p:txBody>
      </p:sp>
      <p:sp>
        <p:nvSpPr>
          <p:cNvPr id="5124" name="TextBox 3"/>
          <p:cNvSpPr txBox="1">
            <a:spLocks noChangeArrowheads="1"/>
          </p:cNvSpPr>
          <p:nvPr/>
        </p:nvSpPr>
        <p:spPr bwMode="auto">
          <a:xfrm>
            <a:off x="521881" y="3886200"/>
            <a:ext cx="1866900" cy="646331"/>
          </a:xfrm>
          <a:prstGeom prst="rect">
            <a:avLst/>
          </a:prstGeom>
          <a:solidFill>
            <a:schemeClr val="accent1"/>
          </a:solid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dirty="0">
                <a:latin typeface="Calibri" pitchFamily="34" charset="0"/>
              </a:rPr>
              <a:t>Fill in User Name and </a:t>
            </a:r>
            <a:r>
              <a:rPr lang="en-US" dirty="0" smtClean="0">
                <a:latin typeface="Calibri" pitchFamily="34" charset="0"/>
              </a:rPr>
              <a:t>Password</a:t>
            </a:r>
            <a:endParaRPr lang="en-US" dirty="0">
              <a:latin typeface="Calibri" pitchFamily="34" charset="0"/>
            </a:endParaRPr>
          </a:p>
        </p:txBody>
      </p:sp>
      <p:cxnSp>
        <p:nvCxnSpPr>
          <p:cNvPr id="5" name="Straight Arrow Connector 4"/>
          <p:cNvCxnSpPr/>
          <p:nvPr/>
        </p:nvCxnSpPr>
        <p:spPr>
          <a:xfrm>
            <a:off x="2425995" y="4209364"/>
            <a:ext cx="1295400" cy="1"/>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3"/>
          <a:srcRect l="4019" t="8547" r="3864" b="9117"/>
          <a:stretch/>
        </p:blipFill>
        <p:spPr bwMode="auto">
          <a:xfrm>
            <a:off x="533400" y="1295400"/>
            <a:ext cx="7924800" cy="5033963"/>
          </a:xfrm>
          <a:prstGeom prst="rect">
            <a:avLst/>
          </a:prstGeom>
          <a:ln>
            <a:noFill/>
          </a:ln>
          <a:extLst>
            <a:ext uri="{53640926-AAD7-44D8-BBD7-CCE9431645EC}">
              <a14:shadowObscured xmlns:a14="http://schemas.microsoft.com/office/drawing/2010/main"/>
            </a:ext>
          </a:extLst>
        </p:spPr>
      </p:pic>
      <p:sp>
        <p:nvSpPr>
          <p:cNvPr id="2" name="Title 1"/>
          <p:cNvSpPr>
            <a:spLocks noGrp="1"/>
          </p:cNvSpPr>
          <p:nvPr>
            <p:ph type="title"/>
          </p:nvPr>
        </p:nvSpPr>
        <p:spPr/>
        <p:txBody>
          <a:bodyPr rtlCol="0">
            <a:normAutofit/>
          </a:bodyPr>
          <a:lstStyle/>
          <a:p>
            <a:pPr eaLnBrk="1" fontAlgn="auto" hangingPunct="1">
              <a:spcAft>
                <a:spcPts val="0"/>
              </a:spcAft>
              <a:defRPr/>
            </a:pPr>
            <a:r>
              <a:rPr lang="en-US" sz="3200" dirty="0"/>
              <a:t>Where and How Students Access </a:t>
            </a:r>
            <a:r>
              <a:rPr lang="en-US" sz="3200" dirty="0" err="1"/>
              <a:t>eBill</a:t>
            </a:r>
            <a:endParaRPr lang="en-US" sz="3200" dirty="0"/>
          </a:p>
        </p:txBody>
      </p:sp>
      <p:sp>
        <p:nvSpPr>
          <p:cNvPr id="4" name="TextBox 3"/>
          <p:cNvSpPr txBox="1"/>
          <p:nvPr/>
        </p:nvSpPr>
        <p:spPr>
          <a:xfrm>
            <a:off x="4953000" y="4614530"/>
            <a:ext cx="1485900" cy="646331"/>
          </a:xfrm>
          <a:prstGeom prst="rect">
            <a:avLst/>
          </a:prstGeom>
          <a:solidFill>
            <a:schemeClr val="tx2">
              <a:lumMod val="60000"/>
              <a:lumOff val="40000"/>
            </a:schemeClr>
          </a:solidFill>
        </p:spPr>
        <p:txBody>
          <a:bodyPr wrap="square">
            <a:spAutoFit/>
          </a:bodyPr>
          <a:lstStyle/>
          <a:p>
            <a:pPr fontAlgn="auto">
              <a:spcBef>
                <a:spcPts val="0"/>
              </a:spcBef>
              <a:spcAft>
                <a:spcPts val="0"/>
              </a:spcAft>
              <a:defRPr/>
            </a:pPr>
            <a:r>
              <a:rPr lang="en-US" dirty="0" smtClean="0">
                <a:latin typeface="+mn-lt"/>
                <a:cs typeface="+mn-cs"/>
              </a:rPr>
              <a:t>Click on My Finances</a:t>
            </a:r>
            <a:endParaRPr lang="en-US" dirty="0">
              <a:latin typeface="+mn-lt"/>
              <a:cs typeface="+mn-cs"/>
            </a:endParaRPr>
          </a:p>
        </p:txBody>
      </p:sp>
      <p:cxnSp>
        <p:nvCxnSpPr>
          <p:cNvPr id="5" name="Straight Arrow Connector 4"/>
          <p:cNvCxnSpPr>
            <a:stCxn id="4" idx="1"/>
          </p:cNvCxnSpPr>
          <p:nvPr/>
        </p:nvCxnSpPr>
        <p:spPr>
          <a:xfrm flipH="1" flipV="1">
            <a:off x="1981200" y="2112749"/>
            <a:ext cx="2971800" cy="2824947"/>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7467600" y="1524000"/>
            <a:ext cx="838200" cy="152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Tree>
    <p:extLst>
      <p:ext uri="{BB962C8B-B14F-4D97-AF65-F5344CB8AC3E}">
        <p14:creationId xmlns:p14="http://schemas.microsoft.com/office/powerpoint/2010/main" val="27300803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rotWithShape="1">
          <a:blip r:embed="rId3"/>
          <a:srcRect t="9469"/>
          <a:stretch/>
        </p:blipFill>
        <p:spPr bwMode="auto">
          <a:xfrm>
            <a:off x="685800" y="1295400"/>
            <a:ext cx="7696200" cy="5257800"/>
          </a:xfrm>
          <a:prstGeom prst="rect">
            <a:avLst/>
          </a:prstGeom>
          <a:ln>
            <a:noFill/>
          </a:ln>
          <a:extLst>
            <a:ext uri="{53640926-AAD7-44D8-BBD7-CCE9431645EC}">
              <a14:shadowObscured xmlns:a14="http://schemas.microsoft.com/office/drawing/2010/main"/>
            </a:ext>
          </a:extLst>
        </p:spPr>
      </p:pic>
      <p:sp>
        <p:nvSpPr>
          <p:cNvPr id="7170" name="Title 1"/>
          <p:cNvSpPr>
            <a:spLocks noGrp="1"/>
          </p:cNvSpPr>
          <p:nvPr>
            <p:ph type="title"/>
          </p:nvPr>
        </p:nvSpPr>
        <p:spPr/>
        <p:txBody>
          <a:bodyPr/>
          <a:lstStyle/>
          <a:p>
            <a:pPr eaLnBrk="1" hangingPunct="1"/>
            <a:r>
              <a:rPr lang="en-US" sz="4000" dirty="0"/>
              <a:t>Where and How Students Access </a:t>
            </a:r>
            <a:r>
              <a:rPr lang="en-US" sz="4000" dirty="0" err="1"/>
              <a:t>eBill</a:t>
            </a:r>
            <a:endParaRPr lang="en-US" sz="4000" dirty="0" smtClean="0"/>
          </a:p>
        </p:txBody>
      </p:sp>
      <p:sp>
        <p:nvSpPr>
          <p:cNvPr id="4" name="TextBox 3"/>
          <p:cNvSpPr txBox="1"/>
          <p:nvPr/>
        </p:nvSpPr>
        <p:spPr>
          <a:xfrm>
            <a:off x="1066800" y="4114800"/>
            <a:ext cx="1447800" cy="369332"/>
          </a:xfrm>
          <a:prstGeom prst="rect">
            <a:avLst/>
          </a:prstGeom>
          <a:solidFill>
            <a:schemeClr val="accent1"/>
          </a:solidFill>
        </p:spPr>
        <p:txBody>
          <a:bodyPr wrap="square" rtlCol="0">
            <a:spAutoFit/>
          </a:bodyPr>
          <a:lstStyle/>
          <a:p>
            <a:r>
              <a:rPr lang="en-US" dirty="0" smtClean="0"/>
              <a:t>Click </a:t>
            </a:r>
            <a:r>
              <a:rPr lang="en-US" dirty="0" err="1" smtClean="0"/>
              <a:t>eBill</a:t>
            </a:r>
            <a:r>
              <a:rPr lang="en-US" dirty="0" smtClean="0"/>
              <a:t> </a:t>
            </a:r>
            <a:endParaRPr lang="en-US" dirty="0"/>
          </a:p>
        </p:txBody>
      </p:sp>
      <p:cxnSp>
        <p:nvCxnSpPr>
          <p:cNvPr id="7" name="Straight Arrow Connector 6"/>
          <p:cNvCxnSpPr/>
          <p:nvPr/>
        </p:nvCxnSpPr>
        <p:spPr>
          <a:xfrm flipV="1">
            <a:off x="2362200" y="2793336"/>
            <a:ext cx="533400" cy="1289566"/>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7086600" y="1470394"/>
            <a:ext cx="990600" cy="152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Where and How Students Access </a:t>
            </a:r>
            <a:r>
              <a:rPr lang="en-US" sz="4000" dirty="0" err="1"/>
              <a:t>eBill</a:t>
            </a:r>
            <a:endParaRPr lang="en-US" sz="4000" dirty="0"/>
          </a:p>
        </p:txBody>
      </p:sp>
      <p:pic>
        <p:nvPicPr>
          <p:cNvPr id="4" name="Content Placeholder 3"/>
          <p:cNvPicPr>
            <a:picLocks noGrp="1"/>
          </p:cNvPicPr>
          <p:nvPr>
            <p:ph idx="1"/>
          </p:nvPr>
        </p:nvPicPr>
        <p:blipFill rotWithShape="1">
          <a:blip r:embed="rId2"/>
          <a:srcRect l="19231" t="8877" r="20994"/>
          <a:stretch/>
        </p:blipFill>
        <p:spPr bwMode="auto">
          <a:xfrm>
            <a:off x="838200" y="1206795"/>
            <a:ext cx="7467600" cy="5638800"/>
          </a:xfrm>
          <a:prstGeom prst="rect">
            <a:avLst/>
          </a:prstGeom>
          <a:ln>
            <a:noFill/>
          </a:ln>
          <a:extLst>
            <a:ext uri="{53640926-AAD7-44D8-BBD7-CCE9431645EC}">
              <a14:shadowObscured xmlns:a14="http://schemas.microsoft.com/office/drawing/2010/main"/>
            </a:ext>
          </a:extLst>
        </p:spPr>
      </p:pic>
      <p:sp>
        <p:nvSpPr>
          <p:cNvPr id="5" name="Rectangle 4"/>
          <p:cNvSpPr/>
          <p:nvPr/>
        </p:nvSpPr>
        <p:spPr>
          <a:xfrm>
            <a:off x="7315200" y="1329956"/>
            <a:ext cx="990600" cy="1524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3200400" y="5606534"/>
            <a:ext cx="2057400" cy="369332"/>
          </a:xfrm>
          <a:prstGeom prst="rect">
            <a:avLst/>
          </a:prstGeom>
          <a:solidFill>
            <a:schemeClr val="accent1"/>
          </a:solidFill>
        </p:spPr>
        <p:txBody>
          <a:bodyPr wrap="square" rtlCol="0">
            <a:spAutoFit/>
          </a:bodyPr>
          <a:lstStyle/>
          <a:p>
            <a:r>
              <a:rPr lang="en-US" dirty="0" smtClean="0"/>
              <a:t>Click </a:t>
            </a:r>
            <a:r>
              <a:rPr lang="en-US" dirty="0" err="1" smtClean="0"/>
              <a:t>eStatements</a:t>
            </a:r>
            <a:endParaRPr lang="en-US" dirty="0"/>
          </a:p>
        </p:txBody>
      </p:sp>
      <p:sp>
        <p:nvSpPr>
          <p:cNvPr id="7" name="TextBox 6"/>
          <p:cNvSpPr txBox="1"/>
          <p:nvPr/>
        </p:nvSpPr>
        <p:spPr>
          <a:xfrm>
            <a:off x="6096000" y="5776287"/>
            <a:ext cx="2133600" cy="369332"/>
          </a:xfrm>
          <a:prstGeom prst="rect">
            <a:avLst/>
          </a:prstGeom>
          <a:solidFill>
            <a:schemeClr val="accent1"/>
          </a:solidFill>
        </p:spPr>
        <p:txBody>
          <a:bodyPr wrap="square" rtlCol="0">
            <a:spAutoFit/>
          </a:bodyPr>
          <a:lstStyle/>
          <a:p>
            <a:r>
              <a:rPr lang="en-US" dirty="0" smtClean="0"/>
              <a:t>OR Click new bill </a:t>
            </a:r>
            <a:endParaRPr lang="en-US" dirty="0"/>
          </a:p>
        </p:txBody>
      </p:sp>
      <p:cxnSp>
        <p:nvCxnSpPr>
          <p:cNvPr id="8" name="Straight Arrow Connector 7"/>
          <p:cNvCxnSpPr/>
          <p:nvPr/>
        </p:nvCxnSpPr>
        <p:spPr>
          <a:xfrm flipH="1" flipV="1">
            <a:off x="2895600" y="2199167"/>
            <a:ext cx="762000" cy="3363433"/>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4267200" y="4343400"/>
            <a:ext cx="2209800" cy="1371601"/>
          </a:xfrm>
          <a:prstGeom prst="straightConnector1">
            <a:avLst/>
          </a:prstGeom>
          <a:ln w="635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59505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2_Office Theme">
  <a:themeElements>
    <a:clrScheme name="SLM">
      <a:dk1>
        <a:sysClr val="windowText" lastClr="000000"/>
      </a:dk1>
      <a:lt1>
        <a:sysClr val="window" lastClr="FFFFFF"/>
      </a:lt1>
      <a:dk2>
        <a:srgbClr val="1F77C3"/>
      </a:dk2>
      <a:lt2>
        <a:srgbClr val="878787"/>
      </a:lt2>
      <a:accent1>
        <a:srgbClr val="1E76C1"/>
      </a:accent1>
      <a:accent2>
        <a:srgbClr val="93B420"/>
      </a:accent2>
      <a:accent3>
        <a:srgbClr val="F57500"/>
      </a:accent3>
      <a:accent4>
        <a:srgbClr val="878787"/>
      </a:accent4>
      <a:accent5>
        <a:srgbClr val="252525"/>
      </a:accent5>
      <a:accent6>
        <a:srgbClr val="032084"/>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wrap="square" rtlCol="0">
        <a:normAutofit/>
      </a:bodyPr>
      <a:lstStyle>
        <a:defPPr marL="0" marR="0" indent="0" algn="l" defTabSz="457200" rtl="0" eaLnBrk="1" fontAlgn="auto" latinLnBrk="0" hangingPunct="1">
          <a:lnSpc>
            <a:spcPct val="100000"/>
          </a:lnSpc>
          <a:spcBef>
            <a:spcPct val="0"/>
          </a:spcBef>
          <a:spcAft>
            <a:spcPts val="0"/>
          </a:spcAft>
          <a:buClrTx/>
          <a:buSzTx/>
          <a:buFontTx/>
          <a:buNone/>
          <a:tabLst/>
          <a:defRPr kumimoji="0" sz="1600" b="0" i="0" u="none" strike="noStrike" kern="1200" cap="none" spc="0" normalizeH="0" baseline="0" noProof="0" dirty="0" err="1" smtClean="0">
            <a:ln>
              <a:noFill/>
            </a:ln>
            <a:solidFill>
              <a:schemeClr val="tx1"/>
            </a:solidFill>
            <a:effectLst/>
            <a:uLnTx/>
            <a:uFillTx/>
            <a:latin typeface="+mj-lt"/>
            <a:ea typeface="+mj-ea"/>
            <a:cs typeface="+mj-cs"/>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7167</TotalTime>
  <Words>1416</Words>
  <Application>Microsoft Office PowerPoint</Application>
  <PresentationFormat>On-screen Show (4:3)</PresentationFormat>
  <Paragraphs>339</Paragraphs>
  <Slides>53</Slides>
  <Notes>28</Notes>
  <HiddenSlides>0</HiddenSlides>
  <MMClips>0</MMClips>
  <ScaleCrop>false</ScaleCrop>
  <HeadingPairs>
    <vt:vector size="4" baseType="variant">
      <vt:variant>
        <vt:lpstr>Theme</vt:lpstr>
      </vt:variant>
      <vt:variant>
        <vt:i4>2</vt:i4>
      </vt:variant>
      <vt:variant>
        <vt:lpstr>Slide Titles</vt:lpstr>
      </vt:variant>
      <vt:variant>
        <vt:i4>53</vt:i4>
      </vt:variant>
    </vt:vector>
  </HeadingPairs>
  <TitlesOfParts>
    <vt:vector size="55" baseType="lpstr">
      <vt:lpstr>Office Theme</vt:lpstr>
      <vt:lpstr>2_Office Theme</vt:lpstr>
      <vt:lpstr>    Auburn University Student Financial Services</vt:lpstr>
      <vt:lpstr>Agenda</vt:lpstr>
      <vt:lpstr>Student Financial Services</vt:lpstr>
      <vt:lpstr>Student Financial Services</vt:lpstr>
      <vt:lpstr>Where and How Students Access eBill</vt:lpstr>
      <vt:lpstr>Where and How Students Access eBill</vt:lpstr>
      <vt:lpstr>Where and How Students Access eBill</vt:lpstr>
      <vt:lpstr>Where and How Students Access eBill</vt:lpstr>
      <vt:lpstr>Where and How Students Access eBill</vt:lpstr>
      <vt:lpstr>Where and How Students Access eBill</vt:lpstr>
      <vt:lpstr>eBill Examples</vt:lpstr>
      <vt:lpstr>eBill Examples</vt:lpstr>
      <vt:lpstr>eBill Examples</vt:lpstr>
      <vt:lpstr>Add Direct Deposit Information</vt:lpstr>
      <vt:lpstr>Add Direct Deposit Information</vt:lpstr>
      <vt:lpstr>Add Direct Deposit Information</vt:lpstr>
      <vt:lpstr>Add Direct Deposit Information</vt:lpstr>
      <vt:lpstr>Add Direct Deposit Information</vt:lpstr>
      <vt:lpstr>Complete Prepaid Tuition Plan Notification</vt:lpstr>
      <vt:lpstr>Complete Prepaid Tuition Plan Notification</vt:lpstr>
      <vt:lpstr>2016-17 PACT rates Pact will only pay 2010 rates</vt:lpstr>
      <vt:lpstr>Authorizations Student gives to parents</vt:lpstr>
      <vt:lpstr>Complete Release of Information Statement</vt:lpstr>
      <vt:lpstr>Complete Release of Information Statement</vt:lpstr>
      <vt:lpstr>Complete Release of Information Statement</vt:lpstr>
      <vt:lpstr>Add Authorized User</vt:lpstr>
      <vt:lpstr>Add Authorized User</vt:lpstr>
      <vt:lpstr>Add Authorized User</vt:lpstr>
      <vt:lpstr>Add Authorized User</vt:lpstr>
      <vt:lpstr>Add Authorized User</vt:lpstr>
      <vt:lpstr>Add Authorized User</vt:lpstr>
      <vt:lpstr>Add Authorized User 1st email to authorized user</vt:lpstr>
      <vt:lpstr>Add Authorized User 2nd email to authorized user</vt:lpstr>
      <vt:lpstr>Authorized User</vt:lpstr>
      <vt:lpstr>Authorized User Access</vt:lpstr>
      <vt:lpstr>Authorized User Access</vt:lpstr>
      <vt:lpstr>Authorized User Access</vt:lpstr>
      <vt:lpstr>Authorized User Access</vt:lpstr>
      <vt:lpstr>Authorized User Access</vt:lpstr>
      <vt:lpstr>Make A Payment</vt:lpstr>
      <vt:lpstr>Make a Payment</vt:lpstr>
      <vt:lpstr>Make a Payment</vt:lpstr>
      <vt:lpstr>Make a Payment</vt:lpstr>
      <vt:lpstr>Make a Payment</vt:lpstr>
      <vt:lpstr>Make a Payment</vt:lpstr>
      <vt:lpstr>Important Dates</vt:lpstr>
      <vt:lpstr>Payment Plan</vt:lpstr>
      <vt:lpstr>Payment Plan</vt:lpstr>
      <vt:lpstr>GradGuard Tuition Insurance</vt:lpstr>
      <vt:lpstr>What if student drops classes after the semester starts?</vt:lpstr>
      <vt:lpstr>I Wish Parents had known….  Reflections from SFS </vt:lpstr>
      <vt:lpstr>I Wish Parents had known….  Reflections from SFS </vt:lpstr>
      <vt:lpstr>Contact Info</vt:lpstr>
    </vt:vector>
  </TitlesOfParts>
  <Company>Auburn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MCCOYGC</dc:creator>
  <cp:lastModifiedBy>issadmin</cp:lastModifiedBy>
  <cp:revision>285</cp:revision>
  <cp:lastPrinted>2016-05-17T16:00:01Z</cp:lastPrinted>
  <dcterms:created xsi:type="dcterms:W3CDTF">2010-06-18T18:15:27Z</dcterms:created>
  <dcterms:modified xsi:type="dcterms:W3CDTF">2016-05-17T21:07:18Z</dcterms:modified>
</cp:coreProperties>
</file>