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76"/>
  </p:notesMasterIdLst>
  <p:sldIdLst>
    <p:sldId id="306" r:id="rId3"/>
    <p:sldId id="334" r:id="rId4"/>
    <p:sldId id="371" r:id="rId5"/>
    <p:sldId id="339" r:id="rId6"/>
    <p:sldId id="342" r:id="rId7"/>
    <p:sldId id="370" r:id="rId8"/>
    <p:sldId id="259" r:id="rId9"/>
    <p:sldId id="264" r:id="rId10"/>
    <p:sldId id="340" r:id="rId11"/>
    <p:sldId id="262" r:id="rId12"/>
    <p:sldId id="344" r:id="rId13"/>
    <p:sldId id="359" r:id="rId14"/>
    <p:sldId id="311" r:id="rId15"/>
    <p:sldId id="372" r:id="rId16"/>
    <p:sldId id="360" r:id="rId17"/>
    <p:sldId id="330" r:id="rId18"/>
    <p:sldId id="324" r:id="rId19"/>
    <p:sldId id="361" r:id="rId20"/>
    <p:sldId id="366" r:id="rId21"/>
    <p:sldId id="293" r:id="rId22"/>
    <p:sldId id="350" r:id="rId23"/>
    <p:sldId id="379" r:id="rId24"/>
    <p:sldId id="380" r:id="rId25"/>
    <p:sldId id="345" r:id="rId26"/>
    <p:sldId id="296" r:id="rId27"/>
    <p:sldId id="346" r:id="rId28"/>
    <p:sldId id="297" r:id="rId29"/>
    <p:sldId id="295" r:id="rId30"/>
    <p:sldId id="367" r:id="rId31"/>
    <p:sldId id="302" r:id="rId32"/>
    <p:sldId id="353" r:id="rId33"/>
    <p:sldId id="376" r:id="rId34"/>
    <p:sldId id="377" r:id="rId35"/>
    <p:sldId id="378" r:id="rId36"/>
    <p:sldId id="341" r:id="rId37"/>
    <p:sldId id="294" r:id="rId38"/>
    <p:sldId id="300" r:id="rId39"/>
    <p:sldId id="301" r:id="rId40"/>
    <p:sldId id="303" r:id="rId41"/>
    <p:sldId id="362" r:id="rId42"/>
    <p:sldId id="267" r:id="rId43"/>
    <p:sldId id="268" r:id="rId44"/>
    <p:sldId id="269" r:id="rId45"/>
    <p:sldId id="270" r:id="rId46"/>
    <p:sldId id="271" r:id="rId47"/>
    <p:sldId id="272" r:id="rId48"/>
    <p:sldId id="347" r:id="rId49"/>
    <p:sldId id="374" r:id="rId50"/>
    <p:sldId id="375" r:id="rId51"/>
    <p:sldId id="291" r:id="rId52"/>
    <p:sldId id="351" r:id="rId53"/>
    <p:sldId id="352" r:id="rId54"/>
    <p:sldId id="288" r:id="rId55"/>
    <p:sldId id="289" r:id="rId56"/>
    <p:sldId id="373" r:id="rId57"/>
    <p:sldId id="290" r:id="rId58"/>
    <p:sldId id="274" r:id="rId59"/>
    <p:sldId id="276" r:id="rId60"/>
    <p:sldId id="278" r:id="rId61"/>
    <p:sldId id="280" r:id="rId62"/>
    <p:sldId id="363" r:id="rId63"/>
    <p:sldId id="364" r:id="rId64"/>
    <p:sldId id="365" r:id="rId65"/>
    <p:sldId id="329" r:id="rId66"/>
    <p:sldId id="328" r:id="rId67"/>
    <p:sldId id="338" r:id="rId68"/>
    <p:sldId id="368" r:id="rId69"/>
    <p:sldId id="369" r:id="rId70"/>
    <p:sldId id="331" r:id="rId71"/>
    <p:sldId id="343" r:id="rId72"/>
    <p:sldId id="348" r:id="rId73"/>
    <p:sldId id="349" r:id="rId74"/>
    <p:sldId id="332" r:id="rId7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511"/>
    <a:srgbClr val="002649"/>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91167" autoAdjust="0"/>
  </p:normalViewPr>
  <p:slideViewPr>
    <p:cSldViewPr>
      <p:cViewPr varScale="1">
        <p:scale>
          <a:sx n="83" d="100"/>
          <a:sy n="83" d="100"/>
        </p:scale>
        <p:origin x="1086"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a:latin typeface="+mn-lt"/>
                <a:cs typeface="+mn-cs"/>
              </a:defRPr>
            </a:lvl1pPr>
          </a:lstStyle>
          <a:p>
            <a:pPr>
              <a:defRPr/>
            </a:pPr>
            <a:fld id="{7388ACA3-20ED-4617-966A-74FB3006BEF1}" type="datetimeFigureOut">
              <a:rPr lang="en-US"/>
              <a:pPr>
                <a:defRPr/>
              </a:pPr>
              <a:t>6/4/2018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a:latin typeface="+mn-lt"/>
                <a:cs typeface="+mn-cs"/>
              </a:defRPr>
            </a:lvl1pPr>
          </a:lstStyle>
          <a:p>
            <a:pPr>
              <a:defRPr/>
            </a:pPr>
            <a:fld id="{BEF44B43-3BD1-44ED-9248-75949157CC75}" type="slidenum">
              <a:rPr lang="en-US"/>
              <a:pPr>
                <a:defRPr/>
              </a:pPr>
              <a:t>‹#›</a:t>
            </a:fld>
            <a:endParaRPr lang="en-US" dirty="0"/>
          </a:p>
        </p:txBody>
      </p:sp>
    </p:spTree>
    <p:extLst>
      <p:ext uri="{BB962C8B-B14F-4D97-AF65-F5344CB8AC3E}">
        <p14:creationId xmlns:p14="http://schemas.microsoft.com/office/powerpoint/2010/main" val="576543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a:t>
            </a:fld>
            <a:endParaRPr lang="en-US" dirty="0"/>
          </a:p>
        </p:txBody>
      </p:sp>
    </p:spTree>
    <p:extLst>
      <p:ext uri="{BB962C8B-B14F-4D97-AF65-F5344CB8AC3E}">
        <p14:creationId xmlns:p14="http://schemas.microsoft.com/office/powerpoint/2010/main" val="11221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31</a:t>
            </a:fld>
            <a:endParaRPr lang="en-US" dirty="0"/>
          </a:p>
        </p:txBody>
      </p:sp>
    </p:spTree>
    <p:extLst>
      <p:ext uri="{BB962C8B-B14F-4D97-AF65-F5344CB8AC3E}">
        <p14:creationId xmlns:p14="http://schemas.microsoft.com/office/powerpoint/2010/main" val="143375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35</a:t>
            </a:fld>
            <a:endParaRPr lang="en-US" dirty="0"/>
          </a:p>
        </p:txBody>
      </p:sp>
    </p:spTree>
    <p:extLst>
      <p:ext uri="{BB962C8B-B14F-4D97-AF65-F5344CB8AC3E}">
        <p14:creationId xmlns:p14="http://schemas.microsoft.com/office/powerpoint/2010/main" val="27022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38</a:t>
            </a:fld>
            <a:endParaRPr lang="en-US" dirty="0"/>
          </a:p>
        </p:txBody>
      </p:sp>
    </p:spTree>
    <p:extLst>
      <p:ext uri="{BB962C8B-B14F-4D97-AF65-F5344CB8AC3E}">
        <p14:creationId xmlns:p14="http://schemas.microsoft.com/office/powerpoint/2010/main" val="332956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41</a:t>
            </a:fld>
            <a:endParaRPr lang="en-US" dirty="0"/>
          </a:p>
        </p:txBody>
      </p:sp>
    </p:spTree>
    <p:extLst>
      <p:ext uri="{BB962C8B-B14F-4D97-AF65-F5344CB8AC3E}">
        <p14:creationId xmlns:p14="http://schemas.microsoft.com/office/powerpoint/2010/main" val="952889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42</a:t>
            </a:fld>
            <a:endParaRPr lang="en-US" dirty="0"/>
          </a:p>
        </p:txBody>
      </p:sp>
    </p:spTree>
    <p:extLst>
      <p:ext uri="{BB962C8B-B14F-4D97-AF65-F5344CB8AC3E}">
        <p14:creationId xmlns:p14="http://schemas.microsoft.com/office/powerpoint/2010/main" val="1410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43</a:t>
            </a:fld>
            <a:endParaRPr lang="en-US" dirty="0"/>
          </a:p>
        </p:txBody>
      </p:sp>
    </p:spTree>
    <p:extLst>
      <p:ext uri="{BB962C8B-B14F-4D97-AF65-F5344CB8AC3E}">
        <p14:creationId xmlns:p14="http://schemas.microsoft.com/office/powerpoint/2010/main" val="189363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44</a:t>
            </a:fld>
            <a:endParaRPr lang="en-US" dirty="0"/>
          </a:p>
        </p:txBody>
      </p:sp>
    </p:spTree>
    <p:extLst>
      <p:ext uri="{BB962C8B-B14F-4D97-AF65-F5344CB8AC3E}">
        <p14:creationId xmlns:p14="http://schemas.microsoft.com/office/powerpoint/2010/main" val="353822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50</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53</a:t>
            </a:fld>
            <a:endParaRPr lang="en-US" dirty="0"/>
          </a:p>
        </p:txBody>
      </p:sp>
    </p:spTree>
    <p:extLst>
      <p:ext uri="{BB962C8B-B14F-4D97-AF65-F5344CB8AC3E}">
        <p14:creationId xmlns:p14="http://schemas.microsoft.com/office/powerpoint/2010/main" val="161632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54</a:t>
            </a:fld>
            <a:endParaRPr lang="en-US" dirty="0"/>
          </a:p>
        </p:txBody>
      </p:sp>
    </p:spTree>
    <p:extLst>
      <p:ext uri="{BB962C8B-B14F-4D97-AF65-F5344CB8AC3E}">
        <p14:creationId xmlns:p14="http://schemas.microsoft.com/office/powerpoint/2010/main" val="104635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a:t>
            </a:fld>
            <a:endParaRPr lang="en-US" dirty="0"/>
          </a:p>
        </p:txBody>
      </p:sp>
    </p:spTree>
    <p:extLst>
      <p:ext uri="{BB962C8B-B14F-4D97-AF65-F5344CB8AC3E}">
        <p14:creationId xmlns:p14="http://schemas.microsoft.com/office/powerpoint/2010/main" val="245390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56</a:t>
            </a:fld>
            <a:endParaRPr lang="en-US" dirty="0"/>
          </a:p>
        </p:txBody>
      </p:sp>
    </p:spTree>
    <p:extLst>
      <p:ext uri="{BB962C8B-B14F-4D97-AF65-F5344CB8AC3E}">
        <p14:creationId xmlns:p14="http://schemas.microsoft.com/office/powerpoint/2010/main" val="270463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57</a:t>
            </a:fld>
            <a:endParaRPr lang="en-US" dirty="0"/>
          </a:p>
        </p:txBody>
      </p:sp>
    </p:spTree>
    <p:extLst>
      <p:ext uri="{BB962C8B-B14F-4D97-AF65-F5344CB8AC3E}">
        <p14:creationId xmlns:p14="http://schemas.microsoft.com/office/powerpoint/2010/main" val="363888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58</a:t>
            </a:fld>
            <a:endParaRPr lang="en-US" dirty="0"/>
          </a:p>
        </p:txBody>
      </p:sp>
    </p:spTree>
    <p:extLst>
      <p:ext uri="{BB962C8B-B14F-4D97-AF65-F5344CB8AC3E}">
        <p14:creationId xmlns:p14="http://schemas.microsoft.com/office/powerpoint/2010/main" val="2249741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59</a:t>
            </a:fld>
            <a:endParaRPr lang="en-US" dirty="0"/>
          </a:p>
        </p:txBody>
      </p:sp>
    </p:spTree>
    <p:extLst>
      <p:ext uri="{BB962C8B-B14F-4D97-AF65-F5344CB8AC3E}">
        <p14:creationId xmlns:p14="http://schemas.microsoft.com/office/powerpoint/2010/main" val="3021827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60</a:t>
            </a:fld>
            <a:endParaRPr lang="en-US" dirty="0"/>
          </a:p>
        </p:txBody>
      </p:sp>
    </p:spTree>
    <p:extLst>
      <p:ext uri="{BB962C8B-B14F-4D97-AF65-F5344CB8AC3E}">
        <p14:creationId xmlns:p14="http://schemas.microsoft.com/office/powerpoint/2010/main" val="370409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64</a:t>
            </a:fld>
            <a:endParaRPr lang="en-US" dirty="0"/>
          </a:p>
        </p:txBody>
      </p:sp>
    </p:spTree>
    <p:extLst>
      <p:ext uri="{BB962C8B-B14F-4D97-AF65-F5344CB8AC3E}">
        <p14:creationId xmlns:p14="http://schemas.microsoft.com/office/powerpoint/2010/main" val="952792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67</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9AE51-507C-4218-9AD9-12D62B4BA453}"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91954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8</a:t>
            </a:fld>
            <a:endParaRPr lang="en-US" dirty="0"/>
          </a:p>
        </p:txBody>
      </p:sp>
    </p:spTree>
    <p:extLst>
      <p:ext uri="{BB962C8B-B14F-4D97-AF65-F5344CB8AC3E}">
        <p14:creationId xmlns:p14="http://schemas.microsoft.com/office/powerpoint/2010/main" val="75461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9</a:t>
            </a:fld>
            <a:endParaRPr lang="en-US" dirty="0"/>
          </a:p>
        </p:txBody>
      </p:sp>
    </p:spTree>
    <p:extLst>
      <p:ext uri="{BB962C8B-B14F-4D97-AF65-F5344CB8AC3E}">
        <p14:creationId xmlns:p14="http://schemas.microsoft.com/office/powerpoint/2010/main" val="69354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10</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13</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28</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29</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30</a:t>
            </a:fld>
            <a:endParaRPr lang="en-US" dirty="0"/>
          </a:p>
        </p:txBody>
      </p:sp>
    </p:spTree>
    <p:extLst>
      <p:ext uri="{BB962C8B-B14F-4D97-AF65-F5344CB8AC3E}">
        <p14:creationId xmlns:p14="http://schemas.microsoft.com/office/powerpoint/2010/main" val="409386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ACC6AA-85B3-4265-B99C-5317BA896AE2}" type="datetimeFigureOut">
              <a:rPr lang="en-US"/>
              <a:pPr>
                <a:defRPr/>
              </a:pPr>
              <a:t>6/4/2018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D94BD6-F450-4F91-9D1A-70C3DC9AE670}" type="slidenum">
              <a:rPr lang="en-US"/>
              <a:pPr>
                <a:defRPr/>
              </a:pPr>
              <a:t>‹#›</a:t>
            </a:fld>
            <a:endParaRPr lang="en-US" dirty="0"/>
          </a:p>
        </p:txBody>
      </p:sp>
    </p:spTree>
    <p:extLst>
      <p:ext uri="{BB962C8B-B14F-4D97-AF65-F5344CB8AC3E}">
        <p14:creationId xmlns:p14="http://schemas.microsoft.com/office/powerpoint/2010/main" val="239246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C4A8E0-F27B-4E52-857C-DBFCC4FBEDE9}" type="datetimeFigureOut">
              <a:rPr lang="en-US"/>
              <a:pPr>
                <a:defRPr/>
              </a:pPr>
              <a:t>6/4/2018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EFF07A-4F41-45BE-B10D-8FA71D3C791C}" type="slidenum">
              <a:rPr lang="en-US"/>
              <a:pPr>
                <a:defRPr/>
              </a:pPr>
              <a:t>‹#›</a:t>
            </a:fld>
            <a:endParaRPr lang="en-US" dirty="0"/>
          </a:p>
        </p:txBody>
      </p:sp>
    </p:spTree>
    <p:extLst>
      <p:ext uri="{BB962C8B-B14F-4D97-AF65-F5344CB8AC3E}">
        <p14:creationId xmlns:p14="http://schemas.microsoft.com/office/powerpoint/2010/main" val="74521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BE90B-2F2F-40A2-9762-5B6CD67C7AE4}" type="datetimeFigureOut">
              <a:rPr lang="en-US"/>
              <a:pPr>
                <a:defRPr/>
              </a:pPr>
              <a:t>6/4/2018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0455F0-C486-4FEC-8B9A-77476B4231B1}" type="slidenum">
              <a:rPr lang="en-US"/>
              <a:pPr>
                <a:defRPr/>
              </a:pPr>
              <a:t>‹#›</a:t>
            </a:fld>
            <a:endParaRPr lang="en-US" dirty="0"/>
          </a:p>
        </p:txBody>
      </p:sp>
    </p:spTree>
    <p:extLst>
      <p:ext uri="{BB962C8B-B14F-4D97-AF65-F5344CB8AC3E}">
        <p14:creationId xmlns:p14="http://schemas.microsoft.com/office/powerpoint/2010/main" val="228648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4733"/>
            <a:ext cx="8229600" cy="5096934"/>
          </a:xfrm>
          <a:prstGeom prst="rect">
            <a:avLst/>
          </a:prstGeom>
        </p:spPr>
        <p:txBody>
          <a:bodyPr>
            <a:normAutofit/>
          </a:bodyPr>
          <a:lstStyle>
            <a:lvl1pPr>
              <a:buClr>
                <a:srgbClr val="1F77C3"/>
              </a:buClr>
              <a:buSzPct val="55000"/>
              <a:buFont typeface="Lucida Grande"/>
              <a:buChar char="►"/>
              <a:defRPr/>
            </a:lvl1pPr>
            <a:lvl2pPr>
              <a:buClr>
                <a:srgbClr val="1F77C3"/>
              </a:buClr>
              <a:defRPr/>
            </a:lvl2pPr>
            <a:lvl3pPr>
              <a:buClr>
                <a:srgbClr val="1F77C3"/>
              </a:buClr>
              <a:defRPr/>
            </a:lvl3pPr>
            <a:lvl4pPr>
              <a:buClr>
                <a:srgbClr val="1F77C3"/>
              </a:buClr>
              <a:defRPr/>
            </a:lvl4pPr>
            <a:lvl5pPr>
              <a:buClr>
                <a:srgbClr val="1F77C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4"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08038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423075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58957"/>
            <a:ext cx="4040188"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1067" y="2190252"/>
            <a:ext cx="4040188"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58957"/>
            <a:ext cx="4041775"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98718"/>
            <a:ext cx="4041775"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7"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64523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3575050" y="1540934"/>
            <a:ext cx="5111750" cy="4585230"/>
          </a:xfrm>
          <a:prstGeom prst="rect">
            <a:avLst/>
          </a:prstGeom>
        </p:spPr>
        <p:txBody>
          <a:bodyPr>
            <a:normAutofit/>
          </a:bodyPr>
          <a:lstStyle>
            <a:lvl1pPr>
              <a:buClr>
                <a:schemeClr val="tx2"/>
              </a:buClr>
              <a:buSzPct val="55000"/>
              <a:buFont typeface="Lucida Grande"/>
              <a:buChar char="►"/>
              <a:defRPr sz="3200"/>
            </a:lvl1pPr>
            <a:lvl2pPr>
              <a:buClr>
                <a:schemeClr val="tx2"/>
              </a:buClr>
              <a:defRPr sz="2800"/>
            </a:lvl2pPr>
            <a:lvl3pPr>
              <a:buClr>
                <a:schemeClr val="tx2"/>
              </a:buClr>
              <a:defRPr sz="2400"/>
            </a:lvl3pPr>
            <a:lvl4pPr>
              <a:buClr>
                <a:schemeClr val="tx2"/>
              </a:buClr>
              <a:defRPr sz="2000"/>
            </a:lvl4pPr>
            <a:lvl5pPr>
              <a:buClr>
                <a:schemeClr val="tx2"/>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half" idx="2"/>
          </p:nvPr>
        </p:nvSpPr>
        <p:spPr>
          <a:xfrm>
            <a:off x="457200" y="2218267"/>
            <a:ext cx="3008313" cy="4027825"/>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9"/>
          <p:cNvSpPr>
            <a:spLocks noGrp="1"/>
          </p:cNvSpPr>
          <p:nvPr>
            <p:ph type="body" sz="quarter" idx="11" hasCustomPrompt="1"/>
          </p:nvPr>
        </p:nvSpPr>
        <p:spPr>
          <a:xfrm>
            <a:off x="461963" y="1543506"/>
            <a:ext cx="3001962" cy="646113"/>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2329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1792288" y="1684865"/>
            <a:ext cx="5486400" cy="30249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p:cNvSpPr>
            <a:spLocks noGrp="1"/>
          </p:cNvSpPr>
          <p:nvPr>
            <p:ph type="body" sz="half" idx="2"/>
          </p:nvPr>
        </p:nvSpPr>
        <p:spPr>
          <a:xfrm>
            <a:off x="1792288" y="54342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ext Placeholder 10"/>
          <p:cNvSpPr>
            <a:spLocks noGrp="1"/>
          </p:cNvSpPr>
          <p:nvPr>
            <p:ph type="body" sz="quarter" idx="11" hasCustomPrompt="1"/>
          </p:nvPr>
        </p:nvSpPr>
        <p:spPr>
          <a:xfrm>
            <a:off x="1789545" y="4985326"/>
            <a:ext cx="5484380" cy="439161"/>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16662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32467"/>
            <a:ext cx="4038600" cy="4916969"/>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Content Placeholder 4" descr="QuestionMark-WHITE.png"/>
          <p:cNvPicPr>
            <a:picLocks noChangeAspect="1"/>
          </p:cNvPicPr>
          <p:nvPr userDrawn="1"/>
        </p:nvPicPr>
        <p:blipFill>
          <a:blip r:embed="rId2" cstate="print"/>
          <a:srcRect t="-9423" b="-9423"/>
          <a:stretch>
            <a:fillRect/>
          </a:stretch>
        </p:blipFill>
        <p:spPr>
          <a:xfrm>
            <a:off x="4648200" y="1923473"/>
            <a:ext cx="4038600" cy="4525963"/>
          </a:xfrm>
          <a:prstGeom prst="rect">
            <a:avLst/>
          </a:prstGeom>
        </p:spPr>
      </p:pic>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377998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112" y="1898651"/>
            <a:ext cx="3729615" cy="395817"/>
          </a:xfrm>
          <a:prstGeom prst="rect">
            <a:avLst/>
          </a:prstGeom>
        </p:spPr>
        <p:txBody>
          <a:bodyPr vert="horz">
            <a:normAutofit/>
          </a:bodyPr>
          <a:lstStyle>
            <a:lvl1pPr>
              <a:buNone/>
              <a:defRPr sz="1800" baseline="0"/>
            </a:lvl1pPr>
          </a:lstStyle>
          <a:p>
            <a:pPr lvl="0"/>
            <a:r>
              <a:rPr lang="en-US" dirty="0" smtClean="0"/>
              <a:t>Area 1</a:t>
            </a:r>
          </a:p>
        </p:txBody>
      </p:sp>
      <p:cxnSp>
        <p:nvCxnSpPr>
          <p:cNvPr id="19" name="Straight Connector 18"/>
          <p:cNvCxnSpPr/>
          <p:nvPr userDrawn="1"/>
        </p:nvCxnSpPr>
        <p:spPr>
          <a:xfrm rot="5400000">
            <a:off x="2407227" y="3958937"/>
            <a:ext cx="414481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519545" y="3933250"/>
            <a:ext cx="79317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Content Placeholder 21"/>
          <p:cNvSpPr>
            <a:spLocks noGrp="1"/>
          </p:cNvSpPr>
          <p:nvPr>
            <p:ph sz="quarter" idx="19" hasCustomPrompt="1"/>
          </p:nvPr>
        </p:nvSpPr>
        <p:spPr>
          <a:xfrm>
            <a:off x="516466"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29" name="Text Placeholder 4"/>
          <p:cNvSpPr>
            <a:spLocks noGrp="1"/>
          </p:cNvSpPr>
          <p:nvPr>
            <p:ph type="body" sz="quarter" idx="20" hasCustomPrompt="1"/>
          </p:nvPr>
        </p:nvSpPr>
        <p:spPr>
          <a:xfrm>
            <a:off x="4718579" y="1898651"/>
            <a:ext cx="3729615" cy="395817"/>
          </a:xfrm>
          <a:prstGeom prst="rect">
            <a:avLst/>
          </a:prstGeom>
        </p:spPr>
        <p:txBody>
          <a:bodyPr vert="horz">
            <a:normAutofit/>
          </a:bodyPr>
          <a:lstStyle>
            <a:lvl1pPr>
              <a:buNone/>
              <a:defRPr sz="1800" baseline="0"/>
            </a:lvl1pPr>
          </a:lstStyle>
          <a:p>
            <a:pPr lvl="0"/>
            <a:r>
              <a:rPr lang="en-US" dirty="0" smtClean="0"/>
              <a:t>Area 2</a:t>
            </a:r>
          </a:p>
        </p:txBody>
      </p:sp>
      <p:sp>
        <p:nvSpPr>
          <p:cNvPr id="30" name="Content Placeholder 21"/>
          <p:cNvSpPr>
            <a:spLocks noGrp="1"/>
          </p:cNvSpPr>
          <p:nvPr>
            <p:ph sz="quarter" idx="21" hasCustomPrompt="1"/>
          </p:nvPr>
        </p:nvSpPr>
        <p:spPr>
          <a:xfrm>
            <a:off x="4715933"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1" name="Text Placeholder 4"/>
          <p:cNvSpPr>
            <a:spLocks noGrp="1"/>
          </p:cNvSpPr>
          <p:nvPr>
            <p:ph type="body" sz="quarter" idx="22" hasCustomPrompt="1"/>
          </p:nvPr>
        </p:nvSpPr>
        <p:spPr>
          <a:xfrm>
            <a:off x="519112" y="4150785"/>
            <a:ext cx="3729615" cy="395817"/>
          </a:xfrm>
          <a:prstGeom prst="rect">
            <a:avLst/>
          </a:prstGeom>
        </p:spPr>
        <p:txBody>
          <a:bodyPr vert="horz">
            <a:normAutofit/>
          </a:bodyPr>
          <a:lstStyle>
            <a:lvl1pPr>
              <a:buNone/>
              <a:defRPr sz="1800" baseline="0"/>
            </a:lvl1pPr>
          </a:lstStyle>
          <a:p>
            <a:pPr lvl="0"/>
            <a:r>
              <a:rPr lang="en-US" dirty="0" smtClean="0"/>
              <a:t>Area 3</a:t>
            </a:r>
          </a:p>
        </p:txBody>
      </p:sp>
      <p:sp>
        <p:nvSpPr>
          <p:cNvPr id="32" name="Content Placeholder 21"/>
          <p:cNvSpPr>
            <a:spLocks noGrp="1"/>
          </p:cNvSpPr>
          <p:nvPr>
            <p:ph sz="quarter" idx="23" hasCustomPrompt="1"/>
          </p:nvPr>
        </p:nvSpPr>
        <p:spPr>
          <a:xfrm>
            <a:off x="516466"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3" name="Text Placeholder 4"/>
          <p:cNvSpPr>
            <a:spLocks noGrp="1"/>
          </p:cNvSpPr>
          <p:nvPr>
            <p:ph type="body" sz="quarter" idx="24" hasCustomPrompt="1"/>
          </p:nvPr>
        </p:nvSpPr>
        <p:spPr>
          <a:xfrm>
            <a:off x="4718579" y="4150785"/>
            <a:ext cx="3729615" cy="395817"/>
          </a:xfrm>
          <a:prstGeom prst="rect">
            <a:avLst/>
          </a:prstGeom>
        </p:spPr>
        <p:txBody>
          <a:bodyPr vert="horz">
            <a:normAutofit/>
          </a:bodyPr>
          <a:lstStyle>
            <a:lvl1pPr>
              <a:buNone/>
              <a:defRPr sz="1800" baseline="0"/>
            </a:lvl1pPr>
          </a:lstStyle>
          <a:p>
            <a:pPr lvl="0"/>
            <a:r>
              <a:rPr lang="en-US" dirty="0" smtClean="0"/>
              <a:t>Area 4</a:t>
            </a:r>
          </a:p>
        </p:txBody>
      </p:sp>
      <p:sp>
        <p:nvSpPr>
          <p:cNvPr id="34" name="Content Placeholder 21"/>
          <p:cNvSpPr>
            <a:spLocks noGrp="1"/>
          </p:cNvSpPr>
          <p:nvPr>
            <p:ph sz="quarter" idx="25" hasCustomPrompt="1"/>
          </p:nvPr>
        </p:nvSpPr>
        <p:spPr>
          <a:xfrm>
            <a:off x="4715933"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15"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13"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1203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bg>
      <p:bgPr>
        <a:gradFill flip="none" rotWithShape="1">
          <a:gsLst>
            <a:gs pos="0">
              <a:schemeClr val="bg2">
                <a:lumMod val="50000"/>
              </a:schemeClr>
            </a:gs>
            <a:gs pos="100000">
              <a:srgbClr val="04264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76466" y="3229171"/>
            <a:ext cx="914400" cy="914400"/>
          </a:xfrm>
          <a:prstGeom prst="rect">
            <a:avLst/>
          </a:prstGeom>
        </p:spPr>
        <p:txBody>
          <a:bodyPr wrap="none" rtlCol="0">
            <a:normAutofit/>
          </a:bodyPr>
          <a:lstStyle/>
          <a:p>
            <a:pPr defTabSz="457200" fontAlgn="auto">
              <a:spcAft>
                <a:spcPts val="0"/>
              </a:spcAft>
            </a:pPr>
            <a:endParaRPr lang="en-US" sz="1600" dirty="0" smtClean="0">
              <a:solidFill>
                <a:prstClr val="white"/>
              </a:solidFill>
              <a:latin typeface="Arial"/>
              <a:ea typeface="+mj-ea"/>
              <a:cs typeface="+mj-cs"/>
            </a:endParaRPr>
          </a:p>
        </p:txBody>
      </p:sp>
    </p:spTree>
    <p:extLst>
      <p:ext uri="{BB962C8B-B14F-4D97-AF65-F5344CB8AC3E}">
        <p14:creationId xmlns:p14="http://schemas.microsoft.com/office/powerpoint/2010/main" val="37055264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23311F-5C83-4340-8A89-6B7ABA08CFA1}" type="datetimeFigureOut">
              <a:rPr lang="en-US"/>
              <a:pPr>
                <a:defRPr/>
              </a:pPr>
              <a:t>6/4/2018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27977-38C3-48FB-B4BC-D0B5CF21B6F8}" type="slidenum">
              <a:rPr lang="en-US"/>
              <a:pPr>
                <a:defRPr/>
              </a:pPr>
              <a:t>‹#›</a:t>
            </a:fld>
            <a:endParaRPr lang="en-US" dirty="0"/>
          </a:p>
        </p:txBody>
      </p:sp>
    </p:spTree>
    <p:extLst>
      <p:ext uri="{BB962C8B-B14F-4D97-AF65-F5344CB8AC3E}">
        <p14:creationId xmlns:p14="http://schemas.microsoft.com/office/powerpoint/2010/main" val="26162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1454CD-D311-439F-A79C-04EFFDC1D2F9}" type="datetimeFigureOut">
              <a:rPr lang="en-US"/>
              <a:pPr>
                <a:defRPr/>
              </a:pPr>
              <a:t>6/4/2018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14008F-E416-4F17-94C0-A606AE0128EF}" type="slidenum">
              <a:rPr lang="en-US"/>
              <a:pPr>
                <a:defRPr/>
              </a:pPr>
              <a:t>‹#›</a:t>
            </a:fld>
            <a:endParaRPr lang="en-US" dirty="0"/>
          </a:p>
        </p:txBody>
      </p:sp>
    </p:spTree>
    <p:extLst>
      <p:ext uri="{BB962C8B-B14F-4D97-AF65-F5344CB8AC3E}">
        <p14:creationId xmlns:p14="http://schemas.microsoft.com/office/powerpoint/2010/main" val="287952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9C5BCE-C87E-4D30-A816-EB5B885FA5A2}" type="datetimeFigureOut">
              <a:rPr lang="en-US"/>
              <a:pPr>
                <a:defRPr/>
              </a:pPr>
              <a:t>6/4/2018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242CB6-6E76-4081-A88C-CE737FA68899}" type="slidenum">
              <a:rPr lang="en-US"/>
              <a:pPr>
                <a:defRPr/>
              </a:pPr>
              <a:t>‹#›</a:t>
            </a:fld>
            <a:endParaRPr lang="en-US" dirty="0"/>
          </a:p>
        </p:txBody>
      </p:sp>
    </p:spTree>
    <p:extLst>
      <p:ext uri="{BB962C8B-B14F-4D97-AF65-F5344CB8AC3E}">
        <p14:creationId xmlns:p14="http://schemas.microsoft.com/office/powerpoint/2010/main" val="306336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A93192-FFD6-4A75-BC84-8F91F655F481}" type="datetimeFigureOut">
              <a:rPr lang="en-US"/>
              <a:pPr>
                <a:defRPr/>
              </a:pPr>
              <a:t>6/4/2018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BDC35C-03C7-4023-AFA1-157339ECAA27}" type="slidenum">
              <a:rPr lang="en-US"/>
              <a:pPr>
                <a:defRPr/>
              </a:pPr>
              <a:t>‹#›</a:t>
            </a:fld>
            <a:endParaRPr lang="en-US" dirty="0"/>
          </a:p>
        </p:txBody>
      </p:sp>
    </p:spTree>
    <p:extLst>
      <p:ext uri="{BB962C8B-B14F-4D97-AF65-F5344CB8AC3E}">
        <p14:creationId xmlns:p14="http://schemas.microsoft.com/office/powerpoint/2010/main" val="388249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00AC1D-63DA-46B6-A225-128CE9433AC5}" type="datetimeFigureOut">
              <a:rPr lang="en-US"/>
              <a:pPr>
                <a:defRPr/>
              </a:pPr>
              <a:t>6/4/2018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60D8E3-7AB9-41F2-96AD-2B730BBF32FE}" type="slidenum">
              <a:rPr lang="en-US"/>
              <a:pPr>
                <a:defRPr/>
              </a:pPr>
              <a:t>‹#›</a:t>
            </a:fld>
            <a:endParaRPr lang="en-US" dirty="0"/>
          </a:p>
        </p:txBody>
      </p:sp>
    </p:spTree>
    <p:extLst>
      <p:ext uri="{BB962C8B-B14F-4D97-AF65-F5344CB8AC3E}">
        <p14:creationId xmlns:p14="http://schemas.microsoft.com/office/powerpoint/2010/main" val="274662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F4069A-BC36-4162-87D2-F53AF2A89D0F}" type="datetimeFigureOut">
              <a:rPr lang="en-US"/>
              <a:pPr>
                <a:defRPr/>
              </a:pPr>
              <a:t>6/4/2018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C25E06-79D8-4DB4-B4A4-8A2CF0186647}" type="slidenum">
              <a:rPr lang="en-US"/>
              <a:pPr>
                <a:defRPr/>
              </a:pPr>
              <a:t>‹#›</a:t>
            </a:fld>
            <a:endParaRPr lang="en-US" dirty="0"/>
          </a:p>
        </p:txBody>
      </p:sp>
    </p:spTree>
    <p:extLst>
      <p:ext uri="{BB962C8B-B14F-4D97-AF65-F5344CB8AC3E}">
        <p14:creationId xmlns:p14="http://schemas.microsoft.com/office/powerpoint/2010/main" val="172751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0C742D-E65A-4CAE-B64D-7BAF1714F644}" type="datetimeFigureOut">
              <a:rPr lang="en-US"/>
              <a:pPr>
                <a:defRPr/>
              </a:pPr>
              <a:t>6/4/2018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1C4CA8-D2BB-48A9-9F5A-A0DAA8E94938}" type="slidenum">
              <a:rPr lang="en-US"/>
              <a:pPr>
                <a:defRPr/>
              </a:pPr>
              <a:t>‹#›</a:t>
            </a:fld>
            <a:endParaRPr lang="en-US" dirty="0"/>
          </a:p>
        </p:txBody>
      </p:sp>
    </p:spTree>
    <p:extLst>
      <p:ext uri="{BB962C8B-B14F-4D97-AF65-F5344CB8AC3E}">
        <p14:creationId xmlns:p14="http://schemas.microsoft.com/office/powerpoint/2010/main" val="390181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7A4720-67DC-40D6-A5C6-D607593081E9}" type="datetimeFigureOut">
              <a:rPr lang="en-US"/>
              <a:pPr>
                <a:defRPr/>
              </a:pPr>
              <a:t>6/4/2018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B9E794-0532-4BAD-9A3A-6C4AAD8D0380}" type="slidenum">
              <a:rPr lang="en-US"/>
              <a:pPr>
                <a:defRPr/>
              </a:pPr>
              <a:t>‹#›</a:t>
            </a:fld>
            <a:endParaRPr lang="en-US" dirty="0"/>
          </a:p>
        </p:txBody>
      </p:sp>
    </p:spTree>
    <p:extLst>
      <p:ext uri="{BB962C8B-B14F-4D97-AF65-F5344CB8AC3E}">
        <p14:creationId xmlns:p14="http://schemas.microsoft.com/office/powerpoint/2010/main" val="170738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1908CF-C99E-4C9B-BD3A-8A7DC35D6C25}" type="datetimeFigureOut">
              <a:rPr lang="en-US"/>
              <a:pPr>
                <a:defRPr/>
              </a:pPr>
              <a:t>6/4/2018</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7D413BE-EF9B-45E7-8647-734155E866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B5C97"/>
            </a:gs>
            <a:gs pos="100000">
              <a:srgbClr val="042644"/>
            </a:gs>
          </a:gsLst>
          <a:lin ang="16200000" scaled="0"/>
          <a:tileRect/>
        </a:grad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a:xfrm>
            <a:off x="190500" y="6672053"/>
            <a:ext cx="3987800" cy="245214"/>
          </a:xfrm>
          <a:prstGeom prst="rect">
            <a:avLst/>
          </a:prstGeom>
        </p:spPr>
        <p:txBody>
          <a:bodyPr/>
          <a:lstStyle/>
          <a:p>
            <a:pPr fontAlgn="auto">
              <a:spcBef>
                <a:spcPts val="0"/>
              </a:spcBef>
              <a:spcAft>
                <a:spcPts val="0"/>
              </a:spcAft>
              <a:defRPr/>
            </a:pPr>
            <a:r>
              <a:rPr lang="en-US" sz="600" dirty="0" smtClean="0">
                <a:solidFill>
                  <a:srgbClr val="FFFFFF"/>
                </a:solidFill>
                <a:latin typeface="Arial"/>
                <a:cs typeface="Arial"/>
              </a:rPr>
              <a:t>Confidential and proprietary information © 2013 Sallie Mae, Inc. All rights reserved.</a:t>
            </a:r>
            <a:endParaRPr lang="en-US" sz="600" dirty="0">
              <a:solidFill>
                <a:srgbClr val="FFFFFF"/>
              </a:solidFill>
              <a:latin typeface="Arial"/>
              <a:cs typeface="Arial"/>
            </a:endParaRPr>
          </a:p>
        </p:txBody>
      </p:sp>
      <p:sp>
        <p:nvSpPr>
          <p:cNvPr id="8" name="Right Triangle 7"/>
          <p:cNvSpPr/>
          <p:nvPr userDrawn="1"/>
        </p:nvSpPr>
        <p:spPr>
          <a:xfrm>
            <a:off x="8811688" y="6229350"/>
            <a:ext cx="228600" cy="152400"/>
          </a:xfrm>
          <a:prstGeom prst="r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ight Triangle 9"/>
          <p:cNvSpPr/>
          <p:nvPr userDrawn="1"/>
        </p:nvSpPr>
        <p:spPr>
          <a:xfrm flipH="1">
            <a:off x="89757" y="699176"/>
            <a:ext cx="210820" cy="111895"/>
          </a:xfrm>
          <a:prstGeom prst="r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178367" y="677774"/>
            <a:ext cx="8811345" cy="60000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userDrawn="1"/>
        </p:nvSpPr>
        <p:spPr>
          <a:xfrm>
            <a:off x="88518" y="804332"/>
            <a:ext cx="8761402" cy="567268"/>
          </a:xfrm>
          <a:prstGeom prst="rect">
            <a:avLst/>
          </a:prstGeom>
          <a:solidFill>
            <a:srgbClr val="0D77C3"/>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userDrawn="1"/>
        </p:nvSpPr>
        <p:spPr>
          <a:xfrm>
            <a:off x="8737600" y="6379845"/>
            <a:ext cx="315388" cy="214630"/>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sp>
      <p:sp>
        <p:nvSpPr>
          <p:cNvPr id="22" name="Slide Number Placeholder 3"/>
          <p:cNvSpPr txBox="1">
            <a:spLocks/>
          </p:cNvSpPr>
          <p:nvPr userDrawn="1"/>
        </p:nvSpPr>
        <p:spPr>
          <a:xfrm>
            <a:off x="8682565" y="6345764"/>
            <a:ext cx="419100" cy="273050"/>
          </a:xfrm>
          <a:prstGeom prst="rect">
            <a:avLst/>
          </a:prstGeom>
        </p:spPr>
        <p:txBody>
          <a:bodyPr anchor="ctr"/>
          <a:lstStyle/>
          <a:p>
            <a:pPr algn="ctr" fontAlgn="auto">
              <a:spcBef>
                <a:spcPts val="0"/>
              </a:spcBef>
              <a:spcAft>
                <a:spcPts val="0"/>
              </a:spcAft>
            </a:pPr>
            <a:fld id="{96D20899-27D1-4A93-B9B4-A10B3EAFCBD4}" type="slidenum">
              <a:rPr lang="en-US" sz="900" smtClean="0">
                <a:solidFill>
                  <a:srgbClr val="FFFFFF"/>
                </a:solidFill>
                <a:latin typeface="Arial Bold"/>
                <a:cs typeface="Arial Bold"/>
              </a:rPr>
              <a:pPr algn="ctr" fontAlgn="auto">
                <a:spcBef>
                  <a:spcPts val="0"/>
                </a:spcBef>
                <a:spcAft>
                  <a:spcPts val="0"/>
                </a:spcAft>
              </a:pPr>
              <a:t>‹#›</a:t>
            </a:fld>
            <a:endParaRPr lang="en-US" sz="900" dirty="0">
              <a:solidFill>
                <a:srgbClr val="FFFFFF"/>
              </a:solidFill>
              <a:latin typeface="Arial Bold"/>
              <a:cs typeface="Arial Bold"/>
            </a:endParaRPr>
          </a:p>
        </p:txBody>
      </p:sp>
      <p:pic>
        <p:nvPicPr>
          <p:cNvPr id="15" name="Picture 14" descr="SM_ArchLogo®_white_KO.png"/>
          <p:cNvPicPr>
            <a:picLocks noChangeAspect="1"/>
          </p:cNvPicPr>
          <p:nvPr userDrawn="1"/>
        </p:nvPicPr>
        <p:blipFill>
          <a:blip r:embed="rId10"/>
          <a:stretch>
            <a:fillRect/>
          </a:stretch>
        </p:blipFill>
        <p:spPr>
          <a:xfrm>
            <a:off x="280292" y="149295"/>
            <a:ext cx="977008" cy="451081"/>
          </a:xfrm>
          <a:prstGeom prst="rect">
            <a:avLst/>
          </a:prstGeom>
        </p:spPr>
      </p:pic>
    </p:spTree>
    <p:extLst>
      <p:ext uri="{BB962C8B-B14F-4D97-AF65-F5344CB8AC3E}">
        <p14:creationId xmlns:p14="http://schemas.microsoft.com/office/powerpoint/2010/main" val="1801048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www.studentloans.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uburn.edu/oit/itprovider#IT%20Provider" TargetMode="External"/><Relationship Id="rId2" Type="http://schemas.openxmlformats.org/officeDocument/2006/relationships/hyperlink" Target="http://www.auburn.edu/oit/2factor/#online" TargetMode="External"/><Relationship Id="rId1" Type="http://schemas.openxmlformats.org/officeDocument/2006/relationships/slideLayout" Target="../slideLayouts/slideLayout2.xml"/><Relationship Id="rId4" Type="http://schemas.openxmlformats.org/officeDocument/2006/relationships/hyperlink" Target="http://www.auburn.edu/oit/helpdesk#OIT%20HelpDes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auburn.edu/sf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familyportal.auburn.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6" Type="http://schemas.openxmlformats.org/officeDocument/2006/relationships/hyperlink" Target="http://www.auburn.edu/sfs" TargetMode="External"/><Relationship Id="rId5" Type="http://schemas.openxmlformats.org/officeDocument/2006/relationships/hyperlink" Target="mailto:ebill@auburn.edu" TargetMode="External"/><Relationship Id="rId4" Type="http://schemas.openxmlformats.org/officeDocument/2006/relationships/hyperlink" Target="mailto:trussje@auburn.edu"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5" Type="http://schemas.openxmlformats.org/officeDocument/2006/relationships/hyperlink" Target="http://www.auburn.edu/sfs" TargetMode="External"/><Relationship Id="rId4" Type="http://schemas.openxmlformats.org/officeDocument/2006/relationships/hyperlink" Target="mailto:ebill@auburn.ed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auburn.edu/"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auburn.edu/sf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p:txBody>
          <a:bodyPr/>
          <a:lstStyle/>
          <a:p>
            <a:pPr eaLnBrk="1" hangingPunct="1"/>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6000" dirty="0" smtClean="0">
                <a:solidFill>
                  <a:srgbClr val="E87511"/>
                </a:solidFill>
              </a:rPr>
              <a:t>Auburn University</a:t>
            </a:r>
            <a:r>
              <a:rPr lang="en-US" sz="6000" dirty="0" smtClean="0">
                <a:solidFill>
                  <a:schemeClr val="accent2"/>
                </a:solidFill>
              </a:rPr>
              <a:t/>
            </a:r>
            <a:br>
              <a:rPr lang="en-US" sz="6000" dirty="0" smtClean="0">
                <a:solidFill>
                  <a:schemeClr val="accent2"/>
                </a:solidFill>
              </a:rPr>
            </a:br>
            <a:r>
              <a:rPr lang="en-US" sz="6000" dirty="0" smtClean="0">
                <a:solidFill>
                  <a:srgbClr val="002649"/>
                </a:solidFill>
              </a:rPr>
              <a:t>Student Financial Services</a:t>
            </a:r>
          </a:p>
        </p:txBody>
      </p:sp>
      <p:pic>
        <p:nvPicPr>
          <p:cNvPr id="2051" name="Picture 3" descr="Tiger F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2766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9186" r="2563" b="3200"/>
          <a:stretch/>
        </p:blipFill>
        <p:spPr bwMode="auto">
          <a:xfrm>
            <a:off x="1066800" y="1219200"/>
            <a:ext cx="6781800" cy="4648200"/>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4" name="TextBox 3"/>
          <p:cNvSpPr txBox="1"/>
          <p:nvPr/>
        </p:nvSpPr>
        <p:spPr>
          <a:xfrm>
            <a:off x="1181100" y="3804166"/>
            <a:ext cx="1447800" cy="369332"/>
          </a:xfrm>
          <a:prstGeom prst="rect">
            <a:avLst/>
          </a:prstGeom>
          <a:solidFill>
            <a:schemeClr val="accent1"/>
          </a:solidFill>
        </p:spPr>
        <p:txBody>
          <a:bodyPr wrap="square" rtlCol="0">
            <a:spAutoFit/>
          </a:bodyPr>
          <a:lstStyle/>
          <a:p>
            <a:r>
              <a:rPr lang="en-US" dirty="0" smtClean="0">
                <a:solidFill>
                  <a:schemeClr val="bg1"/>
                </a:solidFill>
              </a:rPr>
              <a:t>Click </a:t>
            </a:r>
            <a:r>
              <a:rPr lang="en-US" dirty="0" err="1" smtClean="0">
                <a:solidFill>
                  <a:schemeClr val="bg1"/>
                </a:solidFill>
              </a:rPr>
              <a:t>eBill</a:t>
            </a:r>
            <a:r>
              <a:rPr lang="en-US" dirty="0" smtClean="0">
                <a:solidFill>
                  <a:schemeClr val="bg1"/>
                </a:solidFill>
              </a:rPr>
              <a:t> </a:t>
            </a:r>
            <a:endParaRPr lang="en-US" dirty="0">
              <a:solidFill>
                <a:schemeClr val="bg1"/>
              </a:solidFill>
            </a:endParaRPr>
          </a:p>
        </p:txBody>
      </p:sp>
      <p:cxnSp>
        <p:nvCxnSpPr>
          <p:cNvPr id="7" name="Straight Arrow Connector 6"/>
          <p:cNvCxnSpPr/>
          <p:nvPr/>
        </p:nvCxnSpPr>
        <p:spPr>
          <a:xfrm flipV="1">
            <a:off x="2628900" y="2514600"/>
            <a:ext cx="533400" cy="1289566"/>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92433" y="1376030"/>
            <a:ext cx="9906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2"/>
          <a:srcRect l="-295" t="12501" b="2925"/>
          <a:stretch/>
        </p:blipFill>
        <p:spPr bwMode="auto">
          <a:xfrm>
            <a:off x="685801" y="1417638"/>
            <a:ext cx="8001000" cy="490696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4000" dirty="0"/>
              <a:t>Where and How Students Access </a:t>
            </a:r>
            <a:r>
              <a:rPr lang="en-US" sz="4000" dirty="0" err="1" smtClean="0"/>
              <a:t>eBill</a:t>
            </a:r>
            <a:r>
              <a:rPr lang="en-US" sz="4000" dirty="0" smtClean="0"/>
              <a:t/>
            </a:r>
            <a:br>
              <a:rPr lang="en-US" sz="4000" dirty="0" smtClean="0"/>
            </a:br>
            <a:r>
              <a:rPr lang="en-US" sz="3200" dirty="0" smtClean="0"/>
              <a:t>Viewing Statement</a:t>
            </a:r>
            <a:endParaRPr lang="en-US" sz="3200" dirty="0"/>
          </a:p>
        </p:txBody>
      </p:sp>
      <p:sp>
        <p:nvSpPr>
          <p:cNvPr id="5" name="Rectangle 4"/>
          <p:cNvSpPr/>
          <p:nvPr/>
        </p:nvSpPr>
        <p:spPr>
          <a:xfrm>
            <a:off x="7162800" y="1600200"/>
            <a:ext cx="914400"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92797" y="6324599"/>
            <a:ext cx="1981200" cy="369332"/>
          </a:xfrm>
          <a:prstGeom prst="rect">
            <a:avLst/>
          </a:prstGeom>
          <a:solidFill>
            <a:schemeClr val="accent1"/>
          </a:solidFill>
        </p:spPr>
        <p:txBody>
          <a:bodyPr wrap="square" rtlCol="0">
            <a:spAutoFit/>
          </a:bodyPr>
          <a:lstStyle/>
          <a:p>
            <a:r>
              <a:rPr lang="en-US" dirty="0" smtClean="0">
                <a:solidFill>
                  <a:schemeClr val="bg1"/>
                </a:solidFill>
              </a:rPr>
              <a:t>Click Statement</a:t>
            </a:r>
            <a:endParaRPr lang="en-US" dirty="0">
              <a:solidFill>
                <a:schemeClr val="bg1"/>
              </a:solidFill>
            </a:endParaRPr>
          </a:p>
        </p:txBody>
      </p:sp>
      <p:cxnSp>
        <p:nvCxnSpPr>
          <p:cNvPr id="11" name="Straight Arrow Connector 10"/>
          <p:cNvCxnSpPr/>
          <p:nvPr/>
        </p:nvCxnSpPr>
        <p:spPr>
          <a:xfrm flipH="1" flipV="1">
            <a:off x="3657600" y="5029200"/>
            <a:ext cx="1725798" cy="12192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124575" y="2819400"/>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950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1" t="11766" r="98"/>
          <a:stretch/>
        </p:blipFill>
        <p:spPr bwMode="auto">
          <a:xfrm>
            <a:off x="914400" y="1524000"/>
            <a:ext cx="7848599" cy="494003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533399" y="266701"/>
            <a:ext cx="8229600" cy="1143000"/>
          </a:xfrm>
        </p:spPr>
        <p:txBody>
          <a:bodyPr/>
          <a:lstStyle/>
          <a:p>
            <a:r>
              <a:rPr lang="en-US" sz="4000" dirty="0"/>
              <a:t>Where and How Students Access </a:t>
            </a:r>
            <a:r>
              <a:rPr lang="en-US" sz="4000" dirty="0" err="1"/>
              <a:t>eBill</a:t>
            </a:r>
            <a:r>
              <a:rPr lang="en-US" dirty="0"/>
              <a:t/>
            </a:r>
            <a:br>
              <a:rPr lang="en-US" dirty="0"/>
            </a:br>
            <a:r>
              <a:rPr lang="en-US" sz="3200" dirty="0" smtClean="0"/>
              <a:t>Another way to view </a:t>
            </a:r>
            <a:r>
              <a:rPr lang="en-US" sz="3200" dirty="0"/>
              <a:t>Statement</a:t>
            </a:r>
          </a:p>
        </p:txBody>
      </p:sp>
      <p:sp>
        <p:nvSpPr>
          <p:cNvPr id="5" name="TextBox 4"/>
          <p:cNvSpPr txBox="1"/>
          <p:nvPr/>
        </p:nvSpPr>
        <p:spPr>
          <a:xfrm>
            <a:off x="3638107" y="5638800"/>
            <a:ext cx="4114800" cy="646331"/>
          </a:xfrm>
          <a:prstGeom prst="rect">
            <a:avLst/>
          </a:prstGeom>
          <a:solidFill>
            <a:schemeClr val="accent1"/>
          </a:solidFill>
        </p:spPr>
        <p:txBody>
          <a:bodyPr wrap="square" rtlCol="0">
            <a:spAutoFit/>
          </a:bodyPr>
          <a:lstStyle/>
          <a:p>
            <a:r>
              <a:rPr lang="en-US" dirty="0" smtClean="0">
                <a:solidFill>
                  <a:schemeClr val="bg1"/>
                </a:solidFill>
              </a:rPr>
              <a:t>Click My Account for drop down box, then click on Statements.</a:t>
            </a:r>
            <a:endParaRPr lang="en-US" dirty="0">
              <a:solidFill>
                <a:schemeClr val="bg1"/>
              </a:solidFill>
            </a:endParaRPr>
          </a:p>
        </p:txBody>
      </p:sp>
      <p:cxnSp>
        <p:nvCxnSpPr>
          <p:cNvPr id="6" name="Straight Arrow Connector 5"/>
          <p:cNvCxnSpPr/>
          <p:nvPr/>
        </p:nvCxnSpPr>
        <p:spPr>
          <a:xfrm flipH="1" flipV="1">
            <a:off x="1905000" y="2743201"/>
            <a:ext cx="3638107" cy="270373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15200" y="1676400"/>
            <a:ext cx="875415"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2200" y="2628424"/>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96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888" t="10663" b="4758"/>
          <a:stretch/>
        </p:blipFill>
        <p:spPr bwMode="auto">
          <a:xfrm>
            <a:off x="585454" y="1524000"/>
            <a:ext cx="7696200" cy="5029200"/>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smtClean="0"/>
              <a:t>eBill</a:t>
            </a:r>
            <a:r>
              <a:rPr lang="en-US" sz="4000" dirty="0" smtClean="0"/>
              <a:t/>
            </a:r>
            <a:br>
              <a:rPr lang="en-US" sz="4000" dirty="0" smtClean="0"/>
            </a:br>
            <a:r>
              <a:rPr lang="en-US" sz="3600" dirty="0" smtClean="0"/>
              <a:t>Viewing Statements</a:t>
            </a:r>
          </a:p>
        </p:txBody>
      </p:sp>
      <p:sp>
        <p:nvSpPr>
          <p:cNvPr id="3" name="TextBox 2"/>
          <p:cNvSpPr txBox="1"/>
          <p:nvPr/>
        </p:nvSpPr>
        <p:spPr>
          <a:xfrm>
            <a:off x="2719054" y="5986243"/>
            <a:ext cx="3429000" cy="646331"/>
          </a:xfrm>
          <a:prstGeom prst="rect">
            <a:avLst/>
          </a:prstGeom>
          <a:solidFill>
            <a:schemeClr val="accent1"/>
          </a:solidFill>
        </p:spPr>
        <p:txBody>
          <a:bodyPr wrap="square" rtlCol="0">
            <a:spAutoFit/>
          </a:bodyPr>
          <a:lstStyle/>
          <a:p>
            <a:r>
              <a:rPr lang="en-US" dirty="0" smtClean="0">
                <a:solidFill>
                  <a:schemeClr val="bg1"/>
                </a:solidFill>
              </a:rPr>
              <a:t>Click statement date you want to view and then click “View”</a:t>
            </a:r>
          </a:p>
        </p:txBody>
      </p:sp>
      <p:cxnSp>
        <p:nvCxnSpPr>
          <p:cNvPr id="8" name="Straight Arrow Connector 7"/>
          <p:cNvCxnSpPr/>
          <p:nvPr/>
        </p:nvCxnSpPr>
        <p:spPr>
          <a:xfrm flipH="1" flipV="1">
            <a:off x="3505200" y="4538443"/>
            <a:ext cx="838200" cy="14478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934200" y="1721894"/>
            <a:ext cx="814388"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p:cNvSpPr/>
          <p:nvPr/>
        </p:nvSpPr>
        <p:spPr>
          <a:xfrm>
            <a:off x="914400" y="34290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443454" y="34290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835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codes</a:t>
            </a:r>
            <a:endParaRPr lang="en-US" dirty="0"/>
          </a:p>
        </p:txBody>
      </p:sp>
      <p:sp>
        <p:nvSpPr>
          <p:cNvPr id="3" name="Content Placeholder 2"/>
          <p:cNvSpPr>
            <a:spLocks noGrp="1"/>
          </p:cNvSpPr>
          <p:nvPr>
            <p:ph idx="1"/>
          </p:nvPr>
        </p:nvSpPr>
        <p:spPr/>
        <p:txBody>
          <a:bodyPr/>
          <a:lstStyle/>
          <a:p>
            <a:r>
              <a:rPr lang="en-US" sz="4000" dirty="0" smtClean="0"/>
              <a:t>Term codes:</a:t>
            </a:r>
          </a:p>
          <a:p>
            <a:pPr lvl="1"/>
            <a:r>
              <a:rPr lang="en-US" sz="4000" dirty="0" smtClean="0"/>
              <a:t>201910 = Fall 2018</a:t>
            </a:r>
          </a:p>
          <a:p>
            <a:pPr lvl="1"/>
            <a:r>
              <a:rPr lang="en-US" sz="4000" dirty="0" smtClean="0"/>
              <a:t>201920 = Spring 2019</a:t>
            </a:r>
          </a:p>
          <a:p>
            <a:pPr lvl="1"/>
            <a:r>
              <a:rPr lang="en-US" sz="4000" dirty="0" smtClean="0"/>
              <a:t>201930 = Summer 2019</a:t>
            </a:r>
            <a:endParaRPr lang="en-US" sz="4000" dirty="0"/>
          </a:p>
        </p:txBody>
      </p:sp>
    </p:spTree>
    <p:extLst>
      <p:ext uri="{BB962C8B-B14F-4D97-AF65-F5344CB8AC3E}">
        <p14:creationId xmlns:p14="http://schemas.microsoft.com/office/powerpoint/2010/main" val="1423264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15</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Reynolds, Mike</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07-13-2018</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08-10-2018</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2062934883"/>
              </p:ext>
            </p:extLst>
          </p:nvPr>
        </p:nvGraphicFramePr>
        <p:xfrm>
          <a:off x="914400" y="2895600"/>
          <a:ext cx="7131050" cy="3461546"/>
        </p:xfrm>
        <a:graphic>
          <a:graphicData uri="http://schemas.openxmlformats.org/drawingml/2006/table">
            <a:tbl>
              <a:tblPr/>
              <a:tblGrid>
                <a:gridCol w="1450834">
                  <a:extLst>
                    <a:ext uri="{9D8B030D-6E8A-4147-A177-3AD203B41FA5}">
                      <a16:colId xmlns:a16="http://schemas.microsoft.com/office/drawing/2014/main" val="20000"/>
                    </a:ext>
                  </a:extLst>
                </a:gridCol>
                <a:gridCol w="692142">
                  <a:extLst>
                    <a:ext uri="{9D8B030D-6E8A-4147-A177-3AD203B41FA5}">
                      <a16:colId xmlns:a16="http://schemas.microsoft.com/office/drawing/2014/main" val="20001"/>
                    </a:ext>
                  </a:extLst>
                </a:gridCol>
                <a:gridCol w="2465752">
                  <a:extLst>
                    <a:ext uri="{9D8B030D-6E8A-4147-A177-3AD203B41FA5}">
                      <a16:colId xmlns:a16="http://schemas.microsoft.com/office/drawing/2014/main" val="20002"/>
                    </a:ext>
                  </a:extLst>
                </a:gridCol>
                <a:gridCol w="908435">
                  <a:extLst>
                    <a:ext uri="{9D8B030D-6E8A-4147-A177-3AD203B41FA5}">
                      <a16:colId xmlns:a16="http://schemas.microsoft.com/office/drawing/2014/main" val="20003"/>
                    </a:ext>
                  </a:extLst>
                </a:gridCol>
                <a:gridCol w="825245">
                  <a:extLst>
                    <a:ext uri="{9D8B030D-6E8A-4147-A177-3AD203B41FA5}">
                      <a16:colId xmlns:a16="http://schemas.microsoft.com/office/drawing/2014/main" val="20004"/>
                    </a:ext>
                  </a:extLst>
                </a:gridCol>
                <a:gridCol w="788642">
                  <a:extLst>
                    <a:ext uri="{9D8B030D-6E8A-4147-A177-3AD203B41FA5}">
                      <a16:colId xmlns:a16="http://schemas.microsoft.com/office/drawing/2014/main" val="20005"/>
                    </a:ext>
                  </a:extLst>
                </a:gridCol>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0000"/>
                  </a:ext>
                </a:extLst>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3542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350.00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3542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5,638.00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35421">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$5,988.00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5,988.00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7885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t>16</a:t>
            </a:fld>
            <a:endParaRPr lang="en-US" dirty="0"/>
          </a:p>
        </p:txBody>
      </p:sp>
      <p:sp>
        <p:nvSpPr>
          <p:cNvPr id="2" name="Title 1"/>
          <p:cNvSpPr>
            <a:spLocks noGrp="1"/>
          </p:cNvSpPr>
          <p:nvPr>
            <p:ph type="title" idx="4294967295"/>
          </p:nvPr>
        </p:nvSpPr>
        <p:spPr>
          <a:xfrm>
            <a:off x="0" y="-11113"/>
            <a:ext cx="7315200" cy="1154113"/>
          </a:xfrm>
        </p:spPr>
        <p:txBody>
          <a:bodyPr/>
          <a:lstStyle/>
          <a:p>
            <a:r>
              <a:rPr lang="en-US" smtClean="0"/>
              <a:t>eBill Examples</a:t>
            </a:r>
            <a:endParaRPr lang="en-US" dirty="0"/>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0" y="1104810"/>
            <a:ext cx="1466850" cy="1466850"/>
          </a:xfrm>
        </p:spPr>
      </p:pic>
      <p:sp>
        <p:nvSpPr>
          <p:cNvPr id="9" name="Rectangle 8"/>
          <p:cNvSpPr/>
          <p:nvPr/>
        </p:nvSpPr>
        <p:spPr>
          <a:xfrm>
            <a:off x="5410200" y="1238071"/>
            <a:ext cx="3505200" cy="1200329"/>
          </a:xfrm>
          <a:prstGeom prst="rect">
            <a:avLst/>
          </a:prstGeom>
        </p:spPr>
        <p:txBody>
          <a:bodyPr wrap="square">
            <a:spAutoFit/>
          </a:bodyPr>
          <a:lstStyle/>
          <a:p>
            <a:pPr algn="r"/>
            <a:r>
              <a:rPr lang="en-US" dirty="0" smtClean="0"/>
              <a:t>                         Reynolds, Mike</a:t>
            </a:r>
            <a:endParaRPr lang="en-US" dirty="0"/>
          </a:p>
          <a:p>
            <a:pPr algn="r"/>
            <a:r>
              <a:rPr lang="en-US" dirty="0" smtClean="0"/>
              <a:t>         Student ID# 902251977</a:t>
            </a:r>
          </a:p>
          <a:p>
            <a:pPr algn="r"/>
            <a:r>
              <a:rPr lang="en-US" dirty="0" smtClean="0"/>
              <a:t> Statement </a:t>
            </a:r>
            <a:r>
              <a:rPr lang="en-US" dirty="0"/>
              <a:t>Date: </a:t>
            </a:r>
            <a:r>
              <a:rPr lang="en-US" dirty="0" smtClean="0"/>
              <a:t>07-13-2018</a:t>
            </a:r>
            <a:endParaRPr lang="en-US" dirty="0"/>
          </a:p>
          <a:p>
            <a:pPr algn="r"/>
            <a:r>
              <a:rPr lang="en-US" dirty="0"/>
              <a:t> </a:t>
            </a:r>
            <a:r>
              <a:rPr lang="en-US" dirty="0" smtClean="0"/>
              <a:t>          Due </a:t>
            </a:r>
            <a:r>
              <a:rPr lang="en-US" dirty="0"/>
              <a:t>Date: </a:t>
            </a:r>
            <a:r>
              <a:rPr lang="en-US" dirty="0" smtClean="0"/>
              <a:t>08-10-2018</a:t>
            </a:r>
            <a:endParaRPr lang="en-US" dirty="0"/>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2692400" y="1838235"/>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2812955769"/>
              </p:ext>
            </p:extLst>
          </p:nvPr>
        </p:nvGraphicFramePr>
        <p:xfrm>
          <a:off x="914400" y="3048000"/>
          <a:ext cx="7391399" cy="3281692"/>
        </p:xfrm>
        <a:graphic>
          <a:graphicData uri="http://schemas.openxmlformats.org/drawingml/2006/table">
            <a:tbl>
              <a:tblPr/>
              <a:tblGrid>
                <a:gridCol w="1489898">
                  <a:extLst>
                    <a:ext uri="{9D8B030D-6E8A-4147-A177-3AD203B41FA5}">
                      <a16:colId xmlns:a16="http://schemas.microsoft.com/office/drawing/2014/main" val="20000"/>
                    </a:ext>
                  </a:extLst>
                </a:gridCol>
                <a:gridCol w="710777">
                  <a:extLst>
                    <a:ext uri="{9D8B030D-6E8A-4147-A177-3AD203B41FA5}">
                      <a16:colId xmlns:a16="http://schemas.microsoft.com/office/drawing/2014/main" val="20001"/>
                    </a:ext>
                  </a:extLst>
                </a:gridCol>
                <a:gridCol w="2532144">
                  <a:extLst>
                    <a:ext uri="{9D8B030D-6E8A-4147-A177-3AD203B41FA5}">
                      <a16:colId xmlns:a16="http://schemas.microsoft.com/office/drawing/2014/main" val="20002"/>
                    </a:ext>
                  </a:extLst>
                </a:gridCol>
                <a:gridCol w="932895">
                  <a:extLst>
                    <a:ext uri="{9D8B030D-6E8A-4147-A177-3AD203B41FA5}">
                      <a16:colId xmlns:a16="http://schemas.microsoft.com/office/drawing/2014/main" val="20003"/>
                    </a:ext>
                  </a:extLst>
                </a:gridCol>
                <a:gridCol w="915809">
                  <a:extLst>
                    <a:ext uri="{9D8B030D-6E8A-4147-A177-3AD203B41FA5}">
                      <a16:colId xmlns:a16="http://schemas.microsoft.com/office/drawing/2014/main" val="20004"/>
                    </a:ext>
                  </a:extLst>
                </a:gridCol>
                <a:gridCol w="809876">
                  <a:extLst>
                    <a:ext uri="{9D8B030D-6E8A-4147-A177-3AD203B41FA5}">
                      <a16:colId xmlns:a16="http://schemas.microsoft.com/office/drawing/2014/main" val="20005"/>
                    </a:ext>
                  </a:extLst>
                </a:gridCol>
              </a:tblGrid>
              <a:tr h="287681">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dirty="0">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0000"/>
                  </a:ext>
                </a:extLst>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dirty="0">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6637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6637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1,100.00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26637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Non-Resident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15,262.00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6637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Village Rent - Double Room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4,800.00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66371">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6637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AU Board of Trustees Scholarship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750.00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66371">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7681">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$20,437.00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87681">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21,187.00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5183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17</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Reynolds, Mike</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07-13-2018</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08-10-2018</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2317137809"/>
              </p:ext>
            </p:extLst>
          </p:nvPr>
        </p:nvGraphicFramePr>
        <p:xfrm>
          <a:off x="914400" y="2895600"/>
          <a:ext cx="7131050" cy="3461546"/>
        </p:xfrm>
        <a:graphic>
          <a:graphicData uri="http://schemas.openxmlformats.org/drawingml/2006/table">
            <a:tbl>
              <a:tblPr/>
              <a:tblGrid>
                <a:gridCol w="1450834">
                  <a:extLst>
                    <a:ext uri="{9D8B030D-6E8A-4147-A177-3AD203B41FA5}">
                      <a16:colId xmlns:a16="http://schemas.microsoft.com/office/drawing/2014/main" val="20000"/>
                    </a:ext>
                  </a:extLst>
                </a:gridCol>
                <a:gridCol w="692142">
                  <a:extLst>
                    <a:ext uri="{9D8B030D-6E8A-4147-A177-3AD203B41FA5}">
                      <a16:colId xmlns:a16="http://schemas.microsoft.com/office/drawing/2014/main" val="20001"/>
                    </a:ext>
                  </a:extLst>
                </a:gridCol>
                <a:gridCol w="2465752">
                  <a:extLst>
                    <a:ext uri="{9D8B030D-6E8A-4147-A177-3AD203B41FA5}">
                      <a16:colId xmlns:a16="http://schemas.microsoft.com/office/drawing/2014/main" val="20002"/>
                    </a:ext>
                  </a:extLst>
                </a:gridCol>
                <a:gridCol w="908435">
                  <a:extLst>
                    <a:ext uri="{9D8B030D-6E8A-4147-A177-3AD203B41FA5}">
                      <a16:colId xmlns:a16="http://schemas.microsoft.com/office/drawing/2014/main" val="20003"/>
                    </a:ext>
                  </a:extLst>
                </a:gridCol>
                <a:gridCol w="825245">
                  <a:extLst>
                    <a:ext uri="{9D8B030D-6E8A-4147-A177-3AD203B41FA5}">
                      <a16:colId xmlns:a16="http://schemas.microsoft.com/office/drawing/2014/main" val="20004"/>
                    </a:ext>
                  </a:extLst>
                </a:gridCol>
                <a:gridCol w="788642">
                  <a:extLst>
                    <a:ext uri="{9D8B030D-6E8A-4147-A177-3AD203B41FA5}">
                      <a16:colId xmlns:a16="http://schemas.microsoft.com/office/drawing/2014/main" val="20005"/>
                    </a:ext>
                  </a:extLst>
                </a:gridCol>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0000"/>
                  </a:ext>
                </a:extLst>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         </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3542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350.00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3542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5,638.00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35421">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PACT </a:t>
                      </a:r>
                      <a:r>
                        <a:rPr lang="en-US" sz="1400" b="0" i="0" u="none" strike="noStrike" dirty="0" smtClean="0">
                          <a:solidFill>
                            <a:srgbClr val="000000"/>
                          </a:solidFill>
                          <a:effectLst/>
                          <a:latin typeface="Calibri"/>
                        </a:rPr>
                        <a:t>18F </a:t>
                      </a:r>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dirty="0" smtClean="0">
                          <a:solidFill>
                            <a:srgbClr val="000000"/>
                          </a:solidFill>
                          <a:effectLst/>
                          <a:latin typeface="Calibri"/>
                        </a:rPr>
                        <a:t>4,983.65</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smtClean="0">
                          <a:solidFill>
                            <a:srgbClr val="000000"/>
                          </a:solidFill>
                          <a:effectLst/>
                          <a:latin typeface="Calibri"/>
                        </a:rPr>
                        <a:t>$1,004.35</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$5,988.00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25149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18</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Reynolds, Mike</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07-13-2018</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08-10-2018</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3680115509"/>
              </p:ext>
            </p:extLst>
          </p:nvPr>
        </p:nvGraphicFramePr>
        <p:xfrm>
          <a:off x="762000" y="2895598"/>
          <a:ext cx="7251701" cy="3657605"/>
        </p:xfrm>
        <a:graphic>
          <a:graphicData uri="http://schemas.openxmlformats.org/drawingml/2006/table">
            <a:tbl>
              <a:tblPr/>
              <a:tblGrid>
                <a:gridCol w="1475381">
                  <a:extLst>
                    <a:ext uri="{9D8B030D-6E8A-4147-A177-3AD203B41FA5}">
                      <a16:colId xmlns:a16="http://schemas.microsoft.com/office/drawing/2014/main" val="20000"/>
                    </a:ext>
                  </a:extLst>
                </a:gridCol>
                <a:gridCol w="703852">
                  <a:extLst>
                    <a:ext uri="{9D8B030D-6E8A-4147-A177-3AD203B41FA5}">
                      <a16:colId xmlns:a16="http://schemas.microsoft.com/office/drawing/2014/main" val="20001"/>
                    </a:ext>
                  </a:extLst>
                </a:gridCol>
                <a:gridCol w="2507470">
                  <a:extLst>
                    <a:ext uri="{9D8B030D-6E8A-4147-A177-3AD203B41FA5}">
                      <a16:colId xmlns:a16="http://schemas.microsoft.com/office/drawing/2014/main" val="20002"/>
                    </a:ext>
                  </a:extLst>
                </a:gridCol>
                <a:gridCol w="923805">
                  <a:extLst>
                    <a:ext uri="{9D8B030D-6E8A-4147-A177-3AD203B41FA5}">
                      <a16:colId xmlns:a16="http://schemas.microsoft.com/office/drawing/2014/main" val="20003"/>
                    </a:ext>
                  </a:extLst>
                </a:gridCol>
                <a:gridCol w="839208">
                  <a:extLst>
                    <a:ext uri="{9D8B030D-6E8A-4147-A177-3AD203B41FA5}">
                      <a16:colId xmlns:a16="http://schemas.microsoft.com/office/drawing/2014/main" val="20004"/>
                    </a:ext>
                  </a:extLst>
                </a:gridCol>
                <a:gridCol w="801985">
                  <a:extLst>
                    <a:ext uri="{9D8B030D-6E8A-4147-A177-3AD203B41FA5}">
                      <a16:colId xmlns:a16="http://schemas.microsoft.com/office/drawing/2014/main" val="20005"/>
                    </a:ext>
                  </a:extLst>
                </a:gridCol>
              </a:tblGrid>
              <a:tr h="348959">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0000"/>
                  </a:ext>
                </a:extLst>
              </a:tr>
              <a:tr h="33603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23110">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23110">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350.00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23110">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5,638.00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23110">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23110">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Unsubsidized Direct Loan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23110">
                <a:tc>
                  <a:txBody>
                    <a:bodyPr/>
                    <a:lstStyle/>
                    <a:p>
                      <a:pPr algn="ctr" fontAlgn="b"/>
                      <a:r>
                        <a:rPr lang="en-US" sz="1400" b="0" i="0" u="none" strike="noStrike" dirty="0" smtClean="0">
                          <a:solidFill>
                            <a:srgbClr val="000000"/>
                          </a:solidFill>
                          <a:effectLst/>
                          <a:latin typeface="Calibri"/>
                        </a:rPr>
                        <a:t>07-13-2018</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smtClean="0">
                          <a:solidFill>
                            <a:srgbClr val="000000"/>
                          </a:solidFill>
                          <a:effectLst/>
                          <a:latin typeface="Calibri"/>
                        </a:rPr>
                        <a:t>201910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Federal Pell Grant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2,887.00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33603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8959">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smtClean="0">
                          <a:solidFill>
                            <a:srgbClr val="000000"/>
                          </a:solidFill>
                          <a:effectLst/>
                          <a:latin typeface="Calibri"/>
                        </a:rPr>
                        <a:t>$2,136.00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48959">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$6,013.00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44114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eBill</a:t>
            </a:r>
            <a:r>
              <a:rPr lang="en-US" dirty="0"/>
              <a:t> Examples</a:t>
            </a:r>
          </a:p>
        </p:txBody>
      </p:sp>
      <p:sp>
        <p:nvSpPr>
          <p:cNvPr id="3" name="Content Placeholder 2"/>
          <p:cNvSpPr>
            <a:spLocks noGrp="1"/>
          </p:cNvSpPr>
          <p:nvPr>
            <p:ph idx="1"/>
          </p:nvPr>
        </p:nvSpPr>
        <p:spPr/>
        <p:txBody>
          <a:bodyPr/>
          <a:lstStyle/>
          <a:p>
            <a:r>
              <a:rPr lang="en-US" sz="2800" dirty="0" smtClean="0"/>
              <a:t>IMPORTANT!!!!</a:t>
            </a:r>
          </a:p>
          <a:p>
            <a:pPr lvl="1"/>
            <a:r>
              <a:rPr lang="en-US" sz="2000" dirty="0" smtClean="0"/>
              <a:t>Student loans will stay under </a:t>
            </a:r>
            <a:r>
              <a:rPr lang="en-US" sz="2000" u="sng" dirty="0" smtClean="0"/>
              <a:t>Estimated</a:t>
            </a:r>
            <a:r>
              <a:rPr lang="en-US" sz="2000" dirty="0" smtClean="0"/>
              <a:t> Financial Aid on the statements until </a:t>
            </a:r>
            <a:r>
              <a:rPr lang="en-US" sz="2000" u="sng" dirty="0" smtClean="0"/>
              <a:t>after</a:t>
            </a:r>
            <a:r>
              <a:rPr lang="en-US" sz="2000" dirty="0" smtClean="0"/>
              <a:t> they are transferred to the e-Bill (about a week before school starts).</a:t>
            </a:r>
          </a:p>
          <a:p>
            <a:pPr lvl="1"/>
            <a:r>
              <a:rPr lang="en-US" sz="2000" dirty="0" smtClean="0"/>
              <a:t>They will only transfer </a:t>
            </a:r>
            <a:r>
              <a:rPr lang="en-US" sz="2000" b="1" u="sng" dirty="0" smtClean="0"/>
              <a:t>IF</a:t>
            </a:r>
            <a:r>
              <a:rPr lang="en-US" sz="2000" dirty="0" smtClean="0"/>
              <a:t> the student has ….</a:t>
            </a:r>
          </a:p>
          <a:p>
            <a:pPr lvl="2"/>
            <a:r>
              <a:rPr lang="en-US" sz="2000" dirty="0" smtClean="0"/>
              <a:t>Accepted the loan(s) on Auburn’s system </a:t>
            </a:r>
            <a:r>
              <a:rPr lang="en-US" sz="2000" b="1" dirty="0" smtClean="0"/>
              <a:t>AND</a:t>
            </a:r>
          </a:p>
          <a:p>
            <a:pPr lvl="2"/>
            <a:r>
              <a:rPr lang="en-US" sz="2000" dirty="0" smtClean="0"/>
              <a:t>Completed the Entrance Counseling </a:t>
            </a:r>
            <a:r>
              <a:rPr lang="en-US" sz="2000" b="1" dirty="0" smtClean="0"/>
              <a:t>AND</a:t>
            </a:r>
            <a:r>
              <a:rPr lang="en-US" sz="2000" dirty="0" smtClean="0"/>
              <a:t> Master Promissory Note at </a:t>
            </a:r>
            <a:r>
              <a:rPr lang="en-US" sz="2000" dirty="0" smtClean="0">
                <a:hlinkClick r:id="rId2"/>
              </a:rPr>
              <a:t>www.studentloans.gov</a:t>
            </a:r>
            <a:r>
              <a:rPr lang="en-US" sz="2000" dirty="0" smtClean="0"/>
              <a:t> </a:t>
            </a:r>
            <a:endParaRPr lang="en-US" sz="2000" dirty="0"/>
          </a:p>
          <a:p>
            <a:pPr lvl="1"/>
            <a:r>
              <a:rPr lang="en-US" sz="2000" dirty="0" smtClean="0"/>
              <a:t>If student loan requirements not completed within a reasonable time frame, they will drop off “Estimated Financial Aid” on statement.</a:t>
            </a:r>
          </a:p>
          <a:p>
            <a:pPr lvl="1"/>
            <a:r>
              <a:rPr lang="en-US" sz="2000" dirty="0" smtClean="0"/>
              <a:t>By filling out the FAFSA, any eligible aid including loans are posted on the financial aid award.  If students knows that they don’t want the loans, go ahead and decline them.</a:t>
            </a:r>
          </a:p>
          <a:p>
            <a:pPr marL="457200" lvl="1" indent="0">
              <a:buNone/>
            </a:pPr>
            <a:endParaRPr lang="en-US" sz="2400" dirty="0" smtClean="0"/>
          </a:p>
        </p:txBody>
      </p:sp>
    </p:spTree>
    <p:extLst>
      <p:ext uri="{BB962C8B-B14F-4D97-AF65-F5344CB8AC3E}">
        <p14:creationId xmlns:p14="http://schemas.microsoft.com/office/powerpoint/2010/main" val="2996703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295400"/>
            <a:ext cx="8229600" cy="5105400"/>
          </a:xfrm>
        </p:spPr>
        <p:txBody>
          <a:bodyPr/>
          <a:lstStyle/>
          <a:p>
            <a:r>
              <a:rPr lang="en-US" dirty="0" smtClean="0"/>
              <a:t>Student Financial Services</a:t>
            </a:r>
          </a:p>
          <a:p>
            <a:r>
              <a:rPr lang="en-US" dirty="0" smtClean="0"/>
              <a:t>Where to Access E-Bill</a:t>
            </a:r>
          </a:p>
          <a:p>
            <a:r>
              <a:rPr lang="en-US" dirty="0"/>
              <a:t>New Student Checklist</a:t>
            </a:r>
          </a:p>
          <a:p>
            <a:r>
              <a:rPr lang="en-US" dirty="0" err="1" smtClean="0"/>
              <a:t>eBill</a:t>
            </a:r>
            <a:r>
              <a:rPr lang="en-US" dirty="0" smtClean="0"/>
              <a:t> Examples</a:t>
            </a:r>
          </a:p>
          <a:p>
            <a:r>
              <a:rPr lang="en-US" dirty="0" smtClean="0"/>
              <a:t>Direct Deposit Information</a:t>
            </a:r>
          </a:p>
          <a:p>
            <a:r>
              <a:rPr lang="en-US" dirty="0" smtClean="0"/>
              <a:t>Prepaid </a:t>
            </a:r>
            <a:r>
              <a:rPr lang="en-US" dirty="0"/>
              <a:t>tuition </a:t>
            </a:r>
            <a:r>
              <a:rPr lang="en-US" dirty="0" smtClean="0"/>
              <a:t>notification (such as PACT, FL Prepaid)</a:t>
            </a:r>
            <a:endParaRPr lang="en-US" dirty="0"/>
          </a:p>
          <a:p>
            <a:r>
              <a:rPr lang="en-US" dirty="0" smtClean="0"/>
              <a:t>Financial Release of Information </a:t>
            </a:r>
          </a:p>
          <a:p>
            <a:endParaRPr lang="en-US" dirty="0"/>
          </a:p>
          <a:p>
            <a:endParaRPr lang="en-US" sz="2400"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57200"/>
            <a:ext cx="2400300" cy="232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74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2820" t="9345" r="2820" b="7465"/>
          <a:stretch/>
        </p:blipFill>
        <p:spPr bwMode="auto">
          <a:xfrm>
            <a:off x="1333500" y="1295400"/>
            <a:ext cx="6858000" cy="4481180"/>
          </a:xfrm>
          <a:prstGeom prst="rect">
            <a:avLst/>
          </a:prstGeom>
          <a:ln>
            <a:noFill/>
          </a:ln>
          <a:extLst>
            <a:ext uri="{53640926-AAD7-44D8-BBD7-CCE9431645EC}">
              <a14:shadowObscured xmlns:a14="http://schemas.microsoft.com/office/drawing/2010/main"/>
            </a:ext>
          </a:extLst>
        </p:spPr>
      </p:pic>
      <p:sp>
        <p:nvSpPr>
          <p:cNvPr id="9218" name="Title 1"/>
          <p:cNvSpPr>
            <a:spLocks noGrp="1"/>
          </p:cNvSpPr>
          <p:nvPr>
            <p:ph type="title"/>
          </p:nvPr>
        </p:nvSpPr>
        <p:spPr>
          <a:xfrm>
            <a:off x="501502" y="272902"/>
            <a:ext cx="8229600" cy="1143000"/>
          </a:xfrm>
        </p:spPr>
        <p:txBody>
          <a:bodyPr/>
          <a:lstStyle/>
          <a:p>
            <a:pPr eaLnBrk="1" hangingPunct="1"/>
            <a:r>
              <a:rPr lang="en-US" dirty="0" smtClean="0"/>
              <a:t>Add Direct Deposit Information</a:t>
            </a:r>
          </a:p>
        </p:txBody>
      </p:sp>
      <p:sp>
        <p:nvSpPr>
          <p:cNvPr id="4" name="TextBox 3"/>
          <p:cNvSpPr txBox="1"/>
          <p:nvPr/>
        </p:nvSpPr>
        <p:spPr>
          <a:xfrm>
            <a:off x="559981" y="3352800"/>
            <a:ext cx="2819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Click to Add Direct Deposit Information</a:t>
            </a:r>
          </a:p>
        </p:txBody>
      </p:sp>
      <p:cxnSp>
        <p:nvCxnSpPr>
          <p:cNvPr id="5" name="Straight Arrow Connector 4"/>
          <p:cNvCxnSpPr/>
          <p:nvPr/>
        </p:nvCxnSpPr>
        <p:spPr>
          <a:xfrm>
            <a:off x="1371600" y="4267200"/>
            <a:ext cx="2007781" cy="6096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6209" y="1405270"/>
            <a:ext cx="762000" cy="190500"/>
          </a:xfrm>
          <a:prstGeom prst="rect">
            <a:avLst/>
          </a:prstGeom>
          <a:solidFill>
            <a:schemeClr val="tx2"/>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Direct Deposit Information</a:t>
            </a:r>
          </a:p>
        </p:txBody>
      </p:sp>
      <p:sp>
        <p:nvSpPr>
          <p:cNvPr id="3" name="Content Placeholder 2"/>
          <p:cNvSpPr>
            <a:spLocks noGrp="1"/>
          </p:cNvSpPr>
          <p:nvPr>
            <p:ph idx="1"/>
          </p:nvPr>
        </p:nvSpPr>
        <p:spPr/>
        <p:txBody>
          <a:bodyPr/>
          <a:lstStyle/>
          <a:p>
            <a:pPr marL="0" indent="0">
              <a:buNone/>
            </a:pPr>
            <a:r>
              <a:rPr lang="en-US" b="1" dirty="0" smtClean="0"/>
              <a:t>VPN </a:t>
            </a:r>
            <a:r>
              <a:rPr lang="en-US" b="1" dirty="0"/>
              <a:t>two-factor authentication </a:t>
            </a:r>
            <a:endParaRPr lang="en-US" dirty="0"/>
          </a:p>
          <a:p>
            <a:pPr marL="0" indent="0">
              <a:buNone/>
            </a:pPr>
            <a:r>
              <a:rPr lang="en-US" sz="1400" dirty="0" smtClean="0"/>
              <a:t>To </a:t>
            </a:r>
            <a:r>
              <a:rPr lang="en-US" sz="1400" dirty="0"/>
              <a:t>enhance security for Auburn University data, students and employees, Auburn has implemented a high-security login process referred to as two-factor authentication. Auburn uses Duo Security to ask individuals for a secondary confirmation of their identity at log in using a physical device in their possession. The physical device may be a smartphone or tablet using an app, a text message to a phone, pressing a hardware token device or an automated voice call to a landline or cell phone.</a:t>
            </a:r>
            <a:br>
              <a:rPr lang="en-US" sz="1400" dirty="0"/>
            </a:br>
            <a:r>
              <a:rPr lang="en-US" sz="1400" dirty="0"/>
              <a:t/>
            </a:r>
            <a:br>
              <a:rPr lang="en-US" sz="1400" dirty="0"/>
            </a:br>
            <a:r>
              <a:rPr lang="en-US" sz="1400" dirty="0" smtClean="0"/>
              <a:t>Users </a:t>
            </a:r>
            <a:r>
              <a:rPr lang="en-US" sz="1400" dirty="0"/>
              <a:t>connecting to the Virtual Private Network, or VPN, must select the 2FACTOR VPN profile, which requires two-factor authentication.</a:t>
            </a:r>
            <a:br>
              <a:rPr lang="en-US" sz="1400" dirty="0"/>
            </a:br>
            <a:r>
              <a:rPr lang="en-US" sz="1400" dirty="0"/>
              <a:t/>
            </a:r>
            <a:br>
              <a:rPr lang="en-US" sz="1400" dirty="0"/>
            </a:br>
            <a:r>
              <a:rPr lang="en-US" sz="1400" dirty="0" smtClean="0"/>
              <a:t>Some </a:t>
            </a:r>
            <a:r>
              <a:rPr lang="en-US" sz="1400" dirty="0"/>
              <a:t>web applications with visibility to sensitive information have already implemented two-factor authentication and over time more web resources will adopt this kind of authentication.</a:t>
            </a:r>
            <a:br>
              <a:rPr lang="en-US" sz="1400" dirty="0"/>
            </a:br>
            <a:r>
              <a:rPr lang="en-US" sz="1400" dirty="0"/>
              <a:t/>
            </a:r>
            <a:br>
              <a:rPr lang="en-US" sz="1400" dirty="0"/>
            </a:br>
            <a:r>
              <a:rPr lang="en-US" sz="1400" dirty="0"/>
              <a:t>More information about two-factor authentication with Duo Security is available </a:t>
            </a:r>
            <a:r>
              <a:rPr lang="en-US" sz="1400" dirty="0" smtClean="0"/>
              <a:t>at </a:t>
            </a:r>
            <a:r>
              <a:rPr lang="en-US" sz="1400" dirty="0">
                <a:hlinkClick r:id="rId2"/>
              </a:rPr>
              <a:t>http://www.auburn.edu/oit/2factor/#</a:t>
            </a:r>
            <a:r>
              <a:rPr lang="en-US" sz="1400" dirty="0" smtClean="0">
                <a:hlinkClick r:id="rId2"/>
              </a:rPr>
              <a:t>online</a:t>
            </a:r>
            <a:r>
              <a:rPr lang="en-US" sz="1400" dirty="0" smtClean="0"/>
              <a:t> </a:t>
            </a:r>
          </a:p>
          <a:p>
            <a:pPr marL="0" indent="0">
              <a:buNone/>
            </a:pPr>
            <a:endParaRPr lang="en-US" sz="1400" dirty="0" smtClean="0"/>
          </a:p>
          <a:p>
            <a:pPr marL="0" indent="0">
              <a:buNone/>
            </a:pPr>
            <a:r>
              <a:rPr lang="en-US" sz="1400" dirty="0" smtClean="0"/>
              <a:t>Questions </a:t>
            </a:r>
            <a:r>
              <a:rPr lang="en-US" sz="1400" dirty="0"/>
              <a:t>about two-factor authentication, device registration and VPN support should be sent to your </a:t>
            </a:r>
            <a:r>
              <a:rPr lang="en-US" sz="1400" dirty="0">
                <a:hlinkClick r:id="rId3"/>
              </a:rPr>
              <a:t>IT Provider</a:t>
            </a:r>
            <a:r>
              <a:rPr lang="en-US" sz="1400" dirty="0"/>
              <a:t> or the </a:t>
            </a:r>
            <a:r>
              <a:rPr lang="en-US" sz="1400" dirty="0">
                <a:hlinkClick r:id="rId4"/>
              </a:rPr>
              <a:t>OIT </a:t>
            </a:r>
            <a:r>
              <a:rPr lang="en-US" sz="1400" dirty="0" err="1">
                <a:hlinkClick r:id="rId4"/>
              </a:rPr>
              <a:t>HelpDesk</a:t>
            </a:r>
            <a:r>
              <a:rPr lang="en-US" sz="1400" dirty="0"/>
              <a:t>.</a:t>
            </a:r>
          </a:p>
          <a:p>
            <a:pPr marL="0" indent="0">
              <a:buNone/>
            </a:pPr>
            <a:endParaRPr lang="en-US" dirty="0"/>
          </a:p>
        </p:txBody>
      </p:sp>
    </p:spTree>
    <p:extLst>
      <p:ext uri="{BB962C8B-B14F-4D97-AF65-F5344CB8AC3E}">
        <p14:creationId xmlns:p14="http://schemas.microsoft.com/office/powerpoint/2010/main" val="2502370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Direct Deposit Information</a:t>
            </a:r>
          </a:p>
        </p:txBody>
      </p:sp>
      <p:pic>
        <p:nvPicPr>
          <p:cNvPr id="4" name="Content Placeholder 3"/>
          <p:cNvPicPr>
            <a:picLocks noGrp="1"/>
          </p:cNvPicPr>
          <p:nvPr>
            <p:ph idx="1"/>
          </p:nvPr>
        </p:nvPicPr>
        <p:blipFill rotWithShape="1">
          <a:blip r:embed="rId2"/>
          <a:srcRect t="12428" r="16539" b="33798"/>
          <a:stretch/>
        </p:blipFill>
        <p:spPr bwMode="auto">
          <a:xfrm>
            <a:off x="457200" y="1524000"/>
            <a:ext cx="8229600" cy="376142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038600" y="5391785"/>
            <a:ext cx="44958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Click </a:t>
            </a:r>
            <a:r>
              <a:rPr lang="en-US" sz="2400" dirty="0" smtClean="0">
                <a:solidFill>
                  <a:schemeClr val="bg1"/>
                </a:solidFill>
                <a:latin typeface="+mn-lt"/>
                <a:cs typeface="+mn-cs"/>
              </a:rPr>
              <a:t>for instructions for 2-Factor Authentication Instructions</a:t>
            </a:r>
            <a:endParaRPr lang="en-US" sz="2400" dirty="0">
              <a:solidFill>
                <a:schemeClr val="bg1"/>
              </a:solidFill>
              <a:latin typeface="+mn-lt"/>
              <a:cs typeface="+mn-cs"/>
            </a:endParaRPr>
          </a:p>
        </p:txBody>
      </p:sp>
      <p:cxnSp>
        <p:nvCxnSpPr>
          <p:cNvPr id="6" name="Straight Arrow Connector 5"/>
          <p:cNvCxnSpPr/>
          <p:nvPr/>
        </p:nvCxnSpPr>
        <p:spPr>
          <a:xfrm flipH="1" flipV="1">
            <a:off x="2057400" y="4800600"/>
            <a:ext cx="1676400" cy="10668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7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sp>
        <p:nvSpPr>
          <p:cNvPr id="5" name="Content Placeholder 4"/>
          <p:cNvSpPr>
            <a:spLocks noGrp="1"/>
          </p:cNvSpPr>
          <p:nvPr>
            <p:ph idx="1"/>
          </p:nvPr>
        </p:nvSpPr>
        <p:spPr/>
        <p:txBody>
          <a:bodyPr/>
          <a:lstStyle/>
          <a:p>
            <a:r>
              <a:rPr lang="en-US" u="sng" dirty="0" smtClean="0">
                <a:solidFill>
                  <a:srgbClr val="E87511"/>
                </a:solidFill>
              </a:rPr>
              <a:t>IMPORTANT – STUDENT MUST COMPLETE – NOT PARENT.  Students must activate the 2-Factor Authentication.</a:t>
            </a:r>
          </a:p>
          <a:p>
            <a:endParaRPr lang="en-US" dirty="0"/>
          </a:p>
        </p:txBody>
      </p:sp>
      <p:pic>
        <p:nvPicPr>
          <p:cNvPr id="6" name="Picture 5"/>
          <p:cNvPicPr/>
          <p:nvPr/>
        </p:nvPicPr>
        <p:blipFill rotWithShape="1">
          <a:blip r:embed="rId2"/>
          <a:srcRect t="12189"/>
          <a:stretch/>
        </p:blipFill>
        <p:spPr bwMode="auto">
          <a:xfrm>
            <a:off x="1447800" y="3124200"/>
            <a:ext cx="5943600" cy="2799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5235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8059" b="37589"/>
          <a:stretch/>
        </p:blipFill>
        <p:spPr bwMode="auto">
          <a:xfrm>
            <a:off x="457200" y="1447800"/>
            <a:ext cx="8229600" cy="411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6131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t="8660" r="16693" b="31046"/>
          <a:stretch/>
        </p:blipFill>
        <p:spPr bwMode="auto">
          <a:xfrm>
            <a:off x="1143000" y="1295400"/>
            <a:ext cx="6858000" cy="4572000"/>
          </a:xfrm>
          <a:prstGeom prst="rect">
            <a:avLst/>
          </a:prstGeom>
          <a:ln>
            <a:noFill/>
          </a:ln>
          <a:extLst>
            <a:ext uri="{53640926-AAD7-44D8-BBD7-CCE9431645EC}">
              <a14:shadowObscured xmlns:a14="http://schemas.microsoft.com/office/drawing/2010/main"/>
            </a:ext>
          </a:extLst>
        </p:spPr>
      </p:pic>
      <p:sp>
        <p:nvSpPr>
          <p:cNvPr id="10242" name="Title 1"/>
          <p:cNvSpPr>
            <a:spLocks noGrp="1"/>
          </p:cNvSpPr>
          <p:nvPr>
            <p:ph type="title"/>
          </p:nvPr>
        </p:nvSpPr>
        <p:spPr/>
        <p:txBody>
          <a:bodyPr/>
          <a:lstStyle/>
          <a:p>
            <a:pPr eaLnBrk="1" hangingPunct="1"/>
            <a:r>
              <a:rPr lang="en-US" dirty="0" smtClean="0"/>
              <a:t>Add Direct Deposit Information</a:t>
            </a:r>
          </a:p>
        </p:txBody>
      </p:sp>
      <p:sp>
        <p:nvSpPr>
          <p:cNvPr id="10" name="TextBox 9"/>
          <p:cNvSpPr txBox="1"/>
          <p:nvPr/>
        </p:nvSpPr>
        <p:spPr>
          <a:xfrm>
            <a:off x="4038600" y="5257800"/>
            <a:ext cx="3200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Click </a:t>
            </a:r>
            <a:r>
              <a:rPr lang="en-US" sz="2400" dirty="0" smtClean="0">
                <a:solidFill>
                  <a:schemeClr val="bg1"/>
                </a:solidFill>
                <a:latin typeface="+mn-lt"/>
                <a:cs typeface="+mn-cs"/>
              </a:rPr>
              <a:t>Modify </a:t>
            </a:r>
            <a:r>
              <a:rPr lang="en-US" sz="2400" dirty="0">
                <a:solidFill>
                  <a:schemeClr val="bg1"/>
                </a:solidFill>
                <a:latin typeface="+mn-lt"/>
                <a:cs typeface="+mn-cs"/>
              </a:rPr>
              <a:t>Direct Deposit Information</a:t>
            </a:r>
          </a:p>
        </p:txBody>
      </p:sp>
      <p:cxnSp>
        <p:nvCxnSpPr>
          <p:cNvPr id="11" name="Straight Arrow Connector 10"/>
          <p:cNvCxnSpPr/>
          <p:nvPr/>
        </p:nvCxnSpPr>
        <p:spPr>
          <a:xfrm flipH="1" flipV="1">
            <a:off x="2133600" y="4876800"/>
            <a:ext cx="1685925" cy="56789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9254" r="15248" b="14894"/>
          <a:stretch/>
        </p:blipFill>
        <p:spPr bwMode="auto">
          <a:xfrm>
            <a:off x="457200" y="1883733"/>
            <a:ext cx="8229600" cy="395889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600200" y="5410200"/>
            <a:ext cx="65532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Enter Account </a:t>
            </a:r>
            <a:r>
              <a:rPr lang="en-US" sz="2400" dirty="0" smtClean="0">
                <a:solidFill>
                  <a:schemeClr val="bg1"/>
                </a:solidFill>
                <a:latin typeface="+mn-lt"/>
                <a:cs typeface="+mn-cs"/>
              </a:rPr>
              <a:t>Information This is not the debit card number!  Click Update</a:t>
            </a:r>
            <a:endParaRPr lang="en-US" sz="2400" dirty="0">
              <a:solidFill>
                <a:schemeClr val="bg1"/>
              </a:solidFill>
              <a:latin typeface="+mn-lt"/>
              <a:cs typeface="+mn-cs"/>
            </a:endParaRPr>
          </a:p>
        </p:txBody>
      </p:sp>
    </p:spTree>
    <p:extLst>
      <p:ext uri="{BB962C8B-B14F-4D97-AF65-F5344CB8AC3E}">
        <p14:creationId xmlns:p14="http://schemas.microsoft.com/office/powerpoint/2010/main" val="1815641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Add Direct Deposit Information</a:t>
            </a:r>
          </a:p>
        </p:txBody>
      </p:sp>
      <p:sp>
        <p:nvSpPr>
          <p:cNvPr id="8" name="TextBox 7"/>
          <p:cNvSpPr txBox="1"/>
          <p:nvPr/>
        </p:nvSpPr>
        <p:spPr>
          <a:xfrm>
            <a:off x="1752600" y="5609896"/>
            <a:ext cx="35052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Read and Click </a:t>
            </a:r>
            <a:r>
              <a:rPr lang="en-US" sz="2400" dirty="0" smtClean="0">
                <a:solidFill>
                  <a:schemeClr val="bg1"/>
                </a:solidFill>
                <a:latin typeface="+mn-lt"/>
                <a:cs typeface="+mn-cs"/>
              </a:rPr>
              <a:t>“Confirm” </a:t>
            </a:r>
            <a:endParaRPr lang="en-US" sz="2400" dirty="0">
              <a:solidFill>
                <a:schemeClr val="bg1"/>
              </a:solidFill>
              <a:latin typeface="+mn-lt"/>
              <a:cs typeface="+mn-cs"/>
            </a:endParaRPr>
          </a:p>
        </p:txBody>
      </p:sp>
      <p:cxnSp>
        <p:nvCxnSpPr>
          <p:cNvPr id="10" name="Straight Arrow Connector 9"/>
          <p:cNvCxnSpPr/>
          <p:nvPr/>
        </p:nvCxnSpPr>
        <p:spPr>
          <a:xfrm flipV="1">
            <a:off x="5410200" y="5257800"/>
            <a:ext cx="762000" cy="58292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2"/>
          <a:srcRect l="30164" t="22687" r="31328" b="16717"/>
          <a:stretch/>
        </p:blipFill>
        <p:spPr bwMode="auto">
          <a:xfrm>
            <a:off x="1219200" y="1371600"/>
            <a:ext cx="6629400" cy="388620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p:txBody>
          <a:bodyPr/>
          <a:lstStyle/>
          <a:p>
            <a:pPr eaLnBrk="1" hangingPunct="1"/>
            <a:r>
              <a:rPr lang="en-US" sz="3600" dirty="0" smtClean="0"/>
              <a:t>Complete Prepaid Tuition Plan Notification</a:t>
            </a:r>
            <a:br>
              <a:rPr lang="en-US" sz="3600" dirty="0" smtClean="0"/>
            </a:br>
            <a:r>
              <a:rPr lang="en-US" sz="3600" dirty="0" smtClean="0"/>
              <a:t>Student’s Access</a:t>
            </a:r>
            <a:br>
              <a:rPr lang="en-US" sz="3600" dirty="0" smtClean="0"/>
            </a:br>
            <a:endParaRPr lang="en-US" sz="3600" dirty="0" smtClean="0"/>
          </a:p>
        </p:txBody>
      </p:sp>
      <p:sp>
        <p:nvSpPr>
          <p:cNvPr id="4" name="TextBox 3"/>
          <p:cNvSpPr txBox="1"/>
          <p:nvPr/>
        </p:nvSpPr>
        <p:spPr>
          <a:xfrm>
            <a:off x="457200" y="604614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Click to Complete </a:t>
            </a:r>
            <a:r>
              <a:rPr lang="en-US" sz="2400" dirty="0" smtClean="0">
                <a:solidFill>
                  <a:schemeClr val="bg1"/>
                </a:solidFill>
                <a:latin typeface="+mn-lt"/>
                <a:cs typeface="+mn-cs"/>
              </a:rPr>
              <a:t>Prepaid Tuition Notification Plan</a:t>
            </a:r>
            <a:endParaRPr lang="en-US" sz="2400" dirty="0">
              <a:solidFill>
                <a:schemeClr val="bg1"/>
              </a:solidFill>
              <a:latin typeface="+mn-lt"/>
              <a:cs typeface="+mn-cs"/>
            </a:endParaRPr>
          </a:p>
        </p:txBody>
      </p:sp>
      <p:cxnSp>
        <p:nvCxnSpPr>
          <p:cNvPr id="5" name="Straight Arrow Connector 4"/>
          <p:cNvCxnSpPr/>
          <p:nvPr/>
        </p:nvCxnSpPr>
        <p:spPr>
          <a:xfrm flipV="1">
            <a:off x="2133600" y="5410200"/>
            <a:ext cx="1371600"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48600" y="1371600"/>
            <a:ext cx="838200" cy="114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15281" r="2511"/>
          <a:stretch/>
        </p:blipFill>
        <p:spPr bwMode="auto">
          <a:xfrm>
            <a:off x="379226" y="1600200"/>
            <a:ext cx="8000999" cy="475074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a:xfrm>
            <a:off x="457200" y="381000"/>
            <a:ext cx="8229600" cy="1143000"/>
          </a:xfrm>
        </p:spPr>
        <p:txBody>
          <a:bodyPr/>
          <a:lstStyle/>
          <a:p>
            <a:pPr eaLnBrk="1" hangingPunct="1"/>
            <a:r>
              <a:rPr lang="en-US" sz="3200" dirty="0" smtClean="0"/>
              <a:t>Another way to access: Prepaid Tuition Plan Notification – parents and others</a:t>
            </a:r>
            <a:br>
              <a:rPr lang="en-US" sz="3200" dirty="0" smtClean="0"/>
            </a:br>
            <a:r>
              <a:rPr lang="en-US" sz="3200" dirty="0" smtClean="0">
                <a:hlinkClick r:id="rId4"/>
              </a:rPr>
              <a:t>www.auburn.edu/sfs</a:t>
            </a:r>
            <a:r>
              <a:rPr lang="en-US" sz="3200" dirty="0" smtClean="0"/>
              <a:t/>
            </a:r>
            <a:br>
              <a:rPr lang="en-US" sz="3200" dirty="0" smtClean="0"/>
            </a:br>
            <a:endParaRPr lang="en-US" sz="3200" dirty="0" smtClean="0"/>
          </a:p>
        </p:txBody>
      </p:sp>
      <p:sp>
        <p:nvSpPr>
          <p:cNvPr id="4" name="TextBox 3"/>
          <p:cNvSpPr txBox="1"/>
          <p:nvPr/>
        </p:nvSpPr>
        <p:spPr>
          <a:xfrm>
            <a:off x="2821172" y="510540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solidFill>
                  <a:schemeClr val="bg1"/>
                </a:solidFill>
                <a:latin typeface="+mn-lt"/>
                <a:cs typeface="+mn-cs"/>
              </a:rPr>
              <a:t>Click to Complete </a:t>
            </a:r>
            <a:r>
              <a:rPr lang="en-US" sz="2400" dirty="0" smtClean="0">
                <a:solidFill>
                  <a:schemeClr val="bg1"/>
                </a:solidFill>
                <a:latin typeface="+mn-lt"/>
                <a:cs typeface="+mn-cs"/>
              </a:rPr>
              <a:t>Prepaid Tuition Notification Plan</a:t>
            </a:r>
            <a:endParaRPr lang="en-US" sz="2400" dirty="0">
              <a:solidFill>
                <a:schemeClr val="bg1"/>
              </a:solidFill>
              <a:latin typeface="+mn-lt"/>
              <a:cs typeface="+mn-cs"/>
            </a:endParaRPr>
          </a:p>
        </p:txBody>
      </p:sp>
      <p:cxnSp>
        <p:nvCxnSpPr>
          <p:cNvPr id="10" name="Straight Arrow Connector 9"/>
          <p:cNvCxnSpPr/>
          <p:nvPr/>
        </p:nvCxnSpPr>
        <p:spPr>
          <a:xfrm flipH="1" flipV="1">
            <a:off x="2362200" y="4800600"/>
            <a:ext cx="457200" cy="535634"/>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59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a:t>Authorized User for </a:t>
            </a:r>
            <a:r>
              <a:rPr lang="en-US" dirty="0" err="1"/>
              <a:t>ebill</a:t>
            </a:r>
            <a:r>
              <a:rPr lang="en-US" dirty="0"/>
              <a:t> system</a:t>
            </a:r>
          </a:p>
          <a:p>
            <a:r>
              <a:rPr lang="en-US" dirty="0" smtClean="0"/>
              <a:t>Important </a:t>
            </a:r>
            <a:r>
              <a:rPr lang="en-US" dirty="0"/>
              <a:t>Dates</a:t>
            </a:r>
          </a:p>
          <a:p>
            <a:r>
              <a:rPr lang="en-US" dirty="0"/>
              <a:t>Payment Plan</a:t>
            </a:r>
          </a:p>
          <a:p>
            <a:r>
              <a:rPr lang="en-US" dirty="0"/>
              <a:t>Tuition Calculator</a:t>
            </a:r>
          </a:p>
          <a:p>
            <a:r>
              <a:rPr lang="en-US" dirty="0"/>
              <a:t>Tuition Insurance</a:t>
            </a:r>
          </a:p>
          <a:p>
            <a:r>
              <a:rPr lang="en-US" dirty="0"/>
              <a:t>Dropping classes after semester starts </a:t>
            </a:r>
          </a:p>
          <a:p>
            <a:r>
              <a:rPr lang="en-US" dirty="0"/>
              <a:t>What </a:t>
            </a:r>
            <a:r>
              <a:rPr lang="en-US" dirty="0" smtClean="0"/>
              <a:t>We </a:t>
            </a:r>
            <a:r>
              <a:rPr lang="en-US" dirty="0"/>
              <a:t>Wish Parents Had Known</a:t>
            </a: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2171700" cy="209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88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18750" t="11818" r="17950" b="31976"/>
          <a:stretch/>
        </p:blipFill>
        <p:spPr bwMode="auto">
          <a:xfrm>
            <a:off x="533400" y="1524000"/>
            <a:ext cx="8077200" cy="4953000"/>
          </a:xfrm>
          <a:prstGeom prst="rect">
            <a:avLst/>
          </a:prstGeom>
          <a:ln>
            <a:noFill/>
          </a:ln>
          <a:extLst>
            <a:ext uri="{53640926-AAD7-44D8-BBD7-CCE9431645EC}">
              <a14:shadowObscured xmlns:a14="http://schemas.microsoft.com/office/drawing/2010/main"/>
            </a:ext>
          </a:extLst>
        </p:spPr>
      </p:pic>
      <p:sp>
        <p:nvSpPr>
          <p:cNvPr id="17410" name="Title 1"/>
          <p:cNvSpPr>
            <a:spLocks noGrp="1"/>
          </p:cNvSpPr>
          <p:nvPr>
            <p:ph type="title"/>
          </p:nvPr>
        </p:nvSpPr>
        <p:spPr/>
        <p:txBody>
          <a:bodyPr/>
          <a:lstStyle/>
          <a:p>
            <a:pPr eaLnBrk="1" hangingPunct="1"/>
            <a:r>
              <a:rPr lang="en-US" sz="3600" dirty="0"/>
              <a:t>Complete Prepaid Tuition Plan Notification</a:t>
            </a:r>
            <a:endParaRPr lang="en-US" sz="3600" dirty="0" smtClean="0"/>
          </a:p>
        </p:txBody>
      </p:sp>
      <p:cxnSp>
        <p:nvCxnSpPr>
          <p:cNvPr id="4" name="Straight Arrow Connector 3"/>
          <p:cNvCxnSpPr/>
          <p:nvPr/>
        </p:nvCxnSpPr>
        <p:spPr>
          <a:xfrm flipH="1" flipV="1">
            <a:off x="4724400" y="3865166"/>
            <a:ext cx="1524000" cy="505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00800" y="3542000"/>
            <a:ext cx="2286000" cy="646331"/>
          </a:xfrm>
          <a:prstGeom prst="rect">
            <a:avLst/>
          </a:prstGeom>
          <a:solidFill>
            <a:schemeClr val="accent1"/>
          </a:solidFill>
        </p:spPr>
        <p:txBody>
          <a:bodyPr wrap="square" rtlCol="0">
            <a:spAutoFit/>
          </a:bodyPr>
          <a:lstStyle/>
          <a:p>
            <a:r>
              <a:rPr lang="en-US" dirty="0" smtClean="0">
                <a:solidFill>
                  <a:schemeClr val="bg1"/>
                </a:solidFill>
              </a:rPr>
              <a:t>Complete All Fields and Submit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154097"/>
          </a:xfrm>
        </p:spPr>
        <p:txBody>
          <a:bodyPr/>
          <a:lstStyle/>
          <a:p>
            <a:r>
              <a:rPr lang="en-US" dirty="0" smtClean="0"/>
              <a:t>2018-19 PACT rates </a:t>
            </a:r>
            <a:br>
              <a:rPr lang="en-US" dirty="0" smtClean="0"/>
            </a:br>
            <a:r>
              <a:rPr lang="en-US" sz="2400" dirty="0" smtClean="0"/>
              <a:t>PACT 2017 Benefit Rates + 7%</a:t>
            </a:r>
            <a:br>
              <a:rPr lang="en-US" sz="2400" dirty="0" smtClean="0"/>
            </a:br>
            <a:endParaRPr lang="en-US" sz="2400" dirty="0"/>
          </a:p>
        </p:txBody>
      </p:sp>
      <p:sp>
        <p:nvSpPr>
          <p:cNvPr id="4" name="Slide Number Placeholder 3"/>
          <p:cNvSpPr>
            <a:spLocks noGrp="1"/>
          </p:cNvSpPr>
          <p:nvPr>
            <p:ph type="sldNum" sz="quarter" idx="12"/>
          </p:nvPr>
        </p:nvSpPr>
        <p:spPr/>
        <p:txBody>
          <a:bodyPr/>
          <a:lstStyle/>
          <a:p>
            <a:fld id="{C63B86FC-D900-4AF2-9C47-D54E42CD004F}" type="slidenum">
              <a:rPr lang="en-US" smtClean="0"/>
              <a:t>31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69266978"/>
              </p:ext>
            </p:extLst>
          </p:nvPr>
        </p:nvGraphicFramePr>
        <p:xfrm>
          <a:off x="1371600" y="1334924"/>
          <a:ext cx="6553200" cy="5069205"/>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70840">
                <a:tc>
                  <a:txBody>
                    <a:bodyPr/>
                    <a:lstStyle/>
                    <a:p>
                      <a:pPr algn="ctr" fontAlgn="b"/>
                      <a:r>
                        <a:rPr lang="en-US" sz="2000" b="1" i="0" u="none" strike="noStrike" baseline="0" dirty="0">
                          <a:solidFill>
                            <a:srgbClr val="E87511"/>
                          </a:solidFill>
                          <a:effectLst/>
                          <a:latin typeface="Calibri"/>
                        </a:rPr>
                        <a:t>Credit Hours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2018-2019 </a:t>
                      </a:r>
                      <a:r>
                        <a:rPr lang="en-US" sz="2000" b="1" i="0" u="none" strike="noStrike" baseline="0" dirty="0">
                          <a:solidFill>
                            <a:srgbClr val="E87511"/>
                          </a:solidFill>
                          <a:effectLst/>
                          <a:latin typeface="Calibri"/>
                        </a:rPr>
                        <a:t>Tuition/Fees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PACT </a:t>
                      </a:r>
                      <a:r>
                        <a:rPr lang="en-US" sz="2000" b="1" i="0" u="none" strike="noStrike" baseline="0" dirty="0">
                          <a:solidFill>
                            <a:srgbClr val="E87511"/>
                          </a:solidFill>
                          <a:effectLst/>
                          <a:latin typeface="Calibri"/>
                        </a:rPr>
                        <a:t>Rates</a:t>
                      </a:r>
                    </a:p>
                  </a:txBody>
                  <a:tcPr marL="9525" marR="9525" marT="9525" marB="0" anchor="b">
                    <a:solidFill>
                      <a:srgbClr val="002649"/>
                    </a:solidFill>
                  </a:tcPr>
                </a:tc>
                <a:tc>
                  <a:txBody>
                    <a:bodyPr/>
                    <a:lstStyle/>
                    <a:p>
                      <a:pPr algn="ctr" fontAlgn="b"/>
                      <a:r>
                        <a:rPr lang="en-US" sz="2000" b="1" i="0" u="none" strike="noStrike" baseline="0" dirty="0">
                          <a:solidFill>
                            <a:srgbClr val="E87511"/>
                          </a:solidFill>
                          <a:effectLst/>
                          <a:latin typeface="Calibri"/>
                        </a:rPr>
                        <a:t>Student Balance</a:t>
                      </a:r>
                    </a:p>
                  </a:txBody>
                  <a:tcPr marL="9525" marR="9525" marT="9525" marB="0" anchor="b">
                    <a:solidFill>
                      <a:srgbClr val="002649"/>
                    </a:solidFill>
                  </a:tcPr>
                </a:tc>
                <a:extLst>
                  <a:ext uri="{0D108BD9-81ED-4DB2-BD59-A6C34878D82A}">
                    <a16:rowId xmlns:a16="http://schemas.microsoft.com/office/drawing/2014/main" val="10000"/>
                  </a:ext>
                </a:extLst>
              </a:tr>
              <a:tr h="370840">
                <a:tc>
                  <a:txBody>
                    <a:bodyPr/>
                    <a:lstStyle/>
                    <a:p>
                      <a:pPr algn="ctr" fontAlgn="b"/>
                      <a:r>
                        <a:rPr lang="en-US" sz="2000" b="1" i="0" u="none" strike="noStrike" baseline="0" dirty="0" smtClean="0">
                          <a:solidFill>
                            <a:srgbClr val="E87511"/>
                          </a:solidFill>
                          <a:effectLst/>
                          <a:latin typeface="Calibri"/>
                        </a:rPr>
                        <a:t>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1,227.00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931.12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295.88</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1"/>
                  </a:ext>
                </a:extLst>
              </a:tr>
              <a:tr h="370840">
                <a:tc>
                  <a:txBody>
                    <a:bodyPr/>
                    <a:lstStyle/>
                    <a:p>
                      <a:pPr algn="ctr" fontAlgn="b"/>
                      <a:r>
                        <a:rPr lang="en-US" sz="2000" b="1" i="0" u="none" strike="noStrike" baseline="0" dirty="0" smtClean="0">
                          <a:solidFill>
                            <a:srgbClr val="E87511"/>
                          </a:solidFill>
                          <a:effectLst/>
                          <a:latin typeface="Calibri"/>
                        </a:rPr>
                        <a:t>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1,628.00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1,299.53</a:t>
                      </a:r>
                      <a:endParaRPr lang="en-US" sz="2000" b="1" i="0" u="none" strike="noStrike" baseline="0" dirty="0">
                        <a:solidFill>
                          <a:srgbClr val="E87511"/>
                        </a:solidFill>
                        <a:effectLst/>
                        <a:latin typeface="Calibri"/>
                      </a:endParaRPr>
                    </a:p>
                  </a:txBody>
                  <a:tcPr marL="0" marR="9525" marT="9525" marB="0" anchor="b"/>
                </a:tc>
                <a:tc>
                  <a:txBody>
                    <a:bodyPr/>
                    <a:lstStyle/>
                    <a:p>
                      <a:pPr algn="ctr" fontAlgn="b"/>
                      <a:r>
                        <a:rPr lang="en-US" sz="2000" b="1" i="0" u="none" strike="noStrike" baseline="0" dirty="0" smtClean="0">
                          <a:solidFill>
                            <a:srgbClr val="E87511"/>
                          </a:solidFill>
                          <a:effectLst/>
                          <a:latin typeface="Calibri"/>
                        </a:rPr>
                        <a:t>   328.47</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2"/>
                  </a:ext>
                </a:extLst>
              </a:tr>
              <a:tr h="370840">
                <a:tc>
                  <a:txBody>
                    <a:bodyPr/>
                    <a:lstStyle/>
                    <a:p>
                      <a:pPr algn="ctr" fontAlgn="b"/>
                      <a:r>
                        <a:rPr lang="en-US" sz="2000" b="1" i="0" u="none" strike="noStrike" baseline="0" dirty="0" smtClean="0">
                          <a:solidFill>
                            <a:srgbClr val="E87511"/>
                          </a:solidFill>
                          <a:effectLst/>
                          <a:latin typeface="Calibri"/>
                        </a:rPr>
                        <a:t>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2,029.00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1,667.95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361.05</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3"/>
                  </a:ext>
                </a:extLst>
              </a:tr>
              <a:tr h="370840">
                <a:tc>
                  <a:txBody>
                    <a:bodyPr/>
                    <a:lstStyle/>
                    <a:p>
                      <a:pPr algn="ctr" fontAlgn="b"/>
                      <a:r>
                        <a:rPr lang="en-US" sz="2000" b="1" i="0" u="none" strike="noStrike" baseline="0" dirty="0" smtClean="0">
                          <a:solidFill>
                            <a:srgbClr val="E87511"/>
                          </a:solidFill>
                          <a:effectLst/>
                          <a:latin typeface="Calibri"/>
                        </a:rPr>
                        <a:t>4</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2,430.00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2,036.36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393.64</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4"/>
                  </a:ext>
                </a:extLst>
              </a:tr>
              <a:tr h="370840">
                <a:tc>
                  <a:txBody>
                    <a:bodyPr/>
                    <a:lstStyle/>
                    <a:p>
                      <a:pPr algn="ctr" fontAlgn="b"/>
                      <a:r>
                        <a:rPr lang="en-US" sz="2000" b="1" i="0" u="none" strike="noStrike" baseline="0" dirty="0" smtClean="0">
                          <a:solidFill>
                            <a:srgbClr val="E87511"/>
                          </a:solidFill>
                          <a:effectLst/>
                          <a:latin typeface="Calibri"/>
                        </a:rPr>
                        <a:t>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2,831.00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2,404.77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426.23</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5"/>
                  </a:ext>
                </a:extLst>
              </a:tr>
              <a:tr h="370840">
                <a:tc>
                  <a:txBody>
                    <a:bodyPr/>
                    <a:lstStyle/>
                    <a:p>
                      <a:pPr algn="ctr" fontAlgn="b"/>
                      <a:r>
                        <a:rPr lang="en-US" sz="2000" b="1" i="0" u="none" strike="noStrike" baseline="0" dirty="0" smtClean="0">
                          <a:solidFill>
                            <a:srgbClr val="E87511"/>
                          </a:solidFill>
                          <a:effectLst/>
                          <a:latin typeface="Calibri"/>
                        </a:rPr>
                        <a:t>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3,232.00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2,773.18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458.82</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6"/>
                  </a:ext>
                </a:extLst>
              </a:tr>
              <a:tr h="370840">
                <a:tc>
                  <a:txBody>
                    <a:bodyPr/>
                    <a:lstStyle/>
                    <a:p>
                      <a:pPr algn="ctr" fontAlgn="b"/>
                      <a:r>
                        <a:rPr lang="en-US" sz="2000" b="1" i="0" u="none" strike="noStrike" baseline="0" dirty="0" smtClean="0">
                          <a:solidFill>
                            <a:srgbClr val="E87511"/>
                          </a:solidFill>
                          <a:effectLst/>
                          <a:latin typeface="Calibri"/>
                        </a:rPr>
                        <a:t>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3,633.00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3,141.59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491.41</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7"/>
                  </a:ext>
                </a:extLst>
              </a:tr>
              <a:tr h="370840">
                <a:tc>
                  <a:txBody>
                    <a:bodyPr/>
                    <a:lstStyle/>
                    <a:p>
                      <a:pPr algn="ctr" fontAlgn="b"/>
                      <a:r>
                        <a:rPr lang="en-US" sz="2000" b="1" i="0" u="none" strike="noStrike" baseline="0" dirty="0" smtClean="0">
                          <a:solidFill>
                            <a:srgbClr val="E87511"/>
                          </a:solidFill>
                          <a:effectLst/>
                          <a:latin typeface="Calibri"/>
                        </a:rPr>
                        <a:t>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4,034.00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3,510.01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523.99</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8"/>
                  </a:ext>
                </a:extLst>
              </a:tr>
              <a:tr h="370840">
                <a:tc>
                  <a:txBody>
                    <a:bodyPr/>
                    <a:lstStyle/>
                    <a:p>
                      <a:pPr algn="ctr" fontAlgn="b"/>
                      <a:r>
                        <a:rPr lang="en-US" sz="2000" b="1" i="0" u="none" strike="noStrike" baseline="0" dirty="0" smtClean="0">
                          <a:solidFill>
                            <a:srgbClr val="E87511"/>
                          </a:solidFill>
                          <a:effectLst/>
                          <a:latin typeface="Calibri"/>
                        </a:rPr>
                        <a:t>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4,435.00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3,878.42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556.58</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09"/>
                  </a:ext>
                </a:extLst>
              </a:tr>
              <a:tr h="370840">
                <a:tc>
                  <a:txBody>
                    <a:bodyPr/>
                    <a:lstStyle/>
                    <a:p>
                      <a:pPr algn="ctr" fontAlgn="b"/>
                      <a:r>
                        <a:rPr lang="en-US" sz="2000" b="1" i="0" u="none" strike="noStrike" baseline="0" dirty="0" smtClean="0">
                          <a:solidFill>
                            <a:srgbClr val="E87511"/>
                          </a:solidFill>
                          <a:effectLst/>
                          <a:latin typeface="Calibri"/>
                        </a:rPr>
                        <a:t>10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4,836.00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4,246.83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589.17</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10"/>
                  </a:ext>
                </a:extLst>
              </a:tr>
              <a:tr h="370840">
                <a:tc>
                  <a:txBody>
                    <a:bodyPr/>
                    <a:lstStyle/>
                    <a:p>
                      <a:pPr algn="ctr" fontAlgn="b"/>
                      <a:r>
                        <a:rPr lang="en-US" sz="2000" b="1" i="0" u="none" strike="noStrike" baseline="0" dirty="0" smtClean="0">
                          <a:solidFill>
                            <a:srgbClr val="E87511"/>
                          </a:solidFill>
                          <a:effectLst/>
                          <a:latin typeface="Calibri"/>
                        </a:rPr>
                        <a:t>11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5,237.00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4,615.23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621.77</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11"/>
                  </a:ext>
                </a:extLst>
              </a:tr>
              <a:tr h="370840">
                <a:tc>
                  <a:txBody>
                    <a:bodyPr/>
                    <a:lstStyle/>
                    <a:p>
                      <a:pPr algn="ctr" fontAlgn="b"/>
                      <a:r>
                        <a:rPr lang="en-US" sz="2000" b="1" i="0" u="none" strike="noStrike" baseline="0" dirty="0" smtClean="0">
                          <a:solidFill>
                            <a:srgbClr val="E87511"/>
                          </a:solidFill>
                          <a:effectLst/>
                          <a:latin typeface="Calibri"/>
                        </a:rPr>
                        <a:t>12 or more</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5,638.00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4,983.65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654.35</a:t>
                      </a:r>
                      <a:endParaRPr lang="en-US" sz="2000" b="1" i="0" u="none" strike="noStrike" baseline="0" dirty="0">
                        <a:solidFill>
                          <a:srgbClr val="E87511"/>
                        </a:solidFill>
                        <a:effectLst/>
                        <a:latin typeface="Calibri"/>
                      </a:endParaRPr>
                    </a:p>
                  </a:txBody>
                  <a:tcPr marL="9525" marR="9525" marT="9525"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51906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Auburn Family Portal</a:t>
            </a:r>
            <a:endParaRPr lang="en-US" dirty="0"/>
          </a:p>
        </p:txBody>
      </p:sp>
      <p:sp>
        <p:nvSpPr>
          <p:cNvPr id="3" name="Content Placeholder 2"/>
          <p:cNvSpPr>
            <a:spLocks noGrp="1"/>
          </p:cNvSpPr>
          <p:nvPr>
            <p:ph idx="1"/>
          </p:nvPr>
        </p:nvSpPr>
        <p:spPr/>
        <p:txBody>
          <a:bodyPr/>
          <a:lstStyle/>
          <a:p>
            <a:r>
              <a:rPr lang="en-US" dirty="0">
                <a:hlinkClick r:id="rId2"/>
              </a:rPr>
              <a:t>https://familyportal.auburn.edu</a:t>
            </a:r>
            <a:r>
              <a:rPr lang="en-US" dirty="0" smtClean="0">
                <a:hlinkClick r:id="rId2"/>
              </a:rPr>
              <a:t>/</a:t>
            </a:r>
            <a:endParaRPr lang="en-US" dirty="0" smtClean="0"/>
          </a:p>
          <a:p>
            <a:r>
              <a:rPr lang="en-US" sz="2800" b="1" dirty="0" smtClean="0"/>
              <a:t>Your </a:t>
            </a:r>
            <a:r>
              <a:rPr lang="en-US" sz="2800" b="1" dirty="0"/>
              <a:t>one-stop shop for: </a:t>
            </a:r>
          </a:p>
          <a:p>
            <a:r>
              <a:rPr lang="en-US" sz="2800" dirty="0" smtClean="0"/>
              <a:t>Access </a:t>
            </a:r>
            <a:r>
              <a:rPr lang="en-US" sz="2800" dirty="0"/>
              <a:t>to important campus news and deadlines </a:t>
            </a:r>
          </a:p>
          <a:p>
            <a:r>
              <a:rPr lang="en-US" sz="2800" dirty="0"/>
              <a:t>Insight into your student's progress and financial details </a:t>
            </a:r>
          </a:p>
          <a:p>
            <a:r>
              <a:rPr lang="en-US" sz="2800" dirty="0"/>
              <a:t>Personalized newsletters on your schedule </a:t>
            </a:r>
          </a:p>
          <a:p>
            <a:r>
              <a:rPr lang="en-US" sz="2800" dirty="0"/>
              <a:t>Announcements via email and text message </a:t>
            </a:r>
          </a:p>
          <a:p>
            <a:r>
              <a:rPr lang="en-US" sz="2800" dirty="0"/>
              <a:t>Sharing of updates with friends and family </a:t>
            </a:r>
          </a:p>
          <a:p>
            <a:endParaRPr lang="en-US" sz="2800" dirty="0"/>
          </a:p>
        </p:txBody>
      </p:sp>
    </p:spTree>
    <p:extLst>
      <p:ext uri="{BB962C8B-B14F-4D97-AF65-F5344CB8AC3E}">
        <p14:creationId xmlns:p14="http://schemas.microsoft.com/office/powerpoint/2010/main" val="241037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Auburn Family Portal</a:t>
            </a:r>
            <a:endParaRPr lang="en-US" dirty="0"/>
          </a:p>
        </p:txBody>
      </p:sp>
      <p:sp>
        <p:nvSpPr>
          <p:cNvPr id="3" name="Content Placeholder 2"/>
          <p:cNvSpPr>
            <a:spLocks noGrp="1"/>
          </p:cNvSpPr>
          <p:nvPr>
            <p:ph idx="1"/>
          </p:nvPr>
        </p:nvSpPr>
        <p:spPr/>
        <p:txBody>
          <a:bodyPr/>
          <a:lstStyle/>
          <a:p>
            <a:r>
              <a:rPr lang="en-US" dirty="0" smtClean="0"/>
              <a:t>Allows parents to request access to:</a:t>
            </a:r>
          </a:p>
          <a:p>
            <a:pPr lvl="1"/>
            <a:r>
              <a:rPr lang="en-US" dirty="0" smtClean="0"/>
              <a:t>Academic Information:</a:t>
            </a:r>
          </a:p>
          <a:p>
            <a:pPr lvl="2"/>
            <a:r>
              <a:rPr lang="en-US" dirty="0" smtClean="0"/>
              <a:t>Class Schedule/Enrollment</a:t>
            </a:r>
          </a:p>
          <a:p>
            <a:pPr lvl="2"/>
            <a:r>
              <a:rPr lang="en-US" dirty="0" smtClean="0"/>
              <a:t>Graduation information</a:t>
            </a:r>
          </a:p>
          <a:p>
            <a:pPr lvl="2"/>
            <a:r>
              <a:rPr lang="en-US" dirty="0" smtClean="0"/>
              <a:t>Grade information</a:t>
            </a:r>
          </a:p>
          <a:p>
            <a:pPr lvl="1"/>
            <a:r>
              <a:rPr lang="en-US" dirty="0" smtClean="0"/>
              <a:t>Financial information</a:t>
            </a:r>
          </a:p>
          <a:p>
            <a:pPr lvl="2"/>
            <a:r>
              <a:rPr lang="en-US" dirty="0" smtClean="0"/>
              <a:t>Financial Aid Information</a:t>
            </a:r>
          </a:p>
          <a:p>
            <a:pPr lvl="2"/>
            <a:r>
              <a:rPr lang="en-US" dirty="0" smtClean="0"/>
              <a:t>Holds on Account</a:t>
            </a:r>
          </a:p>
          <a:p>
            <a:pPr lvl="2"/>
            <a:r>
              <a:rPr lang="en-US" dirty="0" smtClean="0"/>
              <a:t>Account Balance</a:t>
            </a:r>
          </a:p>
          <a:p>
            <a:pPr lvl="1"/>
            <a:endParaRPr lang="en-US" dirty="0"/>
          </a:p>
        </p:txBody>
      </p:sp>
    </p:spTree>
    <p:extLst>
      <p:ext uri="{BB962C8B-B14F-4D97-AF65-F5344CB8AC3E}">
        <p14:creationId xmlns:p14="http://schemas.microsoft.com/office/powerpoint/2010/main" val="13748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Auburn Family Portal</a:t>
            </a:r>
            <a:endParaRPr lang="en-US" dirty="0"/>
          </a:p>
        </p:txBody>
      </p:sp>
      <p:sp>
        <p:nvSpPr>
          <p:cNvPr id="3" name="Content Placeholder 2"/>
          <p:cNvSpPr>
            <a:spLocks noGrp="1"/>
          </p:cNvSpPr>
          <p:nvPr>
            <p:ph idx="1"/>
          </p:nvPr>
        </p:nvSpPr>
        <p:spPr/>
        <p:txBody>
          <a:bodyPr/>
          <a:lstStyle/>
          <a:p>
            <a:r>
              <a:rPr lang="en-US" dirty="0" smtClean="0"/>
              <a:t>Though students can request to see the account balance through this portal, they cannot pay the bill directly from the Family Portal website.  When a bill is due, it will link them to the </a:t>
            </a:r>
            <a:r>
              <a:rPr lang="en-US" dirty="0" err="1" smtClean="0"/>
              <a:t>eBill</a:t>
            </a:r>
            <a:r>
              <a:rPr lang="en-US" dirty="0" smtClean="0"/>
              <a:t> Authorized User sign in.  Because of this, students must also grant access through </a:t>
            </a:r>
            <a:r>
              <a:rPr lang="en-US" dirty="0" err="1" smtClean="0"/>
              <a:t>eBill</a:t>
            </a:r>
            <a:r>
              <a:rPr lang="en-US" dirty="0" smtClean="0"/>
              <a:t> Authorized User.</a:t>
            </a:r>
            <a:endParaRPr lang="en-US" dirty="0"/>
          </a:p>
        </p:txBody>
      </p:sp>
    </p:spTree>
    <p:extLst>
      <p:ext uri="{BB962C8B-B14F-4D97-AF65-F5344CB8AC3E}">
        <p14:creationId xmlns:p14="http://schemas.microsoft.com/office/powerpoint/2010/main" val="296034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Authorizations</a:t>
            </a:r>
            <a:br>
              <a:rPr lang="en-US" dirty="0" smtClean="0"/>
            </a:br>
            <a:r>
              <a:rPr lang="en-US" sz="3200" dirty="0" smtClean="0"/>
              <a:t>Student gives to parents</a:t>
            </a:r>
            <a:endParaRPr lang="en-US" sz="3200" dirty="0"/>
          </a:p>
        </p:txBody>
      </p:sp>
      <p:sp>
        <p:nvSpPr>
          <p:cNvPr id="3" name="Content Placeholder 2"/>
          <p:cNvSpPr>
            <a:spLocks noGrp="1"/>
          </p:cNvSpPr>
          <p:nvPr>
            <p:ph idx="1"/>
          </p:nvPr>
        </p:nvSpPr>
        <p:spPr/>
        <p:txBody>
          <a:bodyPr/>
          <a:lstStyle/>
          <a:p>
            <a:r>
              <a:rPr lang="en-US" sz="2800" dirty="0" smtClean="0"/>
              <a:t>There are </a:t>
            </a:r>
            <a:r>
              <a:rPr lang="en-US" sz="2800" b="1" u="sng" dirty="0" smtClean="0"/>
              <a:t>two</a:t>
            </a:r>
            <a:r>
              <a:rPr lang="en-US" sz="2800" dirty="0" smtClean="0"/>
              <a:t> authorizations for Student Financial Services.  Giving access to one does not give you access to the other.  Student must do </a:t>
            </a:r>
            <a:r>
              <a:rPr lang="en-US" sz="2800" b="1" u="sng" dirty="0" smtClean="0"/>
              <a:t>both!</a:t>
            </a:r>
          </a:p>
          <a:p>
            <a:pPr marL="0" indent="0">
              <a:buNone/>
            </a:pPr>
            <a:r>
              <a:rPr lang="en-US" dirty="0"/>
              <a:t>	</a:t>
            </a:r>
            <a:r>
              <a:rPr lang="en-US" sz="2800" dirty="0" smtClean="0"/>
              <a:t>1. Financial Information Release</a:t>
            </a:r>
          </a:p>
          <a:p>
            <a:pPr marL="0" indent="0">
              <a:buNone/>
            </a:pPr>
            <a:r>
              <a:rPr lang="en-US" dirty="0"/>
              <a:t>	</a:t>
            </a:r>
            <a:r>
              <a:rPr lang="en-US" dirty="0" smtClean="0"/>
              <a:t>	</a:t>
            </a:r>
            <a:r>
              <a:rPr lang="en-US" sz="2400" dirty="0" smtClean="0"/>
              <a:t>Authorizes SFS to discuss </a:t>
            </a:r>
            <a:r>
              <a:rPr lang="en-US" sz="2400" dirty="0" err="1" smtClean="0"/>
              <a:t>eBill</a:t>
            </a:r>
            <a:r>
              <a:rPr lang="en-US" sz="2400" dirty="0" smtClean="0"/>
              <a:t>/</a:t>
            </a:r>
          </a:p>
          <a:p>
            <a:pPr marL="0" indent="0">
              <a:buNone/>
            </a:pPr>
            <a:r>
              <a:rPr lang="en-US" sz="2400" dirty="0"/>
              <a:t>	</a:t>
            </a:r>
            <a:r>
              <a:rPr lang="en-US" sz="2400" dirty="0" smtClean="0"/>
              <a:t>	financial aid </a:t>
            </a:r>
          </a:p>
          <a:p>
            <a:pPr marL="0" indent="0">
              <a:buNone/>
            </a:pPr>
            <a:r>
              <a:rPr lang="en-US" dirty="0"/>
              <a:t>	</a:t>
            </a:r>
            <a:r>
              <a:rPr lang="en-US" sz="2800" dirty="0" smtClean="0"/>
              <a:t>2.  Authorized user in </a:t>
            </a:r>
            <a:r>
              <a:rPr lang="en-US" sz="2800" dirty="0" err="1" smtClean="0"/>
              <a:t>eBill</a:t>
            </a:r>
            <a:r>
              <a:rPr lang="en-US" sz="2800" dirty="0" smtClean="0"/>
              <a:t> system</a:t>
            </a:r>
          </a:p>
          <a:p>
            <a:pPr marL="0" indent="0">
              <a:buNone/>
            </a:pPr>
            <a:r>
              <a:rPr lang="en-US" dirty="0"/>
              <a:t>	</a:t>
            </a:r>
            <a:r>
              <a:rPr lang="en-US" dirty="0" smtClean="0"/>
              <a:t>	</a:t>
            </a:r>
            <a:r>
              <a:rPr lang="en-US" sz="2400" dirty="0" smtClean="0"/>
              <a:t>Gives authorized user access to </a:t>
            </a:r>
          </a:p>
          <a:p>
            <a:pPr marL="0" indent="0">
              <a:buNone/>
            </a:pPr>
            <a:r>
              <a:rPr lang="en-US" sz="2400" dirty="0"/>
              <a:t>	</a:t>
            </a:r>
            <a:r>
              <a:rPr lang="en-US" sz="2400" dirty="0" smtClean="0"/>
              <a:t>	student’s </a:t>
            </a:r>
            <a:r>
              <a:rPr lang="en-US" sz="2400" dirty="0" err="1" smtClean="0"/>
              <a:t>eBill</a:t>
            </a:r>
            <a:r>
              <a:rPr lang="en-US" sz="2400" dirty="0" smtClean="0"/>
              <a:t> account</a:t>
            </a:r>
          </a:p>
          <a:p>
            <a:pPr marL="0" indent="0">
              <a:buNone/>
            </a:pPr>
            <a:endParaRPr lang="en-US" sz="2800" dirty="0" smtClean="0"/>
          </a:p>
          <a:p>
            <a:pPr marL="0" indent="0">
              <a:buNone/>
            </a:pPr>
            <a:endParaRPr lang="en-US" dirty="0"/>
          </a:p>
        </p:txBody>
      </p:sp>
      <p:pic>
        <p:nvPicPr>
          <p:cNvPr id="2050" name="Picture 2" descr="C:\Users\trussje\AppData\Local\Microsoft\Windows\Temporary Internet Files\Content.IE5\033X08ZG\phone_logo[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48" y="3276600"/>
            <a:ext cx="893510" cy="8810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Program Files (x86)\Microsoft Office\MEDIA\CAGCAT10\j019538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4524" y="4876800"/>
            <a:ext cx="984245" cy="100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4" name="TextBox 3"/>
          <p:cNvSpPr txBox="1"/>
          <p:nvPr/>
        </p:nvSpPr>
        <p:spPr>
          <a:xfrm>
            <a:off x="228600" y="3918178"/>
            <a:ext cx="2895600" cy="646331"/>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a:solidFill>
                  <a:schemeClr val="bg1"/>
                </a:solidFill>
                <a:latin typeface="+mn-lt"/>
                <a:cs typeface="+mn-cs"/>
              </a:rPr>
              <a:t>Click to Complete </a:t>
            </a:r>
            <a:r>
              <a:rPr lang="en-US" dirty="0" smtClean="0">
                <a:solidFill>
                  <a:schemeClr val="bg1"/>
                </a:solidFill>
                <a:latin typeface="+mn-lt"/>
                <a:cs typeface="+mn-cs"/>
              </a:rPr>
              <a:t>Financial Release Information </a:t>
            </a:r>
            <a:endParaRPr lang="en-US" dirty="0">
              <a:solidFill>
                <a:schemeClr val="bg1"/>
              </a:solidFill>
              <a:latin typeface="+mn-lt"/>
              <a:cs typeface="+mn-cs"/>
            </a:endParaRPr>
          </a:p>
        </p:txBody>
      </p:sp>
      <p:cxnSp>
        <p:nvCxnSpPr>
          <p:cNvPr id="5" name="Straight Arrow Connector 4"/>
          <p:cNvCxnSpPr/>
          <p:nvPr/>
        </p:nvCxnSpPr>
        <p:spPr>
          <a:xfrm>
            <a:off x="1447800" y="4648201"/>
            <a:ext cx="19812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1356687"/>
            <a:ext cx="685800" cy="184666"/>
          </a:xfrm>
          <a:prstGeom prst="rect">
            <a:avLst/>
          </a:prstGeom>
          <a:solidFill>
            <a:schemeClr val="tx2">
              <a:lumMod val="75000"/>
            </a:schemeClr>
          </a:solidFill>
        </p:spPr>
        <p:txBody>
          <a:bodyPr wrap="square" rtlCol="0">
            <a:spAutoFit/>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t="9488" r="21025" b="48053"/>
          <a:stretch/>
        </p:blipFill>
        <p:spPr bwMode="auto">
          <a:xfrm>
            <a:off x="838200" y="1371600"/>
            <a:ext cx="8001000" cy="4495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8" name="TextBox 7"/>
          <p:cNvSpPr txBox="1"/>
          <p:nvPr/>
        </p:nvSpPr>
        <p:spPr>
          <a:xfrm>
            <a:off x="3505200" y="5467290"/>
            <a:ext cx="4876800" cy="400110"/>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000" dirty="0">
                <a:solidFill>
                  <a:schemeClr val="bg1"/>
                </a:solidFill>
                <a:latin typeface="+mn-lt"/>
                <a:cs typeface="+mn-cs"/>
              </a:rPr>
              <a:t>Click Update Financial Information Release</a:t>
            </a:r>
          </a:p>
        </p:txBody>
      </p:sp>
      <p:cxnSp>
        <p:nvCxnSpPr>
          <p:cNvPr id="9" name="Straight Arrow Connector 8"/>
          <p:cNvCxnSpPr/>
          <p:nvPr/>
        </p:nvCxnSpPr>
        <p:spPr>
          <a:xfrm flipH="1" flipV="1">
            <a:off x="2133600" y="4859272"/>
            <a:ext cx="1371600" cy="8381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t="8657"/>
          <a:stretch/>
        </p:blipFill>
        <p:spPr bwMode="auto">
          <a:xfrm>
            <a:off x="609600" y="1371600"/>
            <a:ext cx="7772400" cy="38862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Complete Release of Information Statement</a:t>
            </a:r>
            <a:endParaRPr lang="en-US" dirty="0"/>
          </a:p>
        </p:txBody>
      </p:sp>
      <p:sp>
        <p:nvSpPr>
          <p:cNvPr id="9" name="TextBox 8"/>
          <p:cNvSpPr txBox="1"/>
          <p:nvPr/>
        </p:nvSpPr>
        <p:spPr>
          <a:xfrm>
            <a:off x="2667000" y="5534138"/>
            <a:ext cx="590993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smtClean="0">
                <a:solidFill>
                  <a:schemeClr val="bg1"/>
                </a:solidFill>
                <a:latin typeface="+mn-lt"/>
                <a:cs typeface="+mn-cs"/>
              </a:rPr>
              <a:t>It is already checked “Yes”.  Click Submit.</a:t>
            </a:r>
            <a:endParaRPr lang="en-US" sz="2400" dirty="0">
              <a:solidFill>
                <a:schemeClr val="bg1"/>
              </a:solidFill>
              <a:latin typeface="+mn-lt"/>
              <a:cs typeface="+mn-cs"/>
            </a:endParaRPr>
          </a:p>
        </p:txBody>
      </p:sp>
      <p:cxnSp>
        <p:nvCxnSpPr>
          <p:cNvPr id="10" name="Straight Arrow Connector 9"/>
          <p:cNvCxnSpPr/>
          <p:nvPr/>
        </p:nvCxnSpPr>
        <p:spPr>
          <a:xfrm flipH="1" flipV="1">
            <a:off x="1080977" y="5105400"/>
            <a:ext cx="1586023" cy="65957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838200" y="5995803"/>
            <a:ext cx="7848600" cy="130366"/>
          </a:xfrm>
        </p:spPr>
        <p:txBody>
          <a:bodyPr/>
          <a:lstStyle/>
          <a:p>
            <a:pPr marL="0" indent="0">
              <a:buNone/>
            </a:pPr>
            <a:r>
              <a:rPr lang="en-US" dirty="0" smtClean="0"/>
              <a:t> </a:t>
            </a:r>
            <a:r>
              <a:rPr lang="en-US" dirty="0"/>
              <a:t>	</a:t>
            </a:r>
          </a:p>
        </p:txBody>
      </p:sp>
      <p:sp>
        <p:nvSpPr>
          <p:cNvPr id="15" name="TextBox 14"/>
          <p:cNvSpPr txBox="1"/>
          <p:nvPr/>
        </p:nvSpPr>
        <p:spPr>
          <a:xfrm>
            <a:off x="914400" y="3009289"/>
            <a:ext cx="668965" cy="92333"/>
          </a:xfrm>
          <a:prstGeom prst="rect">
            <a:avLst/>
          </a:prstGeom>
          <a:solidFill>
            <a:schemeClr val="accent1"/>
          </a:solidFill>
        </p:spPr>
        <p:txBody>
          <a:bodyPr wrap="square" rtlCol="0">
            <a:spAutoFit/>
          </a:bodyPr>
          <a:lstStyle/>
          <a:p>
            <a:endParaRPr lang="en-US" dirty="0"/>
          </a:p>
        </p:txBody>
      </p:sp>
      <p:sp>
        <p:nvSpPr>
          <p:cNvPr id="16" name="TextBox 15"/>
          <p:cNvSpPr txBox="1"/>
          <p:nvPr/>
        </p:nvSpPr>
        <p:spPr>
          <a:xfrm>
            <a:off x="1080977" y="2925633"/>
            <a:ext cx="668965" cy="92333"/>
          </a:xfrm>
          <a:prstGeom prst="rect">
            <a:avLst/>
          </a:prstGeom>
          <a:solidFill>
            <a:schemeClr val="accent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8434" name="Title 1"/>
          <p:cNvSpPr>
            <a:spLocks noGrp="1"/>
          </p:cNvSpPr>
          <p:nvPr>
            <p:ph type="title"/>
          </p:nvPr>
        </p:nvSpPr>
        <p:spPr/>
        <p:txBody>
          <a:bodyPr/>
          <a:lstStyle/>
          <a:p>
            <a:pPr eaLnBrk="1" hangingPunct="1"/>
            <a:r>
              <a:rPr lang="en-US" dirty="0" smtClean="0"/>
              <a:t>Add Authorized User</a:t>
            </a:r>
          </a:p>
        </p:txBody>
      </p:sp>
      <p:sp>
        <p:nvSpPr>
          <p:cNvPr id="4" name="TextBox 3"/>
          <p:cNvSpPr txBox="1"/>
          <p:nvPr/>
        </p:nvSpPr>
        <p:spPr>
          <a:xfrm>
            <a:off x="1295400" y="3644309"/>
            <a:ext cx="1371600" cy="461665"/>
          </a:xfrm>
          <a:prstGeom prst="rect">
            <a:avLst/>
          </a:prstGeom>
          <a:solidFill>
            <a:schemeClr val="tx2">
              <a:lumMod val="60000"/>
              <a:lumOff val="40000"/>
            </a:schemeClr>
          </a:solidFill>
        </p:spPr>
        <p:txBody>
          <a:bodyPr>
            <a:spAutoFit/>
          </a:bodyPr>
          <a:lstStyle/>
          <a:p>
            <a:pPr fontAlgn="auto">
              <a:spcBef>
                <a:spcPts val="0"/>
              </a:spcBef>
              <a:spcAft>
                <a:spcPts val="0"/>
              </a:spcAft>
              <a:defRPr/>
            </a:pPr>
            <a:r>
              <a:rPr lang="en-US" sz="2400" dirty="0">
                <a:solidFill>
                  <a:schemeClr val="bg1"/>
                </a:solidFill>
                <a:latin typeface="+mn-lt"/>
                <a:cs typeface="+mn-cs"/>
              </a:rPr>
              <a:t>Click eBill</a:t>
            </a:r>
          </a:p>
        </p:txBody>
      </p:sp>
      <p:cxnSp>
        <p:nvCxnSpPr>
          <p:cNvPr id="5" name="Straight Arrow Connector 4"/>
          <p:cNvCxnSpPr/>
          <p:nvPr/>
        </p:nvCxnSpPr>
        <p:spPr>
          <a:xfrm flipV="1">
            <a:off x="2667000" y="2590800"/>
            <a:ext cx="609600" cy="10287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24800" y="1352550"/>
            <a:ext cx="685800" cy="152400"/>
          </a:xfrm>
          <a:prstGeom prst="rect">
            <a:avLst/>
          </a:prstGeom>
          <a:solidFill>
            <a:schemeClr val="tx2"/>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dirty="0" smtClean="0"/>
              <a:t>Student Financial Services (SFS) departments</a:t>
            </a:r>
          </a:p>
          <a:p>
            <a:pPr lvl="1"/>
            <a:r>
              <a:rPr lang="en-US" dirty="0" smtClean="0"/>
              <a:t>Financial Aid</a:t>
            </a:r>
          </a:p>
          <a:p>
            <a:pPr lvl="1"/>
            <a:r>
              <a:rPr lang="en-US" dirty="0" smtClean="0"/>
              <a:t>Billing Department</a:t>
            </a:r>
          </a:p>
          <a:p>
            <a:pPr lvl="1"/>
            <a:r>
              <a:rPr lang="en-US" dirty="0" smtClean="0"/>
              <a:t>Cashiering</a:t>
            </a:r>
          </a:p>
          <a:p>
            <a:pPr lvl="1"/>
            <a:r>
              <a:rPr lang="en-US" dirty="0" smtClean="0"/>
              <a:t>Third party billing</a:t>
            </a:r>
          </a:p>
          <a:p>
            <a:pPr lvl="1"/>
            <a:r>
              <a:rPr lang="en-US" dirty="0" smtClean="0"/>
              <a:t>Account Services</a:t>
            </a:r>
            <a:endParaRPr lang="en-US" dirty="0"/>
          </a:p>
        </p:txBody>
      </p:sp>
      <p:pic>
        <p:nvPicPr>
          <p:cNvPr id="4" name="Picture 3" descr="C:\Users\trussje\AppData\Local\Microsoft\Windows\Temporary Internet Files\Content.IE5\T1UKXM0W\I3393_Cartoon-money-sign-2[1][1].jpg"/>
          <p:cNvPicPr/>
          <p:nvPr/>
        </p:nvPicPr>
        <p:blipFill>
          <a:blip r:embed="rId3">
            <a:extLst>
              <a:ext uri="{28A0092B-C50C-407E-A947-70E740481C1C}">
                <a14:useLocalDpi xmlns:a14="http://schemas.microsoft.com/office/drawing/2010/main" val="0"/>
              </a:ext>
            </a:extLst>
          </a:blip>
          <a:srcRect/>
          <a:stretch>
            <a:fillRect/>
          </a:stretch>
        </p:blipFill>
        <p:spPr bwMode="auto">
          <a:xfrm>
            <a:off x="5948362" y="2971800"/>
            <a:ext cx="2695575" cy="2752725"/>
          </a:xfrm>
          <a:prstGeom prst="rect">
            <a:avLst/>
          </a:prstGeom>
          <a:noFill/>
          <a:ln>
            <a:noFill/>
          </a:ln>
        </p:spPr>
      </p:pic>
    </p:spTree>
    <p:extLst>
      <p:ext uri="{BB962C8B-B14F-4D97-AF65-F5344CB8AC3E}">
        <p14:creationId xmlns:p14="http://schemas.microsoft.com/office/powerpoint/2010/main" val="1451788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99" t="11397" r="-1" b="6595"/>
          <a:stretch/>
        </p:blipFill>
        <p:spPr bwMode="auto">
          <a:xfrm>
            <a:off x="762000" y="1219200"/>
            <a:ext cx="7848599" cy="51054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3200" dirty="0" smtClean="0"/>
              <a:t>Add Authorized User</a:t>
            </a:r>
            <a:endParaRPr lang="en-US" sz="3200" dirty="0"/>
          </a:p>
        </p:txBody>
      </p:sp>
      <p:sp>
        <p:nvSpPr>
          <p:cNvPr id="5" name="Rectangle 4"/>
          <p:cNvSpPr/>
          <p:nvPr/>
        </p:nvSpPr>
        <p:spPr>
          <a:xfrm>
            <a:off x="7162800" y="1417638"/>
            <a:ext cx="7620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124200" y="5983843"/>
            <a:ext cx="2895600" cy="369332"/>
          </a:xfrm>
          <a:prstGeom prst="rect">
            <a:avLst/>
          </a:prstGeom>
          <a:solidFill>
            <a:schemeClr val="accent1"/>
          </a:solidFill>
        </p:spPr>
        <p:txBody>
          <a:bodyPr wrap="square" rtlCol="0">
            <a:spAutoFit/>
          </a:bodyPr>
          <a:lstStyle/>
          <a:p>
            <a:r>
              <a:rPr lang="en-US" dirty="0" smtClean="0">
                <a:solidFill>
                  <a:schemeClr val="bg1"/>
                </a:solidFill>
              </a:rPr>
              <a:t>Click Authorized Users</a:t>
            </a:r>
            <a:endParaRPr lang="en-US" dirty="0">
              <a:solidFill>
                <a:schemeClr val="bg1"/>
              </a:solidFill>
            </a:endParaRPr>
          </a:p>
        </p:txBody>
      </p:sp>
      <p:cxnSp>
        <p:nvCxnSpPr>
          <p:cNvPr id="11" name="Straight Arrow Connector 10"/>
          <p:cNvCxnSpPr/>
          <p:nvPr/>
        </p:nvCxnSpPr>
        <p:spPr>
          <a:xfrm flipV="1">
            <a:off x="5105400" y="3230562"/>
            <a:ext cx="1583808" cy="256063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96000" y="2529681"/>
            <a:ext cx="381000" cy="228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81986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258" r="912"/>
          <a:stretch/>
        </p:blipFill>
        <p:spPr bwMode="auto">
          <a:xfrm>
            <a:off x="875415" y="1371600"/>
            <a:ext cx="7620000" cy="4459606"/>
          </a:xfrm>
          <a:prstGeom prst="rect">
            <a:avLst/>
          </a:prstGeom>
          <a:ln>
            <a:noFill/>
          </a:ln>
          <a:extLst>
            <a:ext uri="{53640926-AAD7-44D8-BBD7-CCE9431645EC}">
              <a14:shadowObscured xmlns:a14="http://schemas.microsoft.com/office/drawing/2010/main"/>
            </a:ext>
          </a:extLst>
        </p:spPr>
      </p:pic>
      <p:sp>
        <p:nvSpPr>
          <p:cNvPr id="19458" name="Title 1"/>
          <p:cNvSpPr>
            <a:spLocks noGrp="1"/>
          </p:cNvSpPr>
          <p:nvPr>
            <p:ph type="title"/>
          </p:nvPr>
        </p:nvSpPr>
        <p:spPr/>
        <p:txBody>
          <a:bodyPr/>
          <a:lstStyle/>
          <a:p>
            <a:pPr eaLnBrk="1" hangingPunct="1"/>
            <a:r>
              <a:rPr lang="en-US" smtClean="0"/>
              <a:t>Add Authorized User</a:t>
            </a:r>
          </a:p>
        </p:txBody>
      </p:sp>
      <p:sp>
        <p:nvSpPr>
          <p:cNvPr id="4" name="TextBox 3"/>
          <p:cNvSpPr txBox="1"/>
          <p:nvPr/>
        </p:nvSpPr>
        <p:spPr>
          <a:xfrm>
            <a:off x="7241659" y="1447800"/>
            <a:ext cx="685800" cy="152400"/>
          </a:xfrm>
          <a:prstGeom prst="rect">
            <a:avLst/>
          </a:prstGeom>
          <a:solidFill>
            <a:schemeClr val="tx2">
              <a:lumMod val="75000"/>
            </a:schemeClr>
          </a:solidFill>
        </p:spPr>
        <p:txBody>
          <a:bodyPr wrap="square" rtlCol="0">
            <a:spAutoFit/>
          </a:bodyPr>
          <a:lstStyle/>
          <a:p>
            <a:endParaRPr lang="en-US" dirty="0"/>
          </a:p>
        </p:txBody>
      </p:sp>
      <p:sp>
        <p:nvSpPr>
          <p:cNvPr id="2" name="Content Placeholder 1"/>
          <p:cNvSpPr>
            <a:spLocks noGrp="1"/>
          </p:cNvSpPr>
          <p:nvPr>
            <p:ph idx="1"/>
          </p:nvPr>
        </p:nvSpPr>
        <p:spPr/>
        <p:txBody>
          <a:bodyPr/>
          <a:lstStyle/>
          <a:p>
            <a:pPr marL="400050" lvl="1" indent="0">
              <a:buNone/>
            </a:pPr>
            <a:r>
              <a:rPr lang="en-US" dirty="0" smtClean="0"/>
              <a:t> </a:t>
            </a:r>
          </a:p>
          <a:p>
            <a:pPr marL="400050" lvl="1" indent="0">
              <a:buNone/>
            </a:pPr>
            <a:endParaRPr lang="en-US" dirty="0"/>
          </a:p>
        </p:txBody>
      </p:sp>
      <p:sp>
        <p:nvSpPr>
          <p:cNvPr id="9" name="TextBox 8"/>
          <p:cNvSpPr txBox="1"/>
          <p:nvPr/>
        </p:nvSpPr>
        <p:spPr>
          <a:xfrm>
            <a:off x="1864242" y="4572000"/>
            <a:ext cx="1447800" cy="222766"/>
          </a:xfrm>
          <a:prstGeom prst="rect">
            <a:avLst/>
          </a:prstGeom>
          <a:solidFill>
            <a:schemeClr val="accent1"/>
          </a:solidFill>
        </p:spPr>
        <p:txBody>
          <a:bodyPr wrap="square" rtlCol="0">
            <a:spAutoFit/>
          </a:bodyPr>
          <a:lstStyle/>
          <a:p>
            <a:endParaRPr lang="en-US" dirty="0"/>
          </a:p>
        </p:txBody>
      </p:sp>
      <p:sp>
        <p:nvSpPr>
          <p:cNvPr id="10" name="TextBox 9"/>
          <p:cNvSpPr txBox="1"/>
          <p:nvPr/>
        </p:nvSpPr>
        <p:spPr>
          <a:xfrm>
            <a:off x="4708452" y="4572000"/>
            <a:ext cx="1676400" cy="293132"/>
          </a:xfrm>
          <a:prstGeom prst="rect">
            <a:avLst/>
          </a:prstGeom>
          <a:solidFill>
            <a:schemeClr val="accent1"/>
          </a:solidFill>
        </p:spPr>
        <p:txBody>
          <a:bodyPr wrap="square" rtlCol="0">
            <a:spAutoFit/>
          </a:bodyPr>
          <a:lstStyle/>
          <a:p>
            <a:endParaRPr lang="en-US" dirty="0"/>
          </a:p>
        </p:txBody>
      </p:sp>
      <p:sp>
        <p:nvSpPr>
          <p:cNvPr id="11" name="TextBox 10"/>
          <p:cNvSpPr txBox="1"/>
          <p:nvPr/>
        </p:nvSpPr>
        <p:spPr>
          <a:xfrm>
            <a:off x="4671902" y="4865132"/>
            <a:ext cx="1447800" cy="222766"/>
          </a:xfrm>
          <a:prstGeom prst="rect">
            <a:avLst/>
          </a:prstGeom>
          <a:solidFill>
            <a:schemeClr val="accent1"/>
          </a:solidFill>
        </p:spPr>
        <p:txBody>
          <a:bodyPr wrap="square" rtlCol="0">
            <a:spAutoFit/>
          </a:bodyPr>
          <a:lstStyle/>
          <a:p>
            <a:endParaRPr lang="en-US" dirty="0"/>
          </a:p>
        </p:txBody>
      </p:sp>
      <p:sp>
        <p:nvSpPr>
          <p:cNvPr id="12" name="TextBox 11"/>
          <p:cNvSpPr txBox="1"/>
          <p:nvPr/>
        </p:nvSpPr>
        <p:spPr>
          <a:xfrm>
            <a:off x="3965059" y="5806495"/>
            <a:ext cx="3276600" cy="369332"/>
          </a:xfrm>
          <a:prstGeom prst="rect">
            <a:avLst/>
          </a:prstGeom>
          <a:solidFill>
            <a:schemeClr val="accent1"/>
          </a:solidFill>
        </p:spPr>
        <p:txBody>
          <a:bodyPr wrap="square" rtlCol="0">
            <a:spAutoFit/>
          </a:bodyPr>
          <a:lstStyle/>
          <a:p>
            <a:r>
              <a:rPr lang="en-US" dirty="0" smtClean="0">
                <a:solidFill>
                  <a:schemeClr val="bg1"/>
                </a:solidFill>
              </a:rPr>
              <a:t>Click on ‘Add Authorized User’</a:t>
            </a:r>
          </a:p>
        </p:txBody>
      </p:sp>
      <p:cxnSp>
        <p:nvCxnSpPr>
          <p:cNvPr id="13" name="Straight Arrow Connector 12"/>
          <p:cNvCxnSpPr/>
          <p:nvPr/>
        </p:nvCxnSpPr>
        <p:spPr>
          <a:xfrm flipH="1" flipV="1">
            <a:off x="2895601" y="5644546"/>
            <a:ext cx="1069458" cy="18666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t="13708" r="1773"/>
          <a:stretch/>
        </p:blipFill>
        <p:spPr bwMode="auto">
          <a:xfrm>
            <a:off x="990600" y="1371601"/>
            <a:ext cx="7010400" cy="4809530"/>
          </a:xfrm>
          <a:prstGeom prst="rect">
            <a:avLst/>
          </a:prstGeom>
          <a:ln>
            <a:noFill/>
          </a:ln>
          <a:extLst>
            <a:ext uri="{53640926-AAD7-44D8-BBD7-CCE9431645EC}">
              <a14:shadowObscured xmlns:a14="http://schemas.microsoft.com/office/drawing/2010/main"/>
            </a:ext>
          </a:extLst>
        </p:spPr>
      </p:pic>
      <p:sp>
        <p:nvSpPr>
          <p:cNvPr id="20482" name="Title 1"/>
          <p:cNvSpPr>
            <a:spLocks noGrp="1"/>
          </p:cNvSpPr>
          <p:nvPr>
            <p:ph type="title"/>
          </p:nvPr>
        </p:nvSpPr>
        <p:spPr/>
        <p:txBody>
          <a:bodyPr/>
          <a:lstStyle/>
          <a:p>
            <a:pPr eaLnBrk="1" hangingPunct="1"/>
            <a:r>
              <a:rPr lang="en-US" smtClean="0"/>
              <a:t>Add Authorized User</a:t>
            </a:r>
          </a:p>
        </p:txBody>
      </p:sp>
      <p:sp>
        <p:nvSpPr>
          <p:cNvPr id="20485" name="TextBox 5"/>
          <p:cNvSpPr txBox="1">
            <a:spLocks noChangeArrowheads="1"/>
          </p:cNvSpPr>
          <p:nvPr/>
        </p:nvSpPr>
        <p:spPr bwMode="auto">
          <a:xfrm>
            <a:off x="6400800" y="4605664"/>
            <a:ext cx="1752600" cy="307777"/>
          </a:xfrm>
          <a:prstGeom prst="rect">
            <a:avLst/>
          </a:prstGeom>
          <a:solidFill>
            <a:schemeClr val="accent1"/>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bg1"/>
                </a:solidFill>
                <a:latin typeface="Calibri" pitchFamily="34" charset="0"/>
              </a:rPr>
              <a:t>Fill in E-mail Address</a:t>
            </a:r>
          </a:p>
        </p:txBody>
      </p:sp>
      <p:cxnSp>
        <p:nvCxnSpPr>
          <p:cNvPr id="7" name="Straight Arrow Connector 6"/>
          <p:cNvCxnSpPr/>
          <p:nvPr/>
        </p:nvCxnSpPr>
        <p:spPr>
          <a:xfrm flipH="1">
            <a:off x="5308084" y="4759553"/>
            <a:ext cx="990600" cy="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a:off x="5362575" y="5719465"/>
            <a:ext cx="3295650"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Review to see if you want authorized user access to all three. Click Continue.</a:t>
            </a:r>
            <a:endParaRPr lang="en-US" dirty="0">
              <a:solidFill>
                <a:schemeClr val="bg1"/>
              </a:solidFill>
              <a:latin typeface="Calibri" pitchFamily="34" charset="0"/>
            </a:endParaRPr>
          </a:p>
        </p:txBody>
      </p:sp>
      <p:cxnSp>
        <p:nvCxnSpPr>
          <p:cNvPr id="15" name="Straight Arrow Connector 14"/>
          <p:cNvCxnSpPr/>
          <p:nvPr/>
        </p:nvCxnSpPr>
        <p:spPr>
          <a:xfrm flipH="1" flipV="1">
            <a:off x="4953000" y="5867401"/>
            <a:ext cx="390526"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0" y="1371601"/>
            <a:ext cx="609600" cy="171893"/>
          </a:xfrm>
          <a:prstGeom prst="rect">
            <a:avLst/>
          </a:prstGeom>
          <a:solidFill>
            <a:schemeClr val="tx2">
              <a:lumMod val="75000"/>
            </a:schemeClr>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21172" t="16629" r="21837" b="26966"/>
          <a:stretch/>
        </p:blipFill>
        <p:spPr bwMode="auto">
          <a:xfrm>
            <a:off x="1185862" y="1213515"/>
            <a:ext cx="6738938" cy="4648199"/>
          </a:xfrm>
          <a:prstGeom prst="rect">
            <a:avLst/>
          </a:prstGeom>
          <a:ln>
            <a:noFill/>
          </a:ln>
          <a:extLst>
            <a:ext uri="{53640926-AAD7-44D8-BBD7-CCE9431645EC}">
              <a14:shadowObscured xmlns:a14="http://schemas.microsoft.com/office/drawing/2010/main"/>
            </a:ext>
          </a:extLst>
        </p:spPr>
      </p:pic>
      <p:sp>
        <p:nvSpPr>
          <p:cNvPr id="21506" name="Title 1"/>
          <p:cNvSpPr>
            <a:spLocks noGrp="1"/>
          </p:cNvSpPr>
          <p:nvPr>
            <p:ph type="title"/>
          </p:nvPr>
        </p:nvSpPr>
        <p:spPr/>
        <p:txBody>
          <a:bodyPr/>
          <a:lstStyle/>
          <a:p>
            <a:pPr eaLnBrk="1" hangingPunct="1"/>
            <a:r>
              <a:rPr lang="en-US" smtClean="0"/>
              <a:t>Add Authorized User</a:t>
            </a:r>
          </a:p>
        </p:txBody>
      </p:sp>
      <p:sp>
        <p:nvSpPr>
          <p:cNvPr id="8" name="Rectangle 7"/>
          <p:cNvSpPr/>
          <p:nvPr/>
        </p:nvSpPr>
        <p:spPr>
          <a:xfrm>
            <a:off x="3352800" y="2895600"/>
            <a:ext cx="381000"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10" name="TextBox 5"/>
          <p:cNvSpPr txBox="1">
            <a:spLocks noChangeArrowheads="1"/>
          </p:cNvSpPr>
          <p:nvPr/>
        </p:nvSpPr>
        <p:spPr bwMode="auto">
          <a:xfrm>
            <a:off x="4555331" y="5835133"/>
            <a:ext cx="307181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Click </a:t>
            </a:r>
            <a:r>
              <a:rPr lang="en-US" dirty="0" smtClean="0">
                <a:solidFill>
                  <a:schemeClr val="bg1"/>
                </a:solidFill>
                <a:latin typeface="Calibri" pitchFamily="34" charset="0"/>
              </a:rPr>
              <a:t>“I Agree” </a:t>
            </a:r>
            <a:r>
              <a:rPr lang="en-US" dirty="0">
                <a:solidFill>
                  <a:schemeClr val="bg1"/>
                </a:solidFill>
                <a:latin typeface="Calibri" pitchFamily="34" charset="0"/>
              </a:rPr>
              <a:t>and </a:t>
            </a:r>
            <a:r>
              <a:rPr lang="en-US" dirty="0" smtClean="0">
                <a:solidFill>
                  <a:schemeClr val="bg1"/>
                </a:solidFill>
                <a:latin typeface="Calibri" pitchFamily="34" charset="0"/>
              </a:rPr>
              <a:t>“Continue”</a:t>
            </a:r>
            <a:endParaRPr lang="en-US" dirty="0">
              <a:solidFill>
                <a:schemeClr val="bg1"/>
              </a:solidFill>
              <a:latin typeface="Calibri" pitchFamily="34" charset="0"/>
            </a:endParaRPr>
          </a:p>
        </p:txBody>
      </p:sp>
      <p:cxnSp>
        <p:nvCxnSpPr>
          <p:cNvPr id="9" name="Straight Arrow Connector 8"/>
          <p:cNvCxnSpPr/>
          <p:nvPr/>
        </p:nvCxnSpPr>
        <p:spPr>
          <a:xfrm flipH="1" flipV="1">
            <a:off x="1770459" y="4825776"/>
            <a:ext cx="2953941" cy="98454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09999" y="1948934"/>
            <a:ext cx="1262173" cy="184666"/>
          </a:xfrm>
          <a:prstGeom prst="rect">
            <a:avLst/>
          </a:prstGeom>
          <a:solidFill>
            <a:schemeClr val="accent1"/>
          </a:solidFill>
        </p:spPr>
        <p:txBody>
          <a:bodyPr wrap="square" rtlCol="0">
            <a:spAutoFit/>
          </a:bodyPr>
          <a:lstStyle/>
          <a:p>
            <a:endParaRPr lang="en-US" dirty="0"/>
          </a:p>
        </p:txBody>
      </p:sp>
      <p:cxnSp>
        <p:nvCxnSpPr>
          <p:cNvPr id="13" name="Straight Arrow Connector 12"/>
          <p:cNvCxnSpPr>
            <a:stCxn id="21510" idx="1"/>
          </p:cNvCxnSpPr>
          <p:nvPr/>
        </p:nvCxnSpPr>
        <p:spPr>
          <a:xfrm flipH="1" flipV="1">
            <a:off x="1905000" y="5638800"/>
            <a:ext cx="2650331" cy="380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2284" t="13034"/>
          <a:stretch/>
        </p:blipFill>
        <p:spPr bwMode="auto">
          <a:xfrm>
            <a:off x="838200" y="1143000"/>
            <a:ext cx="7238998" cy="4876800"/>
          </a:xfrm>
          <a:prstGeom prst="rect">
            <a:avLst/>
          </a:prstGeom>
          <a:ln>
            <a:noFill/>
          </a:ln>
          <a:extLst>
            <a:ext uri="{53640926-AAD7-44D8-BBD7-CCE9431645EC}">
              <a14:shadowObscured xmlns:a14="http://schemas.microsoft.com/office/drawing/2010/main"/>
            </a:ext>
          </a:extLst>
        </p:spPr>
      </p:pic>
      <p:sp>
        <p:nvSpPr>
          <p:cNvPr id="22530" name="Title 1"/>
          <p:cNvSpPr>
            <a:spLocks noGrp="1"/>
          </p:cNvSpPr>
          <p:nvPr>
            <p:ph type="title"/>
          </p:nvPr>
        </p:nvSpPr>
        <p:spPr/>
        <p:txBody>
          <a:bodyPr/>
          <a:lstStyle/>
          <a:p>
            <a:pPr eaLnBrk="1" hangingPunct="1"/>
            <a:r>
              <a:rPr lang="en-US" smtClean="0"/>
              <a:t>Add Authorized User</a:t>
            </a:r>
          </a:p>
        </p:txBody>
      </p:sp>
      <p:sp>
        <p:nvSpPr>
          <p:cNvPr id="22534" name="TextBox 6"/>
          <p:cNvSpPr txBox="1">
            <a:spLocks noChangeArrowheads="1"/>
          </p:cNvSpPr>
          <p:nvPr/>
        </p:nvSpPr>
        <p:spPr bwMode="auto">
          <a:xfrm>
            <a:off x="228600" y="5181600"/>
            <a:ext cx="5848357" cy="1200329"/>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Confirmation </a:t>
            </a:r>
            <a:r>
              <a:rPr lang="en-US" dirty="0" smtClean="0">
                <a:solidFill>
                  <a:schemeClr val="bg1"/>
                </a:solidFill>
                <a:latin typeface="Calibri" pitchFamily="34" charset="0"/>
              </a:rPr>
              <a:t>that </a:t>
            </a:r>
            <a:r>
              <a:rPr lang="en-US" dirty="0">
                <a:solidFill>
                  <a:schemeClr val="bg1"/>
                </a:solidFill>
                <a:latin typeface="Calibri" pitchFamily="34" charset="0"/>
              </a:rPr>
              <a:t>Authorized User Will Be Sent an </a:t>
            </a:r>
            <a:r>
              <a:rPr lang="en-US" dirty="0" smtClean="0">
                <a:solidFill>
                  <a:schemeClr val="bg1"/>
                </a:solidFill>
                <a:latin typeface="Calibri" pitchFamily="34" charset="0"/>
              </a:rPr>
              <a:t>E-mail.</a:t>
            </a:r>
          </a:p>
          <a:p>
            <a:pPr eaLnBrk="1" hangingPunct="1"/>
            <a:endParaRPr lang="en-US" dirty="0" smtClean="0">
              <a:solidFill>
                <a:schemeClr val="bg1"/>
              </a:solidFill>
              <a:latin typeface="Calibri" pitchFamily="34" charset="0"/>
            </a:endParaRPr>
          </a:p>
          <a:p>
            <a:pPr eaLnBrk="1" hangingPunct="1"/>
            <a:r>
              <a:rPr lang="en-US" dirty="0" smtClean="0">
                <a:solidFill>
                  <a:schemeClr val="bg1"/>
                </a:solidFill>
                <a:latin typeface="Calibri" pitchFamily="34" charset="0"/>
              </a:rPr>
              <a:t>Student can also edit/delete Authorized Users.</a:t>
            </a:r>
          </a:p>
          <a:p>
            <a:pPr eaLnBrk="1" hangingPunct="1"/>
            <a:endParaRPr lang="en-US" dirty="0">
              <a:solidFill>
                <a:schemeClr val="bg1"/>
              </a:solidFill>
              <a:latin typeface="Calibri" pitchFamily="34" charset="0"/>
            </a:endParaRPr>
          </a:p>
        </p:txBody>
      </p:sp>
      <p:sp>
        <p:nvSpPr>
          <p:cNvPr id="9" name="Rectangle 8"/>
          <p:cNvSpPr/>
          <p:nvPr/>
        </p:nvSpPr>
        <p:spPr>
          <a:xfrm>
            <a:off x="2971800" y="1148759"/>
            <a:ext cx="838199" cy="2950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4139609"/>
            <a:ext cx="838200" cy="222766"/>
          </a:xfrm>
          <a:prstGeom prst="rect">
            <a:avLst/>
          </a:prstGeom>
          <a:solidFill>
            <a:schemeClr val="accent6">
              <a:lumMod val="60000"/>
              <a:lumOff val="40000"/>
            </a:schemeClr>
          </a:solidFill>
        </p:spPr>
        <p:txBody>
          <a:bodyPr wrap="square" rtlCol="0">
            <a:spAutoFit/>
          </a:bodyPr>
          <a:lstStyle/>
          <a:p>
            <a:endParaRPr lang="en-US" dirty="0"/>
          </a:p>
        </p:txBody>
      </p:sp>
      <p:sp>
        <p:nvSpPr>
          <p:cNvPr id="13" name="TextBox 12"/>
          <p:cNvSpPr txBox="1"/>
          <p:nvPr/>
        </p:nvSpPr>
        <p:spPr>
          <a:xfrm>
            <a:off x="4267200" y="4139609"/>
            <a:ext cx="1345906" cy="222766"/>
          </a:xfrm>
          <a:prstGeom prst="rect">
            <a:avLst/>
          </a:prstGeom>
          <a:solidFill>
            <a:schemeClr val="accent6">
              <a:lumMod val="60000"/>
              <a:lumOff val="40000"/>
            </a:schemeClr>
          </a:solidFill>
        </p:spPr>
        <p:txBody>
          <a:bodyPr wrap="square" rtlCol="0">
            <a:spAutoFit/>
          </a:bodyPr>
          <a:lstStyle/>
          <a:p>
            <a:endParaRPr lang="en-US" dirty="0"/>
          </a:p>
        </p:txBody>
      </p:sp>
      <p:sp>
        <p:nvSpPr>
          <p:cNvPr id="14" name="TextBox 13"/>
          <p:cNvSpPr txBox="1"/>
          <p:nvPr/>
        </p:nvSpPr>
        <p:spPr>
          <a:xfrm>
            <a:off x="4204419" y="447479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12" name="TextBox 11"/>
          <p:cNvSpPr txBox="1"/>
          <p:nvPr/>
        </p:nvSpPr>
        <p:spPr>
          <a:xfrm>
            <a:off x="4277833" y="486461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3" name="Oval 2"/>
          <p:cNvSpPr/>
          <p:nvPr/>
        </p:nvSpPr>
        <p:spPr>
          <a:xfrm>
            <a:off x="5749301" y="4038600"/>
            <a:ext cx="9144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940153" y="5257800"/>
            <a:ext cx="1266348" cy="762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1752600"/>
            <a:ext cx="1066801" cy="333478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1</a:t>
            </a:r>
            <a:r>
              <a:rPr lang="en-US" baseline="30000" dirty="0" smtClean="0"/>
              <a:t>st</a:t>
            </a:r>
            <a:r>
              <a:rPr lang="en-US" dirty="0" smtClean="0"/>
              <a:t> email to authorized user</a:t>
            </a:r>
          </a:p>
        </p:txBody>
      </p:sp>
      <p:sp>
        <p:nvSpPr>
          <p:cNvPr id="23555" name="Content Placeholder 2"/>
          <p:cNvSpPr>
            <a:spLocks noGrp="1"/>
          </p:cNvSpPr>
          <p:nvPr>
            <p:ph idx="1"/>
          </p:nvPr>
        </p:nvSpPr>
        <p:spPr>
          <a:xfrm>
            <a:off x="457200" y="1600200"/>
            <a:ext cx="8229600" cy="5029200"/>
          </a:xfrm>
        </p:spPr>
        <p:txBody>
          <a:bodyPr/>
          <a:lstStyle/>
          <a:p>
            <a:pPr marL="0" indent="0">
              <a:buNone/>
            </a:pPr>
            <a:r>
              <a:rPr lang="en-US" sz="1400" dirty="0" smtClean="0"/>
              <a:t>Hello </a:t>
            </a:r>
            <a:r>
              <a:rPr lang="en-US" sz="1400" dirty="0"/>
              <a:t>and welcome!</a:t>
            </a:r>
          </a:p>
          <a:p>
            <a:pPr marL="0" indent="0">
              <a:buNone/>
            </a:pPr>
            <a:r>
              <a:rPr lang="en-US" sz="1400" dirty="0"/>
              <a:t>The student listed below has granted you online access to his or her billing information.</a:t>
            </a:r>
            <a:br>
              <a:rPr lang="en-US" sz="1400" dirty="0"/>
            </a:br>
            <a:r>
              <a:rPr lang="en-US" sz="1400" dirty="0"/>
              <a:t>You can now make payments on behalf of this student, schedule, automate future payments, and more</a:t>
            </a:r>
            <a:r>
              <a:rPr lang="en-US" sz="1400" dirty="0" smtClean="0"/>
              <a:t>. To </a:t>
            </a:r>
            <a:r>
              <a:rPr lang="en-US" sz="1400" dirty="0"/>
              <a:t>access the student’s account, please visit </a:t>
            </a:r>
            <a:r>
              <a:rPr lang="en-US" sz="1400" u="sng" dirty="0">
                <a:hlinkClick r:id="rId2"/>
              </a:rPr>
              <a:t>ebill.auburn.edu</a:t>
            </a:r>
            <a:r>
              <a:rPr lang="en-US" sz="1400" dirty="0"/>
              <a:t> and log in using the username shown below. For security, we are sending the initial password for this account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Username: </a:t>
            </a:r>
            <a:r>
              <a:rPr lang="en-US" sz="1400" u="sng" dirty="0">
                <a:hlinkClick r:id="rId4"/>
              </a:rPr>
              <a:t>trussje@auburn.edu</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5"/>
              </a:rPr>
              <a:t>ebill@auburn.edu</a:t>
            </a:r>
            <a:endParaRPr lang="en-US" sz="1400" dirty="0"/>
          </a:p>
          <a:p>
            <a:pPr marL="0" indent="0">
              <a:buNone/>
            </a:pPr>
            <a:r>
              <a:rPr lang="en-US" sz="1400" u="sng" dirty="0">
                <a:hlinkClick r:id="rId6"/>
              </a:rPr>
              <a:t>www.auburn.edu/sfs</a:t>
            </a:r>
            <a:endParaRPr lang="en-US" sz="1400" dirty="0"/>
          </a:p>
        </p:txBody>
      </p:sp>
      <p:sp>
        <p:nvSpPr>
          <p:cNvPr id="2" name="Rectangle 1"/>
          <p:cNvSpPr/>
          <p:nvPr/>
        </p:nvSpPr>
        <p:spPr>
          <a:xfrm>
            <a:off x="1616149" y="3551277"/>
            <a:ext cx="1676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4386" y="3784305"/>
            <a:ext cx="1981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sz="1400" dirty="0"/>
              <a:t>Hello and welcome!</a:t>
            </a:r>
          </a:p>
          <a:p>
            <a:pPr marL="0" indent="0">
              <a:buNone/>
            </a:pPr>
            <a:r>
              <a:rPr lang="en-US" sz="1400" dirty="0"/>
              <a:t>The student listed below has granted you online access to his or her billing information.</a:t>
            </a:r>
            <a:br>
              <a:rPr lang="en-US" sz="1400" dirty="0"/>
            </a:br>
            <a:r>
              <a:rPr lang="en-US" sz="1400" dirty="0"/>
              <a:t>You can now make, schedule, and automate payments on behalf of this student.</a:t>
            </a:r>
            <a:br>
              <a:rPr lang="en-US" sz="1400" dirty="0"/>
            </a:br>
            <a:r>
              <a:rPr lang="en-US" sz="1400" dirty="0"/>
              <a:t>To access the student’s account, please visit </a:t>
            </a:r>
            <a:r>
              <a:rPr lang="en-US" sz="1400" u="sng" dirty="0">
                <a:hlinkClick r:id="rId2"/>
              </a:rPr>
              <a:t>ebill.auburn.edu</a:t>
            </a:r>
            <a:r>
              <a:rPr lang="en-US" sz="1400" dirty="0"/>
              <a:t> and log in using the password shown below. For security, the other login information for this account is sent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Temporary Password: </a:t>
            </a:r>
            <a:r>
              <a:rPr lang="en-US" sz="1400" dirty="0" err="1"/>
              <a:t>usuqhbrdaq</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4"/>
              </a:rPr>
              <a:t>ebill@auburn.edu</a:t>
            </a:r>
            <a:endParaRPr lang="en-US" sz="1400" dirty="0"/>
          </a:p>
          <a:p>
            <a:pPr marL="0" indent="0">
              <a:buNone/>
            </a:pPr>
            <a:r>
              <a:rPr lang="en-US" sz="1400" u="sng" dirty="0">
                <a:hlinkClick r:id="rId5"/>
              </a:rPr>
              <a:t>www.auburn.edu/sfs</a:t>
            </a:r>
            <a:endParaRPr lang="en-US" sz="1400" dirty="0"/>
          </a:p>
          <a:p>
            <a:pPr marL="0" indent="0">
              <a:buNone/>
            </a:pPr>
            <a:r>
              <a:rPr lang="en-US" sz="1400" dirty="0"/>
              <a:t> </a:t>
            </a:r>
          </a:p>
          <a:p>
            <a:endParaRPr lang="en-US" dirty="0"/>
          </a:p>
        </p:txBody>
      </p:sp>
      <p:sp>
        <p:nvSpPr>
          <p:cNvPr id="24578"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2</a:t>
            </a:r>
            <a:r>
              <a:rPr lang="en-US" baseline="30000" dirty="0" smtClean="0"/>
              <a:t>nd</a:t>
            </a:r>
            <a:r>
              <a:rPr lang="en-US" dirty="0" smtClean="0"/>
              <a:t> email to authorized user</a:t>
            </a:r>
          </a:p>
        </p:txBody>
      </p:sp>
      <p:sp>
        <p:nvSpPr>
          <p:cNvPr id="2" name="Rectangle 1"/>
          <p:cNvSpPr/>
          <p:nvPr/>
        </p:nvSpPr>
        <p:spPr>
          <a:xfrm>
            <a:off x="1676400" y="3505200"/>
            <a:ext cx="2133600"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4267200"/>
            <a:ext cx="3184235" cy="646331"/>
          </a:xfrm>
          <a:prstGeom prst="rect">
            <a:avLst/>
          </a:prstGeom>
          <a:solidFill>
            <a:schemeClr val="accent1"/>
          </a:solidFill>
        </p:spPr>
        <p:txBody>
          <a:bodyPr wrap="square" rtlCol="0">
            <a:spAutoFit/>
          </a:bodyPr>
          <a:lstStyle/>
          <a:p>
            <a:r>
              <a:rPr lang="en-US" dirty="0" smtClean="0">
                <a:solidFill>
                  <a:schemeClr val="bg1"/>
                </a:solidFill>
              </a:rPr>
              <a:t>Temporary password – can copy and paste</a:t>
            </a:r>
            <a:endParaRPr lang="en-US" dirty="0">
              <a:solidFill>
                <a:schemeClr val="bg1"/>
              </a:solidFill>
            </a:endParaRPr>
          </a:p>
        </p:txBody>
      </p:sp>
      <p:cxnSp>
        <p:nvCxnSpPr>
          <p:cNvPr id="7" name="Straight Arrow Connector 6"/>
          <p:cNvCxnSpPr/>
          <p:nvPr/>
        </p:nvCxnSpPr>
        <p:spPr>
          <a:xfrm flipH="1" flipV="1">
            <a:off x="3124200" y="3962401"/>
            <a:ext cx="22860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User</a:t>
            </a:r>
            <a:endParaRPr lang="en-US" dirty="0"/>
          </a:p>
        </p:txBody>
      </p:sp>
      <p:sp>
        <p:nvSpPr>
          <p:cNvPr id="3" name="Content Placeholder 2"/>
          <p:cNvSpPr>
            <a:spLocks noGrp="1"/>
          </p:cNvSpPr>
          <p:nvPr>
            <p:ph idx="1"/>
          </p:nvPr>
        </p:nvSpPr>
        <p:spPr/>
        <p:txBody>
          <a:bodyPr/>
          <a:lstStyle/>
          <a:p>
            <a:r>
              <a:rPr lang="en-US" dirty="0" smtClean="0"/>
              <a:t>Authorized User in e-bill system</a:t>
            </a:r>
          </a:p>
          <a:p>
            <a:pPr lvl="1"/>
            <a:r>
              <a:rPr lang="en-US" dirty="0" smtClean="0"/>
              <a:t>Access to e-bill</a:t>
            </a:r>
            <a:endParaRPr lang="en-US" dirty="0"/>
          </a:p>
          <a:p>
            <a:pPr lvl="1"/>
            <a:r>
              <a:rPr lang="en-US" dirty="0" smtClean="0"/>
              <a:t>When bills are generated student gets email and any authorized user gets email</a:t>
            </a:r>
          </a:p>
          <a:p>
            <a:pPr lvl="2"/>
            <a:r>
              <a:rPr lang="en-US" dirty="0" smtClean="0"/>
              <a:t>Check SPAM </a:t>
            </a:r>
          </a:p>
          <a:p>
            <a:pPr lvl="2"/>
            <a:r>
              <a:rPr lang="en-US" dirty="0" smtClean="0"/>
              <a:t>Mark anything from Auburn University (@auburn.edu) as “Never Block Senders Domain”</a:t>
            </a:r>
            <a:endParaRPr lang="en-US" dirty="0"/>
          </a:p>
          <a:p>
            <a:pPr lvl="1"/>
            <a:r>
              <a:rPr lang="en-US" dirty="0" smtClean="0"/>
              <a:t>If you change emails…. Your student needs to update this information through e-bill</a:t>
            </a:r>
          </a:p>
        </p:txBody>
      </p:sp>
    </p:spTree>
    <p:extLst>
      <p:ext uri="{BB962C8B-B14F-4D97-AF65-F5344CB8AC3E}">
        <p14:creationId xmlns:p14="http://schemas.microsoft.com/office/powerpoint/2010/main" val="1811979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a:t>
            </a:r>
            <a:r>
              <a:rPr lang="en-US" dirty="0" smtClean="0"/>
              <a:t>User Access #1</a:t>
            </a:r>
            <a:endParaRPr lang="en-US" dirty="0"/>
          </a:p>
        </p:txBody>
      </p:sp>
      <p:sp>
        <p:nvSpPr>
          <p:cNvPr id="3" name="Content Placeholder 2"/>
          <p:cNvSpPr>
            <a:spLocks noGrp="1"/>
          </p:cNvSpPr>
          <p:nvPr>
            <p:ph idx="1"/>
          </p:nvPr>
        </p:nvSpPr>
        <p:spPr/>
        <p:txBody>
          <a:bodyPr/>
          <a:lstStyle/>
          <a:p>
            <a:r>
              <a:rPr lang="en-US" dirty="0" smtClean="0"/>
              <a:t>Three ways to get to E-bill system.</a:t>
            </a:r>
          </a:p>
          <a:p>
            <a:pPr marL="0" indent="0">
              <a:buNone/>
            </a:pPr>
            <a:r>
              <a:rPr lang="en-US" dirty="0" smtClean="0"/>
              <a:t>	1.	Type in URL:</a:t>
            </a:r>
            <a:endParaRPr lang="en-US" dirty="0"/>
          </a:p>
          <a:p>
            <a:pPr marL="457200" lvl="1" indent="0">
              <a:buNone/>
            </a:pPr>
            <a:r>
              <a:rPr lang="en-US" dirty="0" smtClean="0"/>
              <a:t>		</a:t>
            </a:r>
            <a:r>
              <a:rPr lang="en-US" sz="8000" dirty="0" smtClean="0"/>
              <a:t>ebill.auburn.edu</a:t>
            </a:r>
          </a:p>
          <a:p>
            <a:pPr marL="457200" lvl="1" indent="0">
              <a:buNone/>
            </a:pPr>
            <a:endParaRPr lang="en-US" sz="3600" dirty="0" smtClean="0"/>
          </a:p>
          <a:p>
            <a:pPr marL="457200" lvl="1" indent="0">
              <a:buNone/>
            </a:pPr>
            <a:r>
              <a:rPr lang="en-US" sz="3600" dirty="0" smtClean="0"/>
              <a:t>There </a:t>
            </a:r>
            <a:r>
              <a:rPr lang="en-US" sz="3600" dirty="0"/>
              <a:t>is a link in your statement notification </a:t>
            </a:r>
            <a:r>
              <a:rPr lang="en-US" sz="3600" dirty="0" smtClean="0"/>
              <a:t>email.</a:t>
            </a:r>
            <a:endParaRPr lang="en-US" sz="3600" dirty="0"/>
          </a:p>
          <a:p>
            <a:pPr marL="457200" lvl="1" indent="0">
              <a:buNone/>
            </a:pPr>
            <a:endParaRPr lang="en-US" sz="8000" dirty="0"/>
          </a:p>
        </p:txBody>
      </p:sp>
    </p:spTree>
    <p:extLst>
      <p:ext uri="{BB962C8B-B14F-4D97-AF65-F5344CB8AC3E}">
        <p14:creationId xmlns:p14="http://schemas.microsoft.com/office/powerpoint/2010/main" val="4648341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2255"/>
            <a:ext cx="8229600" cy="1143000"/>
          </a:xfrm>
        </p:spPr>
        <p:txBody>
          <a:bodyPr/>
          <a:lstStyle/>
          <a:p>
            <a:r>
              <a:rPr lang="en-US" dirty="0"/>
              <a:t>Authorized </a:t>
            </a:r>
            <a:r>
              <a:rPr lang="en-US" dirty="0" smtClean="0"/>
              <a:t>User Access #2</a:t>
            </a:r>
            <a:endParaRPr lang="en-US" dirty="0"/>
          </a:p>
        </p:txBody>
      </p:sp>
      <p:sp>
        <p:nvSpPr>
          <p:cNvPr id="3" name="Content Placeholder 2"/>
          <p:cNvSpPr>
            <a:spLocks noGrp="1"/>
          </p:cNvSpPr>
          <p:nvPr>
            <p:ph idx="1"/>
          </p:nvPr>
        </p:nvSpPr>
        <p:spPr/>
        <p:txBody>
          <a:bodyPr/>
          <a:lstStyle/>
          <a:p>
            <a:pPr marL="0" indent="0">
              <a:buNone/>
            </a:pPr>
            <a:r>
              <a:rPr lang="en-US" dirty="0" smtClean="0"/>
              <a:t>	#2 – Go to www.auburn.edu/sfs</a:t>
            </a:r>
            <a:endParaRPr lang="en-US" dirty="0"/>
          </a:p>
        </p:txBody>
      </p:sp>
      <p:pic>
        <p:nvPicPr>
          <p:cNvPr id="4" name="Picture 3"/>
          <p:cNvPicPr/>
          <p:nvPr/>
        </p:nvPicPr>
        <p:blipFill rotWithShape="1">
          <a:blip r:embed="rId2"/>
          <a:srcRect l="17065" t="15074" r="22560" b="1656"/>
          <a:stretch/>
        </p:blipFill>
        <p:spPr bwMode="auto">
          <a:xfrm>
            <a:off x="971550" y="2178367"/>
            <a:ext cx="5715000" cy="38728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686550" y="3505200"/>
            <a:ext cx="215265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on </a:t>
            </a:r>
            <a:r>
              <a:rPr lang="en-US" dirty="0" err="1" smtClean="0"/>
              <a:t>ebill</a:t>
            </a:r>
            <a:r>
              <a:rPr lang="en-US" dirty="0" smtClean="0"/>
              <a:t> logo on main auburn.edu/</a:t>
            </a:r>
            <a:r>
              <a:rPr lang="en-US" dirty="0" err="1" smtClean="0"/>
              <a:t>sfs</a:t>
            </a:r>
            <a:r>
              <a:rPr lang="en-US" dirty="0" smtClean="0"/>
              <a:t> webpage</a:t>
            </a:r>
          </a:p>
          <a:p>
            <a:pPr algn="ctr"/>
            <a:endParaRPr lang="en-US" dirty="0"/>
          </a:p>
        </p:txBody>
      </p:sp>
      <p:cxnSp>
        <p:nvCxnSpPr>
          <p:cNvPr id="6" name="Straight Arrow Connector 5"/>
          <p:cNvCxnSpPr/>
          <p:nvPr/>
        </p:nvCxnSpPr>
        <p:spPr>
          <a:xfrm flipH="1">
            <a:off x="5867400" y="4876800"/>
            <a:ext cx="1066800" cy="6858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136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sz="2400" dirty="0" smtClean="0"/>
              <a:t>The Billing Department is a centralized billing office. Charges are received from various departments for student billing purposes.</a:t>
            </a:r>
            <a:endParaRPr lang="en-US" sz="2800" dirty="0" smtClean="0"/>
          </a:p>
          <a:p>
            <a:r>
              <a:rPr lang="en-US" sz="2400" dirty="0" smtClean="0"/>
              <a:t>Items charged to the student’s billing account other than tuition:</a:t>
            </a:r>
          </a:p>
          <a:p>
            <a:pPr lvl="1"/>
            <a:r>
              <a:rPr lang="en-US" sz="2000" dirty="0" smtClean="0"/>
              <a:t>Housing (and housing related fees), meal plans, parking passes, parking tickets, printing charges from some Departments, Panhellenic fees, pharmacy prescriptions, football tickets (not billed until the September bill!), counseling services fees, Student Alumni Association,  All Access Course bookstore charges, CWE fees, ID cards, </a:t>
            </a:r>
            <a:r>
              <a:rPr lang="en-US" sz="2000" dirty="0" err="1" smtClean="0"/>
              <a:t>etc</a:t>
            </a:r>
            <a:endParaRPr lang="en-US" sz="2000" dirty="0" smtClean="0"/>
          </a:p>
          <a:p>
            <a:pPr lvl="1"/>
            <a:r>
              <a:rPr lang="en-US" sz="2400" dirty="0" smtClean="0">
                <a:solidFill>
                  <a:schemeClr val="accent6">
                    <a:lumMod val="75000"/>
                  </a:schemeClr>
                </a:solidFill>
              </a:rPr>
              <a:t>Questions on charges other than tuition should be directed to the appropriate department</a:t>
            </a:r>
            <a:endParaRPr lang="en-US" sz="2400" dirty="0">
              <a:solidFill>
                <a:schemeClr val="accent6">
                  <a:lumMod val="75000"/>
                </a:schemeClr>
              </a:solidFill>
            </a:endParaRPr>
          </a:p>
        </p:txBody>
      </p:sp>
    </p:spTree>
    <p:extLst>
      <p:ext uri="{BB962C8B-B14F-4D97-AF65-F5344CB8AC3E}">
        <p14:creationId xmlns:p14="http://schemas.microsoft.com/office/powerpoint/2010/main" val="3110815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 t="9487" r="1282" b="7018"/>
          <a:stretch/>
        </p:blipFill>
        <p:spPr bwMode="auto">
          <a:xfrm>
            <a:off x="762000" y="1295400"/>
            <a:ext cx="7924800" cy="55626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p:txBody>
          <a:bodyPr/>
          <a:lstStyle/>
          <a:p>
            <a:pPr eaLnBrk="1" hangingPunct="1"/>
            <a:r>
              <a:rPr lang="en-US" dirty="0" smtClean="0"/>
              <a:t>Authorized User Access #3</a:t>
            </a:r>
            <a:br>
              <a:rPr lang="en-US" dirty="0" smtClean="0"/>
            </a:br>
            <a:r>
              <a:rPr lang="en-US" sz="3600" dirty="0" smtClean="0">
                <a:hlinkClick r:id="rId4"/>
              </a:rPr>
              <a:t>www.auburn.edu</a:t>
            </a:r>
            <a:r>
              <a:rPr lang="en-US" sz="3600" dirty="0" smtClean="0"/>
              <a:t/>
            </a:r>
            <a:br>
              <a:rPr lang="en-US" sz="3600" dirty="0" smtClean="0"/>
            </a:br>
            <a:endParaRPr lang="en-US" sz="3600" dirty="0" smtClean="0"/>
          </a:p>
        </p:txBody>
      </p:sp>
      <p:sp>
        <p:nvSpPr>
          <p:cNvPr id="25604" name="TextBox 3"/>
          <p:cNvSpPr txBox="1">
            <a:spLocks noChangeArrowheads="1"/>
          </p:cNvSpPr>
          <p:nvPr/>
        </p:nvSpPr>
        <p:spPr bwMode="auto">
          <a:xfrm>
            <a:off x="1066800" y="2557795"/>
            <a:ext cx="2419350" cy="52322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solidFill>
                  <a:schemeClr val="bg1"/>
                </a:solidFill>
                <a:latin typeface="Calibri" pitchFamily="34" charset="0"/>
              </a:rPr>
              <a:t>Click Parents</a:t>
            </a:r>
          </a:p>
        </p:txBody>
      </p:sp>
      <p:cxnSp>
        <p:nvCxnSpPr>
          <p:cNvPr id="5" name="Straight Arrow Connector 4"/>
          <p:cNvCxnSpPr/>
          <p:nvPr/>
        </p:nvCxnSpPr>
        <p:spPr>
          <a:xfrm flipH="1" flipV="1">
            <a:off x="2743200" y="1600200"/>
            <a:ext cx="457200" cy="12954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t>
            </a:r>
            <a:r>
              <a:rPr lang="en-US" dirty="0" smtClean="0"/>
              <a:t>Access #3 (</a:t>
            </a:r>
            <a:r>
              <a:rPr lang="en-US" dirty="0" err="1" smtClean="0"/>
              <a:t>cont</a:t>
            </a:r>
            <a:r>
              <a:rPr lang="en-US" dirty="0" smtClean="0"/>
              <a:t>)</a:t>
            </a:r>
            <a:endParaRPr lang="en-US" dirty="0"/>
          </a:p>
        </p:txBody>
      </p:sp>
      <p:pic>
        <p:nvPicPr>
          <p:cNvPr id="4" name="Content Placeholder 3"/>
          <p:cNvPicPr>
            <a:picLocks noGrp="1"/>
          </p:cNvPicPr>
          <p:nvPr>
            <p:ph idx="1"/>
          </p:nvPr>
        </p:nvPicPr>
        <p:blipFill rotWithShape="1">
          <a:blip r:embed="rId2"/>
          <a:srcRect l="1026" t="10675" r="1795" b="3696"/>
          <a:stretch/>
        </p:blipFill>
        <p:spPr bwMode="auto">
          <a:xfrm>
            <a:off x="381000" y="1143001"/>
            <a:ext cx="8229600" cy="41148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5181600" y="5029201"/>
            <a:ext cx="26670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Hover over  “Quick Links”</a:t>
            </a:r>
          </a:p>
          <a:p>
            <a:pPr eaLnBrk="1" hangingPunct="1"/>
            <a:endParaRPr lang="en-US" dirty="0" smtClean="0">
              <a:latin typeface="Calibri" pitchFamily="34" charset="0"/>
            </a:endParaRPr>
          </a:p>
        </p:txBody>
      </p:sp>
      <p:cxnSp>
        <p:nvCxnSpPr>
          <p:cNvPr id="6" name="Straight Arrow Connector 5"/>
          <p:cNvCxnSpPr/>
          <p:nvPr/>
        </p:nvCxnSpPr>
        <p:spPr>
          <a:xfrm flipV="1">
            <a:off x="7487979" y="1837660"/>
            <a:ext cx="1" cy="319154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461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t>
            </a:r>
            <a:r>
              <a:rPr lang="en-US" dirty="0" smtClean="0"/>
              <a:t>Access #3 (</a:t>
            </a:r>
            <a:r>
              <a:rPr lang="en-US" dirty="0" err="1" smtClean="0"/>
              <a:t>cont</a:t>
            </a:r>
            <a:r>
              <a:rPr lang="en-US" dirty="0" smtClean="0"/>
              <a:t>)</a:t>
            </a:r>
            <a:endParaRPr lang="en-US" dirty="0"/>
          </a:p>
        </p:txBody>
      </p:sp>
      <p:pic>
        <p:nvPicPr>
          <p:cNvPr id="4" name="Picture 3"/>
          <p:cNvPicPr/>
          <p:nvPr/>
        </p:nvPicPr>
        <p:blipFill rotWithShape="1">
          <a:blip r:embed="rId2"/>
          <a:srcRect l="10513" t="13247" r="11026" b="3073"/>
          <a:stretch/>
        </p:blipFill>
        <p:spPr bwMode="auto">
          <a:xfrm>
            <a:off x="1295400" y="1143000"/>
            <a:ext cx="6858000" cy="45720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3257107" y="6096000"/>
            <a:ext cx="3007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Click on </a:t>
            </a:r>
            <a:r>
              <a:rPr lang="en-US" dirty="0" err="1" smtClean="0">
                <a:solidFill>
                  <a:schemeClr val="bg1"/>
                </a:solidFill>
                <a:latin typeface="Calibri" pitchFamily="34" charset="0"/>
              </a:rPr>
              <a:t>eBill</a:t>
            </a:r>
            <a:r>
              <a:rPr lang="en-US" dirty="0" smtClean="0">
                <a:solidFill>
                  <a:schemeClr val="bg1"/>
                </a:solidFill>
                <a:latin typeface="Calibri" pitchFamily="34" charset="0"/>
              </a:rPr>
              <a:t> Authorized User</a:t>
            </a:r>
          </a:p>
        </p:txBody>
      </p:sp>
      <p:cxnSp>
        <p:nvCxnSpPr>
          <p:cNvPr id="6" name="Straight Arrow Connector 5"/>
          <p:cNvCxnSpPr/>
          <p:nvPr/>
        </p:nvCxnSpPr>
        <p:spPr>
          <a:xfrm flipV="1">
            <a:off x="6324600" y="5334001"/>
            <a:ext cx="609600" cy="761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357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t="13258" r="543"/>
          <a:stretch/>
        </p:blipFill>
        <p:spPr bwMode="auto">
          <a:xfrm>
            <a:off x="609600" y="1295400"/>
            <a:ext cx="7620000" cy="5142131"/>
          </a:xfrm>
          <a:prstGeom prst="rect">
            <a:avLst/>
          </a:prstGeom>
          <a:ln>
            <a:noFill/>
          </a:ln>
          <a:extLst>
            <a:ext uri="{53640926-AAD7-44D8-BBD7-CCE9431645EC}">
              <a14:shadowObscured xmlns:a14="http://schemas.microsoft.com/office/drawing/2010/main"/>
            </a:ext>
          </a:extLst>
        </p:spPr>
      </p:pic>
      <p:sp>
        <p:nvSpPr>
          <p:cNvPr id="27650" name="Title 1"/>
          <p:cNvSpPr>
            <a:spLocks noGrp="1"/>
          </p:cNvSpPr>
          <p:nvPr>
            <p:ph type="title"/>
          </p:nvPr>
        </p:nvSpPr>
        <p:spPr>
          <a:xfrm>
            <a:off x="457200" y="381000"/>
            <a:ext cx="8229600" cy="1143000"/>
          </a:xfrm>
        </p:spPr>
        <p:txBody>
          <a:bodyPr/>
          <a:lstStyle/>
          <a:p>
            <a:pPr eaLnBrk="1" hangingPunct="1"/>
            <a:r>
              <a:rPr lang="en-US" dirty="0" smtClean="0"/>
              <a:t>Authorized User Access</a:t>
            </a:r>
            <a:br>
              <a:rPr lang="en-US" dirty="0" smtClean="0"/>
            </a:br>
            <a:r>
              <a:rPr lang="en-US" sz="4000" dirty="0" smtClean="0"/>
              <a:t>ebill.auburn.edu</a:t>
            </a:r>
            <a:br>
              <a:rPr lang="en-US" sz="4000" dirty="0" smtClean="0"/>
            </a:br>
            <a:endParaRPr lang="en-US" sz="4000" dirty="0" smtClean="0"/>
          </a:p>
        </p:txBody>
      </p:sp>
      <p:sp>
        <p:nvSpPr>
          <p:cNvPr id="27652" name="TextBox 3"/>
          <p:cNvSpPr txBox="1">
            <a:spLocks noChangeArrowheads="1"/>
          </p:cNvSpPr>
          <p:nvPr/>
        </p:nvSpPr>
        <p:spPr bwMode="auto">
          <a:xfrm>
            <a:off x="723900" y="5068669"/>
            <a:ext cx="23622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Fill in E-mail Address and Password</a:t>
            </a:r>
          </a:p>
        </p:txBody>
      </p:sp>
      <p:cxnSp>
        <p:nvCxnSpPr>
          <p:cNvPr id="5" name="Straight Arrow Connector 4"/>
          <p:cNvCxnSpPr/>
          <p:nvPr/>
        </p:nvCxnSpPr>
        <p:spPr>
          <a:xfrm flipV="1">
            <a:off x="1219200" y="3505200"/>
            <a:ext cx="600075" cy="1295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26742" r="1527"/>
          <a:stretch/>
        </p:blipFill>
        <p:spPr bwMode="auto">
          <a:xfrm>
            <a:off x="762000" y="1371601"/>
            <a:ext cx="7391400" cy="4724400"/>
          </a:xfrm>
          <a:prstGeom prst="rect">
            <a:avLst/>
          </a:prstGeom>
          <a:ln>
            <a:noFill/>
          </a:ln>
          <a:extLst>
            <a:ext uri="{53640926-AAD7-44D8-BBD7-CCE9431645EC}">
              <a14:shadowObscured xmlns:a14="http://schemas.microsoft.com/office/drawing/2010/main"/>
            </a:ext>
          </a:extLst>
        </p:spPr>
      </p:pic>
      <p:sp>
        <p:nvSpPr>
          <p:cNvPr id="28674" name="Title 1"/>
          <p:cNvSpPr>
            <a:spLocks noGrp="1"/>
          </p:cNvSpPr>
          <p:nvPr>
            <p:ph type="title"/>
          </p:nvPr>
        </p:nvSpPr>
        <p:spPr>
          <a:xfrm>
            <a:off x="509588" y="396411"/>
            <a:ext cx="8229600" cy="1143000"/>
          </a:xfrm>
        </p:spPr>
        <p:txBody>
          <a:bodyPr/>
          <a:lstStyle/>
          <a:p>
            <a:pPr eaLnBrk="1" hangingPunct="1"/>
            <a:r>
              <a:rPr lang="en-US" dirty="0"/>
              <a:t>Authorized User Access</a:t>
            </a:r>
            <a:br>
              <a:rPr lang="en-US" dirty="0"/>
            </a:br>
            <a:r>
              <a:rPr lang="en-US" sz="4000" dirty="0"/>
              <a:t>ebill.auburn.edu</a:t>
            </a:r>
            <a:br>
              <a:rPr lang="en-US" sz="4000" dirty="0"/>
            </a:br>
            <a:endParaRPr lang="en-US" dirty="0" smtClean="0"/>
          </a:p>
        </p:txBody>
      </p:sp>
      <p:sp>
        <p:nvSpPr>
          <p:cNvPr id="5" name="Rectangle 4"/>
          <p:cNvSpPr/>
          <p:nvPr/>
        </p:nvSpPr>
        <p:spPr>
          <a:xfrm>
            <a:off x="2133600" y="2895600"/>
            <a:ext cx="1581151" cy="1666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678" name="TextBox 5"/>
          <p:cNvSpPr txBox="1">
            <a:spLocks noChangeArrowheads="1"/>
          </p:cNvSpPr>
          <p:nvPr/>
        </p:nvSpPr>
        <p:spPr bwMode="auto">
          <a:xfrm>
            <a:off x="4993758" y="3082460"/>
            <a:ext cx="331204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Fill in Your Full Name and </a:t>
            </a:r>
            <a:r>
              <a:rPr lang="en-US" dirty="0" smtClean="0">
                <a:solidFill>
                  <a:schemeClr val="bg1"/>
                </a:solidFill>
                <a:latin typeface="Calibri" pitchFamily="34" charset="0"/>
              </a:rPr>
              <a:t>enter </a:t>
            </a:r>
            <a:r>
              <a:rPr lang="en-US" dirty="0">
                <a:solidFill>
                  <a:schemeClr val="bg1"/>
                </a:solidFill>
                <a:latin typeface="Calibri" pitchFamily="34" charset="0"/>
              </a:rPr>
              <a:t>NEW </a:t>
            </a:r>
            <a:r>
              <a:rPr lang="en-US" dirty="0" smtClean="0">
                <a:solidFill>
                  <a:schemeClr val="bg1"/>
                </a:solidFill>
                <a:latin typeface="Calibri" pitchFamily="34" charset="0"/>
              </a:rPr>
              <a:t>password. Click Save</a:t>
            </a:r>
            <a:endParaRPr lang="en-US" dirty="0">
              <a:solidFill>
                <a:schemeClr val="bg1"/>
              </a:solidFill>
              <a:latin typeface="Calibri" pitchFamily="34" charset="0"/>
            </a:endParaRPr>
          </a:p>
        </p:txBody>
      </p:sp>
      <p:cxnSp>
        <p:nvCxnSpPr>
          <p:cNvPr id="8" name="Straight Arrow Connector 7"/>
          <p:cNvCxnSpPr/>
          <p:nvPr/>
        </p:nvCxnSpPr>
        <p:spPr>
          <a:xfrm flipH="1" flipV="1">
            <a:off x="3505200" y="3276600"/>
            <a:ext cx="1119188" cy="244763"/>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00500" y="4038600"/>
            <a:ext cx="914400" cy="381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00275" y="3745112"/>
            <a:ext cx="1447799" cy="1666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p:cNvPicPr>
          <p:nvPr>
            <p:ph idx="1"/>
          </p:nvPr>
        </p:nvPicPr>
        <p:blipFill rotWithShape="1">
          <a:blip r:embed="rId2"/>
          <a:srcRect l="-1578" t="12869" b="17257"/>
          <a:stretch/>
        </p:blipFill>
        <p:spPr bwMode="auto">
          <a:xfrm>
            <a:off x="457200" y="1558726"/>
            <a:ext cx="8458200" cy="396399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Authorized User Access</a:t>
            </a:r>
            <a:br>
              <a:rPr lang="en-US" dirty="0" smtClean="0"/>
            </a:br>
            <a:r>
              <a:rPr lang="en-US" sz="2400" dirty="0" smtClean="0"/>
              <a:t>(more than one student)</a:t>
            </a:r>
            <a:endParaRPr lang="en-US" sz="2400" dirty="0"/>
          </a:p>
        </p:txBody>
      </p:sp>
      <p:sp>
        <p:nvSpPr>
          <p:cNvPr id="5" name="Rectangle 4"/>
          <p:cNvSpPr/>
          <p:nvPr/>
        </p:nvSpPr>
        <p:spPr>
          <a:xfrm>
            <a:off x="844292" y="4724400"/>
            <a:ext cx="933449" cy="19546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3758942" y="4429619"/>
            <a:ext cx="314324" cy="224237"/>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857250" y="4398366"/>
            <a:ext cx="1200150" cy="19546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3782755" y="4724400"/>
            <a:ext cx="314324" cy="19546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5638800" y="4429619"/>
            <a:ext cx="390527" cy="191097"/>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5567360" y="4748214"/>
            <a:ext cx="409577" cy="22423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Box 5"/>
          <p:cNvSpPr txBox="1">
            <a:spLocks noChangeArrowheads="1"/>
          </p:cNvSpPr>
          <p:nvPr/>
        </p:nvSpPr>
        <p:spPr bwMode="auto">
          <a:xfrm>
            <a:off x="2088633" y="5701908"/>
            <a:ext cx="331204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Click on the student you want to view or if your can click on Pay All</a:t>
            </a:r>
            <a:endParaRPr lang="en-US" dirty="0">
              <a:solidFill>
                <a:schemeClr val="bg1"/>
              </a:solidFill>
              <a:latin typeface="Calibri" pitchFamily="34" charset="0"/>
            </a:endParaRPr>
          </a:p>
        </p:txBody>
      </p:sp>
      <p:sp>
        <p:nvSpPr>
          <p:cNvPr id="16" name="Rectangle 15"/>
          <p:cNvSpPr/>
          <p:nvPr/>
        </p:nvSpPr>
        <p:spPr>
          <a:xfrm>
            <a:off x="7543800" y="1752600"/>
            <a:ext cx="762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9241957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99" t="13604" r="-1" b="6773"/>
          <a:stretch/>
        </p:blipFill>
        <p:spPr bwMode="auto">
          <a:xfrm>
            <a:off x="457201" y="1417638"/>
            <a:ext cx="7829964" cy="5059362"/>
          </a:xfrm>
          <a:prstGeom prst="rect">
            <a:avLst/>
          </a:prstGeom>
          <a:ln>
            <a:noFill/>
          </a:ln>
          <a:extLst>
            <a:ext uri="{53640926-AAD7-44D8-BBD7-CCE9431645EC}">
              <a14:shadowObscured xmlns:a14="http://schemas.microsoft.com/office/drawing/2010/main"/>
            </a:ext>
          </a:extLst>
        </p:spPr>
      </p:pic>
      <p:sp>
        <p:nvSpPr>
          <p:cNvPr id="29698" name="Title 1"/>
          <p:cNvSpPr>
            <a:spLocks noGrp="1"/>
          </p:cNvSpPr>
          <p:nvPr>
            <p:ph type="title"/>
          </p:nvPr>
        </p:nvSpPr>
        <p:spPr>
          <a:xfrm>
            <a:off x="381000" y="514844"/>
            <a:ext cx="8229600" cy="1143000"/>
          </a:xfrm>
        </p:spPr>
        <p:txBody>
          <a:bodyPr/>
          <a:lstStyle/>
          <a:p>
            <a:pPr eaLnBrk="1" hangingPunct="1"/>
            <a:r>
              <a:rPr lang="en-US" dirty="0"/>
              <a:t>Authorized User Access</a:t>
            </a:r>
            <a:br>
              <a:rPr lang="en-US" dirty="0"/>
            </a:br>
            <a:r>
              <a:rPr lang="en-US" sz="4000" dirty="0"/>
              <a:t>ebill.auburn.edu</a:t>
            </a:r>
            <a:br>
              <a:rPr lang="en-US" sz="4000" dirty="0"/>
            </a:br>
            <a:endParaRPr lang="en-US" dirty="0" smtClean="0"/>
          </a:p>
        </p:txBody>
      </p:sp>
      <p:sp>
        <p:nvSpPr>
          <p:cNvPr id="29700" name="TextBox 3"/>
          <p:cNvSpPr txBox="1">
            <a:spLocks noChangeArrowheads="1"/>
          </p:cNvSpPr>
          <p:nvPr/>
        </p:nvSpPr>
        <p:spPr bwMode="auto">
          <a:xfrm>
            <a:off x="3192841" y="6290230"/>
            <a:ext cx="4444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To make a payment, click on Make Payment</a:t>
            </a:r>
          </a:p>
        </p:txBody>
      </p:sp>
      <p:sp>
        <p:nvSpPr>
          <p:cNvPr id="5" name="Rectangle 4"/>
          <p:cNvSpPr/>
          <p:nvPr/>
        </p:nvSpPr>
        <p:spPr>
          <a:xfrm flipV="1">
            <a:off x="7188578" y="1766118"/>
            <a:ext cx="812421" cy="13193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67279" y="1600200"/>
            <a:ext cx="576521" cy="1152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p:cNvSpPr txBox="1">
            <a:spLocks noChangeArrowheads="1"/>
          </p:cNvSpPr>
          <p:nvPr/>
        </p:nvSpPr>
        <p:spPr bwMode="auto">
          <a:xfrm>
            <a:off x="3183316" y="1949491"/>
            <a:ext cx="337661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Authorized User’s view.</a:t>
            </a:r>
          </a:p>
          <a:p>
            <a:pPr eaLnBrk="1" hangingPunct="1"/>
            <a:r>
              <a:rPr lang="en-US" dirty="0" smtClean="0">
                <a:solidFill>
                  <a:schemeClr val="bg1"/>
                </a:solidFill>
                <a:latin typeface="Calibri" pitchFamily="34" charset="0"/>
              </a:rPr>
              <a:t>Very similar to Student View.</a:t>
            </a:r>
            <a:endParaRPr lang="en-US" dirty="0">
              <a:solidFill>
                <a:schemeClr val="bg1"/>
              </a:solidFill>
              <a:latin typeface="Calibri" pitchFamily="34" charset="0"/>
            </a:endParaRPr>
          </a:p>
        </p:txBody>
      </p:sp>
      <p:cxnSp>
        <p:nvCxnSpPr>
          <p:cNvPr id="12" name="Straight Arrow Connector 11"/>
          <p:cNvCxnSpPr/>
          <p:nvPr/>
        </p:nvCxnSpPr>
        <p:spPr>
          <a:xfrm flipV="1">
            <a:off x="4495800" y="4114800"/>
            <a:ext cx="1066800" cy="14478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53112" y="2830319"/>
            <a:ext cx="471487"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nvPr/>
        </p:nvPicPr>
        <p:blipFill rotWithShape="1">
          <a:blip r:embed="rId3"/>
          <a:srcRect l="-197" t="12134" r="-1" b="7950"/>
          <a:stretch/>
        </p:blipFill>
        <p:spPr bwMode="auto">
          <a:xfrm>
            <a:off x="1085850" y="1464944"/>
            <a:ext cx="7740502" cy="5105400"/>
          </a:xfrm>
          <a:prstGeom prst="rect">
            <a:avLst/>
          </a:prstGeom>
          <a:ln>
            <a:noFill/>
          </a:ln>
          <a:extLst>
            <a:ext uri="{53640926-AAD7-44D8-BBD7-CCE9431645EC}">
              <a14:shadowObscured xmlns:a14="http://schemas.microsoft.com/office/drawing/2010/main"/>
            </a:ext>
          </a:extLst>
        </p:spPr>
      </p:pic>
      <p:sp>
        <p:nvSpPr>
          <p:cNvPr id="31746" name="Title 1"/>
          <p:cNvSpPr>
            <a:spLocks noGrp="1"/>
          </p:cNvSpPr>
          <p:nvPr>
            <p:ph type="title"/>
          </p:nvPr>
        </p:nvSpPr>
        <p:spPr>
          <a:xfrm>
            <a:off x="457200" y="284495"/>
            <a:ext cx="8229600" cy="1143000"/>
          </a:xfrm>
        </p:spPr>
        <p:txBody>
          <a:bodyPr/>
          <a:lstStyle/>
          <a:p>
            <a:pPr eaLnBrk="1" hangingPunct="1"/>
            <a:r>
              <a:rPr lang="en-US" dirty="0" smtClean="0"/>
              <a:t>Make a Payment</a:t>
            </a:r>
            <a:br>
              <a:rPr lang="en-US" dirty="0" smtClean="0"/>
            </a:br>
            <a:r>
              <a:rPr lang="en-US" sz="3600" dirty="0" smtClean="0"/>
              <a:t>ebill.auburn.edu</a:t>
            </a:r>
          </a:p>
        </p:txBody>
      </p:sp>
      <p:sp>
        <p:nvSpPr>
          <p:cNvPr id="31748" name="TextBox 3"/>
          <p:cNvSpPr txBox="1">
            <a:spLocks noChangeArrowheads="1"/>
          </p:cNvSpPr>
          <p:nvPr/>
        </p:nvSpPr>
        <p:spPr bwMode="auto">
          <a:xfrm>
            <a:off x="4034835" y="2139214"/>
            <a:ext cx="35814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Click </a:t>
            </a:r>
            <a:r>
              <a:rPr lang="en-US" dirty="0" smtClean="0">
                <a:solidFill>
                  <a:schemeClr val="bg1"/>
                </a:solidFill>
                <a:latin typeface="Calibri" pitchFamily="34" charset="0"/>
              </a:rPr>
              <a:t>which radio button you want. </a:t>
            </a:r>
          </a:p>
        </p:txBody>
      </p:sp>
      <p:cxnSp>
        <p:nvCxnSpPr>
          <p:cNvPr id="5" name="Straight Arrow Connector 4"/>
          <p:cNvCxnSpPr/>
          <p:nvPr/>
        </p:nvCxnSpPr>
        <p:spPr>
          <a:xfrm flipH="1">
            <a:off x="2438400" y="2545995"/>
            <a:ext cx="1596435" cy="156880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896225" y="1809072"/>
            <a:ext cx="666750" cy="103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72400" y="1615173"/>
            <a:ext cx="45720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5850" y="5991887"/>
            <a:ext cx="6858000" cy="646331"/>
          </a:xfrm>
          <a:prstGeom prst="rect">
            <a:avLst/>
          </a:prstGeom>
          <a:solidFill>
            <a:schemeClr val="accent1"/>
          </a:solidFill>
        </p:spPr>
        <p:txBody>
          <a:bodyPr wrap="square" rtlCol="0">
            <a:spAutoFit/>
          </a:bodyPr>
          <a:lstStyle/>
          <a:p>
            <a:pPr eaLnBrk="1" hangingPunct="1"/>
            <a:r>
              <a:rPr lang="en-US" dirty="0" smtClean="0">
                <a:solidFill>
                  <a:schemeClr val="bg1"/>
                </a:solidFill>
                <a:latin typeface="Calibri" pitchFamily="34" charset="0"/>
              </a:rPr>
              <a:t>To make half payment click radio button</a:t>
            </a:r>
            <a:r>
              <a:rPr lang="en-US" dirty="0">
                <a:solidFill>
                  <a:schemeClr val="bg1"/>
                </a:solidFill>
                <a:latin typeface="Calibri" pitchFamily="34" charset="0"/>
              </a:rPr>
              <a:t>: </a:t>
            </a:r>
            <a:r>
              <a:rPr lang="en-US" dirty="0" smtClean="0">
                <a:solidFill>
                  <a:schemeClr val="bg1"/>
                </a:solidFill>
                <a:latin typeface="Calibri" pitchFamily="34" charset="0"/>
              </a:rPr>
              <a:t>“Amount due</a:t>
            </a:r>
            <a:r>
              <a:rPr lang="en-US" dirty="0">
                <a:solidFill>
                  <a:schemeClr val="bg1"/>
                </a:solidFill>
                <a:latin typeface="Calibri" pitchFamily="34" charset="0"/>
              </a:rPr>
              <a:t>” – tab to box and </a:t>
            </a:r>
            <a:r>
              <a:rPr lang="en-US" dirty="0" smtClean="0">
                <a:solidFill>
                  <a:schemeClr val="bg1"/>
                </a:solidFill>
                <a:latin typeface="Calibri" pitchFamily="34" charset="0"/>
              </a:rPr>
              <a:t>type in dollar </a:t>
            </a:r>
            <a:r>
              <a:rPr lang="en-US" dirty="0">
                <a:solidFill>
                  <a:schemeClr val="bg1"/>
                </a:solidFill>
                <a:latin typeface="Calibri" pitchFamily="34" charset="0"/>
              </a:rPr>
              <a:t>amount</a:t>
            </a:r>
          </a:p>
        </p:txBody>
      </p:sp>
      <p:sp>
        <p:nvSpPr>
          <p:cNvPr id="14" name="TextBox 3"/>
          <p:cNvSpPr txBox="1">
            <a:spLocks noChangeArrowheads="1"/>
          </p:cNvSpPr>
          <p:nvPr/>
        </p:nvSpPr>
        <p:spPr bwMode="auto">
          <a:xfrm>
            <a:off x="1347455" y="5183311"/>
            <a:ext cx="151514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Can specify future date. </a:t>
            </a:r>
          </a:p>
        </p:txBody>
      </p:sp>
      <p:cxnSp>
        <p:nvCxnSpPr>
          <p:cNvPr id="15" name="Straight Arrow Connector 14"/>
          <p:cNvCxnSpPr/>
          <p:nvPr/>
        </p:nvCxnSpPr>
        <p:spPr>
          <a:xfrm>
            <a:off x="3187111" y="5638800"/>
            <a:ext cx="1327739" cy="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457200" y="5924096"/>
            <a:ext cx="416885" cy="6041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8454877" y="5989744"/>
            <a:ext cx="463845" cy="6041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708" r="1527"/>
          <a:stretch/>
        </p:blipFill>
        <p:spPr bwMode="auto">
          <a:xfrm>
            <a:off x="838200" y="1219200"/>
            <a:ext cx="7772400" cy="5246371"/>
          </a:xfrm>
          <a:prstGeom prst="rect">
            <a:avLst/>
          </a:prstGeom>
          <a:ln>
            <a:noFill/>
          </a:ln>
          <a:extLst>
            <a:ext uri="{53640926-AAD7-44D8-BBD7-CCE9431645EC}">
              <a14:shadowObscured xmlns:a14="http://schemas.microsoft.com/office/drawing/2010/main"/>
            </a:ext>
          </a:extLst>
        </p:spPr>
      </p:pic>
      <p:sp>
        <p:nvSpPr>
          <p:cNvPr id="32770" name="Title 1"/>
          <p:cNvSpPr>
            <a:spLocks noGrp="1"/>
          </p:cNvSpPr>
          <p:nvPr>
            <p:ph type="title"/>
          </p:nvPr>
        </p:nvSpPr>
        <p:spPr>
          <a:xfrm>
            <a:off x="609600" y="95250"/>
            <a:ext cx="8229600" cy="1143000"/>
          </a:xfrm>
        </p:spPr>
        <p:txBody>
          <a:bodyPr/>
          <a:lstStyle/>
          <a:p>
            <a:pPr eaLnBrk="1" hangingPunct="1"/>
            <a:r>
              <a:rPr lang="en-US" dirty="0"/>
              <a:t>Make a Payment</a:t>
            </a:r>
            <a:br>
              <a:rPr lang="en-US" dirty="0"/>
            </a:br>
            <a:r>
              <a:rPr lang="en-US" sz="3600" dirty="0"/>
              <a:t>ebill.auburn.edu</a:t>
            </a:r>
            <a:endParaRPr lang="en-US" sz="3600" dirty="0" smtClean="0"/>
          </a:p>
        </p:txBody>
      </p:sp>
      <p:sp>
        <p:nvSpPr>
          <p:cNvPr id="32772" name="TextBox 3"/>
          <p:cNvSpPr txBox="1">
            <a:spLocks noChangeArrowheads="1"/>
          </p:cNvSpPr>
          <p:nvPr/>
        </p:nvSpPr>
        <p:spPr bwMode="auto">
          <a:xfrm>
            <a:off x="4419600" y="2895600"/>
            <a:ext cx="2719387"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Select Method from Menu</a:t>
            </a:r>
          </a:p>
        </p:txBody>
      </p:sp>
      <p:cxnSp>
        <p:nvCxnSpPr>
          <p:cNvPr id="5" name="Straight Arrow Connector 4"/>
          <p:cNvCxnSpPr/>
          <p:nvPr/>
        </p:nvCxnSpPr>
        <p:spPr>
          <a:xfrm flipH="1" flipV="1">
            <a:off x="3048000" y="2967220"/>
            <a:ext cx="1295400" cy="152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srcRect l="27404" t="9840" r="28366"/>
          <a:stretch/>
        </p:blipFill>
        <p:spPr bwMode="auto">
          <a:xfrm>
            <a:off x="1752601" y="1295400"/>
            <a:ext cx="5725632" cy="5486400"/>
          </a:xfrm>
          <a:prstGeom prst="rect">
            <a:avLst/>
          </a:prstGeom>
          <a:ln>
            <a:noFill/>
          </a:ln>
          <a:extLst>
            <a:ext uri="{53640926-AAD7-44D8-BBD7-CCE9431645EC}">
              <a14:shadowObscured xmlns:a14="http://schemas.microsoft.com/office/drawing/2010/main"/>
            </a:ext>
          </a:extLst>
        </p:spPr>
      </p:pic>
      <p:sp>
        <p:nvSpPr>
          <p:cNvPr id="33794" name="Title 1"/>
          <p:cNvSpPr>
            <a:spLocks noGrp="1"/>
          </p:cNvSpPr>
          <p:nvPr>
            <p:ph type="title"/>
          </p:nvPr>
        </p:nvSpPr>
        <p:spPr>
          <a:xfrm>
            <a:off x="427436" y="180975"/>
            <a:ext cx="8229600" cy="1143000"/>
          </a:xfrm>
        </p:spPr>
        <p:txBody>
          <a:bodyPr/>
          <a:lstStyle/>
          <a:p>
            <a:pPr eaLnBrk="1" hangingPunct="1"/>
            <a:r>
              <a:rPr lang="en-US" dirty="0"/>
              <a:t>Make a Payment</a:t>
            </a:r>
            <a:br>
              <a:rPr lang="en-US" dirty="0"/>
            </a:br>
            <a:r>
              <a:rPr lang="en-US" sz="3600" dirty="0"/>
              <a:t>ebill.auburn.edu</a:t>
            </a:r>
            <a:endParaRPr lang="en-US" sz="3600" dirty="0" smtClean="0"/>
          </a:p>
        </p:txBody>
      </p:sp>
      <p:sp>
        <p:nvSpPr>
          <p:cNvPr id="33796" name="TextBox 3"/>
          <p:cNvSpPr txBox="1">
            <a:spLocks noChangeArrowheads="1"/>
          </p:cNvSpPr>
          <p:nvPr/>
        </p:nvSpPr>
        <p:spPr bwMode="auto">
          <a:xfrm>
            <a:off x="427436" y="4648200"/>
            <a:ext cx="265033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Complete Routing and Account Information</a:t>
            </a:r>
          </a:p>
        </p:txBody>
      </p:sp>
      <p:cxnSp>
        <p:nvCxnSpPr>
          <p:cNvPr id="5" name="Straight Arrow Connector 4"/>
          <p:cNvCxnSpPr/>
          <p:nvPr/>
        </p:nvCxnSpPr>
        <p:spPr>
          <a:xfrm flipV="1">
            <a:off x="3421854" y="3657600"/>
            <a:ext cx="1193563" cy="131376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6961" y="5643949"/>
            <a:ext cx="3012281" cy="369332"/>
          </a:xfrm>
          <a:prstGeom prst="rect">
            <a:avLst/>
          </a:prstGeom>
          <a:solidFill>
            <a:schemeClr val="accent1"/>
          </a:solidFill>
        </p:spPr>
        <p:txBody>
          <a:bodyPr wrap="square" rtlCol="0">
            <a:spAutoFit/>
          </a:bodyPr>
          <a:lstStyle/>
          <a:p>
            <a:r>
              <a:rPr lang="en-US" dirty="0" smtClean="0">
                <a:solidFill>
                  <a:schemeClr val="bg1"/>
                </a:solidFill>
              </a:rPr>
              <a:t>Option to save information</a:t>
            </a:r>
            <a:endParaRPr lang="en-US" dirty="0">
              <a:solidFill>
                <a:schemeClr val="bg1"/>
              </a:solidFill>
            </a:endParaRPr>
          </a:p>
        </p:txBody>
      </p:sp>
      <p:cxnSp>
        <p:nvCxnSpPr>
          <p:cNvPr id="12" name="Straight Arrow Connector 11"/>
          <p:cNvCxnSpPr/>
          <p:nvPr/>
        </p:nvCxnSpPr>
        <p:spPr>
          <a:xfrm flipV="1">
            <a:off x="3636444" y="5828615"/>
            <a:ext cx="833161" cy="2711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Student Checklist</a:t>
            </a:r>
            <a:br>
              <a:rPr lang="en-US" dirty="0" smtClean="0"/>
            </a:br>
            <a:r>
              <a:rPr lang="en-US" sz="3600" dirty="0" smtClean="0"/>
              <a:t>auburn.edu/</a:t>
            </a:r>
            <a:r>
              <a:rPr lang="en-US" sz="3600" dirty="0" err="1" smtClean="0"/>
              <a:t>sfs</a:t>
            </a:r>
            <a:endParaRPr lang="en-US" sz="3600" dirty="0"/>
          </a:p>
        </p:txBody>
      </p:sp>
      <p:sp>
        <p:nvSpPr>
          <p:cNvPr id="6" name="Content Placeholder 5"/>
          <p:cNvSpPr>
            <a:spLocks noGrp="1"/>
          </p:cNvSpPr>
          <p:nvPr>
            <p:ph idx="1"/>
          </p:nvPr>
        </p:nvSpPr>
        <p:spPr>
          <a:xfrm>
            <a:off x="1828800" y="1773249"/>
            <a:ext cx="8229600" cy="4525963"/>
          </a:xfrm>
        </p:spPr>
        <p:txBody>
          <a:bodyPr/>
          <a:lstStyle/>
          <a:p>
            <a:r>
              <a:rPr lang="en-US" dirty="0" smtClean="0"/>
              <a:t> </a:t>
            </a:r>
            <a:endParaRPr lang="en-US" dirty="0"/>
          </a:p>
        </p:txBody>
      </p:sp>
      <p:pic>
        <p:nvPicPr>
          <p:cNvPr id="7" name="Picture 6"/>
          <p:cNvPicPr/>
          <p:nvPr/>
        </p:nvPicPr>
        <p:blipFill rotWithShape="1">
          <a:blip r:embed="rId2"/>
          <a:srcRect l="19233" t="13972" r="27022"/>
          <a:stretch/>
        </p:blipFill>
        <p:spPr bwMode="auto">
          <a:xfrm>
            <a:off x="762000" y="1417638"/>
            <a:ext cx="7086600" cy="4891099"/>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flipH="1">
            <a:off x="1905000" y="1600200"/>
            <a:ext cx="2590800" cy="19812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698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7243" t="10088" r="29648" b="4305"/>
          <a:stretch/>
        </p:blipFill>
        <p:spPr bwMode="auto">
          <a:xfrm>
            <a:off x="1038225" y="1295401"/>
            <a:ext cx="6476999" cy="4724400"/>
          </a:xfrm>
          <a:prstGeom prst="rect">
            <a:avLst/>
          </a:prstGeom>
          <a:ln>
            <a:noFill/>
          </a:ln>
          <a:extLst>
            <a:ext uri="{53640926-AAD7-44D8-BBD7-CCE9431645EC}">
              <a14:shadowObscured xmlns:a14="http://schemas.microsoft.com/office/drawing/2010/main"/>
            </a:ext>
          </a:extLst>
        </p:spPr>
      </p:pic>
      <p:sp>
        <p:nvSpPr>
          <p:cNvPr id="34818" name="Title 1"/>
          <p:cNvSpPr>
            <a:spLocks noGrp="1"/>
          </p:cNvSpPr>
          <p:nvPr>
            <p:ph type="title"/>
          </p:nvPr>
        </p:nvSpPr>
        <p:spPr/>
        <p:txBody>
          <a:bodyPr/>
          <a:lstStyle/>
          <a:p>
            <a:pPr eaLnBrk="1" hangingPunct="1"/>
            <a:r>
              <a:rPr lang="en-US" dirty="0"/>
              <a:t>Make a Payment</a:t>
            </a:r>
            <a:br>
              <a:rPr lang="en-US" dirty="0"/>
            </a:br>
            <a:r>
              <a:rPr lang="en-US" sz="3600" dirty="0"/>
              <a:t>ebill.auburn.edu</a:t>
            </a:r>
            <a:endParaRPr lang="en-US" sz="3600" dirty="0" smtClean="0"/>
          </a:p>
        </p:txBody>
      </p:sp>
      <p:sp>
        <p:nvSpPr>
          <p:cNvPr id="34820" name="TextBox 3"/>
          <p:cNvSpPr txBox="1">
            <a:spLocks noChangeArrowheads="1"/>
          </p:cNvSpPr>
          <p:nvPr/>
        </p:nvSpPr>
        <p:spPr bwMode="auto">
          <a:xfrm>
            <a:off x="3409948" y="4143970"/>
            <a:ext cx="3276602"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latin typeface="Calibri" pitchFamily="34" charset="0"/>
              </a:rPr>
              <a:t>Review and then click “I agree…”.  Then click “submit payment”.  You will get a confirmation email.</a:t>
            </a:r>
            <a:endParaRPr lang="en-US" dirty="0">
              <a:solidFill>
                <a:schemeClr val="bg1"/>
              </a:solidFill>
              <a:latin typeface="Calibri" pitchFamily="34" charset="0"/>
            </a:endParaRPr>
          </a:p>
        </p:txBody>
      </p:sp>
      <p:cxnSp>
        <p:nvCxnSpPr>
          <p:cNvPr id="5" name="Straight Arrow Connector 4"/>
          <p:cNvCxnSpPr/>
          <p:nvPr/>
        </p:nvCxnSpPr>
        <p:spPr>
          <a:xfrm flipH="1">
            <a:off x="1752600" y="5067300"/>
            <a:ext cx="1600198" cy="5715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343400" y="2438400"/>
            <a:ext cx="9906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4114800"/>
            <a:ext cx="12192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3810000"/>
            <a:ext cx="1295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591" t="11766"/>
          <a:stretch/>
        </p:blipFill>
        <p:spPr bwMode="auto">
          <a:xfrm>
            <a:off x="609600" y="1143000"/>
            <a:ext cx="7772399" cy="5333999"/>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533400" y="84416"/>
            <a:ext cx="8229600" cy="1143000"/>
          </a:xfrm>
        </p:spPr>
        <p:txBody>
          <a:bodyPr/>
          <a:lstStyle/>
          <a:p>
            <a:r>
              <a:rPr lang="en-US" dirty="0" smtClean="0"/>
              <a:t>Auto Bill Pay</a:t>
            </a:r>
            <a:br>
              <a:rPr lang="en-US" dirty="0" smtClean="0"/>
            </a:br>
            <a:r>
              <a:rPr lang="en-US" sz="3200" dirty="0" smtClean="0"/>
              <a:t>ebill.auburn.edu</a:t>
            </a:r>
            <a:endParaRPr lang="en-US" sz="3200" dirty="0"/>
          </a:p>
        </p:txBody>
      </p:sp>
      <p:sp>
        <p:nvSpPr>
          <p:cNvPr id="5" name="Rectangle 4"/>
          <p:cNvSpPr/>
          <p:nvPr/>
        </p:nvSpPr>
        <p:spPr>
          <a:xfrm>
            <a:off x="7086600" y="1417638"/>
            <a:ext cx="7620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352800" y="6061629"/>
            <a:ext cx="2895600" cy="369332"/>
          </a:xfrm>
          <a:prstGeom prst="rect">
            <a:avLst/>
          </a:prstGeom>
          <a:solidFill>
            <a:schemeClr val="accent1"/>
          </a:solidFill>
        </p:spPr>
        <p:txBody>
          <a:bodyPr wrap="square" rtlCol="0">
            <a:spAutoFit/>
          </a:bodyPr>
          <a:lstStyle/>
          <a:p>
            <a:r>
              <a:rPr lang="en-US" dirty="0" smtClean="0">
                <a:solidFill>
                  <a:schemeClr val="bg1"/>
                </a:solidFill>
              </a:rPr>
              <a:t>Click Auto Bill Pay</a:t>
            </a:r>
            <a:endParaRPr lang="en-US" dirty="0">
              <a:solidFill>
                <a:schemeClr val="bg1"/>
              </a:solidFill>
            </a:endParaRPr>
          </a:p>
        </p:txBody>
      </p:sp>
      <p:cxnSp>
        <p:nvCxnSpPr>
          <p:cNvPr id="11" name="Straight Arrow Connector 10"/>
          <p:cNvCxnSpPr/>
          <p:nvPr/>
        </p:nvCxnSpPr>
        <p:spPr>
          <a:xfrm flipV="1">
            <a:off x="4800600" y="4636848"/>
            <a:ext cx="1812408" cy="123055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15200" y="1600200"/>
            <a:ext cx="838200" cy="1600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943600" y="2514600"/>
            <a:ext cx="473592" cy="3048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956243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rotWithShape="1">
          <a:blip r:embed="rId2"/>
          <a:srcRect l="-986" t="12134" b="21304"/>
          <a:stretch/>
        </p:blipFill>
        <p:spPr bwMode="auto">
          <a:xfrm>
            <a:off x="685800" y="1594644"/>
            <a:ext cx="8001000" cy="473711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Auto Bill Pay</a:t>
            </a:r>
            <a:br>
              <a:rPr lang="en-US" dirty="0"/>
            </a:br>
            <a:r>
              <a:rPr lang="en-US" sz="3200" dirty="0"/>
              <a:t>ebill.auburn.edu</a:t>
            </a:r>
          </a:p>
        </p:txBody>
      </p:sp>
      <p:sp>
        <p:nvSpPr>
          <p:cNvPr id="5" name="Rectangle 4"/>
          <p:cNvSpPr/>
          <p:nvPr/>
        </p:nvSpPr>
        <p:spPr>
          <a:xfrm>
            <a:off x="7391400" y="1868091"/>
            <a:ext cx="685800" cy="17700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543800" y="2133600"/>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03757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394" t="13420" b="10834"/>
          <a:stretch/>
        </p:blipFill>
        <p:spPr bwMode="auto">
          <a:xfrm>
            <a:off x="1143000" y="2438400"/>
            <a:ext cx="6934200" cy="40386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95300" y="152400"/>
            <a:ext cx="8229600" cy="1143000"/>
          </a:xfrm>
        </p:spPr>
        <p:txBody>
          <a:bodyPr/>
          <a:lstStyle/>
          <a:p>
            <a:r>
              <a:rPr lang="en-US" dirty="0"/>
              <a:t>Auto Bill Pay</a:t>
            </a:r>
            <a:br>
              <a:rPr lang="en-US" dirty="0"/>
            </a:br>
            <a:r>
              <a:rPr lang="en-US" sz="3200" dirty="0"/>
              <a:t>ebill.auburn.edu</a:t>
            </a:r>
          </a:p>
        </p:txBody>
      </p:sp>
      <p:sp>
        <p:nvSpPr>
          <p:cNvPr id="3" name="Content Placeholder 2"/>
          <p:cNvSpPr>
            <a:spLocks noGrp="1"/>
          </p:cNvSpPr>
          <p:nvPr>
            <p:ph idx="1"/>
          </p:nvPr>
        </p:nvSpPr>
        <p:spPr>
          <a:xfrm>
            <a:off x="609600" y="1295400"/>
            <a:ext cx="8229600" cy="4525963"/>
          </a:xfrm>
        </p:spPr>
        <p:txBody>
          <a:bodyPr/>
          <a:lstStyle/>
          <a:p>
            <a:r>
              <a:rPr lang="en-US" dirty="0" smtClean="0"/>
              <a:t>Should be used for small bills, not paying tuition and fees.</a:t>
            </a:r>
          </a:p>
          <a:p>
            <a:pPr marL="0" indent="0">
              <a:buNone/>
            </a:pPr>
            <a:r>
              <a:rPr lang="en-US" dirty="0" smtClean="0"/>
              <a:t> </a:t>
            </a:r>
            <a:endParaRPr lang="en-US" dirty="0"/>
          </a:p>
        </p:txBody>
      </p:sp>
    </p:spTree>
    <p:extLst>
      <p:ext uri="{BB962C8B-B14F-4D97-AF65-F5344CB8AC3E}">
        <p14:creationId xmlns:p14="http://schemas.microsoft.com/office/powerpoint/2010/main" val="1905320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Important Dates</a:t>
            </a:r>
            <a:endParaRPr lang="en-US" dirty="0"/>
          </a:p>
        </p:txBody>
      </p:sp>
      <p:sp>
        <p:nvSpPr>
          <p:cNvPr id="4" name="Content Placeholder 3"/>
          <p:cNvSpPr>
            <a:spLocks noGrp="1"/>
          </p:cNvSpPr>
          <p:nvPr>
            <p:ph idx="1"/>
          </p:nvPr>
        </p:nvSpPr>
        <p:spPr>
          <a:xfrm>
            <a:off x="457200" y="1295400"/>
            <a:ext cx="8229600" cy="4525963"/>
          </a:xfrm>
        </p:spPr>
        <p:txBody>
          <a:bodyPr>
            <a:normAutofit/>
          </a:bodyPr>
          <a:lstStyle/>
          <a:p>
            <a:r>
              <a:rPr lang="en-US" sz="3200" dirty="0" smtClean="0"/>
              <a:t> </a:t>
            </a:r>
            <a:r>
              <a:rPr lang="en-US" sz="3400" dirty="0" smtClean="0"/>
              <a:t>First Fall</a:t>
            </a:r>
            <a:r>
              <a:rPr lang="en-US" sz="3400" b="1" dirty="0" smtClean="0"/>
              <a:t> </a:t>
            </a:r>
            <a:r>
              <a:rPr lang="en-US" sz="3400" b="1" u="sng" dirty="0" smtClean="0"/>
              <a:t>Bill</a:t>
            </a:r>
            <a:r>
              <a:rPr lang="en-US" sz="3400" b="1" dirty="0" smtClean="0"/>
              <a:t> </a:t>
            </a:r>
            <a:r>
              <a:rPr lang="en-US" sz="3400" dirty="0" smtClean="0"/>
              <a:t>Date - July 13, 2018</a:t>
            </a:r>
          </a:p>
          <a:p>
            <a:r>
              <a:rPr lang="en-US" sz="3400" dirty="0" smtClean="0"/>
              <a:t> First Fall </a:t>
            </a:r>
            <a:r>
              <a:rPr lang="en-US" sz="3400" b="1" u="sng" dirty="0" smtClean="0"/>
              <a:t>Due</a:t>
            </a:r>
            <a:r>
              <a:rPr lang="en-US" sz="3400" dirty="0" smtClean="0"/>
              <a:t> Date - August 10, 2018</a:t>
            </a:r>
          </a:p>
          <a:p>
            <a:pPr lvl="1"/>
            <a:r>
              <a:rPr lang="en-US" sz="3400" dirty="0" smtClean="0"/>
              <a:t> Must pay at least 50% by August 10, 2018 or class schedule will be dropped</a:t>
            </a:r>
            <a:endParaRPr lang="en-US" sz="3400" dirty="0"/>
          </a:p>
          <a:p>
            <a:r>
              <a:rPr lang="en-US" sz="3400" dirty="0" smtClean="0"/>
              <a:t>Second Fall </a:t>
            </a:r>
            <a:r>
              <a:rPr lang="en-US" sz="3400" b="1" u="sng" dirty="0"/>
              <a:t>B</a:t>
            </a:r>
            <a:r>
              <a:rPr lang="en-US" sz="3400" b="1" u="sng" dirty="0" smtClean="0"/>
              <a:t>ill</a:t>
            </a:r>
            <a:r>
              <a:rPr lang="en-US" sz="3400" dirty="0" smtClean="0"/>
              <a:t> date – August 16, 2018</a:t>
            </a:r>
          </a:p>
          <a:p>
            <a:r>
              <a:rPr lang="en-US" sz="3400" dirty="0" smtClean="0"/>
              <a:t>Second Fall </a:t>
            </a:r>
            <a:r>
              <a:rPr lang="en-US" sz="3400" b="1" u="sng" dirty="0"/>
              <a:t>D</a:t>
            </a:r>
            <a:r>
              <a:rPr lang="en-US" sz="3400" b="1" u="sng" dirty="0" smtClean="0"/>
              <a:t>ue</a:t>
            </a:r>
            <a:r>
              <a:rPr lang="en-US" sz="3400" dirty="0" smtClean="0"/>
              <a:t> date – September 7, 2018</a:t>
            </a:r>
            <a:endParaRPr lang="en-US" sz="3400" dirty="0"/>
          </a:p>
        </p:txBody>
      </p:sp>
      <p:sp>
        <p:nvSpPr>
          <p:cNvPr id="2" name="Slide Number Placeholder 1"/>
          <p:cNvSpPr>
            <a:spLocks noGrp="1"/>
          </p:cNvSpPr>
          <p:nvPr>
            <p:ph type="sldNum" sz="quarter" idx="12"/>
          </p:nvPr>
        </p:nvSpPr>
        <p:spPr/>
        <p:txBody>
          <a:bodyPr/>
          <a:lstStyle/>
          <a:p>
            <a:fld id="{C63B86FC-D900-4AF2-9C47-D54E42CD004F}" type="slidenum">
              <a:rPr lang="en-US" smtClean="0"/>
              <a:t>64</a:t>
            </a:fld>
            <a:endParaRPr lang="en-US" dirty="0"/>
          </a:p>
        </p:txBody>
      </p:sp>
      <p:sp>
        <p:nvSpPr>
          <p:cNvPr id="6" name="TextBox 5"/>
          <p:cNvSpPr txBox="1"/>
          <p:nvPr/>
        </p:nvSpPr>
        <p:spPr>
          <a:xfrm>
            <a:off x="609600" y="5636697"/>
            <a:ext cx="7467600" cy="369332"/>
          </a:xfrm>
          <a:prstGeom prst="rect">
            <a:avLst/>
          </a:prstGeom>
          <a:solidFill>
            <a:schemeClr val="tx2">
              <a:lumMod val="40000"/>
              <a:lumOff val="60000"/>
            </a:schemeClr>
          </a:solidFill>
        </p:spPr>
        <p:txBody>
          <a:bodyPr wrap="square" rtlCol="0">
            <a:spAutoFit/>
          </a:bodyPr>
          <a:lstStyle/>
          <a:p>
            <a:r>
              <a:rPr lang="en-US" dirty="0" smtClean="0">
                <a:solidFill>
                  <a:schemeClr val="bg1"/>
                </a:solidFill>
              </a:rPr>
              <a:t>Annual Billing Schedule can be found at www.auburn.edu/billing</a:t>
            </a:r>
            <a:endParaRPr lang="en-US" dirty="0">
              <a:solidFill>
                <a:schemeClr val="bg1"/>
              </a:solidFill>
            </a:endParaRPr>
          </a:p>
        </p:txBody>
      </p:sp>
    </p:spTree>
    <p:extLst>
      <p:ext uri="{BB962C8B-B14F-4D97-AF65-F5344CB8AC3E}">
        <p14:creationId xmlns:p14="http://schemas.microsoft.com/office/powerpoint/2010/main" val="2149579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b="1" dirty="0"/>
              <a:t>Deferred Payment Plan </a:t>
            </a:r>
            <a:r>
              <a:rPr lang="en-US" b="1" dirty="0" smtClean="0"/>
              <a:t>Option through </a:t>
            </a:r>
            <a:r>
              <a:rPr lang="en-US" b="1" u="sng" dirty="0" smtClean="0"/>
              <a:t>Auburn University</a:t>
            </a:r>
          </a:p>
          <a:p>
            <a:pPr lvl="1"/>
            <a:r>
              <a:rPr lang="en-US" sz="2400" dirty="0" smtClean="0"/>
              <a:t>You </a:t>
            </a:r>
            <a:r>
              <a:rPr lang="en-US" sz="2400" dirty="0"/>
              <a:t>can divide the </a:t>
            </a:r>
            <a:r>
              <a:rPr lang="en-US" sz="2400" b="1" dirty="0"/>
              <a:t>FIRST</a:t>
            </a:r>
            <a:r>
              <a:rPr lang="en-US" sz="2400" dirty="0"/>
              <a:t> </a:t>
            </a:r>
            <a:r>
              <a:rPr lang="en-US" sz="2400" dirty="0" smtClean="0"/>
              <a:t>official bill </a:t>
            </a:r>
            <a:r>
              <a:rPr lang="en-US" sz="2400" dirty="0"/>
              <a:t>of the </a:t>
            </a:r>
            <a:r>
              <a:rPr lang="en-US" sz="2400" b="1" dirty="0"/>
              <a:t>semester</a:t>
            </a:r>
            <a:r>
              <a:rPr lang="en-US" sz="2400" dirty="0"/>
              <a:t> into two half payments. First bills of the semester are issued in </a:t>
            </a:r>
            <a:r>
              <a:rPr lang="en-US" sz="2400" b="1" dirty="0"/>
              <a:t>July</a:t>
            </a:r>
            <a:r>
              <a:rPr lang="en-US" sz="2400" dirty="0"/>
              <a:t> </a:t>
            </a:r>
            <a:r>
              <a:rPr lang="en-US" sz="2400" dirty="0" smtClean="0"/>
              <a:t>(Fall </a:t>
            </a:r>
            <a:r>
              <a:rPr lang="en-US" sz="2400" dirty="0"/>
              <a:t>semester), </a:t>
            </a:r>
            <a:r>
              <a:rPr lang="en-US" sz="2400" b="1" dirty="0"/>
              <a:t>November</a:t>
            </a:r>
            <a:r>
              <a:rPr lang="en-US" sz="2400" dirty="0"/>
              <a:t> </a:t>
            </a:r>
            <a:r>
              <a:rPr lang="en-US" sz="2400" dirty="0" smtClean="0"/>
              <a:t>(Spring </a:t>
            </a:r>
            <a:r>
              <a:rPr lang="en-US" sz="2400" dirty="0"/>
              <a:t>semester), and </a:t>
            </a:r>
            <a:r>
              <a:rPr lang="en-US" sz="2400" b="1" dirty="0"/>
              <a:t>April</a:t>
            </a:r>
            <a:r>
              <a:rPr lang="en-US" sz="2400" dirty="0"/>
              <a:t> </a:t>
            </a:r>
            <a:r>
              <a:rPr lang="en-US" sz="2400" dirty="0" smtClean="0"/>
              <a:t>(Summer </a:t>
            </a:r>
            <a:r>
              <a:rPr lang="en-US" sz="2400" dirty="0"/>
              <a:t>semester).</a:t>
            </a:r>
          </a:p>
          <a:p>
            <a:r>
              <a:rPr lang="en-US" b="1" dirty="0" smtClean="0"/>
              <a:t>There is no notification of this.  When you make a payment, just divide amount in half and that is what you will type in.</a:t>
            </a:r>
            <a:endParaRPr lang="en-US" dirty="0"/>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65</a:t>
            </a:fld>
            <a:endParaRPr lang="en-US" dirty="0">
              <a:solidFill>
                <a:prstClr val="white"/>
              </a:solidFill>
            </a:endParaRPr>
          </a:p>
        </p:txBody>
      </p:sp>
    </p:spTree>
    <p:extLst>
      <p:ext uri="{BB962C8B-B14F-4D97-AF65-F5344CB8AC3E}">
        <p14:creationId xmlns:p14="http://schemas.microsoft.com/office/powerpoint/2010/main" val="40674840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sz="3500" b="1" dirty="0" smtClean="0"/>
              <a:t>Optional Prepayment </a:t>
            </a:r>
            <a:r>
              <a:rPr lang="en-US" sz="3500" b="1" dirty="0"/>
              <a:t>Plan </a:t>
            </a:r>
            <a:r>
              <a:rPr lang="en-US" sz="3500" b="1" dirty="0" smtClean="0"/>
              <a:t>Option through TMS</a:t>
            </a:r>
          </a:p>
          <a:p>
            <a:endParaRPr lang="en-US" sz="3500" dirty="0" smtClean="0"/>
          </a:p>
          <a:p>
            <a:pPr lvl="1"/>
            <a:r>
              <a:rPr lang="en-US" sz="2400" dirty="0" smtClean="0"/>
              <a:t>In </a:t>
            </a:r>
            <a:r>
              <a:rPr lang="en-US" sz="2400" dirty="0"/>
              <a:t>partnership with Tuition Management Systems (TMS) you can pre-pay your semester charges. Visit </a:t>
            </a:r>
            <a:r>
              <a:rPr lang="en-US" sz="2400" dirty="0">
                <a:solidFill>
                  <a:srgbClr val="0070C0"/>
                </a:solidFill>
              </a:rPr>
              <a:t>auburn.afford.com</a:t>
            </a:r>
            <a:r>
              <a:rPr lang="en-US" sz="2400" dirty="0"/>
              <a:t> or call 800-722-4867 for more information.</a:t>
            </a:r>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66</a:t>
            </a:fld>
            <a:endParaRPr lang="en-US" dirty="0">
              <a:solidFill>
                <a:prstClr val="white"/>
              </a:solidFill>
            </a:endParaRPr>
          </a:p>
        </p:txBody>
      </p:sp>
    </p:spTree>
    <p:extLst>
      <p:ext uri="{BB962C8B-B14F-4D97-AF65-F5344CB8AC3E}">
        <p14:creationId xmlns:p14="http://schemas.microsoft.com/office/powerpoint/2010/main" val="17158064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461" t="12691" r="5593" b="9409"/>
          <a:stretch/>
        </p:blipFill>
        <p:spPr bwMode="auto">
          <a:xfrm>
            <a:off x="1097369" y="1406816"/>
            <a:ext cx="6477000" cy="41910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a:xfrm>
            <a:off x="381000" y="152400"/>
            <a:ext cx="8229600" cy="1143000"/>
          </a:xfrm>
        </p:spPr>
        <p:txBody>
          <a:bodyPr/>
          <a:lstStyle/>
          <a:p>
            <a:pPr eaLnBrk="1" hangingPunct="1"/>
            <a:r>
              <a:rPr lang="en-US" dirty="0" smtClean="0"/>
              <a:t>Tuition Calculator</a:t>
            </a:r>
            <a:br>
              <a:rPr lang="en-US" dirty="0" smtClean="0"/>
            </a:br>
            <a:r>
              <a:rPr lang="en-US" sz="3600" dirty="0" smtClean="0">
                <a:hlinkClick r:id="rId4"/>
              </a:rPr>
              <a:t>www.auburn.edu</a:t>
            </a:r>
            <a:endParaRPr lang="en-US" sz="3600" dirty="0" smtClean="0"/>
          </a:p>
        </p:txBody>
      </p:sp>
      <p:sp>
        <p:nvSpPr>
          <p:cNvPr id="25604" name="TextBox 3"/>
          <p:cNvSpPr txBox="1">
            <a:spLocks noChangeArrowheads="1"/>
          </p:cNvSpPr>
          <p:nvPr/>
        </p:nvSpPr>
        <p:spPr bwMode="auto">
          <a:xfrm>
            <a:off x="301256" y="2590800"/>
            <a:ext cx="3181350" cy="181588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solidFill>
                  <a:schemeClr val="bg1"/>
                </a:solidFill>
                <a:latin typeface="Calibri" pitchFamily="34" charset="0"/>
              </a:rPr>
              <a:t>Scroll down main Auburn website until you see Tuition &amp; Costs.  Click on it.</a:t>
            </a:r>
            <a:endParaRPr lang="en-US" sz="2800" dirty="0">
              <a:solidFill>
                <a:schemeClr val="bg1"/>
              </a:solidFill>
              <a:latin typeface="Calibri" pitchFamily="34" charset="0"/>
            </a:endParaRPr>
          </a:p>
        </p:txBody>
      </p:sp>
      <p:cxnSp>
        <p:nvCxnSpPr>
          <p:cNvPr id="5" name="Straight Arrow Connector 4"/>
          <p:cNvCxnSpPr/>
          <p:nvPr/>
        </p:nvCxnSpPr>
        <p:spPr>
          <a:xfrm>
            <a:off x="3486150" y="4114800"/>
            <a:ext cx="1847850" cy="1295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831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984" t="12258" r="-47" b="3656"/>
          <a:stretch/>
        </p:blipFill>
        <p:spPr bwMode="auto">
          <a:xfrm>
            <a:off x="1143000" y="1600200"/>
            <a:ext cx="6934200" cy="43434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Tuition Calculator</a:t>
            </a:r>
            <a:br>
              <a:rPr lang="en-US" dirty="0"/>
            </a:br>
            <a:r>
              <a:rPr lang="en-US" sz="3600" dirty="0" smtClean="0">
                <a:hlinkClick r:id="rId3"/>
              </a:rPr>
              <a:t>www.auburn.edu</a:t>
            </a:r>
            <a:endParaRPr lang="en-US" dirty="0"/>
          </a:p>
        </p:txBody>
      </p:sp>
      <p:sp>
        <p:nvSpPr>
          <p:cNvPr id="5" name="TextBox 3"/>
          <p:cNvSpPr txBox="1">
            <a:spLocks noChangeArrowheads="1"/>
          </p:cNvSpPr>
          <p:nvPr/>
        </p:nvSpPr>
        <p:spPr bwMode="auto">
          <a:xfrm>
            <a:off x="4610100" y="3160693"/>
            <a:ext cx="2476500" cy="954107"/>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solidFill>
                  <a:schemeClr val="bg1"/>
                </a:solidFill>
                <a:latin typeface="Calibri" pitchFamily="34" charset="0"/>
              </a:rPr>
              <a:t>Click on Tuition Calculator</a:t>
            </a:r>
            <a:endParaRPr lang="en-US" sz="2800" dirty="0">
              <a:solidFill>
                <a:schemeClr val="bg1"/>
              </a:solidFill>
              <a:latin typeface="Calibri" pitchFamily="34" charset="0"/>
            </a:endParaRPr>
          </a:p>
        </p:txBody>
      </p:sp>
      <p:cxnSp>
        <p:nvCxnSpPr>
          <p:cNvPr id="6" name="Straight Arrow Connector 5"/>
          <p:cNvCxnSpPr/>
          <p:nvPr/>
        </p:nvCxnSpPr>
        <p:spPr>
          <a:xfrm flipH="1">
            <a:off x="2245242" y="4114800"/>
            <a:ext cx="2098158" cy="97768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idx="1"/>
          </p:nvPr>
        </p:nvSpPr>
        <p:spPr>
          <a:xfrm>
            <a:off x="457200" y="5675293"/>
            <a:ext cx="8077200" cy="450876"/>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3061876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GradGuard</a:t>
            </a:r>
            <a:r>
              <a:rPr lang="en-US" dirty="0" smtClean="0"/>
              <a:t> Tuition Insurance</a:t>
            </a:r>
            <a:endParaRPr lang="en-US" dirty="0"/>
          </a:p>
        </p:txBody>
      </p:sp>
      <p:sp>
        <p:nvSpPr>
          <p:cNvPr id="13" name="Title 1"/>
          <p:cNvSpPr txBox="1">
            <a:spLocks/>
          </p:cNvSpPr>
          <p:nvPr/>
        </p:nvSpPr>
        <p:spPr>
          <a:xfrm>
            <a:off x="162389" y="1704975"/>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prstClr val="black"/>
                </a:solidFill>
              </a:rPr>
              <a:t>Tuition Insurance Plan</a:t>
            </a:r>
          </a:p>
          <a:p>
            <a:pPr algn="l"/>
            <a:r>
              <a:rPr lang="en-US" sz="2400" dirty="0" smtClean="0">
                <a:solidFill>
                  <a:prstClr val="black"/>
                </a:solidFill>
              </a:rPr>
              <a:t>Protection against the unexpected</a:t>
            </a:r>
          </a:p>
          <a:p>
            <a:pPr algn="l"/>
            <a:endParaRPr lang="en-US" dirty="0">
              <a:solidFill>
                <a:prstClr val="black"/>
              </a:solidFill>
            </a:endParaRPr>
          </a:p>
        </p:txBody>
      </p:sp>
      <p:sp>
        <p:nvSpPr>
          <p:cNvPr id="14" name="Rectangle 13"/>
          <p:cNvSpPr/>
          <p:nvPr/>
        </p:nvSpPr>
        <p:spPr>
          <a:xfrm>
            <a:off x="285384" y="2362200"/>
            <a:ext cx="5401041" cy="2863861"/>
          </a:xfrm>
          <a:prstGeom prst="rect">
            <a:avLst/>
          </a:prstGeom>
        </p:spPr>
        <p:txBody>
          <a:bodyPr wrap="square">
            <a:spAutoFit/>
          </a:bodyPr>
          <a:lstStyle/>
          <a:p>
            <a:r>
              <a:rPr lang="en-US" sz="2000" dirty="0" smtClean="0">
                <a:solidFill>
                  <a:prstClr val="black"/>
                </a:solidFill>
                <a:latin typeface="Arial"/>
                <a:cs typeface="Arial" charset="0"/>
              </a:rPr>
              <a:t>Tuition Refund Insurance helps</a:t>
            </a:r>
            <a:r>
              <a:rPr lang="en-US" sz="2000" b="1" dirty="0" smtClean="0">
                <a:solidFill>
                  <a:prstClr val="black"/>
                </a:solidFill>
                <a:latin typeface="Arial"/>
                <a:cs typeface="Arial" charset="0"/>
              </a:rPr>
              <a:t> </a:t>
            </a:r>
            <a:r>
              <a:rPr lang="en-US" sz="2000" dirty="0" smtClean="0">
                <a:solidFill>
                  <a:prstClr val="black"/>
                </a:solidFill>
                <a:latin typeface="Arial"/>
                <a:cs typeface="Arial" charset="0"/>
              </a:rPr>
              <a:t>reimburse the following expenses if </a:t>
            </a:r>
            <a:r>
              <a:rPr lang="en-US" sz="2000" dirty="0">
                <a:solidFill>
                  <a:prstClr val="black"/>
                </a:solidFill>
                <a:latin typeface="Arial"/>
                <a:cs typeface="Arial" charset="0"/>
              </a:rPr>
              <a:t>you </a:t>
            </a:r>
            <a:r>
              <a:rPr lang="en-US" sz="2000" dirty="0" smtClean="0">
                <a:solidFill>
                  <a:prstClr val="black"/>
                </a:solidFill>
                <a:latin typeface="Arial"/>
                <a:cs typeface="Arial" charset="0"/>
              </a:rPr>
              <a:t>can’t complete classes due to an illness or injury.  It covers:</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Tuition </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Room and Board</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sym typeface="Wingdings"/>
              </a:rPr>
              <a:t>Ot</a:t>
            </a:r>
            <a:r>
              <a:rPr lang="en-US" sz="2000" dirty="0" smtClean="0">
                <a:solidFill>
                  <a:prstClr val="black"/>
                </a:solidFill>
                <a:latin typeface="Arial"/>
                <a:cs typeface="Arial" charset="0"/>
              </a:rPr>
              <a:t>her academic expenses</a:t>
            </a:r>
          </a:p>
          <a:p>
            <a:pPr lvl="1">
              <a:spcBef>
                <a:spcPts val="600"/>
              </a:spcBef>
            </a:pPr>
            <a:endParaRPr lang="en-US" sz="1010" dirty="0">
              <a:solidFill>
                <a:prstClr val="white"/>
              </a:solidFill>
              <a:latin typeface="Arial"/>
              <a:cs typeface="Arial" charset="0"/>
            </a:endParaRPr>
          </a:p>
        </p:txBody>
      </p:sp>
      <p:sp>
        <p:nvSpPr>
          <p:cNvPr id="15" name="Title 1"/>
          <p:cNvSpPr txBox="1">
            <a:spLocks/>
          </p:cNvSpPr>
          <p:nvPr/>
        </p:nvSpPr>
        <p:spPr>
          <a:xfrm>
            <a:off x="476714" y="5037560"/>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rPr>
              <a:t>Annual Cost starting at $199.00</a:t>
            </a:r>
          </a:p>
        </p:txBody>
      </p:sp>
      <p:sp>
        <p:nvSpPr>
          <p:cNvPr id="16" name="TextBox 2"/>
          <p:cNvSpPr txBox="1"/>
          <p:nvPr/>
        </p:nvSpPr>
        <p:spPr>
          <a:xfrm>
            <a:off x="428260" y="6028447"/>
            <a:ext cx="815376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prstClr val="black"/>
                </a:solidFill>
              </a:rPr>
              <a:t>www.gradguard.com/Insurance</a:t>
            </a:r>
            <a:r>
              <a:rPr lang="en-US" sz="2400" b="1" dirty="0" smtClean="0">
                <a:solidFill>
                  <a:srgbClr val="FF0000"/>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70176"/>
            <a:ext cx="1905000"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733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extLst>
              <a:ext uri="{28A0092B-C50C-407E-A947-70E740481C1C}">
                <a14:useLocalDpi xmlns:a14="http://schemas.microsoft.com/office/drawing/2010/main" val="0"/>
              </a:ext>
            </a:extLst>
          </a:blip>
          <a:srcRect t="9162" r="2437" b="5860"/>
          <a:stretch/>
        </p:blipFill>
        <p:spPr bwMode="auto">
          <a:xfrm>
            <a:off x="685800" y="1514475"/>
            <a:ext cx="7924800" cy="4352925"/>
          </a:xfrm>
          <a:prstGeom prst="rect">
            <a:avLst/>
          </a:prstGeom>
          <a:noFill/>
          <a:ln>
            <a:noFill/>
          </a:ln>
          <a:extLst>
            <a:ext uri="{53640926-AAD7-44D8-BBD7-CCE9431645EC}">
              <a14:shadowObscured xmlns:a14="http://schemas.microsoft.com/office/drawing/2010/main"/>
            </a:ext>
          </a:extLst>
        </p:spPr>
      </p:pic>
      <p:sp>
        <p:nvSpPr>
          <p:cNvPr id="4098" name="Title 1"/>
          <p:cNvSpPr>
            <a:spLocks noGrp="1"/>
          </p:cNvSpPr>
          <p:nvPr>
            <p:ph type="title"/>
          </p:nvPr>
        </p:nvSpPr>
        <p:spPr>
          <a:xfrm>
            <a:off x="457200" y="242372"/>
            <a:ext cx="8229600" cy="868362"/>
          </a:xfrm>
        </p:spPr>
        <p:txBody>
          <a:bodyPr/>
          <a:lstStyle/>
          <a:p>
            <a:pPr eaLnBrk="1" hangingPunct="1"/>
            <a:r>
              <a:rPr lang="en-US" sz="4000" dirty="0" smtClean="0"/>
              <a:t>Where and How Students Access </a:t>
            </a:r>
            <a:r>
              <a:rPr lang="en-US" sz="4000" dirty="0" err="1" smtClean="0"/>
              <a:t>eBill</a:t>
            </a:r>
            <a:endParaRPr lang="en-US" sz="4000" dirty="0" smtClean="0"/>
          </a:p>
        </p:txBody>
      </p:sp>
      <p:sp>
        <p:nvSpPr>
          <p:cNvPr id="4100" name="TextBox 3"/>
          <p:cNvSpPr txBox="1">
            <a:spLocks noChangeArrowheads="1"/>
          </p:cNvSpPr>
          <p:nvPr/>
        </p:nvSpPr>
        <p:spPr bwMode="auto">
          <a:xfrm rot="10800000" flipV="1">
            <a:off x="5486400" y="2544862"/>
            <a:ext cx="19050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Click </a:t>
            </a:r>
            <a:r>
              <a:rPr lang="en-US" dirty="0" smtClean="0">
                <a:solidFill>
                  <a:schemeClr val="bg1"/>
                </a:solidFill>
                <a:latin typeface="Calibri" pitchFamily="34" charset="0"/>
              </a:rPr>
              <a:t>AU </a:t>
            </a:r>
            <a:r>
              <a:rPr lang="en-US" dirty="0">
                <a:solidFill>
                  <a:schemeClr val="bg1"/>
                </a:solidFill>
                <a:latin typeface="Calibri" pitchFamily="34" charset="0"/>
              </a:rPr>
              <a:t>Access</a:t>
            </a:r>
          </a:p>
        </p:txBody>
      </p:sp>
      <p:cxnSp>
        <p:nvCxnSpPr>
          <p:cNvPr id="8" name="Straight Arrow Connector 7"/>
          <p:cNvCxnSpPr>
            <a:stCxn id="4100" idx="0"/>
          </p:cNvCxnSpPr>
          <p:nvPr/>
        </p:nvCxnSpPr>
        <p:spPr>
          <a:xfrm flipV="1">
            <a:off x="6438900" y="1813812"/>
            <a:ext cx="647700" cy="73105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971800" y="926069"/>
            <a:ext cx="3733800" cy="369332"/>
          </a:xfrm>
          <a:prstGeom prst="rect">
            <a:avLst/>
          </a:prstGeom>
          <a:noFill/>
        </p:spPr>
        <p:txBody>
          <a:bodyPr wrap="square" rtlCol="0">
            <a:spAutoFit/>
          </a:bodyPr>
          <a:lstStyle/>
          <a:p>
            <a:r>
              <a:rPr lang="en-US" b="1" dirty="0" smtClean="0"/>
              <a:t>Go to:  www.auburn.edu</a:t>
            </a:r>
            <a:endParaRPr lang="en-US"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student drops classes after the semester starts?</a:t>
            </a:r>
            <a:endParaRPr lang="en-US" dirty="0"/>
          </a:p>
        </p:txBody>
      </p:sp>
      <p:sp>
        <p:nvSpPr>
          <p:cNvPr id="3" name="Content Placeholder 2"/>
          <p:cNvSpPr>
            <a:spLocks noGrp="1"/>
          </p:cNvSpPr>
          <p:nvPr>
            <p:ph idx="1"/>
          </p:nvPr>
        </p:nvSpPr>
        <p:spPr/>
        <p:txBody>
          <a:bodyPr/>
          <a:lstStyle/>
          <a:p>
            <a:r>
              <a:rPr lang="en-US" sz="2400" dirty="0" smtClean="0"/>
              <a:t>Students may add/drop a class </a:t>
            </a:r>
            <a:r>
              <a:rPr lang="en-US" sz="2400" b="1" dirty="0" smtClean="0"/>
              <a:t>through the 5</a:t>
            </a:r>
            <a:r>
              <a:rPr lang="en-US" sz="2400" b="1" baseline="30000" dirty="0" smtClean="0"/>
              <a:t>th</a:t>
            </a:r>
            <a:r>
              <a:rPr lang="en-US" sz="2400" b="1" dirty="0" smtClean="0"/>
              <a:t> </a:t>
            </a:r>
            <a:r>
              <a:rPr lang="en-US" sz="2400" dirty="0" smtClean="0"/>
              <a:t>class day (Fall/Spring) with no financial penalty (Summer through 2</a:t>
            </a:r>
            <a:r>
              <a:rPr lang="en-US" sz="2400" baseline="30000" dirty="0" smtClean="0"/>
              <a:t>nd</a:t>
            </a:r>
            <a:r>
              <a:rPr lang="en-US" sz="2400" dirty="0" smtClean="0"/>
              <a:t> class day).  Tuition is reimbursable.</a:t>
            </a:r>
          </a:p>
          <a:p>
            <a:r>
              <a:rPr lang="en-US" sz="2400" dirty="0" smtClean="0"/>
              <a:t> If a student drops </a:t>
            </a:r>
            <a:r>
              <a:rPr lang="en-US" sz="2400" b="1" dirty="0" smtClean="0"/>
              <a:t>between the 6</a:t>
            </a:r>
            <a:r>
              <a:rPr lang="en-US" sz="2400" b="1" baseline="30000" dirty="0" smtClean="0"/>
              <a:t>th</a:t>
            </a:r>
            <a:r>
              <a:rPr lang="en-US" sz="2400" b="1" dirty="0" smtClean="0"/>
              <a:t> -15</a:t>
            </a:r>
            <a:r>
              <a:rPr lang="en-US" sz="2400" b="1" baseline="30000" dirty="0" smtClean="0"/>
              <a:t>th</a:t>
            </a:r>
            <a:r>
              <a:rPr lang="en-US" sz="2400" b="1" dirty="0" smtClean="0"/>
              <a:t> class day </a:t>
            </a:r>
            <a:r>
              <a:rPr lang="en-US" sz="2400" dirty="0" smtClean="0"/>
              <a:t>(Summer 3</a:t>
            </a:r>
            <a:r>
              <a:rPr lang="en-US" sz="2400" baseline="30000" dirty="0" smtClean="0"/>
              <a:t>rd</a:t>
            </a:r>
            <a:r>
              <a:rPr lang="en-US" sz="2400" dirty="0" smtClean="0"/>
              <a:t>-5</a:t>
            </a:r>
            <a:r>
              <a:rPr lang="en-US" sz="2400" baseline="30000" dirty="0" smtClean="0"/>
              <a:t>th</a:t>
            </a:r>
            <a:r>
              <a:rPr lang="en-US" sz="2400" dirty="0" smtClean="0"/>
              <a:t> class day) a $100 Course Drop Fee per class will be assessed.  Tuition is reimbursable.</a:t>
            </a:r>
          </a:p>
          <a:p>
            <a:r>
              <a:rPr lang="en-US" sz="2400" dirty="0" smtClean="0"/>
              <a:t>If a student drops a class </a:t>
            </a:r>
            <a:r>
              <a:rPr lang="en-US" sz="2400" b="1" dirty="0" smtClean="0"/>
              <a:t>after the 15</a:t>
            </a:r>
            <a:r>
              <a:rPr lang="en-US" sz="2400" b="1" baseline="30000" dirty="0" smtClean="0"/>
              <a:t>th</a:t>
            </a:r>
            <a:r>
              <a:rPr lang="en-US" sz="2400" b="1" dirty="0" smtClean="0"/>
              <a:t> </a:t>
            </a:r>
            <a:r>
              <a:rPr lang="en-US" sz="2400" dirty="0" smtClean="0"/>
              <a:t>(5</a:t>
            </a:r>
            <a:r>
              <a:rPr lang="en-US" sz="2400" baseline="30000" dirty="0" smtClean="0"/>
              <a:t>th</a:t>
            </a:r>
            <a:r>
              <a:rPr lang="en-US" sz="2400" dirty="0" smtClean="0"/>
              <a:t> for Summer) class day, no tuition will be reimbursed.</a:t>
            </a:r>
          </a:p>
          <a:p>
            <a:r>
              <a:rPr lang="en-US" sz="2400" dirty="0" smtClean="0"/>
              <a:t>If a student drops their </a:t>
            </a:r>
            <a:r>
              <a:rPr lang="en-US" sz="2400" b="1" dirty="0" smtClean="0"/>
              <a:t>entire schedule between the 1</a:t>
            </a:r>
            <a:r>
              <a:rPr lang="en-US" sz="2400" b="1" baseline="30000" dirty="0" smtClean="0"/>
              <a:t>st</a:t>
            </a:r>
            <a:r>
              <a:rPr lang="en-US" sz="2400" b="1" dirty="0" smtClean="0"/>
              <a:t> through 15</a:t>
            </a:r>
            <a:r>
              <a:rPr lang="en-US" sz="2400" b="1" baseline="30000" dirty="0" smtClean="0"/>
              <a:t>th</a:t>
            </a:r>
            <a:r>
              <a:rPr lang="en-US" sz="2400" b="1" dirty="0" smtClean="0"/>
              <a:t> </a:t>
            </a:r>
            <a:r>
              <a:rPr lang="en-US" sz="2400" dirty="0" smtClean="0"/>
              <a:t>class day (5</a:t>
            </a:r>
            <a:r>
              <a:rPr lang="en-US" sz="2400" baseline="30000" dirty="0" smtClean="0"/>
              <a:t>th</a:t>
            </a:r>
            <a:r>
              <a:rPr lang="en-US" sz="2400" dirty="0" smtClean="0"/>
              <a:t> for summer), there will be a $100 resignation fee. Tuition is reimbursable.</a:t>
            </a:r>
          </a:p>
        </p:txBody>
      </p:sp>
    </p:spTree>
    <p:extLst>
      <p:ext uri="{BB962C8B-B14F-4D97-AF65-F5344CB8AC3E}">
        <p14:creationId xmlns:p14="http://schemas.microsoft.com/office/powerpoint/2010/main" val="32588571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Wish Parents had known…. </a:t>
            </a:r>
            <a:br>
              <a:rPr lang="en-US" dirty="0" smtClean="0"/>
            </a:br>
            <a:r>
              <a:rPr lang="en-US" sz="3600" dirty="0" smtClean="0"/>
              <a:t>Reflections from SFS </a:t>
            </a:r>
            <a:endParaRPr lang="en-US" sz="3600" dirty="0"/>
          </a:p>
        </p:txBody>
      </p:sp>
      <p:sp>
        <p:nvSpPr>
          <p:cNvPr id="3" name="Content Placeholder 2"/>
          <p:cNvSpPr>
            <a:spLocks noGrp="1"/>
          </p:cNvSpPr>
          <p:nvPr>
            <p:ph idx="1"/>
          </p:nvPr>
        </p:nvSpPr>
        <p:spPr/>
        <p:txBody>
          <a:bodyPr/>
          <a:lstStyle/>
          <a:p>
            <a:r>
              <a:rPr lang="en-US" sz="2400" dirty="0" smtClean="0"/>
              <a:t>As far as the government is concerned, once a child starts college, they are considered an adult and fall under the federal privacy regulations.  Therefore, SFS has to abide by federal regulations.</a:t>
            </a:r>
          </a:p>
          <a:p>
            <a:r>
              <a:rPr lang="en-US" sz="2400" dirty="0" smtClean="0"/>
              <a:t>The e-bill is in the student’s name, not the parents.</a:t>
            </a:r>
          </a:p>
          <a:p>
            <a:r>
              <a:rPr lang="en-US" sz="2400" dirty="0"/>
              <a:t>We understand that a number of parents help their students with paying for school.  However, without the financial </a:t>
            </a:r>
            <a:r>
              <a:rPr lang="en-US" sz="2400" dirty="0" smtClean="0"/>
              <a:t>release, </a:t>
            </a:r>
            <a:r>
              <a:rPr lang="en-US" sz="2400" dirty="0"/>
              <a:t>we cannot talk about your student’s </a:t>
            </a:r>
            <a:r>
              <a:rPr lang="en-US" sz="2400" dirty="0" smtClean="0"/>
              <a:t>e-bill</a:t>
            </a:r>
            <a:r>
              <a:rPr lang="en-US" sz="2400" dirty="0"/>
              <a:t> </a:t>
            </a:r>
            <a:r>
              <a:rPr lang="en-US" sz="2400" dirty="0" smtClean="0"/>
              <a:t>or financial aid.</a:t>
            </a:r>
          </a:p>
          <a:p>
            <a:r>
              <a:rPr lang="en-US" sz="2400" dirty="0" smtClean="0"/>
              <a:t>It is the student’s responsibility to make sure they check their e-bill statement monthly.</a:t>
            </a:r>
          </a:p>
          <a:p>
            <a:pPr marL="0" indent="0">
              <a:buNone/>
            </a:pPr>
            <a:endParaRPr lang="en-US" sz="2400" dirty="0"/>
          </a:p>
        </p:txBody>
      </p:sp>
    </p:spTree>
    <p:extLst>
      <p:ext uri="{BB962C8B-B14F-4D97-AF65-F5344CB8AC3E}">
        <p14:creationId xmlns:p14="http://schemas.microsoft.com/office/powerpoint/2010/main" val="4083414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Wish Parents had known…. </a:t>
            </a:r>
            <a:br>
              <a:rPr lang="en-US" dirty="0"/>
            </a:br>
            <a:r>
              <a:rPr lang="en-US" sz="3600" dirty="0"/>
              <a:t>Reflections from SFS </a:t>
            </a:r>
            <a:endParaRPr lang="en-US" dirty="0"/>
          </a:p>
        </p:txBody>
      </p:sp>
      <p:sp>
        <p:nvSpPr>
          <p:cNvPr id="3" name="Content Placeholder 2"/>
          <p:cNvSpPr>
            <a:spLocks noGrp="1"/>
          </p:cNvSpPr>
          <p:nvPr>
            <p:ph idx="1"/>
          </p:nvPr>
        </p:nvSpPr>
        <p:spPr/>
        <p:txBody>
          <a:bodyPr/>
          <a:lstStyle/>
          <a:p>
            <a:r>
              <a:rPr lang="en-US" sz="2400" dirty="0"/>
              <a:t>Your student’s Auburn email is the </a:t>
            </a:r>
            <a:r>
              <a:rPr lang="en-US" sz="2400" b="1" dirty="0"/>
              <a:t>OFFICIAL</a:t>
            </a:r>
            <a:r>
              <a:rPr lang="en-US" sz="2400" dirty="0"/>
              <a:t> form of </a:t>
            </a:r>
            <a:r>
              <a:rPr lang="en-US" sz="2400" dirty="0" smtClean="0"/>
              <a:t>communication.</a:t>
            </a:r>
            <a:endParaRPr lang="en-US" sz="2400" dirty="0"/>
          </a:p>
          <a:p>
            <a:r>
              <a:rPr lang="en-US" sz="2400" dirty="0" smtClean="0"/>
              <a:t>We </a:t>
            </a:r>
            <a:r>
              <a:rPr lang="en-US" sz="2400" dirty="0"/>
              <a:t>know it can be scary as a parent to let your son/daughter go off to college on their own, however, this is a time when your sons and </a:t>
            </a:r>
            <a:r>
              <a:rPr lang="en-US" sz="2400" dirty="0" smtClean="0"/>
              <a:t>daughters </a:t>
            </a:r>
            <a:r>
              <a:rPr lang="en-US" sz="2400" dirty="0"/>
              <a:t>need to learn to become mature, responsible adults.  Help them to achieve this goal by letting them handle their financial </a:t>
            </a:r>
            <a:r>
              <a:rPr lang="en-US" sz="2400" dirty="0" smtClean="0"/>
              <a:t>affairs as much as possible.</a:t>
            </a:r>
            <a:endParaRPr lang="en-US" sz="2400" dirty="0"/>
          </a:p>
          <a:p>
            <a:r>
              <a:rPr lang="en-US" sz="2400" dirty="0"/>
              <a:t>As </a:t>
            </a:r>
            <a:r>
              <a:rPr lang="en-US" sz="2400" dirty="0" smtClean="0"/>
              <a:t>one parent reflected during Camp </a:t>
            </a:r>
            <a:r>
              <a:rPr lang="en-US" sz="2400" dirty="0"/>
              <a:t>War </a:t>
            </a:r>
            <a:r>
              <a:rPr lang="en-US" sz="2400" dirty="0" smtClean="0"/>
              <a:t>Eagle </a:t>
            </a:r>
            <a:r>
              <a:rPr lang="en-US" sz="2400" dirty="0"/>
              <a:t>“</a:t>
            </a:r>
            <a:r>
              <a:rPr lang="en-US" sz="2400" i="1" dirty="0"/>
              <a:t>prepare yourself for the letting go process.  The journey can be bittersweet for what could have been, for what will ever be, and for what was.</a:t>
            </a:r>
            <a:r>
              <a:rPr lang="en-US" sz="2400" dirty="0"/>
              <a:t>”</a:t>
            </a:r>
          </a:p>
          <a:p>
            <a:endParaRPr lang="en-US" dirty="0"/>
          </a:p>
        </p:txBody>
      </p:sp>
    </p:spTree>
    <p:extLst>
      <p:ext uri="{BB962C8B-B14F-4D97-AF65-F5344CB8AC3E}">
        <p14:creationId xmlns:p14="http://schemas.microsoft.com/office/powerpoint/2010/main" val="8653023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a:t>
            </a:r>
            <a:endParaRPr lang="en-US" dirty="0"/>
          </a:p>
        </p:txBody>
      </p:sp>
      <p:sp>
        <p:nvSpPr>
          <p:cNvPr id="3" name="Content Placeholder 2"/>
          <p:cNvSpPr>
            <a:spLocks noGrp="1"/>
          </p:cNvSpPr>
          <p:nvPr>
            <p:ph idx="1"/>
          </p:nvPr>
        </p:nvSpPr>
        <p:spPr/>
        <p:txBody>
          <a:bodyPr/>
          <a:lstStyle/>
          <a:p>
            <a:pPr marL="0" indent="0">
              <a:buNone/>
            </a:pPr>
            <a:r>
              <a:rPr lang="en-US" sz="2800" dirty="0" smtClean="0"/>
              <a:t>Student Financial Services</a:t>
            </a:r>
          </a:p>
          <a:p>
            <a:pPr marL="0" indent="0">
              <a:buNone/>
            </a:pPr>
            <a:r>
              <a:rPr lang="en-US" sz="2800" dirty="0" smtClean="0"/>
              <a:t>203 Mary Martin Hall</a:t>
            </a:r>
          </a:p>
          <a:p>
            <a:pPr marL="0" indent="0">
              <a:buNone/>
            </a:pPr>
            <a:r>
              <a:rPr lang="en-US" sz="2800" dirty="0" smtClean="0"/>
              <a:t>Auburn AL 36849</a:t>
            </a:r>
          </a:p>
          <a:p>
            <a:pPr marL="0" indent="0">
              <a:buNone/>
            </a:pPr>
            <a:r>
              <a:rPr lang="en-US" sz="2800" dirty="0" smtClean="0"/>
              <a:t>334-844-4634</a:t>
            </a:r>
          </a:p>
          <a:p>
            <a:pPr marL="0" indent="0">
              <a:buNone/>
            </a:pPr>
            <a:r>
              <a:rPr lang="en-US" sz="2800" dirty="0" smtClean="0"/>
              <a:t>Hours</a:t>
            </a:r>
            <a:r>
              <a:rPr lang="en-US" sz="2800" dirty="0"/>
              <a:t>:  7:45 am-4:45 pm </a:t>
            </a:r>
            <a:r>
              <a:rPr lang="en-US" sz="2800" dirty="0" smtClean="0"/>
              <a:t>M-F</a:t>
            </a:r>
          </a:p>
          <a:p>
            <a:pPr marL="0" indent="0">
              <a:buNone/>
            </a:pPr>
            <a:r>
              <a:rPr lang="en-US" sz="2800" dirty="0"/>
              <a:t> </a:t>
            </a:r>
            <a:r>
              <a:rPr lang="en-US" sz="2800" dirty="0" smtClean="0"/>
              <a:t> </a:t>
            </a:r>
            <a:r>
              <a:rPr lang="en-US" sz="2000" dirty="0" smtClean="0"/>
              <a:t>Open during lunch hours for your convenience! </a:t>
            </a:r>
          </a:p>
          <a:p>
            <a:pPr marL="0" indent="0">
              <a:buNone/>
            </a:pPr>
            <a:r>
              <a:rPr lang="en-US" sz="2800" dirty="0" smtClean="0">
                <a:hlinkClick r:id="rId2"/>
              </a:rPr>
              <a:t>www.auburn.edu/sfs</a:t>
            </a:r>
            <a:endParaRPr lang="en-US" sz="2800" dirty="0" smtClean="0"/>
          </a:p>
          <a:p>
            <a:pPr marL="0" indent="0">
              <a:buNone/>
            </a:pPr>
            <a:endParaRPr lang="en-US" sz="2800" dirty="0" smtClean="0"/>
          </a:p>
          <a:p>
            <a:pPr marL="0" indent="0">
              <a:buNone/>
            </a:pPr>
            <a:r>
              <a:rPr lang="en-US" sz="2800" dirty="0" smtClean="0"/>
              <a:t>                                       Questions?</a:t>
            </a:r>
          </a:p>
        </p:txBody>
      </p:sp>
      <p:pic>
        <p:nvPicPr>
          <p:cNvPr id="5" name="Picture 4" descr="C:\Users\trussje\AppData\Local\Microsoft\Windows\Temporary Internet Files\Content.Outlook\53CAWZZ8\mm1.jpg"/>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09800"/>
            <a:ext cx="2133599" cy="1828800"/>
          </a:xfrm>
          <a:prstGeom prst="rect">
            <a:avLst/>
          </a:prstGeom>
          <a:noFill/>
          <a:ln>
            <a:noFill/>
          </a:ln>
        </p:spPr>
      </p:pic>
    </p:spTree>
    <p:extLst>
      <p:ext uri="{BB962C8B-B14F-4D97-AF65-F5344CB8AC3E}">
        <p14:creationId xmlns:p14="http://schemas.microsoft.com/office/powerpoint/2010/main" val="593607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t="13090" r="596"/>
          <a:stretch/>
        </p:blipFill>
        <p:spPr bwMode="auto">
          <a:xfrm>
            <a:off x="914400" y="1632584"/>
            <a:ext cx="7241857" cy="4539615"/>
          </a:xfrm>
          <a:prstGeom prst="rect">
            <a:avLst/>
          </a:prstGeom>
          <a:ln>
            <a:noFill/>
          </a:ln>
          <a:extLst>
            <a:ext uri="{53640926-AAD7-44D8-BBD7-CCE9431645EC}">
              <a14:shadowObscured xmlns:a14="http://schemas.microsoft.com/office/drawing/2010/main"/>
            </a:ext>
          </a:extLst>
        </p:spPr>
      </p:pic>
      <p:sp>
        <p:nvSpPr>
          <p:cNvPr id="5122"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5124" name="TextBox 3"/>
          <p:cNvSpPr txBox="1">
            <a:spLocks noChangeArrowheads="1"/>
          </p:cNvSpPr>
          <p:nvPr/>
        </p:nvSpPr>
        <p:spPr bwMode="auto">
          <a:xfrm>
            <a:off x="559095" y="3588972"/>
            <a:ext cx="18669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Fill in User Name and </a:t>
            </a:r>
            <a:r>
              <a:rPr lang="en-US" dirty="0" smtClean="0">
                <a:solidFill>
                  <a:schemeClr val="bg1"/>
                </a:solidFill>
                <a:latin typeface="Calibri" pitchFamily="34" charset="0"/>
              </a:rPr>
              <a:t>Password</a:t>
            </a:r>
            <a:endParaRPr lang="en-US" dirty="0">
              <a:solidFill>
                <a:schemeClr val="bg1"/>
              </a:solidFill>
              <a:latin typeface="Calibri" pitchFamily="34" charset="0"/>
            </a:endParaRPr>
          </a:p>
        </p:txBody>
      </p:sp>
      <p:cxnSp>
        <p:nvCxnSpPr>
          <p:cNvPr id="5" name="Straight Arrow Connector 4"/>
          <p:cNvCxnSpPr/>
          <p:nvPr/>
        </p:nvCxnSpPr>
        <p:spPr>
          <a:xfrm>
            <a:off x="2425995" y="3810000"/>
            <a:ext cx="1295400" cy="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494" t="12869"/>
          <a:stretch/>
        </p:blipFill>
        <p:spPr bwMode="auto">
          <a:xfrm>
            <a:off x="762000" y="1219200"/>
            <a:ext cx="7924800" cy="5486399"/>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265113"/>
            <a:ext cx="8229600" cy="1143000"/>
          </a:xfrm>
        </p:spPr>
        <p:txBody>
          <a:bodyPr rtlCol="0">
            <a:normAutofit/>
          </a:bodyPr>
          <a:lstStyle/>
          <a:p>
            <a:pPr eaLnBrk="1" fontAlgn="auto" hangingPunct="1">
              <a:spcAft>
                <a:spcPts val="0"/>
              </a:spcAft>
              <a:defRPr/>
            </a:pPr>
            <a:r>
              <a:rPr lang="en-US" sz="3200" dirty="0"/>
              <a:t>Where and How Students Access </a:t>
            </a:r>
            <a:r>
              <a:rPr lang="en-US" sz="3200" dirty="0" err="1"/>
              <a:t>eBill</a:t>
            </a:r>
            <a:endParaRPr lang="en-US" sz="3200" dirty="0"/>
          </a:p>
        </p:txBody>
      </p:sp>
      <p:sp>
        <p:nvSpPr>
          <p:cNvPr id="4" name="TextBox 3"/>
          <p:cNvSpPr txBox="1"/>
          <p:nvPr/>
        </p:nvSpPr>
        <p:spPr>
          <a:xfrm>
            <a:off x="3200400" y="3009900"/>
            <a:ext cx="2209800" cy="369332"/>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smtClean="0">
                <a:solidFill>
                  <a:schemeClr val="bg1"/>
                </a:solidFill>
                <a:latin typeface="+mn-lt"/>
                <a:cs typeface="+mn-cs"/>
              </a:rPr>
              <a:t>Click on My Finances</a:t>
            </a:r>
            <a:endParaRPr lang="en-US" dirty="0">
              <a:solidFill>
                <a:schemeClr val="bg1"/>
              </a:solidFill>
              <a:latin typeface="+mn-lt"/>
              <a:cs typeface="+mn-cs"/>
            </a:endParaRPr>
          </a:p>
        </p:txBody>
      </p:sp>
      <p:cxnSp>
        <p:nvCxnSpPr>
          <p:cNvPr id="5" name="Straight Arrow Connector 4"/>
          <p:cNvCxnSpPr/>
          <p:nvPr/>
        </p:nvCxnSpPr>
        <p:spPr>
          <a:xfrm flipH="1" flipV="1">
            <a:off x="2514600" y="2209800"/>
            <a:ext cx="609600" cy="7620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20000" y="1408113"/>
            <a:ext cx="838200" cy="1968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2000" y="5105400"/>
            <a:ext cx="7924800" cy="1020769"/>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730080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SLM">
      <a:dk1>
        <a:sysClr val="windowText" lastClr="000000"/>
      </a:dk1>
      <a:lt1>
        <a:sysClr val="window" lastClr="FFFFFF"/>
      </a:lt1>
      <a:dk2>
        <a:srgbClr val="1F77C3"/>
      </a:dk2>
      <a:lt2>
        <a:srgbClr val="878787"/>
      </a:lt2>
      <a:accent1>
        <a:srgbClr val="1E76C1"/>
      </a:accent1>
      <a:accent2>
        <a:srgbClr val="93B420"/>
      </a:accent2>
      <a:accent3>
        <a:srgbClr val="F57500"/>
      </a:accent3>
      <a:accent4>
        <a:srgbClr val="878787"/>
      </a:accent4>
      <a:accent5>
        <a:srgbClr val="252525"/>
      </a:accent5>
      <a:accent6>
        <a:srgbClr val="03208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err="1" smtClean="0">
            <a:ln>
              <a:noFill/>
            </a:ln>
            <a:solidFill>
              <a:schemeClr val="tx1"/>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9875</TotalTime>
  <Words>2247</Words>
  <Application>Microsoft Office PowerPoint</Application>
  <PresentationFormat>On-screen Show (4:3)</PresentationFormat>
  <Paragraphs>579</Paragraphs>
  <Slides>73</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73</vt:i4>
      </vt:variant>
    </vt:vector>
  </HeadingPairs>
  <TitlesOfParts>
    <vt:vector size="80" baseType="lpstr">
      <vt:lpstr>Arial</vt:lpstr>
      <vt:lpstr>Arial Bold</vt:lpstr>
      <vt:lpstr>Calibri</vt:lpstr>
      <vt:lpstr>Lucida Grande</vt:lpstr>
      <vt:lpstr>Wingdings</vt:lpstr>
      <vt:lpstr>Office Theme</vt:lpstr>
      <vt:lpstr>2_Office Theme</vt:lpstr>
      <vt:lpstr>    Auburn University Student Financial Services</vt:lpstr>
      <vt:lpstr>Agenda</vt:lpstr>
      <vt:lpstr>Agenda (cont)</vt:lpstr>
      <vt:lpstr>Student Financial Services</vt:lpstr>
      <vt:lpstr>Student Financial Services</vt:lpstr>
      <vt:lpstr>New Student Checklist auburn.edu/sfs</vt:lpstr>
      <vt:lpstr>Where and How Students Access eBill</vt:lpstr>
      <vt:lpstr>Where and How Students Access eBill</vt:lpstr>
      <vt:lpstr>Where and How Students Access eBill</vt:lpstr>
      <vt:lpstr>Where and How Students Access eBill</vt:lpstr>
      <vt:lpstr>Where and How Students Access eBill Viewing Statement</vt:lpstr>
      <vt:lpstr>Where and How Students Access eBill Another way to view Statement</vt:lpstr>
      <vt:lpstr>Where and How Students Access eBill Viewing Statements</vt:lpstr>
      <vt:lpstr>Terms codes</vt:lpstr>
      <vt:lpstr>eBill Examples</vt:lpstr>
      <vt:lpstr>eBill Examples</vt:lpstr>
      <vt:lpstr>eBill Examples</vt:lpstr>
      <vt:lpstr>eBill Examples</vt:lpstr>
      <vt:lpstr>eBill Examples</vt:lpstr>
      <vt:lpstr>Add Direct Deposit Information</vt:lpstr>
      <vt:lpstr>Add Direct Deposit Information</vt:lpstr>
      <vt:lpstr>Add Direct Deposit Information</vt:lpstr>
      <vt:lpstr>Add Direct Deposit Information</vt:lpstr>
      <vt:lpstr>Add Direct Deposit Information</vt:lpstr>
      <vt:lpstr>Add Direct Deposit Information</vt:lpstr>
      <vt:lpstr>Add Direct Deposit Information</vt:lpstr>
      <vt:lpstr>Add Direct Deposit Information</vt:lpstr>
      <vt:lpstr>Complete Prepaid Tuition Plan Notification Student’s Access </vt:lpstr>
      <vt:lpstr>Another way to access: Prepaid Tuition Plan Notification – parents and others www.auburn.edu/sfs </vt:lpstr>
      <vt:lpstr>Complete Prepaid Tuition Plan Notification</vt:lpstr>
      <vt:lpstr>2018-19 PACT rates  PACT 2017 Benefit Rates + 7% </vt:lpstr>
      <vt:lpstr>Auburn Family Portal</vt:lpstr>
      <vt:lpstr>Auburn Family Portal</vt:lpstr>
      <vt:lpstr>Auburn Family Portal</vt:lpstr>
      <vt:lpstr>Authorizations Student gives to parents</vt:lpstr>
      <vt:lpstr>Complete Financial Release Information</vt:lpstr>
      <vt:lpstr>Complete Financial Release Information</vt:lpstr>
      <vt:lpstr>Complete Release of Information Statement</vt:lpstr>
      <vt:lpstr>Add Authorized User</vt:lpstr>
      <vt:lpstr>Add Authorized User</vt:lpstr>
      <vt:lpstr>Add Authorized User</vt:lpstr>
      <vt:lpstr>Add Authorized User</vt:lpstr>
      <vt:lpstr>Add Authorized User</vt:lpstr>
      <vt:lpstr>Add Authorized User</vt:lpstr>
      <vt:lpstr>Add Authorized User 1st email to authorized user</vt:lpstr>
      <vt:lpstr>Add Authorized User 2nd email to authorized user</vt:lpstr>
      <vt:lpstr>Authorized User</vt:lpstr>
      <vt:lpstr>Authorized User Access #1</vt:lpstr>
      <vt:lpstr>Authorized User Access #2</vt:lpstr>
      <vt:lpstr>Authorized User Access #3 www.auburn.edu </vt:lpstr>
      <vt:lpstr>Authorized User Access #3 (cont)</vt:lpstr>
      <vt:lpstr>Authorized User Access #3 (cont)</vt:lpstr>
      <vt:lpstr>Authorized User Access ebill.auburn.edu </vt:lpstr>
      <vt:lpstr>Authorized User Access ebill.auburn.edu </vt:lpstr>
      <vt:lpstr>Authorized User Access (more than one student)</vt:lpstr>
      <vt:lpstr>Authorized User Access ebill.auburn.edu </vt:lpstr>
      <vt:lpstr>Make a Payment ebill.auburn.edu</vt:lpstr>
      <vt:lpstr>Make a Payment ebill.auburn.edu</vt:lpstr>
      <vt:lpstr>Make a Payment ebill.auburn.edu</vt:lpstr>
      <vt:lpstr>Make a Payment ebill.auburn.edu</vt:lpstr>
      <vt:lpstr>Auto Bill Pay ebill.auburn.edu</vt:lpstr>
      <vt:lpstr>Auto Bill Pay ebill.auburn.edu</vt:lpstr>
      <vt:lpstr>Auto Bill Pay ebill.auburn.edu</vt:lpstr>
      <vt:lpstr>Important Dates</vt:lpstr>
      <vt:lpstr>Payment Plan</vt:lpstr>
      <vt:lpstr>Payment Plan</vt:lpstr>
      <vt:lpstr>Tuition Calculator www.auburn.edu</vt:lpstr>
      <vt:lpstr>Tuition Calculator www.auburn.edu</vt:lpstr>
      <vt:lpstr>GradGuard Tuition Insurance</vt:lpstr>
      <vt:lpstr>What if student drops classes after the semester starts?</vt:lpstr>
      <vt:lpstr>I Wish Parents had known….  Reflections from SFS </vt:lpstr>
      <vt:lpstr>I Wish Parents had known….  Reflections from SFS </vt:lpstr>
      <vt:lpstr>Contact Info</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MCCOYGC</dc:creator>
  <cp:lastModifiedBy>Brittany Saliba</cp:lastModifiedBy>
  <cp:revision>393</cp:revision>
  <cp:lastPrinted>2018-05-10T15:34:02Z</cp:lastPrinted>
  <dcterms:created xsi:type="dcterms:W3CDTF">2010-06-18T18:15:27Z</dcterms:created>
  <dcterms:modified xsi:type="dcterms:W3CDTF">2018-06-04T12:39:36Z</dcterms:modified>
</cp:coreProperties>
</file>