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79"/>
  </p:notesMasterIdLst>
  <p:sldIdLst>
    <p:sldId id="306" r:id="rId3"/>
    <p:sldId id="334" r:id="rId4"/>
    <p:sldId id="371" r:id="rId5"/>
    <p:sldId id="339" r:id="rId6"/>
    <p:sldId id="342" r:id="rId7"/>
    <p:sldId id="370" r:id="rId8"/>
    <p:sldId id="259" r:id="rId9"/>
    <p:sldId id="264" r:id="rId10"/>
    <p:sldId id="340" r:id="rId11"/>
    <p:sldId id="262" r:id="rId12"/>
    <p:sldId id="344" r:id="rId13"/>
    <p:sldId id="359" r:id="rId14"/>
    <p:sldId id="311" r:id="rId15"/>
    <p:sldId id="366" r:id="rId16"/>
    <p:sldId id="372" r:id="rId17"/>
    <p:sldId id="360" r:id="rId18"/>
    <p:sldId id="330" r:id="rId19"/>
    <p:sldId id="324" r:id="rId20"/>
    <p:sldId id="361" r:id="rId21"/>
    <p:sldId id="329" r:id="rId22"/>
    <p:sldId id="385" r:id="rId23"/>
    <p:sldId id="328" r:id="rId24"/>
    <p:sldId id="338" r:id="rId25"/>
    <p:sldId id="341" r:id="rId26"/>
    <p:sldId id="294" r:id="rId27"/>
    <p:sldId id="300" r:id="rId28"/>
    <p:sldId id="301" r:id="rId29"/>
    <p:sldId id="303" r:id="rId30"/>
    <p:sldId id="362" r:id="rId31"/>
    <p:sldId id="267" r:id="rId32"/>
    <p:sldId id="268" r:id="rId33"/>
    <p:sldId id="269" r:id="rId34"/>
    <p:sldId id="270" r:id="rId35"/>
    <p:sldId id="271" r:id="rId36"/>
    <p:sldId id="272" r:id="rId37"/>
    <p:sldId id="347" r:id="rId38"/>
    <p:sldId id="374" r:id="rId39"/>
    <p:sldId id="291" r:id="rId40"/>
    <p:sldId id="351" r:id="rId41"/>
    <p:sldId id="352" r:id="rId42"/>
    <p:sldId id="288" r:id="rId43"/>
    <p:sldId id="289" r:id="rId44"/>
    <p:sldId id="373" r:id="rId45"/>
    <p:sldId id="290" r:id="rId46"/>
    <p:sldId id="274" r:id="rId47"/>
    <p:sldId id="276" r:id="rId48"/>
    <p:sldId id="278" r:id="rId49"/>
    <p:sldId id="280" r:id="rId50"/>
    <p:sldId id="363" r:id="rId51"/>
    <p:sldId id="364" r:id="rId52"/>
    <p:sldId id="365" r:id="rId53"/>
    <p:sldId id="293" r:id="rId54"/>
    <p:sldId id="350" r:id="rId55"/>
    <p:sldId id="379" r:id="rId56"/>
    <p:sldId id="383" r:id="rId57"/>
    <p:sldId id="380" r:id="rId58"/>
    <p:sldId id="345" r:id="rId59"/>
    <p:sldId id="296" r:id="rId60"/>
    <p:sldId id="346" r:id="rId61"/>
    <p:sldId id="297" r:id="rId62"/>
    <p:sldId id="295" r:id="rId63"/>
    <p:sldId id="381" r:id="rId64"/>
    <p:sldId id="382" r:id="rId65"/>
    <p:sldId id="367" r:id="rId66"/>
    <p:sldId id="302" r:id="rId67"/>
    <p:sldId id="353" r:id="rId68"/>
    <p:sldId id="376" r:id="rId69"/>
    <p:sldId id="377" r:id="rId70"/>
    <p:sldId id="378" r:id="rId71"/>
    <p:sldId id="368" r:id="rId72"/>
    <p:sldId id="369" r:id="rId73"/>
    <p:sldId id="331" r:id="rId74"/>
    <p:sldId id="343" r:id="rId75"/>
    <p:sldId id="348" r:id="rId76"/>
    <p:sldId id="349" r:id="rId77"/>
    <p:sldId id="332" r:id="rId7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7511"/>
    <a:srgbClr val="002649"/>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867" autoAdjust="0"/>
    <p:restoredTop sz="91167" autoAdjust="0"/>
  </p:normalViewPr>
  <p:slideViewPr>
    <p:cSldViewPr>
      <p:cViewPr>
        <p:scale>
          <a:sx n="85" d="100"/>
          <a:sy n="85" d="100"/>
        </p:scale>
        <p:origin x="-288" y="-270"/>
      </p:cViewPr>
      <p:guideLst>
        <p:guide orient="horz" pos="2160"/>
        <p:guide pos="2880"/>
      </p:guideLst>
    </p:cSldViewPr>
  </p:slideViewPr>
  <p:outlineViewPr>
    <p:cViewPr>
      <p:scale>
        <a:sx n="33" d="100"/>
        <a:sy n="33" d="100"/>
      </p:scale>
      <p:origin x="0" y="-35544"/>
    </p:cViewPr>
  </p:outlineViewPr>
  <p:notesTextViewPr>
    <p:cViewPr>
      <p:scale>
        <a:sx n="3" d="2"/>
        <a:sy n="3" d="2"/>
      </p:scale>
      <p:origin x="0" y="0"/>
    </p:cViewPr>
  </p:notesTextViewPr>
  <p:sorterViewPr>
    <p:cViewPr>
      <p:scale>
        <a:sx n="100" d="100"/>
        <a:sy n="100" d="100"/>
      </p:scale>
      <p:origin x="0" y="-39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830" tIns="46415" rIns="92830" bIns="46415" rtlCol="0"/>
          <a:lstStyle>
            <a:lvl1pPr algn="r" fontAlgn="auto">
              <a:spcBef>
                <a:spcPts val="0"/>
              </a:spcBef>
              <a:spcAft>
                <a:spcPts val="0"/>
              </a:spcAft>
              <a:defRPr sz="1200">
                <a:latin typeface="+mn-lt"/>
                <a:cs typeface="+mn-cs"/>
              </a:defRPr>
            </a:lvl1pPr>
          </a:lstStyle>
          <a:p>
            <a:pPr>
              <a:defRPr/>
            </a:pPr>
            <a:fld id="{7388ACA3-20ED-4617-966A-74FB3006BEF1}" type="datetimeFigureOut">
              <a:rPr lang="en-US"/>
              <a:pPr>
                <a:defRPr/>
              </a:pPr>
              <a:t>5/22/2019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830" tIns="46415" rIns="92830" bIns="46415" rtlCol="0" anchor="ctr"/>
          <a:lstStyle/>
          <a:p>
            <a:pPr lvl="0"/>
            <a:endParaRPr lang="en-US" noProof="0"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830" tIns="46415" rIns="92830" bIns="4641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6"/>
            <a:ext cx="3037840" cy="464820"/>
          </a:xfrm>
          <a:prstGeom prst="rect">
            <a:avLst/>
          </a:prstGeom>
        </p:spPr>
        <p:txBody>
          <a:bodyPr vert="horz" lIns="92830" tIns="46415" rIns="92830" bIns="46415"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830" tIns="46415" rIns="92830" bIns="46415" rtlCol="0" anchor="b"/>
          <a:lstStyle>
            <a:lvl1pPr algn="r" fontAlgn="auto">
              <a:spcBef>
                <a:spcPts val="0"/>
              </a:spcBef>
              <a:spcAft>
                <a:spcPts val="0"/>
              </a:spcAft>
              <a:defRPr sz="1200">
                <a:latin typeface="+mn-lt"/>
                <a:cs typeface="+mn-cs"/>
              </a:defRPr>
            </a:lvl1pPr>
          </a:lstStyle>
          <a:p>
            <a:pPr>
              <a:defRPr/>
            </a:pPr>
            <a:fld id="{BEF44B43-3BD1-44ED-9248-75949157CC75}" type="slidenum">
              <a:rPr lang="en-US"/>
              <a:pPr>
                <a:defRPr/>
              </a:pPr>
              <a:t>‹#›</a:t>
            </a:fld>
            <a:endParaRPr lang="en-US" dirty="0"/>
          </a:p>
        </p:txBody>
      </p:sp>
    </p:spTree>
    <p:extLst>
      <p:ext uri="{BB962C8B-B14F-4D97-AF65-F5344CB8AC3E}">
        <p14:creationId xmlns:p14="http://schemas.microsoft.com/office/powerpoint/2010/main" val="5765431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2</a:t>
            </a:fld>
            <a:endParaRPr lang="en-US" dirty="0"/>
          </a:p>
        </p:txBody>
      </p:sp>
    </p:spTree>
    <p:extLst>
      <p:ext uri="{BB962C8B-B14F-4D97-AF65-F5344CB8AC3E}">
        <p14:creationId xmlns:p14="http://schemas.microsoft.com/office/powerpoint/2010/main" val="1122157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30</a:t>
            </a:fld>
            <a:endParaRPr lang="en-US" dirty="0"/>
          </a:p>
        </p:txBody>
      </p:sp>
    </p:spTree>
    <p:extLst>
      <p:ext uri="{BB962C8B-B14F-4D97-AF65-F5344CB8AC3E}">
        <p14:creationId xmlns:p14="http://schemas.microsoft.com/office/powerpoint/2010/main" val="952889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31</a:t>
            </a:fld>
            <a:endParaRPr lang="en-US" dirty="0"/>
          </a:p>
        </p:txBody>
      </p:sp>
    </p:spTree>
    <p:extLst>
      <p:ext uri="{BB962C8B-B14F-4D97-AF65-F5344CB8AC3E}">
        <p14:creationId xmlns:p14="http://schemas.microsoft.com/office/powerpoint/2010/main" val="14100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32</a:t>
            </a:fld>
            <a:endParaRPr lang="en-US" dirty="0"/>
          </a:p>
        </p:txBody>
      </p:sp>
    </p:spTree>
    <p:extLst>
      <p:ext uri="{BB962C8B-B14F-4D97-AF65-F5344CB8AC3E}">
        <p14:creationId xmlns:p14="http://schemas.microsoft.com/office/powerpoint/2010/main" val="1893634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33</a:t>
            </a:fld>
            <a:endParaRPr lang="en-US" dirty="0"/>
          </a:p>
        </p:txBody>
      </p:sp>
    </p:spTree>
    <p:extLst>
      <p:ext uri="{BB962C8B-B14F-4D97-AF65-F5344CB8AC3E}">
        <p14:creationId xmlns:p14="http://schemas.microsoft.com/office/powerpoint/2010/main" val="3538225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38</a:t>
            </a:fld>
            <a:endParaRPr lang="en-US" dirty="0"/>
          </a:p>
        </p:txBody>
      </p:sp>
    </p:spTree>
    <p:extLst>
      <p:ext uri="{BB962C8B-B14F-4D97-AF65-F5344CB8AC3E}">
        <p14:creationId xmlns:p14="http://schemas.microsoft.com/office/powerpoint/2010/main" val="3457871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41</a:t>
            </a:fld>
            <a:endParaRPr lang="en-US" dirty="0"/>
          </a:p>
        </p:txBody>
      </p:sp>
    </p:spTree>
    <p:extLst>
      <p:ext uri="{BB962C8B-B14F-4D97-AF65-F5344CB8AC3E}">
        <p14:creationId xmlns:p14="http://schemas.microsoft.com/office/powerpoint/2010/main" val="1616324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42</a:t>
            </a:fld>
            <a:endParaRPr lang="en-US" dirty="0"/>
          </a:p>
        </p:txBody>
      </p:sp>
    </p:spTree>
    <p:extLst>
      <p:ext uri="{BB962C8B-B14F-4D97-AF65-F5344CB8AC3E}">
        <p14:creationId xmlns:p14="http://schemas.microsoft.com/office/powerpoint/2010/main" val="1046356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44</a:t>
            </a:fld>
            <a:endParaRPr lang="en-US" dirty="0"/>
          </a:p>
        </p:txBody>
      </p:sp>
    </p:spTree>
    <p:extLst>
      <p:ext uri="{BB962C8B-B14F-4D97-AF65-F5344CB8AC3E}">
        <p14:creationId xmlns:p14="http://schemas.microsoft.com/office/powerpoint/2010/main" val="2704631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45</a:t>
            </a:fld>
            <a:endParaRPr lang="en-US" dirty="0"/>
          </a:p>
        </p:txBody>
      </p:sp>
    </p:spTree>
    <p:extLst>
      <p:ext uri="{BB962C8B-B14F-4D97-AF65-F5344CB8AC3E}">
        <p14:creationId xmlns:p14="http://schemas.microsoft.com/office/powerpoint/2010/main" val="3638883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46</a:t>
            </a:fld>
            <a:endParaRPr lang="en-US" dirty="0"/>
          </a:p>
        </p:txBody>
      </p:sp>
    </p:spTree>
    <p:extLst>
      <p:ext uri="{BB962C8B-B14F-4D97-AF65-F5344CB8AC3E}">
        <p14:creationId xmlns:p14="http://schemas.microsoft.com/office/powerpoint/2010/main" val="2249741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4</a:t>
            </a:fld>
            <a:endParaRPr lang="en-US" dirty="0"/>
          </a:p>
        </p:txBody>
      </p:sp>
    </p:spTree>
    <p:extLst>
      <p:ext uri="{BB962C8B-B14F-4D97-AF65-F5344CB8AC3E}">
        <p14:creationId xmlns:p14="http://schemas.microsoft.com/office/powerpoint/2010/main" val="2453906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47</a:t>
            </a:fld>
            <a:endParaRPr lang="en-US" dirty="0"/>
          </a:p>
        </p:txBody>
      </p:sp>
    </p:spTree>
    <p:extLst>
      <p:ext uri="{BB962C8B-B14F-4D97-AF65-F5344CB8AC3E}">
        <p14:creationId xmlns:p14="http://schemas.microsoft.com/office/powerpoint/2010/main" val="3021827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48</a:t>
            </a:fld>
            <a:endParaRPr lang="en-US" dirty="0"/>
          </a:p>
        </p:txBody>
      </p:sp>
    </p:spTree>
    <p:extLst>
      <p:ext uri="{BB962C8B-B14F-4D97-AF65-F5344CB8AC3E}">
        <p14:creationId xmlns:p14="http://schemas.microsoft.com/office/powerpoint/2010/main" val="3704097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61</a:t>
            </a:fld>
            <a:endParaRPr lang="en-US" dirty="0"/>
          </a:p>
        </p:txBody>
      </p:sp>
    </p:spTree>
    <p:extLst>
      <p:ext uri="{BB962C8B-B14F-4D97-AF65-F5344CB8AC3E}">
        <p14:creationId xmlns:p14="http://schemas.microsoft.com/office/powerpoint/2010/main" val="2430915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64</a:t>
            </a:fld>
            <a:endParaRPr lang="en-US" dirty="0"/>
          </a:p>
        </p:txBody>
      </p:sp>
    </p:spTree>
    <p:extLst>
      <p:ext uri="{BB962C8B-B14F-4D97-AF65-F5344CB8AC3E}">
        <p14:creationId xmlns:p14="http://schemas.microsoft.com/office/powerpoint/2010/main" val="2430915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65</a:t>
            </a:fld>
            <a:endParaRPr lang="en-US" dirty="0"/>
          </a:p>
        </p:txBody>
      </p:sp>
    </p:spTree>
    <p:extLst>
      <p:ext uri="{BB962C8B-B14F-4D97-AF65-F5344CB8AC3E}">
        <p14:creationId xmlns:p14="http://schemas.microsoft.com/office/powerpoint/2010/main" val="4093864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66</a:t>
            </a:fld>
            <a:endParaRPr lang="en-US" dirty="0"/>
          </a:p>
        </p:txBody>
      </p:sp>
    </p:spTree>
    <p:extLst>
      <p:ext uri="{BB962C8B-B14F-4D97-AF65-F5344CB8AC3E}">
        <p14:creationId xmlns:p14="http://schemas.microsoft.com/office/powerpoint/2010/main" val="1433759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70</a:t>
            </a:fld>
            <a:endParaRPr lang="en-US" dirty="0"/>
          </a:p>
        </p:txBody>
      </p:sp>
    </p:spTree>
    <p:extLst>
      <p:ext uri="{BB962C8B-B14F-4D97-AF65-F5344CB8AC3E}">
        <p14:creationId xmlns:p14="http://schemas.microsoft.com/office/powerpoint/2010/main" val="34578713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B9AE51-507C-4218-9AD9-12D62B4BA453}"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2919542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8</a:t>
            </a:fld>
            <a:endParaRPr lang="en-US" dirty="0"/>
          </a:p>
        </p:txBody>
      </p:sp>
    </p:spTree>
    <p:extLst>
      <p:ext uri="{BB962C8B-B14F-4D97-AF65-F5344CB8AC3E}">
        <p14:creationId xmlns:p14="http://schemas.microsoft.com/office/powerpoint/2010/main" val="754614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9</a:t>
            </a:fld>
            <a:endParaRPr lang="en-US" dirty="0"/>
          </a:p>
        </p:txBody>
      </p:sp>
    </p:spTree>
    <p:extLst>
      <p:ext uri="{BB962C8B-B14F-4D97-AF65-F5344CB8AC3E}">
        <p14:creationId xmlns:p14="http://schemas.microsoft.com/office/powerpoint/2010/main" val="693547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4712D5-253A-4DBE-9DFB-E83C0053983C}" type="slidenum">
              <a:rPr lang="en-US" smtClean="0">
                <a:cs typeface="Arial" charset="0"/>
              </a:rPr>
              <a:pPr fontAlgn="base">
                <a:spcBef>
                  <a:spcPct val="0"/>
                </a:spcBef>
                <a:spcAft>
                  <a:spcPct val="0"/>
                </a:spcAft>
                <a:defRPr/>
              </a:pPr>
              <a:t>10</a:t>
            </a:fld>
            <a:endParaRPr lang="en-U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4712D5-253A-4DBE-9DFB-E83C0053983C}" type="slidenum">
              <a:rPr lang="en-US" smtClean="0">
                <a:cs typeface="Arial" charset="0"/>
              </a:rPr>
              <a:pPr fontAlgn="base">
                <a:spcBef>
                  <a:spcPct val="0"/>
                </a:spcBef>
                <a:spcAft>
                  <a:spcPct val="0"/>
                </a:spcAft>
                <a:defRPr/>
              </a:pPr>
              <a:t>13</a:t>
            </a:fld>
            <a:endParaRPr lang="en-U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20</a:t>
            </a:fld>
            <a:endParaRPr lang="en-US" dirty="0"/>
          </a:p>
        </p:txBody>
      </p:sp>
    </p:spTree>
    <p:extLst>
      <p:ext uri="{BB962C8B-B14F-4D97-AF65-F5344CB8AC3E}">
        <p14:creationId xmlns:p14="http://schemas.microsoft.com/office/powerpoint/2010/main" val="952792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24</a:t>
            </a:fld>
            <a:endParaRPr lang="en-US" dirty="0"/>
          </a:p>
        </p:txBody>
      </p:sp>
    </p:spTree>
    <p:extLst>
      <p:ext uri="{BB962C8B-B14F-4D97-AF65-F5344CB8AC3E}">
        <p14:creationId xmlns:p14="http://schemas.microsoft.com/office/powerpoint/2010/main" val="270221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27</a:t>
            </a:fld>
            <a:endParaRPr lang="en-US" dirty="0"/>
          </a:p>
        </p:txBody>
      </p:sp>
    </p:spTree>
    <p:extLst>
      <p:ext uri="{BB962C8B-B14F-4D97-AF65-F5344CB8AC3E}">
        <p14:creationId xmlns:p14="http://schemas.microsoft.com/office/powerpoint/2010/main" val="3329563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0ACC6AA-85B3-4265-B99C-5317BA896AE2}" type="datetimeFigureOut">
              <a:rPr lang="en-US"/>
              <a:pPr>
                <a:defRPr/>
              </a:pPr>
              <a:t>5/22/2019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D94BD6-F450-4F91-9D1A-70C3DC9AE670}" type="slidenum">
              <a:rPr lang="en-US"/>
              <a:pPr>
                <a:defRPr/>
              </a:pPr>
              <a:t>‹#›</a:t>
            </a:fld>
            <a:endParaRPr lang="en-US" dirty="0"/>
          </a:p>
        </p:txBody>
      </p:sp>
    </p:spTree>
    <p:extLst>
      <p:ext uri="{BB962C8B-B14F-4D97-AF65-F5344CB8AC3E}">
        <p14:creationId xmlns:p14="http://schemas.microsoft.com/office/powerpoint/2010/main" val="2392467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C4A8E0-F27B-4E52-857C-DBFCC4FBEDE9}" type="datetimeFigureOut">
              <a:rPr lang="en-US"/>
              <a:pPr>
                <a:defRPr/>
              </a:pPr>
              <a:t>5/22/2019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EFF07A-4F41-45BE-B10D-8FA71D3C791C}" type="slidenum">
              <a:rPr lang="en-US"/>
              <a:pPr>
                <a:defRPr/>
              </a:pPr>
              <a:t>‹#›</a:t>
            </a:fld>
            <a:endParaRPr lang="en-US" dirty="0"/>
          </a:p>
        </p:txBody>
      </p:sp>
    </p:spTree>
    <p:extLst>
      <p:ext uri="{BB962C8B-B14F-4D97-AF65-F5344CB8AC3E}">
        <p14:creationId xmlns:p14="http://schemas.microsoft.com/office/powerpoint/2010/main" val="745210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BBE90B-2F2F-40A2-9762-5B6CD67C7AE4}" type="datetimeFigureOut">
              <a:rPr lang="en-US"/>
              <a:pPr>
                <a:defRPr/>
              </a:pPr>
              <a:t>5/22/2019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0455F0-C486-4FEC-8B9A-77476B4231B1}" type="slidenum">
              <a:rPr lang="en-US"/>
              <a:pPr>
                <a:defRPr/>
              </a:pPr>
              <a:t>‹#›</a:t>
            </a:fld>
            <a:endParaRPr lang="en-US" dirty="0"/>
          </a:p>
        </p:txBody>
      </p:sp>
    </p:spTree>
    <p:extLst>
      <p:ext uri="{BB962C8B-B14F-4D97-AF65-F5344CB8AC3E}">
        <p14:creationId xmlns:p14="http://schemas.microsoft.com/office/powerpoint/2010/main" val="2286483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4733"/>
            <a:ext cx="8229600" cy="5096934"/>
          </a:xfrm>
          <a:prstGeom prst="rect">
            <a:avLst/>
          </a:prstGeom>
        </p:spPr>
        <p:txBody>
          <a:bodyPr>
            <a:normAutofit/>
          </a:bodyPr>
          <a:lstStyle>
            <a:lvl1pPr>
              <a:buClr>
                <a:srgbClr val="1F77C3"/>
              </a:buClr>
              <a:buSzPct val="55000"/>
              <a:buFont typeface="Lucida Grande"/>
              <a:buChar char="►"/>
              <a:defRPr/>
            </a:lvl1pPr>
            <a:lvl2pPr>
              <a:buClr>
                <a:srgbClr val="1F77C3"/>
              </a:buClr>
              <a:defRPr/>
            </a:lvl2pPr>
            <a:lvl3pPr>
              <a:buClr>
                <a:srgbClr val="1F77C3"/>
              </a:buClr>
              <a:defRPr/>
            </a:lvl3pPr>
            <a:lvl4pPr>
              <a:buClr>
                <a:srgbClr val="1F77C3"/>
              </a:buClr>
              <a:defRPr/>
            </a:lvl4pPr>
            <a:lvl5pPr>
              <a:buClr>
                <a:srgbClr val="1F77C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
        <p:nvSpPr>
          <p:cNvPr id="4" name="Text Placeholder 12"/>
          <p:cNvSpPr>
            <a:spLocks noGrp="1"/>
          </p:cNvSpPr>
          <p:nvPr userDrawn="1">
            <p:ph type="body" sz="quarter" idx="11" hasCustomPrompt="1"/>
          </p:nvPr>
        </p:nvSpPr>
        <p:spPr>
          <a:xfrm>
            <a:off x="5240868" y="338667"/>
            <a:ext cx="3742268" cy="330730"/>
          </a:xfrm>
          <a:prstGeom prst="rect">
            <a:avLst/>
          </a:prstGeom>
        </p:spPr>
        <p:txBody>
          <a:bodyPr/>
          <a:lstStyle>
            <a:lvl1pPr algn="r">
              <a:buNone/>
              <a:defRPr sz="1400" baseline="0">
                <a:solidFill>
                  <a:srgbClr val="FFFFFF"/>
                </a:solidFill>
              </a:defRPr>
            </a:lvl1pPr>
          </a:lstStyle>
          <a:p>
            <a:r>
              <a:rPr lang="en-US" dirty="0" smtClean="0"/>
              <a:t>BUSINESS LINE</a:t>
            </a:r>
            <a:endParaRPr lang="en-US" dirty="0"/>
          </a:p>
        </p:txBody>
      </p:sp>
    </p:spTree>
    <p:extLst>
      <p:ext uri="{BB962C8B-B14F-4D97-AF65-F5344CB8AC3E}">
        <p14:creationId xmlns:p14="http://schemas.microsoft.com/office/powerpoint/2010/main" val="208038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
        <p:nvSpPr>
          <p:cNvPr id="5" name="Text Placeholder 12"/>
          <p:cNvSpPr>
            <a:spLocks noGrp="1"/>
          </p:cNvSpPr>
          <p:nvPr userDrawn="1">
            <p:ph type="body" sz="quarter" idx="11" hasCustomPrompt="1"/>
          </p:nvPr>
        </p:nvSpPr>
        <p:spPr>
          <a:xfrm>
            <a:off x="5240868" y="338667"/>
            <a:ext cx="3742268" cy="330730"/>
          </a:xfrm>
          <a:prstGeom prst="rect">
            <a:avLst/>
          </a:prstGeom>
        </p:spPr>
        <p:txBody>
          <a:bodyPr/>
          <a:lstStyle>
            <a:lvl1pPr algn="r">
              <a:buNone/>
              <a:defRPr sz="1400" baseline="0">
                <a:solidFill>
                  <a:srgbClr val="FFFFFF"/>
                </a:solidFill>
              </a:defRPr>
            </a:lvl1pPr>
          </a:lstStyle>
          <a:p>
            <a:r>
              <a:rPr lang="en-US" dirty="0" smtClean="0"/>
              <a:t>BUSINESS LINE</a:t>
            </a:r>
            <a:endParaRPr lang="en-US" dirty="0"/>
          </a:p>
        </p:txBody>
      </p:sp>
    </p:spTree>
    <p:extLst>
      <p:ext uri="{BB962C8B-B14F-4D97-AF65-F5344CB8AC3E}">
        <p14:creationId xmlns:p14="http://schemas.microsoft.com/office/powerpoint/2010/main" val="4230756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58957"/>
            <a:ext cx="4040188"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91067" y="2190252"/>
            <a:ext cx="4040188"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58957"/>
            <a:ext cx="4041775"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98718"/>
            <a:ext cx="4041775"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
        <p:nvSpPr>
          <p:cNvPr id="7" name="Text Placeholder 12"/>
          <p:cNvSpPr>
            <a:spLocks noGrp="1"/>
          </p:cNvSpPr>
          <p:nvPr userDrawn="1">
            <p:ph type="body" sz="quarter" idx="11" hasCustomPrompt="1"/>
          </p:nvPr>
        </p:nvSpPr>
        <p:spPr>
          <a:xfrm>
            <a:off x="5240868" y="338667"/>
            <a:ext cx="3742268" cy="330730"/>
          </a:xfrm>
          <a:prstGeom prst="rect">
            <a:avLst/>
          </a:prstGeom>
        </p:spPr>
        <p:txBody>
          <a:bodyPr/>
          <a:lstStyle>
            <a:lvl1pPr algn="r">
              <a:buNone/>
              <a:defRPr sz="1400" baseline="0">
                <a:solidFill>
                  <a:srgbClr val="FFFFFF"/>
                </a:solidFill>
              </a:defRPr>
            </a:lvl1pPr>
          </a:lstStyle>
          <a:p>
            <a:r>
              <a:rPr lang="en-US" dirty="0" smtClean="0"/>
              <a:t>BUSINESS LINE</a:t>
            </a:r>
            <a:endParaRPr lang="en-US" dirty="0"/>
          </a:p>
        </p:txBody>
      </p:sp>
    </p:spTree>
    <p:extLst>
      <p:ext uri="{BB962C8B-B14F-4D97-AF65-F5344CB8AC3E}">
        <p14:creationId xmlns:p14="http://schemas.microsoft.com/office/powerpoint/2010/main" val="264523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3575050" y="1540934"/>
            <a:ext cx="5111750" cy="4585230"/>
          </a:xfrm>
          <a:prstGeom prst="rect">
            <a:avLst/>
          </a:prstGeom>
        </p:spPr>
        <p:txBody>
          <a:bodyPr>
            <a:normAutofit/>
          </a:bodyPr>
          <a:lstStyle>
            <a:lvl1pPr>
              <a:buClr>
                <a:schemeClr val="tx2"/>
              </a:buClr>
              <a:buSzPct val="55000"/>
              <a:buFont typeface="Lucida Grande"/>
              <a:buChar char="►"/>
              <a:defRPr sz="3200"/>
            </a:lvl1pPr>
            <a:lvl2pPr>
              <a:buClr>
                <a:schemeClr val="tx2"/>
              </a:buClr>
              <a:defRPr sz="2800"/>
            </a:lvl2pPr>
            <a:lvl3pPr>
              <a:buClr>
                <a:schemeClr val="tx2"/>
              </a:buClr>
              <a:defRPr sz="2400"/>
            </a:lvl3pPr>
            <a:lvl4pPr>
              <a:buClr>
                <a:schemeClr val="tx2"/>
              </a:buClr>
              <a:defRPr sz="2000"/>
            </a:lvl4pPr>
            <a:lvl5pPr>
              <a:buClr>
                <a:schemeClr val="tx2"/>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half" idx="2"/>
          </p:nvPr>
        </p:nvSpPr>
        <p:spPr>
          <a:xfrm>
            <a:off x="457200" y="2218267"/>
            <a:ext cx="3008313" cy="4027825"/>
          </a:xfrm>
          <a:prstGeom prst="rect">
            <a:avLst/>
          </a:prstGeo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9"/>
          <p:cNvSpPr>
            <a:spLocks noGrp="1"/>
          </p:cNvSpPr>
          <p:nvPr>
            <p:ph type="body" sz="quarter" idx="11" hasCustomPrompt="1"/>
          </p:nvPr>
        </p:nvSpPr>
        <p:spPr>
          <a:xfrm>
            <a:off x="461963" y="1543506"/>
            <a:ext cx="3001962" cy="646113"/>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
        <p:nvSpPr>
          <p:cNvPr id="6" name="Text Placeholder 12"/>
          <p:cNvSpPr>
            <a:spLocks noGrp="1"/>
          </p:cNvSpPr>
          <p:nvPr userDrawn="1">
            <p:ph type="body" sz="quarter" idx="12" hasCustomPrompt="1"/>
          </p:nvPr>
        </p:nvSpPr>
        <p:spPr>
          <a:xfrm>
            <a:off x="5240868" y="338667"/>
            <a:ext cx="3742268" cy="330730"/>
          </a:xfrm>
          <a:prstGeom prst="rect">
            <a:avLst/>
          </a:prstGeom>
        </p:spPr>
        <p:txBody>
          <a:bodyPr/>
          <a:lstStyle>
            <a:lvl1pPr algn="r">
              <a:buNone/>
              <a:defRPr sz="1400" baseline="0">
                <a:solidFill>
                  <a:srgbClr val="FFFFFF"/>
                </a:solidFill>
              </a:defRPr>
            </a:lvl1pPr>
          </a:lstStyle>
          <a:p>
            <a:r>
              <a:rPr lang="en-US" dirty="0" smtClean="0"/>
              <a:t>BUSINESS LINE</a:t>
            </a:r>
            <a:endParaRPr lang="en-US" dirty="0"/>
          </a:p>
        </p:txBody>
      </p:sp>
    </p:spTree>
    <p:extLst>
      <p:ext uri="{BB962C8B-B14F-4D97-AF65-F5344CB8AC3E}">
        <p14:creationId xmlns:p14="http://schemas.microsoft.com/office/powerpoint/2010/main" val="2123299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792288" y="1684865"/>
            <a:ext cx="5486400" cy="30249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3"/>
          <p:cNvSpPr>
            <a:spLocks noGrp="1"/>
          </p:cNvSpPr>
          <p:nvPr>
            <p:ph type="body" sz="half" idx="2"/>
          </p:nvPr>
        </p:nvSpPr>
        <p:spPr>
          <a:xfrm>
            <a:off x="1792288" y="543428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10"/>
          <p:cNvSpPr>
            <a:spLocks noGrp="1"/>
          </p:cNvSpPr>
          <p:nvPr>
            <p:ph type="body" sz="quarter" idx="11" hasCustomPrompt="1"/>
          </p:nvPr>
        </p:nvSpPr>
        <p:spPr>
          <a:xfrm>
            <a:off x="1789545" y="4985326"/>
            <a:ext cx="5484380" cy="439161"/>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18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
        <p:nvSpPr>
          <p:cNvPr id="6" name="Text Placeholder 12"/>
          <p:cNvSpPr>
            <a:spLocks noGrp="1"/>
          </p:cNvSpPr>
          <p:nvPr userDrawn="1">
            <p:ph type="body" sz="quarter" idx="12" hasCustomPrompt="1"/>
          </p:nvPr>
        </p:nvSpPr>
        <p:spPr>
          <a:xfrm>
            <a:off x="5240868" y="338667"/>
            <a:ext cx="3742268" cy="330730"/>
          </a:xfrm>
          <a:prstGeom prst="rect">
            <a:avLst/>
          </a:prstGeom>
        </p:spPr>
        <p:txBody>
          <a:bodyPr/>
          <a:lstStyle>
            <a:lvl1pPr algn="r">
              <a:buNone/>
              <a:defRPr sz="1400" baseline="0">
                <a:solidFill>
                  <a:srgbClr val="FFFFFF"/>
                </a:solidFill>
              </a:defRPr>
            </a:lvl1pPr>
          </a:lstStyle>
          <a:p>
            <a:r>
              <a:rPr lang="en-US" dirty="0" smtClean="0"/>
              <a:t>BUSINESS LINE</a:t>
            </a:r>
            <a:endParaRPr lang="en-US" dirty="0"/>
          </a:p>
        </p:txBody>
      </p:sp>
    </p:spTree>
    <p:extLst>
      <p:ext uri="{BB962C8B-B14F-4D97-AF65-F5344CB8AC3E}">
        <p14:creationId xmlns:p14="http://schemas.microsoft.com/office/powerpoint/2010/main" val="166624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32467"/>
            <a:ext cx="4038600" cy="4916969"/>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Content Placeholder 4" descr="QuestionMark-WHITE.png"/>
          <p:cNvPicPr>
            <a:picLocks noChangeAspect="1"/>
          </p:cNvPicPr>
          <p:nvPr userDrawn="1"/>
        </p:nvPicPr>
        <p:blipFill>
          <a:blip r:embed="rId2" cstate="screen">
            <a:extLst>
              <a:ext uri="{28A0092B-C50C-407E-A947-70E740481C1C}">
                <a14:useLocalDpi xmlns:a14="http://schemas.microsoft.com/office/drawing/2010/main"/>
              </a:ext>
            </a:extLst>
          </a:blip>
          <a:srcRect t="-9423" b="-9423"/>
          <a:stretch>
            <a:fillRect/>
          </a:stretch>
        </p:blipFill>
        <p:spPr>
          <a:xfrm>
            <a:off x="4648200" y="1923473"/>
            <a:ext cx="4038600" cy="4525963"/>
          </a:xfrm>
          <a:prstGeom prst="rect">
            <a:avLst/>
          </a:prstGeom>
        </p:spPr>
      </p:pic>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
        <p:nvSpPr>
          <p:cNvPr id="5" name="Text Placeholder 12"/>
          <p:cNvSpPr>
            <a:spLocks noGrp="1"/>
          </p:cNvSpPr>
          <p:nvPr userDrawn="1">
            <p:ph type="body" sz="quarter" idx="11" hasCustomPrompt="1"/>
          </p:nvPr>
        </p:nvSpPr>
        <p:spPr>
          <a:xfrm>
            <a:off x="5240868" y="338667"/>
            <a:ext cx="3742268" cy="330730"/>
          </a:xfrm>
          <a:prstGeom prst="rect">
            <a:avLst/>
          </a:prstGeom>
        </p:spPr>
        <p:txBody>
          <a:bodyPr/>
          <a:lstStyle>
            <a:lvl1pPr algn="r">
              <a:buNone/>
              <a:defRPr sz="1400" baseline="0">
                <a:solidFill>
                  <a:srgbClr val="FFFFFF"/>
                </a:solidFill>
              </a:defRPr>
            </a:lvl1pPr>
          </a:lstStyle>
          <a:p>
            <a:r>
              <a:rPr lang="en-US" dirty="0" smtClean="0"/>
              <a:t>BUSINESS LINE</a:t>
            </a:r>
            <a:endParaRPr lang="en-US" dirty="0"/>
          </a:p>
        </p:txBody>
      </p:sp>
    </p:spTree>
    <p:extLst>
      <p:ext uri="{BB962C8B-B14F-4D97-AF65-F5344CB8AC3E}">
        <p14:creationId xmlns:p14="http://schemas.microsoft.com/office/powerpoint/2010/main" val="3779986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9112" y="1898651"/>
            <a:ext cx="3729615" cy="395817"/>
          </a:xfrm>
          <a:prstGeom prst="rect">
            <a:avLst/>
          </a:prstGeom>
        </p:spPr>
        <p:txBody>
          <a:bodyPr vert="horz">
            <a:normAutofit/>
          </a:bodyPr>
          <a:lstStyle>
            <a:lvl1pPr>
              <a:buNone/>
              <a:defRPr sz="1800" baseline="0"/>
            </a:lvl1pPr>
          </a:lstStyle>
          <a:p>
            <a:pPr lvl="0"/>
            <a:r>
              <a:rPr lang="en-US" dirty="0" smtClean="0"/>
              <a:t>Area 1</a:t>
            </a:r>
          </a:p>
        </p:txBody>
      </p:sp>
      <p:cxnSp>
        <p:nvCxnSpPr>
          <p:cNvPr id="19" name="Straight Connector 18"/>
          <p:cNvCxnSpPr/>
          <p:nvPr userDrawn="1"/>
        </p:nvCxnSpPr>
        <p:spPr>
          <a:xfrm rot="5400000">
            <a:off x="2407227" y="3958937"/>
            <a:ext cx="414481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519545" y="3933250"/>
            <a:ext cx="7931728" cy="1588"/>
          </a:xfrm>
          <a:prstGeom prst="line">
            <a:avLst/>
          </a:prstGeom>
        </p:spPr>
        <p:style>
          <a:lnRef idx="2">
            <a:schemeClr val="accent1"/>
          </a:lnRef>
          <a:fillRef idx="0">
            <a:schemeClr val="accent1"/>
          </a:fillRef>
          <a:effectRef idx="1">
            <a:schemeClr val="accent1"/>
          </a:effectRef>
          <a:fontRef idx="minor">
            <a:schemeClr val="tx1"/>
          </a:fontRef>
        </p:style>
      </p:cxnSp>
      <p:sp>
        <p:nvSpPr>
          <p:cNvPr id="22" name="Content Placeholder 21"/>
          <p:cNvSpPr>
            <a:spLocks noGrp="1"/>
          </p:cNvSpPr>
          <p:nvPr>
            <p:ph sz="quarter" idx="19" hasCustomPrompt="1"/>
          </p:nvPr>
        </p:nvSpPr>
        <p:spPr>
          <a:xfrm>
            <a:off x="516466"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29" name="Text Placeholder 4"/>
          <p:cNvSpPr>
            <a:spLocks noGrp="1"/>
          </p:cNvSpPr>
          <p:nvPr>
            <p:ph type="body" sz="quarter" idx="20" hasCustomPrompt="1"/>
          </p:nvPr>
        </p:nvSpPr>
        <p:spPr>
          <a:xfrm>
            <a:off x="4718579" y="1898651"/>
            <a:ext cx="3729615" cy="395817"/>
          </a:xfrm>
          <a:prstGeom prst="rect">
            <a:avLst/>
          </a:prstGeom>
        </p:spPr>
        <p:txBody>
          <a:bodyPr vert="horz">
            <a:normAutofit/>
          </a:bodyPr>
          <a:lstStyle>
            <a:lvl1pPr>
              <a:buNone/>
              <a:defRPr sz="1800" baseline="0"/>
            </a:lvl1pPr>
          </a:lstStyle>
          <a:p>
            <a:pPr lvl="0"/>
            <a:r>
              <a:rPr lang="en-US" dirty="0" smtClean="0"/>
              <a:t>Area 2</a:t>
            </a:r>
          </a:p>
        </p:txBody>
      </p:sp>
      <p:sp>
        <p:nvSpPr>
          <p:cNvPr id="30" name="Content Placeholder 21"/>
          <p:cNvSpPr>
            <a:spLocks noGrp="1"/>
          </p:cNvSpPr>
          <p:nvPr>
            <p:ph sz="quarter" idx="21" hasCustomPrompt="1"/>
          </p:nvPr>
        </p:nvSpPr>
        <p:spPr>
          <a:xfrm>
            <a:off x="4715933"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1" name="Text Placeholder 4"/>
          <p:cNvSpPr>
            <a:spLocks noGrp="1"/>
          </p:cNvSpPr>
          <p:nvPr>
            <p:ph type="body" sz="quarter" idx="22" hasCustomPrompt="1"/>
          </p:nvPr>
        </p:nvSpPr>
        <p:spPr>
          <a:xfrm>
            <a:off x="519112" y="4150785"/>
            <a:ext cx="3729615" cy="395817"/>
          </a:xfrm>
          <a:prstGeom prst="rect">
            <a:avLst/>
          </a:prstGeom>
        </p:spPr>
        <p:txBody>
          <a:bodyPr vert="horz">
            <a:normAutofit/>
          </a:bodyPr>
          <a:lstStyle>
            <a:lvl1pPr>
              <a:buNone/>
              <a:defRPr sz="1800" baseline="0"/>
            </a:lvl1pPr>
          </a:lstStyle>
          <a:p>
            <a:pPr lvl="0"/>
            <a:r>
              <a:rPr lang="en-US" dirty="0" smtClean="0"/>
              <a:t>Area 3</a:t>
            </a:r>
          </a:p>
        </p:txBody>
      </p:sp>
      <p:sp>
        <p:nvSpPr>
          <p:cNvPr id="32" name="Content Placeholder 21"/>
          <p:cNvSpPr>
            <a:spLocks noGrp="1"/>
          </p:cNvSpPr>
          <p:nvPr>
            <p:ph sz="quarter" idx="23" hasCustomPrompt="1"/>
          </p:nvPr>
        </p:nvSpPr>
        <p:spPr>
          <a:xfrm>
            <a:off x="516466"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3" name="Text Placeholder 4"/>
          <p:cNvSpPr>
            <a:spLocks noGrp="1"/>
          </p:cNvSpPr>
          <p:nvPr>
            <p:ph type="body" sz="quarter" idx="24" hasCustomPrompt="1"/>
          </p:nvPr>
        </p:nvSpPr>
        <p:spPr>
          <a:xfrm>
            <a:off x="4718579" y="4150785"/>
            <a:ext cx="3729615" cy="395817"/>
          </a:xfrm>
          <a:prstGeom prst="rect">
            <a:avLst/>
          </a:prstGeom>
        </p:spPr>
        <p:txBody>
          <a:bodyPr vert="horz">
            <a:normAutofit/>
          </a:bodyPr>
          <a:lstStyle>
            <a:lvl1pPr>
              <a:buNone/>
              <a:defRPr sz="1800" baseline="0"/>
            </a:lvl1pPr>
          </a:lstStyle>
          <a:p>
            <a:pPr lvl="0"/>
            <a:r>
              <a:rPr lang="en-US" dirty="0" smtClean="0"/>
              <a:t>Area 4</a:t>
            </a:r>
          </a:p>
        </p:txBody>
      </p:sp>
      <p:sp>
        <p:nvSpPr>
          <p:cNvPr id="34" name="Content Placeholder 21"/>
          <p:cNvSpPr>
            <a:spLocks noGrp="1"/>
          </p:cNvSpPr>
          <p:nvPr>
            <p:ph sz="quarter" idx="25" hasCustomPrompt="1"/>
          </p:nvPr>
        </p:nvSpPr>
        <p:spPr>
          <a:xfrm>
            <a:off x="4715933"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15"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
        <p:nvSpPr>
          <p:cNvPr id="13" name="Text Placeholder 12"/>
          <p:cNvSpPr>
            <a:spLocks noGrp="1"/>
          </p:cNvSpPr>
          <p:nvPr userDrawn="1">
            <p:ph type="body" sz="quarter" idx="11" hasCustomPrompt="1"/>
          </p:nvPr>
        </p:nvSpPr>
        <p:spPr>
          <a:xfrm>
            <a:off x="5240868" y="338667"/>
            <a:ext cx="3742268" cy="330730"/>
          </a:xfrm>
          <a:prstGeom prst="rect">
            <a:avLst/>
          </a:prstGeom>
        </p:spPr>
        <p:txBody>
          <a:bodyPr/>
          <a:lstStyle>
            <a:lvl1pPr algn="r">
              <a:buNone/>
              <a:defRPr sz="1400" baseline="0">
                <a:solidFill>
                  <a:srgbClr val="FFFFFF"/>
                </a:solidFill>
              </a:defRPr>
            </a:lvl1pPr>
          </a:lstStyle>
          <a:p>
            <a:r>
              <a:rPr lang="en-US" dirty="0" smtClean="0"/>
              <a:t>BUSINESS LINE</a:t>
            </a:r>
            <a:endParaRPr lang="en-US" dirty="0"/>
          </a:p>
        </p:txBody>
      </p:sp>
    </p:spTree>
    <p:extLst>
      <p:ext uri="{BB962C8B-B14F-4D97-AF65-F5344CB8AC3E}">
        <p14:creationId xmlns:p14="http://schemas.microsoft.com/office/powerpoint/2010/main" val="2112035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and Content">
    <p:bg>
      <p:bgPr>
        <a:gradFill flip="none" rotWithShape="1">
          <a:gsLst>
            <a:gs pos="0">
              <a:schemeClr val="bg2">
                <a:lumMod val="50000"/>
              </a:schemeClr>
            </a:gs>
            <a:gs pos="100000">
              <a:srgbClr val="04264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 name="TextBox 9"/>
          <p:cNvSpPr txBox="1"/>
          <p:nvPr userDrawn="1"/>
        </p:nvSpPr>
        <p:spPr>
          <a:xfrm>
            <a:off x="976466" y="3229171"/>
            <a:ext cx="914400" cy="914400"/>
          </a:xfrm>
          <a:prstGeom prst="rect">
            <a:avLst/>
          </a:prstGeom>
        </p:spPr>
        <p:txBody>
          <a:bodyPr wrap="none" rtlCol="0">
            <a:normAutofit/>
          </a:bodyPr>
          <a:lstStyle/>
          <a:p>
            <a:pPr defTabSz="457200" fontAlgn="auto">
              <a:spcAft>
                <a:spcPts val="0"/>
              </a:spcAft>
            </a:pPr>
            <a:endParaRPr lang="en-US" sz="1600" dirty="0" smtClean="0">
              <a:solidFill>
                <a:prstClr val="white"/>
              </a:solidFill>
              <a:latin typeface="Arial"/>
              <a:ea typeface="+mj-ea"/>
              <a:cs typeface="+mj-cs"/>
            </a:endParaRPr>
          </a:p>
        </p:txBody>
      </p:sp>
    </p:spTree>
    <p:extLst>
      <p:ext uri="{BB962C8B-B14F-4D97-AF65-F5344CB8AC3E}">
        <p14:creationId xmlns:p14="http://schemas.microsoft.com/office/powerpoint/2010/main" val="370552641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23311F-5C83-4340-8A89-6B7ABA08CFA1}" type="datetimeFigureOut">
              <a:rPr lang="en-US"/>
              <a:pPr>
                <a:defRPr/>
              </a:pPr>
              <a:t>5/22/2019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E27977-38C3-48FB-B4BC-D0B5CF21B6F8}" type="slidenum">
              <a:rPr lang="en-US"/>
              <a:pPr>
                <a:defRPr/>
              </a:pPr>
              <a:t>‹#›</a:t>
            </a:fld>
            <a:endParaRPr lang="en-US" dirty="0"/>
          </a:p>
        </p:txBody>
      </p:sp>
    </p:spTree>
    <p:extLst>
      <p:ext uri="{BB962C8B-B14F-4D97-AF65-F5344CB8AC3E}">
        <p14:creationId xmlns:p14="http://schemas.microsoft.com/office/powerpoint/2010/main" val="261628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01454CD-D311-439F-A79C-04EFFDC1D2F9}" type="datetimeFigureOut">
              <a:rPr lang="en-US"/>
              <a:pPr>
                <a:defRPr/>
              </a:pPr>
              <a:t>5/22/2019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14008F-E416-4F17-94C0-A606AE0128EF}" type="slidenum">
              <a:rPr lang="en-US"/>
              <a:pPr>
                <a:defRPr/>
              </a:pPr>
              <a:t>‹#›</a:t>
            </a:fld>
            <a:endParaRPr lang="en-US" dirty="0"/>
          </a:p>
        </p:txBody>
      </p:sp>
    </p:spTree>
    <p:extLst>
      <p:ext uri="{BB962C8B-B14F-4D97-AF65-F5344CB8AC3E}">
        <p14:creationId xmlns:p14="http://schemas.microsoft.com/office/powerpoint/2010/main" val="2879521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99C5BCE-C87E-4D30-A816-EB5B885FA5A2}" type="datetimeFigureOut">
              <a:rPr lang="en-US"/>
              <a:pPr>
                <a:defRPr/>
              </a:pPr>
              <a:t>5/22/2019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242CB6-6E76-4081-A88C-CE737FA68899}" type="slidenum">
              <a:rPr lang="en-US"/>
              <a:pPr>
                <a:defRPr/>
              </a:pPr>
              <a:t>‹#›</a:t>
            </a:fld>
            <a:endParaRPr lang="en-US" dirty="0"/>
          </a:p>
        </p:txBody>
      </p:sp>
    </p:spTree>
    <p:extLst>
      <p:ext uri="{BB962C8B-B14F-4D97-AF65-F5344CB8AC3E}">
        <p14:creationId xmlns:p14="http://schemas.microsoft.com/office/powerpoint/2010/main" val="3063365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7A93192-FFD6-4A75-BC84-8F91F655F481}" type="datetimeFigureOut">
              <a:rPr lang="en-US"/>
              <a:pPr>
                <a:defRPr/>
              </a:pPr>
              <a:t>5/22/2019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6BDC35C-03C7-4023-AFA1-157339ECAA27}" type="slidenum">
              <a:rPr lang="en-US"/>
              <a:pPr>
                <a:defRPr/>
              </a:pPr>
              <a:t>‹#›</a:t>
            </a:fld>
            <a:endParaRPr lang="en-US" dirty="0"/>
          </a:p>
        </p:txBody>
      </p:sp>
    </p:spTree>
    <p:extLst>
      <p:ext uri="{BB962C8B-B14F-4D97-AF65-F5344CB8AC3E}">
        <p14:creationId xmlns:p14="http://schemas.microsoft.com/office/powerpoint/2010/main" val="3882493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D00AC1D-63DA-46B6-A225-128CE9433AC5}" type="datetimeFigureOut">
              <a:rPr lang="en-US"/>
              <a:pPr>
                <a:defRPr/>
              </a:pPr>
              <a:t>5/22/2019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60D8E3-7AB9-41F2-96AD-2B730BBF32FE}" type="slidenum">
              <a:rPr lang="en-US"/>
              <a:pPr>
                <a:defRPr/>
              </a:pPr>
              <a:t>‹#›</a:t>
            </a:fld>
            <a:endParaRPr lang="en-US" dirty="0"/>
          </a:p>
        </p:txBody>
      </p:sp>
    </p:spTree>
    <p:extLst>
      <p:ext uri="{BB962C8B-B14F-4D97-AF65-F5344CB8AC3E}">
        <p14:creationId xmlns:p14="http://schemas.microsoft.com/office/powerpoint/2010/main" val="2746625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F4069A-BC36-4162-87D2-F53AF2A89D0F}" type="datetimeFigureOut">
              <a:rPr lang="en-US"/>
              <a:pPr>
                <a:defRPr/>
              </a:pPr>
              <a:t>5/22/2019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0C25E06-79D8-4DB4-B4A4-8A2CF0186647}" type="slidenum">
              <a:rPr lang="en-US"/>
              <a:pPr>
                <a:defRPr/>
              </a:pPr>
              <a:t>‹#›</a:t>
            </a:fld>
            <a:endParaRPr lang="en-US" dirty="0"/>
          </a:p>
        </p:txBody>
      </p:sp>
    </p:spTree>
    <p:extLst>
      <p:ext uri="{BB962C8B-B14F-4D97-AF65-F5344CB8AC3E}">
        <p14:creationId xmlns:p14="http://schemas.microsoft.com/office/powerpoint/2010/main" val="1727518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49"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0C742D-E65A-4CAE-B64D-7BAF1714F644}" type="datetimeFigureOut">
              <a:rPr lang="en-US"/>
              <a:pPr>
                <a:defRPr/>
              </a:pPr>
              <a:t>5/22/2019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1C4CA8-D2BB-48A9-9F5A-A0DAA8E94938}" type="slidenum">
              <a:rPr lang="en-US"/>
              <a:pPr>
                <a:defRPr/>
              </a:pPr>
              <a:t>‹#›</a:t>
            </a:fld>
            <a:endParaRPr lang="en-US" dirty="0"/>
          </a:p>
        </p:txBody>
      </p:sp>
    </p:spTree>
    <p:extLst>
      <p:ext uri="{BB962C8B-B14F-4D97-AF65-F5344CB8AC3E}">
        <p14:creationId xmlns:p14="http://schemas.microsoft.com/office/powerpoint/2010/main" val="3901810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7A4720-67DC-40D6-A5C6-D607593081E9}" type="datetimeFigureOut">
              <a:rPr lang="en-US"/>
              <a:pPr>
                <a:defRPr/>
              </a:pPr>
              <a:t>5/22/2019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B9E794-0532-4BAD-9A3A-6C4AAD8D0380}" type="slidenum">
              <a:rPr lang="en-US"/>
              <a:pPr>
                <a:defRPr/>
              </a:pPr>
              <a:t>‹#›</a:t>
            </a:fld>
            <a:endParaRPr lang="en-US" dirty="0"/>
          </a:p>
        </p:txBody>
      </p:sp>
    </p:spTree>
    <p:extLst>
      <p:ext uri="{BB962C8B-B14F-4D97-AF65-F5344CB8AC3E}">
        <p14:creationId xmlns:p14="http://schemas.microsoft.com/office/powerpoint/2010/main" val="1707384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41908CF-C99E-4C9B-BD3A-8A7DC35D6C25}" type="datetimeFigureOut">
              <a:rPr lang="en-US"/>
              <a:pPr>
                <a:defRPr/>
              </a:pPr>
              <a:t>5/22/2019</a:t>
            </a:fld>
            <a:endParaRPr lang="en-US" dirty="0"/>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7D413BE-EF9B-45E7-8647-734155E8662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2B5C97"/>
            </a:gs>
            <a:gs pos="100000">
              <a:srgbClr val="042644"/>
            </a:gs>
          </a:gsLst>
          <a:lin ang="16200000" scaled="0"/>
          <a:tileRect/>
        </a:gradFill>
        <a:effectLst/>
      </p:bgPr>
    </p:bg>
    <p:spTree>
      <p:nvGrpSpPr>
        <p:cNvPr id="1" name=""/>
        <p:cNvGrpSpPr/>
        <p:nvPr/>
      </p:nvGrpSpPr>
      <p:grpSpPr>
        <a:xfrm>
          <a:off x="0" y="0"/>
          <a:ext cx="0" cy="0"/>
          <a:chOff x="0" y="0"/>
          <a:chExt cx="0" cy="0"/>
        </a:xfrm>
      </p:grpSpPr>
      <p:sp>
        <p:nvSpPr>
          <p:cNvPr id="7" name="Footer Placeholder 4"/>
          <p:cNvSpPr txBox="1">
            <a:spLocks/>
          </p:cNvSpPr>
          <p:nvPr userDrawn="1"/>
        </p:nvSpPr>
        <p:spPr>
          <a:xfrm>
            <a:off x="190500" y="6672053"/>
            <a:ext cx="3987800" cy="245214"/>
          </a:xfrm>
          <a:prstGeom prst="rect">
            <a:avLst/>
          </a:prstGeom>
        </p:spPr>
        <p:txBody>
          <a:bodyPr/>
          <a:lstStyle/>
          <a:p>
            <a:pPr fontAlgn="auto">
              <a:spcBef>
                <a:spcPts val="0"/>
              </a:spcBef>
              <a:spcAft>
                <a:spcPts val="0"/>
              </a:spcAft>
              <a:defRPr/>
            </a:pPr>
            <a:r>
              <a:rPr lang="en-US" sz="600" dirty="0" smtClean="0">
                <a:solidFill>
                  <a:srgbClr val="FFFFFF"/>
                </a:solidFill>
                <a:latin typeface="Arial"/>
                <a:cs typeface="Arial"/>
              </a:rPr>
              <a:t>Confidential and proprietary information © 2013 Sallie Mae, Inc. All rights reserved.</a:t>
            </a:r>
            <a:endParaRPr lang="en-US" sz="600" dirty="0">
              <a:solidFill>
                <a:srgbClr val="FFFFFF"/>
              </a:solidFill>
              <a:latin typeface="Arial"/>
              <a:cs typeface="Arial"/>
            </a:endParaRPr>
          </a:p>
        </p:txBody>
      </p:sp>
      <p:sp>
        <p:nvSpPr>
          <p:cNvPr id="8" name="Right Triangle 7"/>
          <p:cNvSpPr/>
          <p:nvPr userDrawn="1"/>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ight Triangle 9"/>
          <p:cNvSpPr/>
          <p:nvPr userDrawn="1"/>
        </p:nvSpPr>
        <p:spPr>
          <a:xfrm flipH="1">
            <a:off x="89757" y="699176"/>
            <a:ext cx="210820" cy="11189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userDrawn="1"/>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ectangle 11"/>
          <p:cNvSpPr/>
          <p:nvPr userDrawn="1"/>
        </p:nvSpPr>
        <p:spPr>
          <a:xfrm>
            <a:off x="88518" y="804332"/>
            <a:ext cx="8761402" cy="567268"/>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userDrawn="1"/>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2" name="Slide Number Placeholder 3"/>
          <p:cNvSpPr txBox="1">
            <a:spLocks/>
          </p:cNvSpPr>
          <p:nvPr userDrawn="1"/>
        </p:nvSpPr>
        <p:spPr>
          <a:xfrm>
            <a:off x="8682565" y="6345764"/>
            <a:ext cx="419100" cy="273050"/>
          </a:xfrm>
          <a:prstGeom prst="rect">
            <a:avLst/>
          </a:prstGeom>
        </p:spPr>
        <p:txBody>
          <a:bodyPr anchor="ctr"/>
          <a:lstStyle/>
          <a:p>
            <a:pPr algn="ctr" fontAlgn="auto">
              <a:spcBef>
                <a:spcPts val="0"/>
              </a:spcBef>
              <a:spcAft>
                <a:spcPts val="0"/>
              </a:spcAft>
            </a:pPr>
            <a:fld id="{96D20899-27D1-4A93-B9B4-A10B3EAFCBD4}" type="slidenum">
              <a:rPr lang="en-US" sz="900" smtClean="0">
                <a:solidFill>
                  <a:srgbClr val="FFFFFF"/>
                </a:solidFill>
                <a:latin typeface="Arial Bold"/>
                <a:cs typeface="Arial Bold"/>
              </a:rPr>
              <a:pPr algn="ctr" fontAlgn="auto">
                <a:spcBef>
                  <a:spcPts val="0"/>
                </a:spcBef>
                <a:spcAft>
                  <a:spcPts val="0"/>
                </a:spcAft>
              </a:pPr>
              <a:t>‹#›</a:t>
            </a:fld>
            <a:endParaRPr lang="en-US" sz="900" dirty="0">
              <a:solidFill>
                <a:srgbClr val="FFFFFF"/>
              </a:solidFill>
              <a:latin typeface="Arial Bold"/>
              <a:cs typeface="Arial Bold"/>
            </a:endParaRPr>
          </a:p>
        </p:txBody>
      </p:sp>
      <p:pic>
        <p:nvPicPr>
          <p:cNvPr id="15" name="Picture 14" descr="SM_ArchLogo®_white_KO.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80292" y="149295"/>
            <a:ext cx="977008" cy="451081"/>
          </a:xfrm>
          <a:prstGeom prst="rect">
            <a:avLst/>
          </a:prstGeom>
        </p:spPr>
      </p:pic>
    </p:spTree>
    <p:extLst>
      <p:ext uri="{BB962C8B-B14F-4D97-AF65-F5344CB8AC3E}">
        <p14:creationId xmlns:p14="http://schemas.microsoft.com/office/powerpoint/2010/main" val="18010486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studentloans.go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trussje@auburn.edu" TargetMode="External"/><Relationship Id="rId2" Type="http://schemas.openxmlformats.org/officeDocument/2006/relationships/hyperlink" Target="https://secure.touchnet.net/C20021_tsa/web/login.jsp" TargetMode="External"/><Relationship Id="rId1" Type="http://schemas.openxmlformats.org/officeDocument/2006/relationships/slideLayout" Target="../slideLayouts/slideLayout2.xml"/><Relationship Id="rId5" Type="http://schemas.openxmlformats.org/officeDocument/2006/relationships/hyperlink" Target="http://www.auburn.edu/sfs" TargetMode="External"/><Relationship Id="rId4" Type="http://schemas.openxmlformats.org/officeDocument/2006/relationships/hyperlink" Target="mailto:ebill@auburn.edu"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ebill@auburn.edu" TargetMode="External"/><Relationship Id="rId2" Type="http://schemas.openxmlformats.org/officeDocument/2006/relationships/hyperlink" Target="https://secure.touchnet.net/C20021_tsa/web/login.jsp" TargetMode="External"/><Relationship Id="rId1" Type="http://schemas.openxmlformats.org/officeDocument/2006/relationships/slideLayout" Target="../slideLayouts/slideLayout2.xml"/><Relationship Id="rId4" Type="http://schemas.openxmlformats.org/officeDocument/2006/relationships/hyperlink" Target="http://www.auburn.edu/sfs"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auburn.edu/"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auburn.edu/oit/itprovider#IT%20Provider" TargetMode="External"/><Relationship Id="rId2" Type="http://schemas.openxmlformats.org/officeDocument/2006/relationships/hyperlink" Target="http://www.auburn.edu/oit/2factor/#online" TargetMode="External"/><Relationship Id="rId1" Type="http://schemas.openxmlformats.org/officeDocument/2006/relationships/slideLayout" Target="../slideLayouts/slideLayout2.xml"/><Relationship Id="rId4" Type="http://schemas.openxmlformats.org/officeDocument/2006/relationships/hyperlink" Target="http://www.auburn.edu/oit/helpdesk#OIT%20HelpDesk"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auburn.edu/sfs" TargetMode="External"/><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auburn.edu/sfs" TargetMode="External"/><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auburn.edu/sfs"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familyportal.auburn.edu/"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ww.auburn.edu/"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www.auburn.edu/" TargetMode="External"/><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www.auburn.edu/sf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p:cNvSpPr>
          <p:nvPr>
            <p:ph type="title"/>
          </p:nvPr>
        </p:nvSpPr>
        <p:spPr/>
        <p:txBody>
          <a:bodyPr/>
          <a:lstStyle/>
          <a:p>
            <a:pPr eaLnBrk="1" hangingPunct="1"/>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6000" dirty="0" smtClean="0">
                <a:solidFill>
                  <a:srgbClr val="E87511"/>
                </a:solidFill>
              </a:rPr>
              <a:t>Auburn University</a:t>
            </a:r>
            <a:r>
              <a:rPr lang="en-US" sz="6000" dirty="0" smtClean="0">
                <a:solidFill>
                  <a:schemeClr val="accent2"/>
                </a:solidFill>
              </a:rPr>
              <a:t/>
            </a:r>
            <a:br>
              <a:rPr lang="en-US" sz="6000" dirty="0" smtClean="0">
                <a:solidFill>
                  <a:schemeClr val="accent2"/>
                </a:solidFill>
              </a:rPr>
            </a:br>
            <a:r>
              <a:rPr lang="en-US" sz="6000" dirty="0" smtClean="0">
                <a:solidFill>
                  <a:srgbClr val="002649"/>
                </a:solidFill>
              </a:rPr>
              <a:t>Student Financial Services</a:t>
            </a:r>
          </a:p>
        </p:txBody>
      </p:sp>
      <p:pic>
        <p:nvPicPr>
          <p:cNvPr id="2051" name="Picture 3" descr="Tiger Fac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62200" y="3276600"/>
            <a:ext cx="40386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cstate="screen">
            <a:extLst>
              <a:ext uri="{28A0092B-C50C-407E-A947-70E740481C1C}">
                <a14:useLocalDpi xmlns:a14="http://schemas.microsoft.com/office/drawing/2010/main"/>
              </a:ext>
            </a:extLst>
          </a:blip>
          <a:stretch>
            <a:fillRect/>
          </a:stretch>
        </p:blipFill>
        <p:spPr>
          <a:xfrm>
            <a:off x="1600200" y="1295400"/>
            <a:ext cx="6324600" cy="4953000"/>
          </a:xfrm>
          <a:prstGeom prst="rect">
            <a:avLst/>
          </a:prstGeom>
        </p:spPr>
      </p:pic>
      <p:sp>
        <p:nvSpPr>
          <p:cNvPr id="7170" name="Title 1"/>
          <p:cNvSpPr>
            <a:spLocks noGrp="1"/>
          </p:cNvSpPr>
          <p:nvPr>
            <p:ph type="title"/>
          </p:nvPr>
        </p:nvSpPr>
        <p:spPr/>
        <p:txBody>
          <a:bodyPr/>
          <a:lstStyle/>
          <a:p>
            <a:pPr eaLnBrk="1" hangingPunct="1"/>
            <a:r>
              <a:rPr lang="en-US" sz="4000" dirty="0"/>
              <a:t>Where and How Students Access </a:t>
            </a:r>
            <a:r>
              <a:rPr lang="en-US" sz="4000" dirty="0" err="1"/>
              <a:t>eBill</a:t>
            </a:r>
            <a:endParaRPr lang="en-US" sz="4000" dirty="0" smtClean="0"/>
          </a:p>
        </p:txBody>
      </p:sp>
      <p:sp>
        <p:nvSpPr>
          <p:cNvPr id="4" name="TextBox 3"/>
          <p:cNvSpPr txBox="1"/>
          <p:nvPr/>
        </p:nvSpPr>
        <p:spPr>
          <a:xfrm>
            <a:off x="1181100" y="3804166"/>
            <a:ext cx="1447800" cy="369332"/>
          </a:xfrm>
          <a:prstGeom prst="rect">
            <a:avLst/>
          </a:prstGeom>
          <a:solidFill>
            <a:schemeClr val="accent1"/>
          </a:solidFill>
        </p:spPr>
        <p:txBody>
          <a:bodyPr wrap="square" rtlCol="0">
            <a:spAutoFit/>
          </a:bodyPr>
          <a:lstStyle/>
          <a:p>
            <a:r>
              <a:rPr lang="en-US" dirty="0" smtClean="0">
                <a:solidFill>
                  <a:schemeClr val="bg1"/>
                </a:solidFill>
              </a:rPr>
              <a:t>Click </a:t>
            </a:r>
            <a:r>
              <a:rPr lang="en-US" dirty="0" err="1" smtClean="0">
                <a:solidFill>
                  <a:schemeClr val="bg1"/>
                </a:solidFill>
              </a:rPr>
              <a:t>eBill</a:t>
            </a:r>
            <a:r>
              <a:rPr lang="en-US" dirty="0" smtClean="0">
                <a:solidFill>
                  <a:schemeClr val="bg1"/>
                </a:solidFill>
              </a:rPr>
              <a:t> </a:t>
            </a:r>
            <a:endParaRPr lang="en-US" dirty="0">
              <a:solidFill>
                <a:schemeClr val="bg1"/>
              </a:solidFill>
            </a:endParaRPr>
          </a:p>
        </p:txBody>
      </p:sp>
      <p:cxnSp>
        <p:nvCxnSpPr>
          <p:cNvPr id="7" name="Straight Arrow Connector 6"/>
          <p:cNvCxnSpPr/>
          <p:nvPr/>
        </p:nvCxnSpPr>
        <p:spPr>
          <a:xfrm flipV="1">
            <a:off x="2628900" y="2590800"/>
            <a:ext cx="800100" cy="1213366"/>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6934200" y="1417638"/>
            <a:ext cx="990600"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a:extLst>
              <a:ext uri="{28A0092B-C50C-407E-A947-70E740481C1C}">
                <a14:useLocalDpi xmlns:a14="http://schemas.microsoft.com/office/drawing/2010/main"/>
              </a:ext>
            </a:extLst>
          </a:blip>
          <a:stretch>
            <a:fillRect/>
          </a:stretch>
        </p:blipFill>
        <p:spPr>
          <a:xfrm>
            <a:off x="838200" y="1371600"/>
            <a:ext cx="7543800" cy="4952999"/>
          </a:xfrm>
          <a:prstGeom prst="rect">
            <a:avLst/>
          </a:prstGeom>
        </p:spPr>
      </p:pic>
      <p:sp>
        <p:nvSpPr>
          <p:cNvPr id="2" name="Title 1"/>
          <p:cNvSpPr>
            <a:spLocks noGrp="1"/>
          </p:cNvSpPr>
          <p:nvPr>
            <p:ph type="title"/>
          </p:nvPr>
        </p:nvSpPr>
        <p:spPr/>
        <p:txBody>
          <a:bodyPr/>
          <a:lstStyle/>
          <a:p>
            <a:r>
              <a:rPr lang="en-US" sz="4000" dirty="0"/>
              <a:t>Where and How Students Access </a:t>
            </a:r>
            <a:r>
              <a:rPr lang="en-US" sz="4000" dirty="0" err="1" smtClean="0"/>
              <a:t>eBill</a:t>
            </a:r>
            <a:r>
              <a:rPr lang="en-US" sz="4000" dirty="0" smtClean="0"/>
              <a:t/>
            </a:r>
            <a:br>
              <a:rPr lang="en-US" sz="4000" dirty="0" smtClean="0"/>
            </a:br>
            <a:r>
              <a:rPr lang="en-US" sz="3200" dirty="0" smtClean="0"/>
              <a:t>Viewing Statement</a:t>
            </a:r>
            <a:endParaRPr lang="en-US" sz="3200" dirty="0"/>
          </a:p>
        </p:txBody>
      </p:sp>
      <p:sp>
        <p:nvSpPr>
          <p:cNvPr id="5" name="Rectangle 4"/>
          <p:cNvSpPr/>
          <p:nvPr/>
        </p:nvSpPr>
        <p:spPr>
          <a:xfrm>
            <a:off x="7162800" y="1524000"/>
            <a:ext cx="914400" cy="22955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392797" y="6324599"/>
            <a:ext cx="1981200" cy="369332"/>
          </a:xfrm>
          <a:prstGeom prst="rect">
            <a:avLst/>
          </a:prstGeom>
          <a:solidFill>
            <a:schemeClr val="accent1"/>
          </a:solidFill>
        </p:spPr>
        <p:txBody>
          <a:bodyPr wrap="square" rtlCol="0">
            <a:spAutoFit/>
          </a:bodyPr>
          <a:lstStyle/>
          <a:p>
            <a:r>
              <a:rPr lang="en-US" dirty="0" smtClean="0">
                <a:solidFill>
                  <a:schemeClr val="bg1"/>
                </a:solidFill>
              </a:rPr>
              <a:t>Click Statement</a:t>
            </a:r>
            <a:endParaRPr lang="en-US" dirty="0">
              <a:solidFill>
                <a:schemeClr val="bg1"/>
              </a:solidFill>
            </a:endParaRPr>
          </a:p>
        </p:txBody>
      </p:sp>
      <p:cxnSp>
        <p:nvCxnSpPr>
          <p:cNvPr id="11" name="Straight Arrow Connector 10"/>
          <p:cNvCxnSpPr/>
          <p:nvPr/>
        </p:nvCxnSpPr>
        <p:spPr>
          <a:xfrm flipH="1" flipV="1">
            <a:off x="3657599" y="4495800"/>
            <a:ext cx="1295401" cy="16764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943600" y="2574289"/>
            <a:ext cx="498844" cy="22955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59505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2">
            <a:extLst>
              <a:ext uri="{28A0092B-C50C-407E-A947-70E740481C1C}">
                <a14:useLocalDpi xmlns:a14="http://schemas.microsoft.com/office/drawing/2010/main"/>
              </a:ext>
            </a:extLst>
          </a:blip>
          <a:stretch>
            <a:fillRect/>
          </a:stretch>
        </p:blipFill>
        <p:spPr>
          <a:xfrm>
            <a:off x="914400" y="1601569"/>
            <a:ext cx="7086600" cy="4683562"/>
          </a:xfrm>
          <a:prstGeom prst="rect">
            <a:avLst/>
          </a:prstGeom>
        </p:spPr>
      </p:pic>
      <p:sp>
        <p:nvSpPr>
          <p:cNvPr id="2" name="Title 1"/>
          <p:cNvSpPr>
            <a:spLocks noGrp="1"/>
          </p:cNvSpPr>
          <p:nvPr>
            <p:ph type="title"/>
          </p:nvPr>
        </p:nvSpPr>
        <p:spPr>
          <a:xfrm>
            <a:off x="533399" y="266701"/>
            <a:ext cx="8229600" cy="1143000"/>
          </a:xfrm>
        </p:spPr>
        <p:txBody>
          <a:bodyPr/>
          <a:lstStyle/>
          <a:p>
            <a:r>
              <a:rPr lang="en-US" sz="4000" dirty="0"/>
              <a:t>Where and How Students Access </a:t>
            </a:r>
            <a:r>
              <a:rPr lang="en-US" sz="4000" dirty="0" err="1"/>
              <a:t>eBill</a:t>
            </a:r>
            <a:r>
              <a:rPr lang="en-US" dirty="0"/>
              <a:t/>
            </a:r>
            <a:br>
              <a:rPr lang="en-US" dirty="0"/>
            </a:br>
            <a:r>
              <a:rPr lang="en-US" sz="3200" dirty="0" smtClean="0"/>
              <a:t>Another way to view </a:t>
            </a:r>
            <a:r>
              <a:rPr lang="en-US" sz="3200" dirty="0"/>
              <a:t>Statement</a:t>
            </a:r>
          </a:p>
        </p:txBody>
      </p:sp>
      <p:sp>
        <p:nvSpPr>
          <p:cNvPr id="5" name="TextBox 4"/>
          <p:cNvSpPr txBox="1"/>
          <p:nvPr/>
        </p:nvSpPr>
        <p:spPr>
          <a:xfrm>
            <a:off x="3638107" y="5638800"/>
            <a:ext cx="4114800" cy="646331"/>
          </a:xfrm>
          <a:prstGeom prst="rect">
            <a:avLst/>
          </a:prstGeom>
          <a:solidFill>
            <a:schemeClr val="accent1"/>
          </a:solidFill>
        </p:spPr>
        <p:txBody>
          <a:bodyPr wrap="square" rtlCol="0">
            <a:spAutoFit/>
          </a:bodyPr>
          <a:lstStyle/>
          <a:p>
            <a:r>
              <a:rPr lang="en-US" dirty="0" smtClean="0">
                <a:solidFill>
                  <a:schemeClr val="bg1"/>
                </a:solidFill>
              </a:rPr>
              <a:t>Click My Account for drop down box, then click on Statements.</a:t>
            </a:r>
            <a:endParaRPr lang="en-US" dirty="0">
              <a:solidFill>
                <a:schemeClr val="bg1"/>
              </a:solidFill>
            </a:endParaRPr>
          </a:p>
        </p:txBody>
      </p:sp>
      <p:cxnSp>
        <p:nvCxnSpPr>
          <p:cNvPr id="6" name="Straight Arrow Connector 5"/>
          <p:cNvCxnSpPr/>
          <p:nvPr/>
        </p:nvCxnSpPr>
        <p:spPr>
          <a:xfrm flipH="1" flipV="1">
            <a:off x="1905000" y="2743201"/>
            <a:ext cx="3638107" cy="2703732"/>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077517" y="1752600"/>
            <a:ext cx="875415"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91200" y="2513648"/>
            <a:ext cx="498844" cy="22955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9296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3" cstate="screen">
            <a:extLst>
              <a:ext uri="{28A0092B-C50C-407E-A947-70E740481C1C}">
                <a14:useLocalDpi xmlns:a14="http://schemas.microsoft.com/office/drawing/2010/main"/>
              </a:ext>
            </a:extLst>
          </a:blip>
          <a:stretch>
            <a:fillRect/>
          </a:stretch>
        </p:blipFill>
        <p:spPr>
          <a:xfrm>
            <a:off x="914400" y="1417638"/>
            <a:ext cx="7086600" cy="5135561"/>
          </a:xfrm>
          <a:prstGeom prst="rect">
            <a:avLst/>
          </a:prstGeom>
        </p:spPr>
      </p:pic>
      <p:sp>
        <p:nvSpPr>
          <p:cNvPr id="7170" name="Title 1"/>
          <p:cNvSpPr>
            <a:spLocks noGrp="1"/>
          </p:cNvSpPr>
          <p:nvPr>
            <p:ph type="title"/>
          </p:nvPr>
        </p:nvSpPr>
        <p:spPr/>
        <p:txBody>
          <a:bodyPr/>
          <a:lstStyle/>
          <a:p>
            <a:pPr eaLnBrk="1" hangingPunct="1"/>
            <a:r>
              <a:rPr lang="en-US" sz="4000" dirty="0"/>
              <a:t>Where and How Students Access </a:t>
            </a:r>
            <a:r>
              <a:rPr lang="en-US" sz="4000" dirty="0" err="1" smtClean="0"/>
              <a:t>eBill</a:t>
            </a:r>
            <a:r>
              <a:rPr lang="en-US" sz="4000" dirty="0" smtClean="0"/>
              <a:t/>
            </a:r>
            <a:br>
              <a:rPr lang="en-US" sz="4000" dirty="0" smtClean="0"/>
            </a:br>
            <a:r>
              <a:rPr lang="en-US" sz="3600" dirty="0" smtClean="0"/>
              <a:t>Viewing Statements</a:t>
            </a:r>
          </a:p>
        </p:txBody>
      </p:sp>
      <p:sp>
        <p:nvSpPr>
          <p:cNvPr id="3" name="TextBox 2"/>
          <p:cNvSpPr txBox="1"/>
          <p:nvPr/>
        </p:nvSpPr>
        <p:spPr>
          <a:xfrm>
            <a:off x="2719054" y="5986243"/>
            <a:ext cx="3429000" cy="923330"/>
          </a:xfrm>
          <a:prstGeom prst="rect">
            <a:avLst/>
          </a:prstGeom>
          <a:solidFill>
            <a:schemeClr val="accent1"/>
          </a:solidFill>
        </p:spPr>
        <p:txBody>
          <a:bodyPr wrap="square" rtlCol="0">
            <a:spAutoFit/>
          </a:bodyPr>
          <a:lstStyle/>
          <a:p>
            <a:r>
              <a:rPr lang="en-US" dirty="0" smtClean="0">
                <a:solidFill>
                  <a:schemeClr val="bg1"/>
                </a:solidFill>
              </a:rPr>
              <a:t>Click statement date you want to view and then click the Gear Box and click “View”</a:t>
            </a:r>
          </a:p>
        </p:txBody>
      </p:sp>
      <p:cxnSp>
        <p:nvCxnSpPr>
          <p:cNvPr id="8" name="Straight Arrow Connector 7"/>
          <p:cNvCxnSpPr/>
          <p:nvPr/>
        </p:nvCxnSpPr>
        <p:spPr>
          <a:xfrm flipV="1">
            <a:off x="4572000" y="4038600"/>
            <a:ext cx="1828800" cy="1830388"/>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010400" y="1524000"/>
            <a:ext cx="814388"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5-Point Star 1"/>
          <p:cNvSpPr/>
          <p:nvPr/>
        </p:nvSpPr>
        <p:spPr>
          <a:xfrm>
            <a:off x="1524000" y="2895600"/>
            <a:ext cx="304800" cy="32599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6858000" y="2854297"/>
            <a:ext cx="304800" cy="32599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5835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eBill</a:t>
            </a:r>
            <a:r>
              <a:rPr lang="en-US" dirty="0"/>
              <a:t> Examples</a:t>
            </a:r>
          </a:p>
        </p:txBody>
      </p:sp>
      <p:sp>
        <p:nvSpPr>
          <p:cNvPr id="3" name="Content Placeholder 2"/>
          <p:cNvSpPr>
            <a:spLocks noGrp="1"/>
          </p:cNvSpPr>
          <p:nvPr>
            <p:ph idx="1"/>
          </p:nvPr>
        </p:nvSpPr>
        <p:spPr/>
        <p:txBody>
          <a:bodyPr/>
          <a:lstStyle/>
          <a:p>
            <a:r>
              <a:rPr lang="en-US" sz="2800" dirty="0" smtClean="0"/>
              <a:t>IMPORTANT!!!!</a:t>
            </a:r>
          </a:p>
          <a:p>
            <a:pPr lvl="1"/>
            <a:r>
              <a:rPr lang="en-US" sz="2000" dirty="0" smtClean="0"/>
              <a:t>Student loans will stay under </a:t>
            </a:r>
            <a:r>
              <a:rPr lang="en-US" sz="2000" u="sng" dirty="0" smtClean="0"/>
              <a:t>Estimated</a:t>
            </a:r>
            <a:r>
              <a:rPr lang="en-US" sz="2000" dirty="0" smtClean="0"/>
              <a:t> Financial Aid on the statements until </a:t>
            </a:r>
            <a:r>
              <a:rPr lang="en-US" sz="2000" u="sng" dirty="0" smtClean="0"/>
              <a:t>after</a:t>
            </a:r>
            <a:r>
              <a:rPr lang="en-US" sz="2000" dirty="0" smtClean="0"/>
              <a:t> they are transferred to the e-Bill (about a week before school starts).</a:t>
            </a:r>
          </a:p>
          <a:p>
            <a:pPr lvl="1"/>
            <a:r>
              <a:rPr lang="en-US" sz="2000" dirty="0" smtClean="0"/>
              <a:t>They will only transfer </a:t>
            </a:r>
            <a:r>
              <a:rPr lang="en-US" sz="2000" b="1" u="sng" dirty="0" smtClean="0"/>
              <a:t>IF</a:t>
            </a:r>
            <a:r>
              <a:rPr lang="en-US" sz="2000" dirty="0" smtClean="0"/>
              <a:t> the student has ….</a:t>
            </a:r>
          </a:p>
          <a:p>
            <a:pPr lvl="2"/>
            <a:r>
              <a:rPr lang="en-US" sz="2000" dirty="0" smtClean="0"/>
              <a:t>Accepted the loan(s) on Auburn’s system </a:t>
            </a:r>
            <a:r>
              <a:rPr lang="en-US" sz="2000" b="1" dirty="0" smtClean="0"/>
              <a:t>AND</a:t>
            </a:r>
          </a:p>
          <a:p>
            <a:pPr lvl="2"/>
            <a:r>
              <a:rPr lang="en-US" sz="2000" dirty="0" smtClean="0"/>
              <a:t>Completed the Entrance Counseling </a:t>
            </a:r>
            <a:r>
              <a:rPr lang="en-US" sz="2000" b="1" dirty="0" smtClean="0"/>
              <a:t>AND</a:t>
            </a:r>
            <a:r>
              <a:rPr lang="en-US" sz="2000" dirty="0" smtClean="0"/>
              <a:t> Master Promissory Note at </a:t>
            </a:r>
            <a:r>
              <a:rPr lang="en-US" sz="2000" dirty="0" smtClean="0">
                <a:hlinkClick r:id="rId2"/>
              </a:rPr>
              <a:t>www.studentloans.gov</a:t>
            </a:r>
            <a:r>
              <a:rPr lang="en-US" sz="2000" dirty="0" smtClean="0"/>
              <a:t> </a:t>
            </a:r>
            <a:endParaRPr lang="en-US" sz="2000" dirty="0"/>
          </a:p>
          <a:p>
            <a:pPr lvl="1"/>
            <a:r>
              <a:rPr lang="en-US" sz="2000" dirty="0" smtClean="0"/>
              <a:t>If student loan requirements not completed within a reasonable time frame, they will drop off “Estimated Financial Aid” on statement.</a:t>
            </a:r>
          </a:p>
          <a:p>
            <a:pPr lvl="1"/>
            <a:r>
              <a:rPr lang="en-US" sz="2000" dirty="0" smtClean="0"/>
              <a:t>By filling out the FAFSA, any eligible aid including loans are posted on the financial aid award.  If students know that they don’t want the loans, go ahead and decline them.</a:t>
            </a:r>
          </a:p>
          <a:p>
            <a:pPr marL="457200" lvl="1" indent="0">
              <a:buNone/>
            </a:pPr>
            <a:endParaRPr lang="en-US" sz="2400" dirty="0" smtClean="0"/>
          </a:p>
        </p:txBody>
      </p:sp>
    </p:spTree>
    <p:extLst>
      <p:ext uri="{BB962C8B-B14F-4D97-AF65-F5344CB8AC3E}">
        <p14:creationId xmlns:p14="http://schemas.microsoft.com/office/powerpoint/2010/main" val="2996703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codes</a:t>
            </a:r>
            <a:endParaRPr lang="en-US" dirty="0"/>
          </a:p>
        </p:txBody>
      </p:sp>
      <p:sp>
        <p:nvSpPr>
          <p:cNvPr id="3" name="Content Placeholder 2"/>
          <p:cNvSpPr>
            <a:spLocks noGrp="1"/>
          </p:cNvSpPr>
          <p:nvPr>
            <p:ph idx="1"/>
          </p:nvPr>
        </p:nvSpPr>
        <p:spPr/>
        <p:txBody>
          <a:bodyPr/>
          <a:lstStyle/>
          <a:p>
            <a:r>
              <a:rPr lang="en-US" sz="4000" dirty="0" smtClean="0"/>
              <a:t>Term codes:</a:t>
            </a:r>
          </a:p>
          <a:p>
            <a:pPr lvl="1"/>
            <a:r>
              <a:rPr lang="en-US" sz="4000" dirty="0" smtClean="0"/>
              <a:t>202010 = Fall 2019</a:t>
            </a:r>
          </a:p>
          <a:p>
            <a:pPr lvl="1"/>
            <a:r>
              <a:rPr lang="en-US" sz="4000" dirty="0" smtClean="0"/>
              <a:t>202020 = Spring 2020</a:t>
            </a:r>
          </a:p>
          <a:p>
            <a:pPr lvl="1"/>
            <a:r>
              <a:rPr lang="en-US" sz="4000" dirty="0" smtClean="0"/>
              <a:t>202030 = Summer 2020</a:t>
            </a:r>
            <a:endParaRPr lang="en-US" sz="4000" dirty="0"/>
          </a:p>
        </p:txBody>
      </p:sp>
    </p:spTree>
    <p:extLst>
      <p:ext uri="{BB962C8B-B14F-4D97-AF65-F5344CB8AC3E}">
        <p14:creationId xmlns:p14="http://schemas.microsoft.com/office/powerpoint/2010/main" val="14232645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3B86FC-D900-4AF2-9C47-D54E42CD004F}" type="slidenum">
              <a:rPr lang="en-US" smtClean="0">
                <a:solidFill>
                  <a:prstClr val="white"/>
                </a:solidFill>
              </a:rPr>
              <a:pPr/>
              <a:t>16</a:t>
            </a:fld>
            <a:endParaRPr lang="en-US" dirty="0">
              <a:solidFill>
                <a:prstClr val="white"/>
              </a:solidFill>
            </a:endParaRPr>
          </a:p>
        </p:txBody>
      </p:sp>
      <p:pic>
        <p:nvPicPr>
          <p:cNvPr id="7" name="Content Placeholder 6"/>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304800" y="1104810"/>
            <a:ext cx="1466850" cy="1466850"/>
          </a:xfrm>
        </p:spPr>
      </p:pic>
      <p:sp>
        <p:nvSpPr>
          <p:cNvPr id="2" name="Title 1"/>
          <p:cNvSpPr>
            <a:spLocks noGrp="1"/>
          </p:cNvSpPr>
          <p:nvPr>
            <p:ph type="title" idx="4294967295"/>
          </p:nvPr>
        </p:nvSpPr>
        <p:spPr>
          <a:xfrm>
            <a:off x="952500" y="68083"/>
            <a:ext cx="7315200" cy="1154113"/>
          </a:xfrm>
        </p:spPr>
        <p:txBody>
          <a:bodyPr/>
          <a:lstStyle/>
          <a:p>
            <a:r>
              <a:rPr lang="en-US" dirty="0" smtClean="0"/>
              <a:t>eBill Examples</a:t>
            </a:r>
            <a:endParaRPr lang="en-US" dirty="0"/>
          </a:p>
        </p:txBody>
      </p:sp>
      <p:sp>
        <p:nvSpPr>
          <p:cNvPr id="9" name="Rectangle 8"/>
          <p:cNvSpPr/>
          <p:nvPr/>
        </p:nvSpPr>
        <p:spPr>
          <a:xfrm>
            <a:off x="5410200" y="1238071"/>
            <a:ext cx="3505200" cy="1200329"/>
          </a:xfrm>
          <a:prstGeom prst="rect">
            <a:avLst/>
          </a:prstGeom>
        </p:spPr>
        <p:txBody>
          <a:bodyPr wrap="square">
            <a:spAutoFit/>
          </a:bodyPr>
          <a:lstStyle/>
          <a:p>
            <a:pPr algn="r" fontAlgn="auto">
              <a:spcBef>
                <a:spcPts val="0"/>
              </a:spcBef>
              <a:spcAft>
                <a:spcPts val="0"/>
              </a:spcAft>
            </a:pPr>
            <a:r>
              <a:rPr lang="en-US" dirty="0" smtClean="0">
                <a:latin typeface="Arial"/>
              </a:rPr>
              <a:t>                         Reynolds, Mike</a:t>
            </a:r>
            <a:endParaRPr lang="en-US" dirty="0">
              <a:latin typeface="Arial"/>
            </a:endParaRPr>
          </a:p>
          <a:p>
            <a:pPr algn="r" fontAlgn="auto">
              <a:spcBef>
                <a:spcPts val="0"/>
              </a:spcBef>
              <a:spcAft>
                <a:spcPts val="0"/>
              </a:spcAft>
            </a:pPr>
            <a:r>
              <a:rPr lang="en-US" dirty="0" smtClean="0">
                <a:latin typeface="Arial"/>
              </a:rPr>
              <a:t>         Student ID# 902251977</a:t>
            </a:r>
          </a:p>
          <a:p>
            <a:pPr algn="r" fontAlgn="auto">
              <a:spcBef>
                <a:spcPts val="0"/>
              </a:spcBef>
              <a:spcAft>
                <a:spcPts val="0"/>
              </a:spcAft>
            </a:pPr>
            <a:r>
              <a:rPr lang="en-US" dirty="0" smtClean="0">
                <a:latin typeface="Arial"/>
              </a:rPr>
              <a:t> Statement </a:t>
            </a:r>
            <a:r>
              <a:rPr lang="en-US" dirty="0">
                <a:latin typeface="Arial"/>
              </a:rPr>
              <a:t>Date: </a:t>
            </a:r>
            <a:r>
              <a:rPr lang="en-US" dirty="0" smtClean="0">
                <a:latin typeface="Arial"/>
              </a:rPr>
              <a:t>07-12-2019</a:t>
            </a:r>
            <a:endParaRPr lang="en-US" dirty="0">
              <a:latin typeface="Arial"/>
            </a:endParaRPr>
          </a:p>
          <a:p>
            <a:pPr algn="r" fontAlgn="auto">
              <a:spcBef>
                <a:spcPts val="0"/>
              </a:spcBef>
              <a:spcAft>
                <a:spcPts val="0"/>
              </a:spcAft>
            </a:pPr>
            <a:r>
              <a:rPr lang="en-US" dirty="0">
                <a:latin typeface="Arial"/>
              </a:rPr>
              <a:t> </a:t>
            </a:r>
            <a:r>
              <a:rPr lang="en-US" dirty="0" smtClean="0">
                <a:latin typeface="Arial"/>
              </a:rPr>
              <a:t>          Due </a:t>
            </a:r>
            <a:r>
              <a:rPr lang="en-US" dirty="0">
                <a:latin typeface="Arial"/>
              </a:rPr>
              <a:t>Date: </a:t>
            </a:r>
            <a:r>
              <a:rPr lang="en-US" dirty="0" smtClean="0">
                <a:latin typeface="Arial"/>
              </a:rPr>
              <a:t>08-09-2019</a:t>
            </a:r>
            <a:endParaRPr lang="en-US" dirty="0">
              <a:latin typeface="Arial"/>
            </a:endParaRPr>
          </a:p>
        </p:txBody>
      </p:sp>
      <p:sp>
        <p:nvSpPr>
          <p:cNvPr id="16" name="Rectangle 2"/>
          <p:cNvSpPr>
            <a:spLocks noChangeArrowheads="1"/>
          </p:cNvSpPr>
          <p:nvPr/>
        </p:nvSpPr>
        <p:spPr bwMode="auto">
          <a:xfrm>
            <a:off x="4025900" y="2454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altLang="en-US" smtClean="0">
                <a:solidFill>
                  <a:prstClr val="white"/>
                </a:solidFill>
                <a:latin typeface="Arial" pitchFamily="34" charset="0"/>
                <a:cs typeface="Arial" pitchFamily="34" charset="0"/>
              </a:rPr>
              <a:t/>
            </a:r>
            <a:br>
              <a:rPr lang="en-US" altLang="en-US" smtClean="0">
                <a:solidFill>
                  <a:prstClr val="white"/>
                </a:solidFill>
                <a:latin typeface="Arial" pitchFamily="34" charset="0"/>
                <a:cs typeface="Arial" pitchFamily="34" charset="0"/>
              </a:rPr>
            </a:br>
            <a:endParaRPr lang="en-US" altLang="en-US" smtClean="0">
              <a:solidFill>
                <a:prstClr val="white"/>
              </a:solidFill>
              <a:latin typeface="Arial" pitchFamily="34" charset="0"/>
              <a:cs typeface="Arial" pitchFamily="34" charset="0"/>
            </a:endParaRPr>
          </a:p>
        </p:txBody>
      </p:sp>
      <p:sp>
        <p:nvSpPr>
          <p:cNvPr id="3" name="TextBox 2"/>
          <p:cNvSpPr txBox="1"/>
          <p:nvPr/>
        </p:nvSpPr>
        <p:spPr>
          <a:xfrm>
            <a:off x="2741428" y="1676400"/>
            <a:ext cx="2667000" cy="861774"/>
          </a:xfrm>
          <a:prstGeom prst="rect">
            <a:avLst/>
          </a:prstGeom>
          <a:noFill/>
        </p:spPr>
        <p:txBody>
          <a:bodyPr wrap="square" rtlCol="0">
            <a:spAutoFit/>
          </a:bodyPr>
          <a:lstStyle/>
          <a:p>
            <a:r>
              <a:rPr lang="en-US" sz="1000" dirty="0"/>
              <a:t>Auburn University</a:t>
            </a:r>
            <a:br>
              <a:rPr lang="en-US" sz="1000" dirty="0"/>
            </a:br>
            <a:r>
              <a:rPr lang="en-US" sz="1000" dirty="0"/>
              <a:t>Office of Student Financial Services</a:t>
            </a:r>
            <a:br>
              <a:rPr lang="en-US" sz="1000" dirty="0"/>
            </a:br>
            <a:r>
              <a:rPr lang="en-US" sz="1000" dirty="0"/>
              <a:t>203 Mary Martin Hall</a:t>
            </a:r>
            <a:br>
              <a:rPr lang="en-US" sz="1000" dirty="0"/>
            </a:br>
            <a:r>
              <a:rPr lang="en-US" sz="1000" dirty="0"/>
              <a:t>Auburn University, AL. 36849-5119</a:t>
            </a:r>
            <a:br>
              <a:rPr lang="en-US" sz="1000" dirty="0"/>
            </a:br>
            <a:r>
              <a:rPr lang="en-US" sz="1000" dirty="0"/>
              <a:t>(334) 844-4634</a:t>
            </a:r>
          </a:p>
        </p:txBody>
      </p:sp>
      <p:graphicFrame>
        <p:nvGraphicFramePr>
          <p:cNvPr id="11" name="Table 10"/>
          <p:cNvGraphicFramePr>
            <a:graphicFrameLocks noGrp="1"/>
          </p:cNvGraphicFramePr>
          <p:nvPr>
            <p:extLst>
              <p:ext uri="{D42A27DB-BD31-4B8C-83A1-F6EECF244321}">
                <p14:modId xmlns:p14="http://schemas.microsoft.com/office/powerpoint/2010/main" val="3352829302"/>
              </p:ext>
            </p:extLst>
          </p:nvPr>
        </p:nvGraphicFramePr>
        <p:xfrm>
          <a:off x="914400" y="2895600"/>
          <a:ext cx="7131050" cy="3461546"/>
        </p:xfrm>
        <a:graphic>
          <a:graphicData uri="http://schemas.openxmlformats.org/drawingml/2006/table">
            <a:tbl>
              <a:tblPr/>
              <a:tblGrid>
                <a:gridCol w="1450834">
                  <a:extLst>
                    <a:ext uri="{9D8B030D-6E8A-4147-A177-3AD203B41FA5}">
                      <a16:colId xmlns="" xmlns:a16="http://schemas.microsoft.com/office/drawing/2014/main" val="20000"/>
                    </a:ext>
                  </a:extLst>
                </a:gridCol>
                <a:gridCol w="692142">
                  <a:extLst>
                    <a:ext uri="{9D8B030D-6E8A-4147-A177-3AD203B41FA5}">
                      <a16:colId xmlns="" xmlns:a16="http://schemas.microsoft.com/office/drawing/2014/main" val="20001"/>
                    </a:ext>
                  </a:extLst>
                </a:gridCol>
                <a:gridCol w="2465752">
                  <a:extLst>
                    <a:ext uri="{9D8B030D-6E8A-4147-A177-3AD203B41FA5}">
                      <a16:colId xmlns="" xmlns:a16="http://schemas.microsoft.com/office/drawing/2014/main" val="20002"/>
                    </a:ext>
                  </a:extLst>
                </a:gridCol>
                <a:gridCol w="908435">
                  <a:extLst>
                    <a:ext uri="{9D8B030D-6E8A-4147-A177-3AD203B41FA5}">
                      <a16:colId xmlns="" xmlns:a16="http://schemas.microsoft.com/office/drawing/2014/main" val="20003"/>
                    </a:ext>
                  </a:extLst>
                </a:gridCol>
                <a:gridCol w="825245">
                  <a:extLst>
                    <a:ext uri="{9D8B030D-6E8A-4147-A177-3AD203B41FA5}">
                      <a16:colId xmlns="" xmlns:a16="http://schemas.microsoft.com/office/drawing/2014/main" val="20004"/>
                    </a:ext>
                  </a:extLst>
                </a:gridCol>
                <a:gridCol w="788642">
                  <a:extLst>
                    <a:ext uri="{9D8B030D-6E8A-4147-A177-3AD203B41FA5}">
                      <a16:colId xmlns="" xmlns:a16="http://schemas.microsoft.com/office/drawing/2014/main" val="20005"/>
                    </a:ext>
                  </a:extLst>
                </a:gridCol>
              </a:tblGrid>
              <a:tr h="362255">
                <a:tc>
                  <a:txBody>
                    <a:bodyPr/>
                    <a:lstStyle/>
                    <a:p>
                      <a:pPr algn="l" fontAlgn="b"/>
                      <a:r>
                        <a:rPr lang="en-US" sz="1400" b="1" i="0" u="none" strike="noStrike" dirty="0">
                          <a:solidFill>
                            <a:srgbClr val="FFFFFF"/>
                          </a:solidFill>
                          <a:effectLst/>
                          <a:latin typeface="Calibri"/>
                        </a:rPr>
                        <a:t>Transaction Date</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b"/>
                      <a:r>
                        <a:rPr lang="en-US" sz="1400" b="1" i="0" u="none" strike="noStrike">
                          <a:solidFill>
                            <a:srgbClr val="FFFFFF"/>
                          </a:solidFill>
                          <a:effectLst/>
                          <a:latin typeface="Calibri"/>
                        </a:rPr>
                        <a:t>Code</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gridSpan="2">
                  <a:txBody>
                    <a:bodyPr/>
                    <a:lstStyle/>
                    <a:p>
                      <a:pPr algn="ctr" fontAlgn="b"/>
                      <a:r>
                        <a:rPr lang="en-US" sz="1400" b="1" i="0" u="none" strike="noStrike">
                          <a:solidFill>
                            <a:srgbClr val="FFFFFF"/>
                          </a:solidFill>
                          <a:effectLst/>
                          <a:latin typeface="Calibri"/>
                        </a:rPr>
                        <a:t>Description</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lang="en-US"/>
                    </a:p>
                  </a:txBody>
                  <a:tcPr/>
                </a:tc>
                <a:tc>
                  <a:txBody>
                    <a:bodyPr/>
                    <a:lstStyle/>
                    <a:p>
                      <a:pPr algn="ctr" fontAlgn="b"/>
                      <a:r>
                        <a:rPr lang="en-US" sz="1400" b="1" i="0" u="none" strike="noStrike">
                          <a:solidFill>
                            <a:srgbClr val="FFFFFF"/>
                          </a:solidFill>
                          <a:effectLst/>
                          <a:latin typeface="Calibri"/>
                        </a:rPr>
                        <a:t>Charge</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b"/>
                      <a:r>
                        <a:rPr lang="en-US" sz="1400" b="1" i="0" u="none" strike="noStrike">
                          <a:solidFill>
                            <a:srgbClr val="FFFFFF"/>
                          </a:solidFill>
                          <a:effectLst/>
                          <a:latin typeface="Calibri"/>
                        </a:rPr>
                        <a:t>Credit</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extLst>
                  <a:ext uri="{0D108BD9-81ED-4DB2-BD59-A6C34878D82A}">
                    <a16:rowId xmlns="" xmlns:a16="http://schemas.microsoft.com/office/drawing/2014/main" val="10000"/>
                  </a:ext>
                </a:extLst>
              </a:tr>
              <a:tr h="348838">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l" fontAlgn="b"/>
                      <a:r>
                        <a:rPr lang="en-US" sz="1400" b="0" i="0" u="none" strike="noStrike">
                          <a:solidFill>
                            <a:srgbClr val="000000"/>
                          </a:solidFill>
                          <a:effectLst/>
                          <a:latin typeface="Calibri"/>
                        </a:rPr>
                        <a:t>Previous Account Balance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r>
                        <a:rPr lang="en-US" sz="14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1"/>
                  </a:ext>
                </a:extLst>
              </a:tr>
              <a:tr h="335421">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400" b="0" i="0" u="none" strike="noStrike">
                          <a:solidFill>
                            <a:srgbClr val="000000"/>
                          </a:solidFill>
                          <a:effectLst/>
                          <a:latin typeface="Calibri"/>
                        </a:rPr>
                        <a:t>---CURRENT CHARGES/PAYMENTS---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2"/>
                  </a:ext>
                </a:extLst>
              </a:tr>
              <a:tr h="335421">
                <a:tc>
                  <a:txBody>
                    <a:bodyPr/>
                    <a:lstStyle/>
                    <a:p>
                      <a:pPr algn="ctr" fontAlgn="b"/>
                      <a:r>
                        <a:rPr lang="en-US" sz="1400" b="0" i="0" u="none" strike="noStrike" dirty="0" smtClean="0">
                          <a:solidFill>
                            <a:srgbClr val="000000"/>
                          </a:solidFill>
                          <a:effectLst/>
                          <a:latin typeface="Calibri"/>
                        </a:rPr>
                        <a:t>07-12-2019</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smtClean="0">
                          <a:solidFill>
                            <a:srgbClr val="000000"/>
                          </a:solidFill>
                          <a:effectLst/>
                          <a:latin typeface="Calibri"/>
                        </a:rPr>
                        <a:t>202010</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400" b="0" i="0" u="none" strike="noStrike">
                          <a:solidFill>
                            <a:srgbClr val="000000"/>
                          </a:solidFill>
                          <a:effectLst/>
                          <a:latin typeface="Calibri"/>
                        </a:rPr>
                        <a:t>Dining Plan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r>
                        <a:rPr lang="en-US" sz="1400" b="0" i="0" u="none" strike="noStrike" dirty="0" smtClean="0">
                          <a:solidFill>
                            <a:srgbClr val="000000"/>
                          </a:solidFill>
                          <a:effectLst/>
                          <a:latin typeface="Calibri"/>
                        </a:rPr>
                        <a:t>350.00</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3"/>
                  </a:ext>
                </a:extLst>
              </a:tr>
              <a:tr h="335421">
                <a:tc>
                  <a:txBody>
                    <a:bodyPr/>
                    <a:lstStyle/>
                    <a:p>
                      <a:pPr algn="ctr" fontAlgn="b"/>
                      <a:r>
                        <a:rPr lang="en-US" sz="1400" b="0" i="0" u="none" strike="noStrike" dirty="0" smtClean="0">
                          <a:solidFill>
                            <a:srgbClr val="000000"/>
                          </a:solidFill>
                          <a:effectLst/>
                          <a:latin typeface="Calibri"/>
                        </a:rPr>
                        <a:t>07-12-2019</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smtClean="0">
                          <a:solidFill>
                            <a:srgbClr val="000000"/>
                          </a:solidFill>
                          <a:effectLst/>
                          <a:latin typeface="Calibri"/>
                        </a:rPr>
                        <a:t>202010</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400" b="0" i="0" u="none" strike="noStrike" dirty="0">
                          <a:solidFill>
                            <a:srgbClr val="000000"/>
                          </a:solidFill>
                          <a:effectLst/>
                          <a:latin typeface="Calibri"/>
                        </a:rPr>
                        <a:t>Tuition Resident Undergraduate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r>
                        <a:rPr lang="en-US" sz="1400" b="0" i="0" u="none" strike="noStrike" dirty="0" smtClean="0">
                          <a:solidFill>
                            <a:srgbClr val="000000"/>
                          </a:solidFill>
                          <a:effectLst/>
                          <a:latin typeface="Calibri"/>
                        </a:rPr>
                        <a:t>5,746.00</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4"/>
                  </a:ext>
                </a:extLst>
              </a:tr>
              <a:tr h="335421">
                <a:tc>
                  <a:txBody>
                    <a:bodyPr/>
                    <a:lstStyle/>
                    <a:p>
                      <a:pPr algn="ctr" fontAlgn="b"/>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5"/>
                  </a:ext>
                </a:extLst>
              </a:tr>
              <a:tr h="335421">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4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r>
                        <a:rPr lang="en-US" sz="14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6"/>
                  </a:ext>
                </a:extLst>
              </a:tr>
              <a:tr h="348838">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gridSpan="2">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14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362255">
                <a:tc gridSpan="3">
                  <a:txBody>
                    <a:bodyPr/>
                    <a:lstStyle/>
                    <a:p>
                      <a:pPr algn="ctr" fontAlgn="b"/>
                      <a:r>
                        <a:rPr lang="en-US" sz="1400" b="0" i="0" u="none" strike="noStrike">
                          <a:solidFill>
                            <a:srgbClr val="000000"/>
                          </a:solidFill>
                          <a:effectLst/>
                          <a:latin typeface="Calibri"/>
                        </a:rPr>
                        <a:t>CURRENT DUE</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l" fontAlgn="b"/>
                      <a:r>
                        <a:rPr lang="en-US" sz="1400" b="0" i="0" u="none" strike="noStrike" dirty="0">
                          <a:solidFill>
                            <a:srgbClr val="000000"/>
                          </a:solidFill>
                          <a:effectLst/>
                          <a:latin typeface="Calibri"/>
                        </a:rPr>
                        <a:t>                       </a:t>
                      </a:r>
                      <a:r>
                        <a:rPr lang="en-US" sz="1400" b="0" i="0" u="none" strike="noStrike" dirty="0" smtClean="0">
                          <a:solidFill>
                            <a:srgbClr val="000000"/>
                          </a:solidFill>
                          <a:effectLst/>
                          <a:latin typeface="Calibri"/>
                        </a:rPr>
                        <a:t>$6,096.00</a:t>
                      </a:r>
                      <a:endParaRPr lang="en-US" sz="1400" b="0" i="0" u="none" strike="noStrike" dirty="0">
                        <a:solidFill>
                          <a:srgbClr val="000000"/>
                        </a:solidFill>
                        <a:effectLst/>
                        <a:latin typeface="Calibri"/>
                      </a:endParaRP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8"/>
                  </a:ext>
                </a:extLst>
              </a:tr>
              <a:tr h="362255">
                <a:tc gridSpan="3">
                  <a:txBody>
                    <a:bodyPr/>
                    <a:lstStyle/>
                    <a:p>
                      <a:pPr algn="ctr" fontAlgn="b"/>
                      <a:r>
                        <a:rPr lang="en-US" sz="1400" b="0" i="0" u="none" strike="noStrike">
                          <a:solidFill>
                            <a:srgbClr val="000000"/>
                          </a:solidFill>
                          <a:effectLst/>
                          <a:latin typeface="Calibri"/>
                        </a:rPr>
                        <a:t>TOTAL ACCOUNT BALANCE</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l" fontAlgn="b"/>
                      <a:r>
                        <a:rPr lang="en-US" sz="1400" b="0" i="0" u="none" strike="noStrike" dirty="0">
                          <a:solidFill>
                            <a:srgbClr val="000000"/>
                          </a:solidFill>
                          <a:effectLst/>
                          <a:latin typeface="Calibri"/>
                        </a:rPr>
                        <a:t>                       </a:t>
                      </a:r>
                      <a:r>
                        <a:rPr lang="en-US" sz="1400" b="0" i="0" u="none" strike="noStrike" dirty="0" smtClean="0">
                          <a:solidFill>
                            <a:srgbClr val="000000"/>
                          </a:solidFill>
                          <a:effectLst/>
                          <a:latin typeface="Calibri"/>
                        </a:rPr>
                        <a:t>$6,096.00</a:t>
                      </a:r>
                      <a:endParaRPr lang="en-US" sz="1400" b="0" i="0" u="none" strike="noStrike" dirty="0">
                        <a:solidFill>
                          <a:srgbClr val="000000"/>
                        </a:solidFill>
                        <a:effectLst/>
                        <a:latin typeface="Calibri"/>
                      </a:endParaRP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357885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3B86FC-D900-4AF2-9C47-D54E42CD004F}" type="slidenum">
              <a:rPr lang="en-US" smtClean="0"/>
              <a:t>17</a:t>
            </a:fld>
            <a:endParaRPr lang="en-US" dirty="0"/>
          </a:p>
        </p:txBody>
      </p:sp>
      <p:sp>
        <p:nvSpPr>
          <p:cNvPr id="2" name="Title 1"/>
          <p:cNvSpPr>
            <a:spLocks noGrp="1"/>
          </p:cNvSpPr>
          <p:nvPr>
            <p:ph type="title" idx="4294967295"/>
          </p:nvPr>
        </p:nvSpPr>
        <p:spPr>
          <a:xfrm>
            <a:off x="685800" y="112533"/>
            <a:ext cx="7315200" cy="1154113"/>
          </a:xfrm>
        </p:spPr>
        <p:txBody>
          <a:bodyPr/>
          <a:lstStyle/>
          <a:p>
            <a:r>
              <a:rPr lang="en-US" dirty="0" err="1" smtClean="0"/>
              <a:t>eBill</a:t>
            </a:r>
            <a:r>
              <a:rPr lang="en-US" dirty="0" smtClean="0"/>
              <a:t> Examples</a:t>
            </a:r>
            <a:endParaRPr lang="en-US" dirty="0"/>
          </a:p>
        </p:txBody>
      </p:sp>
      <p:pic>
        <p:nvPicPr>
          <p:cNvPr id="7" name="Content Placeholder 6"/>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381000" y="1104810"/>
            <a:ext cx="1466850" cy="1466850"/>
          </a:xfrm>
        </p:spPr>
      </p:pic>
      <p:sp>
        <p:nvSpPr>
          <p:cNvPr id="9" name="Rectangle 8"/>
          <p:cNvSpPr/>
          <p:nvPr/>
        </p:nvSpPr>
        <p:spPr>
          <a:xfrm>
            <a:off x="5410200" y="1238071"/>
            <a:ext cx="3505200" cy="1200329"/>
          </a:xfrm>
          <a:prstGeom prst="rect">
            <a:avLst/>
          </a:prstGeom>
        </p:spPr>
        <p:txBody>
          <a:bodyPr wrap="square">
            <a:spAutoFit/>
          </a:bodyPr>
          <a:lstStyle/>
          <a:p>
            <a:pPr algn="r"/>
            <a:r>
              <a:rPr lang="en-US" dirty="0" smtClean="0"/>
              <a:t>                         Reynolds, Mike</a:t>
            </a:r>
            <a:endParaRPr lang="en-US" dirty="0"/>
          </a:p>
          <a:p>
            <a:pPr algn="r"/>
            <a:r>
              <a:rPr lang="en-US" dirty="0" smtClean="0"/>
              <a:t>         Student ID# 902251977</a:t>
            </a:r>
          </a:p>
          <a:p>
            <a:pPr algn="r"/>
            <a:r>
              <a:rPr lang="en-US" dirty="0" smtClean="0"/>
              <a:t> Statement </a:t>
            </a:r>
            <a:r>
              <a:rPr lang="en-US" dirty="0"/>
              <a:t>Date: </a:t>
            </a:r>
            <a:r>
              <a:rPr lang="en-US" dirty="0" smtClean="0"/>
              <a:t>07-12-2019</a:t>
            </a:r>
            <a:endParaRPr lang="en-US" dirty="0"/>
          </a:p>
          <a:p>
            <a:pPr algn="r"/>
            <a:r>
              <a:rPr lang="en-US" dirty="0"/>
              <a:t> </a:t>
            </a:r>
            <a:r>
              <a:rPr lang="en-US" dirty="0" smtClean="0"/>
              <a:t>          Due </a:t>
            </a:r>
            <a:r>
              <a:rPr lang="en-US" dirty="0"/>
              <a:t>Date: </a:t>
            </a:r>
            <a:r>
              <a:rPr lang="en-US" dirty="0" smtClean="0"/>
              <a:t>08-09-2019</a:t>
            </a:r>
            <a:endParaRPr lang="en-US" dirty="0"/>
          </a:p>
        </p:txBody>
      </p:sp>
      <p:sp>
        <p:nvSpPr>
          <p:cNvPr id="16" name="Rectangle 2"/>
          <p:cNvSpPr>
            <a:spLocks noChangeArrowheads="1"/>
          </p:cNvSpPr>
          <p:nvPr/>
        </p:nvSpPr>
        <p:spPr bwMode="auto">
          <a:xfrm>
            <a:off x="4025900" y="2454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Box 9"/>
          <p:cNvSpPr txBox="1"/>
          <p:nvPr/>
        </p:nvSpPr>
        <p:spPr>
          <a:xfrm>
            <a:off x="2692400" y="1838235"/>
            <a:ext cx="2667000" cy="861774"/>
          </a:xfrm>
          <a:prstGeom prst="rect">
            <a:avLst/>
          </a:prstGeom>
          <a:noFill/>
        </p:spPr>
        <p:txBody>
          <a:bodyPr wrap="square" rtlCol="0">
            <a:spAutoFit/>
          </a:bodyPr>
          <a:lstStyle/>
          <a:p>
            <a:r>
              <a:rPr lang="en-US" sz="1000" dirty="0"/>
              <a:t>Auburn University</a:t>
            </a:r>
            <a:br>
              <a:rPr lang="en-US" sz="1000" dirty="0"/>
            </a:br>
            <a:r>
              <a:rPr lang="en-US" sz="1000" dirty="0"/>
              <a:t>Office of Student Financial Services</a:t>
            </a:r>
            <a:br>
              <a:rPr lang="en-US" sz="1000" dirty="0"/>
            </a:br>
            <a:r>
              <a:rPr lang="en-US" sz="1000" dirty="0"/>
              <a:t>203 Mary Martin Hall</a:t>
            </a:r>
            <a:br>
              <a:rPr lang="en-US" sz="1000" dirty="0"/>
            </a:br>
            <a:r>
              <a:rPr lang="en-US" sz="1000" dirty="0"/>
              <a:t>Auburn University, AL. 36849-5119</a:t>
            </a:r>
            <a:br>
              <a:rPr lang="en-US" sz="1000" dirty="0"/>
            </a:br>
            <a:r>
              <a:rPr lang="en-US" sz="1000" dirty="0"/>
              <a:t>(334) 844-4634</a:t>
            </a:r>
          </a:p>
        </p:txBody>
      </p:sp>
      <p:graphicFrame>
        <p:nvGraphicFramePr>
          <p:cNvPr id="5" name="Table 4"/>
          <p:cNvGraphicFramePr>
            <a:graphicFrameLocks noGrp="1"/>
          </p:cNvGraphicFramePr>
          <p:nvPr>
            <p:extLst>
              <p:ext uri="{D42A27DB-BD31-4B8C-83A1-F6EECF244321}">
                <p14:modId xmlns:p14="http://schemas.microsoft.com/office/powerpoint/2010/main" val="46315104"/>
              </p:ext>
            </p:extLst>
          </p:nvPr>
        </p:nvGraphicFramePr>
        <p:xfrm>
          <a:off x="914400" y="3048000"/>
          <a:ext cx="7391399" cy="3281692"/>
        </p:xfrm>
        <a:graphic>
          <a:graphicData uri="http://schemas.openxmlformats.org/drawingml/2006/table">
            <a:tbl>
              <a:tblPr/>
              <a:tblGrid>
                <a:gridCol w="1489898">
                  <a:extLst>
                    <a:ext uri="{9D8B030D-6E8A-4147-A177-3AD203B41FA5}">
                      <a16:colId xmlns="" xmlns:a16="http://schemas.microsoft.com/office/drawing/2014/main" val="20000"/>
                    </a:ext>
                  </a:extLst>
                </a:gridCol>
                <a:gridCol w="710777">
                  <a:extLst>
                    <a:ext uri="{9D8B030D-6E8A-4147-A177-3AD203B41FA5}">
                      <a16:colId xmlns="" xmlns:a16="http://schemas.microsoft.com/office/drawing/2014/main" val="20001"/>
                    </a:ext>
                  </a:extLst>
                </a:gridCol>
                <a:gridCol w="2532144">
                  <a:extLst>
                    <a:ext uri="{9D8B030D-6E8A-4147-A177-3AD203B41FA5}">
                      <a16:colId xmlns="" xmlns:a16="http://schemas.microsoft.com/office/drawing/2014/main" val="20002"/>
                    </a:ext>
                  </a:extLst>
                </a:gridCol>
                <a:gridCol w="932895">
                  <a:extLst>
                    <a:ext uri="{9D8B030D-6E8A-4147-A177-3AD203B41FA5}">
                      <a16:colId xmlns="" xmlns:a16="http://schemas.microsoft.com/office/drawing/2014/main" val="20003"/>
                    </a:ext>
                  </a:extLst>
                </a:gridCol>
                <a:gridCol w="915809">
                  <a:extLst>
                    <a:ext uri="{9D8B030D-6E8A-4147-A177-3AD203B41FA5}">
                      <a16:colId xmlns="" xmlns:a16="http://schemas.microsoft.com/office/drawing/2014/main" val="20004"/>
                    </a:ext>
                  </a:extLst>
                </a:gridCol>
                <a:gridCol w="809876">
                  <a:extLst>
                    <a:ext uri="{9D8B030D-6E8A-4147-A177-3AD203B41FA5}">
                      <a16:colId xmlns="" xmlns:a16="http://schemas.microsoft.com/office/drawing/2014/main" val="20005"/>
                    </a:ext>
                  </a:extLst>
                </a:gridCol>
              </a:tblGrid>
              <a:tr h="287681">
                <a:tc>
                  <a:txBody>
                    <a:bodyPr/>
                    <a:lstStyle/>
                    <a:p>
                      <a:pPr algn="l" fontAlgn="b"/>
                      <a:r>
                        <a:rPr lang="en-US" sz="1400" b="1" i="0" u="none" strike="noStrike" dirty="0">
                          <a:solidFill>
                            <a:srgbClr val="FFFFFF"/>
                          </a:solidFill>
                          <a:effectLst/>
                          <a:latin typeface="Calibri"/>
                        </a:rPr>
                        <a:t>Transaction Date</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b"/>
                      <a:r>
                        <a:rPr lang="en-US" sz="1400" b="1" i="0" u="none" strike="noStrike">
                          <a:solidFill>
                            <a:srgbClr val="FFFFFF"/>
                          </a:solidFill>
                          <a:effectLst/>
                          <a:latin typeface="Calibri"/>
                        </a:rPr>
                        <a:t>Code</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gridSpan="2">
                  <a:txBody>
                    <a:bodyPr/>
                    <a:lstStyle/>
                    <a:p>
                      <a:pPr algn="ctr" fontAlgn="b"/>
                      <a:r>
                        <a:rPr lang="en-US" sz="1400" b="1" i="0" u="none" strike="noStrike" dirty="0">
                          <a:solidFill>
                            <a:srgbClr val="FFFFFF"/>
                          </a:solidFill>
                          <a:effectLst/>
                          <a:latin typeface="Calibri"/>
                        </a:rPr>
                        <a:t>Description</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lang="en-US"/>
                    </a:p>
                  </a:txBody>
                  <a:tcPr/>
                </a:tc>
                <a:tc>
                  <a:txBody>
                    <a:bodyPr/>
                    <a:lstStyle/>
                    <a:p>
                      <a:pPr algn="ctr" fontAlgn="b"/>
                      <a:r>
                        <a:rPr lang="en-US" sz="1400" b="1" i="0" u="none" strike="noStrike">
                          <a:solidFill>
                            <a:srgbClr val="FFFFFF"/>
                          </a:solidFill>
                          <a:effectLst/>
                          <a:latin typeface="Calibri"/>
                        </a:rPr>
                        <a:t>Charge</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A5A5A5"/>
                    </a:solidFill>
                  </a:tcPr>
                </a:tc>
                <a:tc>
                  <a:txBody>
                    <a:bodyPr/>
                    <a:lstStyle/>
                    <a:p>
                      <a:pPr algn="ctr" fontAlgn="b"/>
                      <a:r>
                        <a:rPr lang="en-US" sz="1400" b="1" i="0" u="none" strike="noStrike">
                          <a:solidFill>
                            <a:srgbClr val="FFFFFF"/>
                          </a:solidFill>
                          <a:effectLst/>
                          <a:latin typeface="Calibri"/>
                        </a:rPr>
                        <a:t>Credit</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extLst>
                  <a:ext uri="{0D108BD9-81ED-4DB2-BD59-A6C34878D82A}">
                    <a16:rowId xmlns="" xmlns:a16="http://schemas.microsoft.com/office/drawing/2014/main" val="10000"/>
                  </a:ext>
                </a:extLst>
              </a:tr>
              <a:tr h="277026">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l" fontAlgn="b"/>
                      <a:r>
                        <a:rPr lang="en-US" sz="1400" b="0" i="0" u="none" strike="noStrike" dirty="0">
                          <a:solidFill>
                            <a:srgbClr val="000000"/>
                          </a:solidFill>
                          <a:effectLst/>
                          <a:latin typeface="Calibri"/>
                        </a:rPr>
                        <a:t>Previous Account Balance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r" fontAlgn="b"/>
                      <a:r>
                        <a:rPr lang="en-US" sz="1400" b="0" i="0" u="none" strike="noStrike">
                          <a:solidFill>
                            <a:srgbClr val="000000"/>
                          </a:solidFill>
                          <a:effectLst/>
                          <a:latin typeface="Calibri"/>
                        </a:rPr>
                        <a:t>25.00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3F3F3F"/>
                      </a:solidFill>
                      <a:prstDash val="solid"/>
                      <a:round/>
                      <a:headEnd type="none" w="med" len="med"/>
                      <a:tailEnd type="none" w="med" len="med"/>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1"/>
                  </a:ext>
                </a:extLst>
              </a:tr>
              <a:tr h="266371">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400" b="0" i="0" u="none" strike="noStrike" dirty="0">
                          <a:solidFill>
                            <a:srgbClr val="000000"/>
                          </a:solidFill>
                          <a:effectLst/>
                          <a:latin typeface="Calibri"/>
                        </a:rPr>
                        <a:t>---CURRENT CHARGES/PAYMENTS---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2"/>
                  </a:ext>
                </a:extLst>
              </a:tr>
              <a:tr h="266371">
                <a:tc>
                  <a:txBody>
                    <a:bodyPr/>
                    <a:lstStyle/>
                    <a:p>
                      <a:pPr algn="ctr" fontAlgn="b"/>
                      <a:r>
                        <a:rPr lang="en-US" sz="1400" b="0" i="0" u="none" strike="noStrike" dirty="0" smtClean="0">
                          <a:solidFill>
                            <a:srgbClr val="000000"/>
                          </a:solidFill>
                          <a:effectLst/>
                          <a:latin typeface="Calibri"/>
                        </a:rPr>
                        <a:t>07-12-2019</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smtClean="0">
                          <a:solidFill>
                            <a:srgbClr val="000000"/>
                          </a:solidFill>
                          <a:effectLst/>
                          <a:latin typeface="Calibri"/>
                        </a:rPr>
                        <a:t>202010</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400" b="0" i="0" u="none" strike="noStrike" dirty="0">
                          <a:solidFill>
                            <a:srgbClr val="000000"/>
                          </a:solidFill>
                          <a:effectLst/>
                          <a:latin typeface="Calibri"/>
                        </a:rPr>
                        <a:t>Dining Plan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r>
                        <a:rPr lang="en-US" sz="1400" b="0" i="0" u="none" strike="noStrike" dirty="0" smtClean="0">
                          <a:solidFill>
                            <a:srgbClr val="000000"/>
                          </a:solidFill>
                          <a:effectLst/>
                          <a:latin typeface="Calibri"/>
                        </a:rPr>
                        <a:t>1,100.00</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3"/>
                  </a:ext>
                </a:extLst>
              </a:tr>
              <a:tr h="266371">
                <a:tc>
                  <a:txBody>
                    <a:bodyPr/>
                    <a:lstStyle/>
                    <a:p>
                      <a:pPr algn="ctr" fontAlgn="b"/>
                      <a:r>
                        <a:rPr lang="en-US" sz="1400" b="0" i="0" u="none" strike="noStrike" dirty="0" smtClean="0">
                          <a:solidFill>
                            <a:srgbClr val="000000"/>
                          </a:solidFill>
                          <a:effectLst/>
                          <a:latin typeface="Calibri"/>
                        </a:rPr>
                        <a:t>07-12-2019</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smtClean="0">
                          <a:solidFill>
                            <a:srgbClr val="000000"/>
                          </a:solidFill>
                          <a:effectLst/>
                          <a:latin typeface="Calibri"/>
                        </a:rPr>
                        <a:t>202010</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400" b="0" i="0" u="none" strike="noStrike">
                          <a:solidFill>
                            <a:srgbClr val="000000"/>
                          </a:solidFill>
                          <a:effectLst/>
                          <a:latin typeface="Calibri"/>
                        </a:rPr>
                        <a:t>Tuition Non-Resident Undergraduate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r>
                        <a:rPr lang="en-US" sz="1400" b="0" i="0" u="none" strike="noStrike" dirty="0" smtClean="0">
                          <a:solidFill>
                            <a:srgbClr val="000000"/>
                          </a:solidFill>
                          <a:effectLst/>
                          <a:latin typeface="Calibri"/>
                        </a:rPr>
                        <a:t>15,562.00</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4"/>
                  </a:ext>
                </a:extLst>
              </a:tr>
              <a:tr h="266371">
                <a:tc>
                  <a:txBody>
                    <a:bodyPr/>
                    <a:lstStyle/>
                    <a:p>
                      <a:pPr algn="ctr" fontAlgn="b"/>
                      <a:r>
                        <a:rPr lang="en-US" sz="1400" b="0" i="0" u="none" strike="noStrike" dirty="0" smtClean="0">
                          <a:solidFill>
                            <a:srgbClr val="000000"/>
                          </a:solidFill>
                          <a:effectLst/>
                          <a:latin typeface="Calibri"/>
                        </a:rPr>
                        <a:t>07-12-2019</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smtClean="0">
                          <a:solidFill>
                            <a:srgbClr val="000000"/>
                          </a:solidFill>
                          <a:effectLst/>
                          <a:latin typeface="Calibri"/>
                        </a:rPr>
                        <a:t>202010</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400" b="0" i="0" u="none" strike="noStrike">
                          <a:solidFill>
                            <a:srgbClr val="000000"/>
                          </a:solidFill>
                          <a:effectLst/>
                          <a:latin typeface="Calibri"/>
                        </a:rPr>
                        <a:t>Village Rent - Double Room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r>
                        <a:rPr lang="en-US" sz="1400" b="0" i="0" u="none" strike="noStrike" dirty="0" smtClean="0">
                          <a:solidFill>
                            <a:srgbClr val="000000"/>
                          </a:solidFill>
                          <a:effectLst/>
                          <a:latin typeface="Calibri"/>
                        </a:rPr>
                        <a:t>4,900.00</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5"/>
                  </a:ext>
                </a:extLst>
              </a:tr>
              <a:tr h="266371">
                <a:tc>
                  <a:txBody>
                    <a:bodyPr/>
                    <a:lstStyle/>
                    <a:p>
                      <a:pPr algn="l" fontAlgn="b"/>
                      <a:r>
                        <a:rPr lang="en-US" sz="14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400" b="1" i="0" u="none" strike="noStrike">
                          <a:solidFill>
                            <a:srgbClr val="000000"/>
                          </a:solidFill>
                          <a:effectLst/>
                          <a:latin typeface="Calibri"/>
                        </a:rPr>
                        <a:t>$$$ESTIMATED FINANCIAL AID$$$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r>
                        <a:rPr lang="en-US" sz="14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6"/>
                  </a:ext>
                </a:extLst>
              </a:tr>
              <a:tr h="266371">
                <a:tc>
                  <a:txBody>
                    <a:bodyPr/>
                    <a:lstStyle/>
                    <a:p>
                      <a:pPr algn="ctr" fontAlgn="b"/>
                      <a:r>
                        <a:rPr lang="en-US" sz="1400" b="0" i="0" u="none" strike="noStrike" dirty="0" smtClean="0">
                          <a:solidFill>
                            <a:srgbClr val="000000"/>
                          </a:solidFill>
                          <a:effectLst/>
                          <a:latin typeface="Calibri"/>
                        </a:rPr>
                        <a:t>07-12-2019</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smtClean="0">
                          <a:solidFill>
                            <a:srgbClr val="000000"/>
                          </a:solidFill>
                          <a:effectLst/>
                          <a:latin typeface="Calibri"/>
                        </a:rPr>
                        <a:t>202010</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400" b="0" i="0" u="none" strike="noStrike">
                          <a:solidFill>
                            <a:srgbClr val="000000"/>
                          </a:solidFill>
                          <a:effectLst/>
                          <a:latin typeface="Calibri"/>
                        </a:rPr>
                        <a:t>AU Board of Trustees Scholarship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a:solidFill>
                            <a:srgbClr val="000000"/>
                          </a:solidFill>
                          <a:effectLst/>
                          <a:latin typeface="Calibri"/>
                        </a:rPr>
                        <a:t>750.00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7"/>
                  </a:ext>
                </a:extLst>
              </a:tr>
              <a:tr h="266371">
                <a:tc>
                  <a:txBody>
                    <a:bodyPr/>
                    <a:lstStyle/>
                    <a:p>
                      <a:pPr algn="ctr"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8"/>
                  </a:ext>
                </a:extLst>
              </a:tr>
              <a:tr h="277026">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gridSpan="2">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14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287681">
                <a:tc gridSpan="3">
                  <a:txBody>
                    <a:bodyPr/>
                    <a:lstStyle/>
                    <a:p>
                      <a:pPr algn="ctr" fontAlgn="b"/>
                      <a:r>
                        <a:rPr lang="en-US" sz="1400" b="0" i="0" u="none" strike="noStrike">
                          <a:solidFill>
                            <a:srgbClr val="000000"/>
                          </a:solidFill>
                          <a:effectLst/>
                          <a:latin typeface="Calibri"/>
                        </a:rPr>
                        <a:t>CURRENT DUE</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l" fontAlgn="b"/>
                      <a:r>
                        <a:rPr lang="en-US" sz="1400" b="0" i="0" u="none" strike="noStrike" dirty="0">
                          <a:solidFill>
                            <a:srgbClr val="000000"/>
                          </a:solidFill>
                          <a:effectLst/>
                          <a:latin typeface="Calibri"/>
                        </a:rPr>
                        <a:t>                       </a:t>
                      </a:r>
                      <a:r>
                        <a:rPr lang="en-US" sz="1400" b="0" i="0" u="none" strike="noStrike" dirty="0" smtClean="0">
                          <a:solidFill>
                            <a:srgbClr val="000000"/>
                          </a:solidFill>
                          <a:effectLst/>
                          <a:latin typeface="Calibri"/>
                        </a:rPr>
                        <a:t>$20,837.00</a:t>
                      </a:r>
                      <a:endParaRPr lang="en-US" sz="1400" b="0" i="0" u="none" strike="noStrike" dirty="0">
                        <a:solidFill>
                          <a:srgbClr val="000000"/>
                        </a:solidFill>
                        <a:effectLst/>
                        <a:latin typeface="Calibri"/>
                      </a:endParaRP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10"/>
                  </a:ext>
                </a:extLst>
              </a:tr>
              <a:tr h="287681">
                <a:tc gridSpan="3">
                  <a:txBody>
                    <a:bodyPr/>
                    <a:lstStyle/>
                    <a:p>
                      <a:pPr algn="ctr" fontAlgn="b"/>
                      <a:r>
                        <a:rPr lang="en-US" sz="1400" b="0" i="0" u="none" strike="noStrike">
                          <a:solidFill>
                            <a:srgbClr val="000000"/>
                          </a:solidFill>
                          <a:effectLst/>
                          <a:latin typeface="Calibri"/>
                        </a:rPr>
                        <a:t>TOTAL ACCOUNT BALANCE</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l" fontAlgn="b"/>
                      <a:r>
                        <a:rPr lang="en-US" sz="1400" b="0" i="0" u="none" strike="noStrike" dirty="0">
                          <a:solidFill>
                            <a:srgbClr val="000000"/>
                          </a:solidFill>
                          <a:effectLst/>
                          <a:latin typeface="Calibri"/>
                        </a:rPr>
                        <a:t>                       $</a:t>
                      </a:r>
                      <a:r>
                        <a:rPr lang="en-US" sz="1400" b="0" i="0" u="none" strike="noStrike" dirty="0" smtClean="0">
                          <a:solidFill>
                            <a:srgbClr val="000000"/>
                          </a:solidFill>
                          <a:effectLst/>
                          <a:latin typeface="Calibri"/>
                        </a:rPr>
                        <a:t>21,587.00</a:t>
                      </a:r>
                      <a:endParaRPr lang="en-US" sz="1400" b="0" i="0" u="none" strike="noStrike" dirty="0">
                        <a:solidFill>
                          <a:srgbClr val="000000"/>
                        </a:solidFill>
                        <a:effectLst/>
                        <a:latin typeface="Calibri"/>
                      </a:endParaRP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11"/>
                  </a:ext>
                </a:extLst>
              </a:tr>
            </a:tbl>
          </a:graphicData>
        </a:graphic>
      </p:graphicFrame>
    </p:spTree>
    <p:extLst>
      <p:ext uri="{BB962C8B-B14F-4D97-AF65-F5344CB8AC3E}">
        <p14:creationId xmlns:p14="http://schemas.microsoft.com/office/powerpoint/2010/main" val="3651839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3B86FC-D900-4AF2-9C47-D54E42CD004F}" type="slidenum">
              <a:rPr lang="en-US" smtClean="0">
                <a:solidFill>
                  <a:prstClr val="white"/>
                </a:solidFill>
              </a:rPr>
              <a:pPr/>
              <a:t>18</a:t>
            </a:fld>
            <a:endParaRPr lang="en-US" dirty="0">
              <a:solidFill>
                <a:prstClr val="white"/>
              </a:solidFill>
            </a:endParaRPr>
          </a:p>
        </p:txBody>
      </p:sp>
      <p:pic>
        <p:nvPicPr>
          <p:cNvPr id="7" name="Content Placeholder 6"/>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304800" y="1104810"/>
            <a:ext cx="1466850" cy="1466850"/>
          </a:xfrm>
        </p:spPr>
      </p:pic>
      <p:sp>
        <p:nvSpPr>
          <p:cNvPr id="2" name="Title 1"/>
          <p:cNvSpPr>
            <a:spLocks noGrp="1"/>
          </p:cNvSpPr>
          <p:nvPr>
            <p:ph type="title" idx="4294967295"/>
          </p:nvPr>
        </p:nvSpPr>
        <p:spPr>
          <a:xfrm>
            <a:off x="914400" y="106183"/>
            <a:ext cx="7315200" cy="1154113"/>
          </a:xfrm>
        </p:spPr>
        <p:txBody>
          <a:bodyPr/>
          <a:lstStyle/>
          <a:p>
            <a:r>
              <a:rPr lang="en-US" dirty="0" smtClean="0"/>
              <a:t>eBill Examples</a:t>
            </a:r>
            <a:endParaRPr lang="en-US" dirty="0"/>
          </a:p>
        </p:txBody>
      </p:sp>
      <p:sp>
        <p:nvSpPr>
          <p:cNvPr id="9" name="Rectangle 8"/>
          <p:cNvSpPr/>
          <p:nvPr/>
        </p:nvSpPr>
        <p:spPr>
          <a:xfrm>
            <a:off x="5410200" y="1238071"/>
            <a:ext cx="3505200" cy="1200329"/>
          </a:xfrm>
          <a:prstGeom prst="rect">
            <a:avLst/>
          </a:prstGeom>
        </p:spPr>
        <p:txBody>
          <a:bodyPr wrap="square">
            <a:spAutoFit/>
          </a:bodyPr>
          <a:lstStyle/>
          <a:p>
            <a:pPr algn="r" fontAlgn="auto">
              <a:spcBef>
                <a:spcPts val="0"/>
              </a:spcBef>
              <a:spcAft>
                <a:spcPts val="0"/>
              </a:spcAft>
            </a:pPr>
            <a:r>
              <a:rPr lang="en-US" dirty="0" smtClean="0">
                <a:latin typeface="Arial"/>
              </a:rPr>
              <a:t>                         Reynolds, Mike</a:t>
            </a:r>
            <a:endParaRPr lang="en-US" dirty="0">
              <a:latin typeface="Arial"/>
            </a:endParaRPr>
          </a:p>
          <a:p>
            <a:pPr algn="r" fontAlgn="auto">
              <a:spcBef>
                <a:spcPts val="0"/>
              </a:spcBef>
              <a:spcAft>
                <a:spcPts val="0"/>
              </a:spcAft>
            </a:pPr>
            <a:r>
              <a:rPr lang="en-US" dirty="0" smtClean="0">
                <a:latin typeface="Arial"/>
              </a:rPr>
              <a:t>         Student ID# 902251977</a:t>
            </a:r>
          </a:p>
          <a:p>
            <a:pPr algn="r" fontAlgn="auto">
              <a:spcBef>
                <a:spcPts val="0"/>
              </a:spcBef>
              <a:spcAft>
                <a:spcPts val="0"/>
              </a:spcAft>
            </a:pPr>
            <a:r>
              <a:rPr lang="en-US" dirty="0" smtClean="0">
                <a:latin typeface="Arial"/>
              </a:rPr>
              <a:t> Statement </a:t>
            </a:r>
            <a:r>
              <a:rPr lang="en-US" dirty="0">
                <a:latin typeface="Arial"/>
              </a:rPr>
              <a:t>Date: </a:t>
            </a:r>
            <a:r>
              <a:rPr lang="en-US" dirty="0" smtClean="0">
                <a:latin typeface="Arial"/>
              </a:rPr>
              <a:t>07-12-2019</a:t>
            </a:r>
            <a:endParaRPr lang="en-US" dirty="0">
              <a:latin typeface="Arial"/>
            </a:endParaRPr>
          </a:p>
          <a:p>
            <a:pPr algn="r" fontAlgn="auto">
              <a:spcBef>
                <a:spcPts val="0"/>
              </a:spcBef>
              <a:spcAft>
                <a:spcPts val="0"/>
              </a:spcAft>
            </a:pPr>
            <a:r>
              <a:rPr lang="en-US" dirty="0">
                <a:latin typeface="Arial"/>
              </a:rPr>
              <a:t> </a:t>
            </a:r>
            <a:r>
              <a:rPr lang="en-US" dirty="0" smtClean="0">
                <a:latin typeface="Arial"/>
              </a:rPr>
              <a:t>          Due </a:t>
            </a:r>
            <a:r>
              <a:rPr lang="en-US" dirty="0">
                <a:latin typeface="Arial"/>
              </a:rPr>
              <a:t>Date: </a:t>
            </a:r>
            <a:r>
              <a:rPr lang="en-US" dirty="0" smtClean="0">
                <a:latin typeface="Arial"/>
              </a:rPr>
              <a:t>08-09-2019</a:t>
            </a:r>
            <a:endParaRPr lang="en-US" dirty="0">
              <a:latin typeface="Arial"/>
            </a:endParaRPr>
          </a:p>
        </p:txBody>
      </p:sp>
      <p:sp>
        <p:nvSpPr>
          <p:cNvPr id="16" name="Rectangle 2"/>
          <p:cNvSpPr>
            <a:spLocks noChangeArrowheads="1"/>
          </p:cNvSpPr>
          <p:nvPr/>
        </p:nvSpPr>
        <p:spPr bwMode="auto">
          <a:xfrm>
            <a:off x="4025900" y="2454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altLang="en-US" smtClean="0">
                <a:solidFill>
                  <a:prstClr val="white"/>
                </a:solidFill>
                <a:latin typeface="Arial" pitchFamily="34" charset="0"/>
                <a:cs typeface="Arial" pitchFamily="34" charset="0"/>
              </a:rPr>
              <a:t/>
            </a:r>
            <a:br>
              <a:rPr lang="en-US" altLang="en-US" smtClean="0">
                <a:solidFill>
                  <a:prstClr val="white"/>
                </a:solidFill>
                <a:latin typeface="Arial" pitchFamily="34" charset="0"/>
                <a:cs typeface="Arial" pitchFamily="34" charset="0"/>
              </a:rPr>
            </a:br>
            <a:endParaRPr lang="en-US" altLang="en-US" smtClean="0">
              <a:solidFill>
                <a:prstClr val="white"/>
              </a:solidFill>
              <a:latin typeface="Arial" pitchFamily="34" charset="0"/>
              <a:cs typeface="Arial" pitchFamily="34" charset="0"/>
            </a:endParaRPr>
          </a:p>
        </p:txBody>
      </p:sp>
      <p:sp>
        <p:nvSpPr>
          <p:cNvPr id="3" name="TextBox 2"/>
          <p:cNvSpPr txBox="1"/>
          <p:nvPr/>
        </p:nvSpPr>
        <p:spPr>
          <a:xfrm>
            <a:off x="2741428" y="1676400"/>
            <a:ext cx="2667000" cy="861774"/>
          </a:xfrm>
          <a:prstGeom prst="rect">
            <a:avLst/>
          </a:prstGeom>
          <a:noFill/>
        </p:spPr>
        <p:txBody>
          <a:bodyPr wrap="square" rtlCol="0">
            <a:spAutoFit/>
          </a:bodyPr>
          <a:lstStyle/>
          <a:p>
            <a:r>
              <a:rPr lang="en-US" sz="1000" dirty="0"/>
              <a:t>Auburn University</a:t>
            </a:r>
            <a:br>
              <a:rPr lang="en-US" sz="1000" dirty="0"/>
            </a:br>
            <a:r>
              <a:rPr lang="en-US" sz="1000" dirty="0"/>
              <a:t>Office of Student Financial Services</a:t>
            </a:r>
            <a:br>
              <a:rPr lang="en-US" sz="1000" dirty="0"/>
            </a:br>
            <a:r>
              <a:rPr lang="en-US" sz="1000" dirty="0"/>
              <a:t>203 Mary Martin Hall</a:t>
            </a:r>
            <a:br>
              <a:rPr lang="en-US" sz="1000" dirty="0"/>
            </a:br>
            <a:r>
              <a:rPr lang="en-US" sz="1000" dirty="0"/>
              <a:t>Auburn University, AL. 36849-5119</a:t>
            </a:r>
            <a:br>
              <a:rPr lang="en-US" sz="1000" dirty="0"/>
            </a:br>
            <a:r>
              <a:rPr lang="en-US" sz="1000" dirty="0"/>
              <a:t>(334) 844-4634</a:t>
            </a:r>
          </a:p>
        </p:txBody>
      </p:sp>
      <p:graphicFrame>
        <p:nvGraphicFramePr>
          <p:cNvPr id="11" name="Table 10"/>
          <p:cNvGraphicFramePr>
            <a:graphicFrameLocks noGrp="1"/>
          </p:cNvGraphicFramePr>
          <p:nvPr>
            <p:extLst>
              <p:ext uri="{D42A27DB-BD31-4B8C-83A1-F6EECF244321}">
                <p14:modId xmlns:p14="http://schemas.microsoft.com/office/powerpoint/2010/main" val="2885046439"/>
              </p:ext>
            </p:extLst>
          </p:nvPr>
        </p:nvGraphicFramePr>
        <p:xfrm>
          <a:off x="914400" y="2895600"/>
          <a:ext cx="7131050" cy="3461546"/>
        </p:xfrm>
        <a:graphic>
          <a:graphicData uri="http://schemas.openxmlformats.org/drawingml/2006/table">
            <a:tbl>
              <a:tblPr/>
              <a:tblGrid>
                <a:gridCol w="1450834">
                  <a:extLst>
                    <a:ext uri="{9D8B030D-6E8A-4147-A177-3AD203B41FA5}">
                      <a16:colId xmlns="" xmlns:a16="http://schemas.microsoft.com/office/drawing/2014/main" val="20000"/>
                    </a:ext>
                  </a:extLst>
                </a:gridCol>
                <a:gridCol w="692142">
                  <a:extLst>
                    <a:ext uri="{9D8B030D-6E8A-4147-A177-3AD203B41FA5}">
                      <a16:colId xmlns="" xmlns:a16="http://schemas.microsoft.com/office/drawing/2014/main" val="20001"/>
                    </a:ext>
                  </a:extLst>
                </a:gridCol>
                <a:gridCol w="2465752">
                  <a:extLst>
                    <a:ext uri="{9D8B030D-6E8A-4147-A177-3AD203B41FA5}">
                      <a16:colId xmlns="" xmlns:a16="http://schemas.microsoft.com/office/drawing/2014/main" val="20002"/>
                    </a:ext>
                  </a:extLst>
                </a:gridCol>
                <a:gridCol w="908435">
                  <a:extLst>
                    <a:ext uri="{9D8B030D-6E8A-4147-A177-3AD203B41FA5}">
                      <a16:colId xmlns="" xmlns:a16="http://schemas.microsoft.com/office/drawing/2014/main" val="20003"/>
                    </a:ext>
                  </a:extLst>
                </a:gridCol>
                <a:gridCol w="825245">
                  <a:extLst>
                    <a:ext uri="{9D8B030D-6E8A-4147-A177-3AD203B41FA5}">
                      <a16:colId xmlns="" xmlns:a16="http://schemas.microsoft.com/office/drawing/2014/main" val="20004"/>
                    </a:ext>
                  </a:extLst>
                </a:gridCol>
                <a:gridCol w="788642">
                  <a:extLst>
                    <a:ext uri="{9D8B030D-6E8A-4147-A177-3AD203B41FA5}">
                      <a16:colId xmlns="" xmlns:a16="http://schemas.microsoft.com/office/drawing/2014/main" val="20005"/>
                    </a:ext>
                  </a:extLst>
                </a:gridCol>
              </a:tblGrid>
              <a:tr h="362255">
                <a:tc>
                  <a:txBody>
                    <a:bodyPr/>
                    <a:lstStyle/>
                    <a:p>
                      <a:pPr algn="l" fontAlgn="b"/>
                      <a:r>
                        <a:rPr lang="en-US" sz="1400" b="1" i="0" u="none" strike="noStrike" dirty="0">
                          <a:solidFill>
                            <a:srgbClr val="FFFFFF"/>
                          </a:solidFill>
                          <a:effectLst/>
                          <a:latin typeface="Calibri"/>
                        </a:rPr>
                        <a:t>Transaction Date</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b"/>
                      <a:r>
                        <a:rPr lang="en-US" sz="1400" b="1" i="0" u="none" strike="noStrike">
                          <a:solidFill>
                            <a:srgbClr val="FFFFFF"/>
                          </a:solidFill>
                          <a:effectLst/>
                          <a:latin typeface="Calibri"/>
                        </a:rPr>
                        <a:t>Code</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gridSpan="2">
                  <a:txBody>
                    <a:bodyPr/>
                    <a:lstStyle/>
                    <a:p>
                      <a:pPr algn="ctr" fontAlgn="b"/>
                      <a:r>
                        <a:rPr lang="en-US" sz="1400" b="1" i="0" u="none" strike="noStrike">
                          <a:solidFill>
                            <a:srgbClr val="FFFFFF"/>
                          </a:solidFill>
                          <a:effectLst/>
                          <a:latin typeface="Calibri"/>
                        </a:rPr>
                        <a:t>Description</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lang="en-US"/>
                    </a:p>
                  </a:txBody>
                  <a:tcPr/>
                </a:tc>
                <a:tc>
                  <a:txBody>
                    <a:bodyPr/>
                    <a:lstStyle/>
                    <a:p>
                      <a:pPr algn="ctr" fontAlgn="b"/>
                      <a:r>
                        <a:rPr lang="en-US" sz="1400" b="1" i="0" u="none" strike="noStrike">
                          <a:solidFill>
                            <a:srgbClr val="FFFFFF"/>
                          </a:solidFill>
                          <a:effectLst/>
                          <a:latin typeface="Calibri"/>
                        </a:rPr>
                        <a:t>Charge</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b"/>
                      <a:r>
                        <a:rPr lang="en-US" sz="1400" b="1" i="0" u="none" strike="noStrike">
                          <a:solidFill>
                            <a:srgbClr val="FFFFFF"/>
                          </a:solidFill>
                          <a:effectLst/>
                          <a:latin typeface="Calibri"/>
                        </a:rPr>
                        <a:t>Credit</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extLst>
                  <a:ext uri="{0D108BD9-81ED-4DB2-BD59-A6C34878D82A}">
                    <a16:rowId xmlns="" xmlns:a16="http://schemas.microsoft.com/office/drawing/2014/main" val="10000"/>
                  </a:ext>
                </a:extLst>
              </a:tr>
              <a:tr h="348838">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l" fontAlgn="b"/>
                      <a:r>
                        <a:rPr lang="en-US" sz="1400" b="0" i="0" u="none" strike="noStrike">
                          <a:solidFill>
                            <a:srgbClr val="000000"/>
                          </a:solidFill>
                          <a:effectLst/>
                          <a:latin typeface="Calibri"/>
                        </a:rPr>
                        <a:t>Previous Account Balance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r>
                        <a:rPr lang="en-US" sz="1400" b="0" i="0" u="none" strike="noStrike" dirty="0">
                          <a:solidFill>
                            <a:srgbClr val="000000"/>
                          </a:solidFill>
                          <a:effectLst/>
                          <a:latin typeface="Calibri"/>
                        </a:rPr>
                        <a:t> </a:t>
                      </a:r>
                      <a:r>
                        <a:rPr lang="en-US" sz="1400" b="0" i="0" u="none" strike="noStrike" dirty="0" smtClean="0">
                          <a:solidFill>
                            <a:srgbClr val="000000"/>
                          </a:solidFill>
                          <a:effectLst/>
                          <a:latin typeface="Calibri"/>
                        </a:rPr>
                        <a:t>         </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1"/>
                  </a:ext>
                </a:extLst>
              </a:tr>
              <a:tr h="335421">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400" b="0" i="0" u="none" strike="noStrike">
                          <a:solidFill>
                            <a:srgbClr val="000000"/>
                          </a:solidFill>
                          <a:effectLst/>
                          <a:latin typeface="Calibri"/>
                        </a:rPr>
                        <a:t>---CURRENT CHARGES/PAYMENTS---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2"/>
                  </a:ext>
                </a:extLst>
              </a:tr>
              <a:tr h="335421">
                <a:tc>
                  <a:txBody>
                    <a:bodyPr/>
                    <a:lstStyle/>
                    <a:p>
                      <a:pPr algn="ctr" fontAlgn="b"/>
                      <a:r>
                        <a:rPr lang="en-US" sz="1400" b="0" i="0" u="none" strike="noStrike" dirty="0" smtClean="0">
                          <a:solidFill>
                            <a:srgbClr val="000000"/>
                          </a:solidFill>
                          <a:effectLst/>
                          <a:latin typeface="Calibri"/>
                        </a:rPr>
                        <a:t>07-12-2019</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smtClean="0">
                          <a:solidFill>
                            <a:srgbClr val="000000"/>
                          </a:solidFill>
                          <a:effectLst/>
                          <a:latin typeface="Calibri"/>
                        </a:rPr>
                        <a:t>202010</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400" b="0" i="0" u="none" strike="noStrike">
                          <a:solidFill>
                            <a:srgbClr val="000000"/>
                          </a:solidFill>
                          <a:effectLst/>
                          <a:latin typeface="Calibri"/>
                        </a:rPr>
                        <a:t>Dining Plan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r>
                        <a:rPr lang="en-US" sz="1400" b="0" i="0" u="none" strike="noStrike" dirty="0" smtClean="0">
                          <a:solidFill>
                            <a:srgbClr val="000000"/>
                          </a:solidFill>
                          <a:effectLst/>
                          <a:latin typeface="Calibri"/>
                        </a:rPr>
                        <a:t>350.00</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3"/>
                  </a:ext>
                </a:extLst>
              </a:tr>
              <a:tr h="335421">
                <a:tc>
                  <a:txBody>
                    <a:bodyPr/>
                    <a:lstStyle/>
                    <a:p>
                      <a:pPr algn="ctr" fontAlgn="b"/>
                      <a:r>
                        <a:rPr lang="en-US" sz="1400" b="0" i="0" u="none" strike="noStrike" dirty="0" smtClean="0">
                          <a:solidFill>
                            <a:srgbClr val="000000"/>
                          </a:solidFill>
                          <a:effectLst/>
                          <a:latin typeface="Calibri"/>
                        </a:rPr>
                        <a:t>07-12-2019</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smtClean="0">
                          <a:solidFill>
                            <a:srgbClr val="000000"/>
                          </a:solidFill>
                          <a:effectLst/>
                          <a:latin typeface="Calibri"/>
                        </a:rPr>
                        <a:t>202010</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400" b="0" i="0" u="none" strike="noStrike">
                          <a:solidFill>
                            <a:srgbClr val="000000"/>
                          </a:solidFill>
                          <a:effectLst/>
                          <a:latin typeface="Calibri"/>
                        </a:rPr>
                        <a:t>Tuition Resident Undergraduate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r>
                        <a:rPr lang="en-US" sz="1400" b="0" i="0" u="none" strike="noStrike" dirty="0" smtClean="0">
                          <a:solidFill>
                            <a:srgbClr val="000000"/>
                          </a:solidFill>
                          <a:effectLst/>
                          <a:latin typeface="Calibri"/>
                        </a:rPr>
                        <a:t>5,746.00</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4"/>
                  </a:ext>
                </a:extLst>
              </a:tr>
              <a:tr h="335421">
                <a:tc>
                  <a:txBody>
                    <a:bodyPr/>
                    <a:lstStyle/>
                    <a:p>
                      <a:pPr algn="ctr" fontAlgn="b"/>
                      <a:r>
                        <a:rPr lang="en-US" sz="1400" b="0" i="0" u="none" strike="noStrike" dirty="0" smtClean="0">
                          <a:solidFill>
                            <a:srgbClr val="000000"/>
                          </a:solidFill>
                          <a:effectLst/>
                          <a:latin typeface="Calibri"/>
                        </a:rPr>
                        <a:t>07-12-2019</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smtClean="0">
                          <a:solidFill>
                            <a:srgbClr val="000000"/>
                          </a:solidFill>
                          <a:effectLst/>
                          <a:latin typeface="Calibri"/>
                        </a:rPr>
                        <a:t>202010</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400" b="0" i="0" u="none" strike="noStrike" dirty="0">
                          <a:solidFill>
                            <a:srgbClr val="000000"/>
                          </a:solidFill>
                          <a:effectLst/>
                          <a:latin typeface="Calibri"/>
                        </a:rPr>
                        <a:t>PACT </a:t>
                      </a:r>
                      <a:r>
                        <a:rPr lang="en-US" sz="1400" b="0" i="0" u="none" strike="noStrike" dirty="0" smtClean="0">
                          <a:solidFill>
                            <a:srgbClr val="000000"/>
                          </a:solidFill>
                          <a:effectLst/>
                          <a:latin typeface="Calibri"/>
                        </a:rPr>
                        <a:t>19F </a:t>
                      </a:r>
                      <a:r>
                        <a:rPr lang="en-US" sz="1400" b="0" i="0" u="none" strike="noStrike" dirty="0">
                          <a:solidFill>
                            <a:srgbClr val="000000"/>
                          </a:solidFill>
                          <a:effectLst/>
                          <a:latin typeface="Calibri"/>
                        </a:rPr>
                        <a:t>/ </a:t>
                      </a:r>
                      <a:r>
                        <a:rPr lang="en-US" sz="1400" b="0" i="0" u="none" strike="noStrike" dirty="0" smtClean="0">
                          <a:solidFill>
                            <a:srgbClr val="000000"/>
                          </a:solidFill>
                          <a:effectLst/>
                          <a:latin typeface="Calibri"/>
                        </a:rPr>
                        <a:t>202010</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r>
                        <a:rPr lang="en-US" sz="14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smtClean="0">
                          <a:solidFill>
                            <a:srgbClr val="000000"/>
                          </a:solidFill>
                          <a:effectLst/>
                          <a:latin typeface="Calibri"/>
                        </a:rPr>
                        <a:t>4,983.65</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5"/>
                  </a:ext>
                </a:extLst>
              </a:tr>
              <a:tr h="335421">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4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r>
                        <a:rPr lang="en-US" sz="14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6"/>
                  </a:ext>
                </a:extLst>
              </a:tr>
              <a:tr h="348838">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gridSpan="2">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14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362255">
                <a:tc gridSpan="3">
                  <a:txBody>
                    <a:bodyPr/>
                    <a:lstStyle/>
                    <a:p>
                      <a:pPr algn="ctr" fontAlgn="b"/>
                      <a:r>
                        <a:rPr lang="en-US" sz="1400" b="0" i="0" u="none" strike="noStrike">
                          <a:solidFill>
                            <a:srgbClr val="000000"/>
                          </a:solidFill>
                          <a:effectLst/>
                          <a:latin typeface="Calibri"/>
                        </a:rPr>
                        <a:t>CURRENT DUE</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l" fontAlgn="b"/>
                      <a:r>
                        <a:rPr lang="en-US" sz="1400" b="0" i="0" u="none" strike="noStrike" dirty="0">
                          <a:solidFill>
                            <a:srgbClr val="000000"/>
                          </a:solidFill>
                          <a:effectLst/>
                          <a:latin typeface="Calibri"/>
                        </a:rPr>
                        <a:t>                       </a:t>
                      </a:r>
                      <a:r>
                        <a:rPr lang="en-US" sz="1400" b="0" i="0" u="none" strike="noStrike" dirty="0" smtClean="0">
                          <a:solidFill>
                            <a:srgbClr val="000000"/>
                          </a:solidFill>
                          <a:effectLst/>
                          <a:latin typeface="Calibri"/>
                        </a:rPr>
                        <a:t>$1,112.35</a:t>
                      </a:r>
                      <a:endParaRPr lang="en-US" sz="1400" b="0" i="0" u="none" strike="noStrike" dirty="0">
                        <a:solidFill>
                          <a:srgbClr val="000000"/>
                        </a:solidFill>
                        <a:effectLst/>
                        <a:latin typeface="Calibri"/>
                      </a:endParaRP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8"/>
                  </a:ext>
                </a:extLst>
              </a:tr>
              <a:tr h="362255">
                <a:tc gridSpan="3">
                  <a:txBody>
                    <a:bodyPr/>
                    <a:lstStyle/>
                    <a:p>
                      <a:pPr algn="ctr" fontAlgn="b"/>
                      <a:r>
                        <a:rPr lang="en-US" sz="1400" b="0" i="0" u="none" strike="noStrike">
                          <a:solidFill>
                            <a:srgbClr val="000000"/>
                          </a:solidFill>
                          <a:effectLst/>
                          <a:latin typeface="Calibri"/>
                        </a:rPr>
                        <a:t>TOTAL ACCOUNT BALANCE</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l" fontAlgn="b"/>
                      <a:r>
                        <a:rPr lang="en-US" sz="1400" b="0" i="0" u="none" strike="noStrike" dirty="0">
                          <a:solidFill>
                            <a:srgbClr val="000000"/>
                          </a:solidFill>
                          <a:effectLst/>
                          <a:latin typeface="Calibri"/>
                        </a:rPr>
                        <a:t>                       </a:t>
                      </a:r>
                      <a:r>
                        <a:rPr lang="en-US" sz="1400" b="0" i="0" u="none" strike="noStrike" dirty="0" smtClean="0">
                          <a:solidFill>
                            <a:srgbClr val="000000"/>
                          </a:solidFill>
                          <a:effectLst/>
                          <a:latin typeface="Calibri"/>
                        </a:rPr>
                        <a:t>$6,096.00</a:t>
                      </a:r>
                      <a:endParaRPr lang="en-US" sz="1400" b="0" i="0" u="none" strike="noStrike" dirty="0">
                        <a:solidFill>
                          <a:srgbClr val="000000"/>
                        </a:solidFill>
                        <a:effectLst/>
                        <a:latin typeface="Calibri"/>
                      </a:endParaRP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34251490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3B86FC-D900-4AF2-9C47-D54E42CD004F}" type="slidenum">
              <a:rPr lang="en-US" smtClean="0">
                <a:solidFill>
                  <a:prstClr val="white"/>
                </a:solidFill>
              </a:rPr>
              <a:pPr/>
              <a:t>19</a:t>
            </a:fld>
            <a:endParaRPr lang="en-US" dirty="0">
              <a:solidFill>
                <a:prstClr val="white"/>
              </a:solidFill>
            </a:endParaRPr>
          </a:p>
        </p:txBody>
      </p:sp>
      <p:pic>
        <p:nvPicPr>
          <p:cNvPr id="7" name="Content Placeholder 6"/>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304800" y="1104810"/>
            <a:ext cx="1466850" cy="1466850"/>
          </a:xfrm>
        </p:spPr>
      </p:pic>
      <p:sp>
        <p:nvSpPr>
          <p:cNvPr id="2" name="Title 1"/>
          <p:cNvSpPr>
            <a:spLocks noGrp="1"/>
          </p:cNvSpPr>
          <p:nvPr>
            <p:ph type="title" idx="4294967295"/>
          </p:nvPr>
        </p:nvSpPr>
        <p:spPr>
          <a:xfrm>
            <a:off x="730250" y="133349"/>
            <a:ext cx="7315200" cy="1154113"/>
          </a:xfrm>
        </p:spPr>
        <p:txBody>
          <a:bodyPr/>
          <a:lstStyle/>
          <a:p>
            <a:r>
              <a:rPr lang="en-US" dirty="0" smtClean="0"/>
              <a:t>eBill Examples</a:t>
            </a:r>
            <a:endParaRPr lang="en-US" dirty="0"/>
          </a:p>
        </p:txBody>
      </p:sp>
      <p:sp>
        <p:nvSpPr>
          <p:cNvPr id="9" name="Rectangle 8"/>
          <p:cNvSpPr/>
          <p:nvPr/>
        </p:nvSpPr>
        <p:spPr>
          <a:xfrm>
            <a:off x="5410200" y="1238071"/>
            <a:ext cx="3505200" cy="1200329"/>
          </a:xfrm>
          <a:prstGeom prst="rect">
            <a:avLst/>
          </a:prstGeom>
        </p:spPr>
        <p:txBody>
          <a:bodyPr wrap="square">
            <a:spAutoFit/>
          </a:bodyPr>
          <a:lstStyle/>
          <a:p>
            <a:pPr algn="r" fontAlgn="auto">
              <a:spcBef>
                <a:spcPts val="0"/>
              </a:spcBef>
              <a:spcAft>
                <a:spcPts val="0"/>
              </a:spcAft>
            </a:pPr>
            <a:r>
              <a:rPr lang="en-US" dirty="0" smtClean="0">
                <a:latin typeface="Arial"/>
              </a:rPr>
              <a:t>                        Reynolds, Mike</a:t>
            </a:r>
            <a:endParaRPr lang="en-US" dirty="0">
              <a:latin typeface="Arial"/>
            </a:endParaRPr>
          </a:p>
          <a:p>
            <a:pPr algn="r" fontAlgn="auto">
              <a:spcBef>
                <a:spcPts val="0"/>
              </a:spcBef>
              <a:spcAft>
                <a:spcPts val="0"/>
              </a:spcAft>
            </a:pPr>
            <a:r>
              <a:rPr lang="en-US" dirty="0" smtClean="0">
                <a:latin typeface="Arial"/>
              </a:rPr>
              <a:t>         Student ID# 902251977</a:t>
            </a:r>
          </a:p>
          <a:p>
            <a:pPr algn="r" fontAlgn="auto">
              <a:spcBef>
                <a:spcPts val="0"/>
              </a:spcBef>
              <a:spcAft>
                <a:spcPts val="0"/>
              </a:spcAft>
            </a:pPr>
            <a:r>
              <a:rPr lang="en-US" dirty="0" smtClean="0">
                <a:latin typeface="Arial"/>
              </a:rPr>
              <a:t> Statement </a:t>
            </a:r>
            <a:r>
              <a:rPr lang="en-US" dirty="0">
                <a:latin typeface="Arial"/>
              </a:rPr>
              <a:t>Date: </a:t>
            </a:r>
            <a:r>
              <a:rPr lang="en-US" dirty="0" smtClean="0">
                <a:latin typeface="Arial"/>
              </a:rPr>
              <a:t>07-12-2019</a:t>
            </a:r>
            <a:endParaRPr lang="en-US" dirty="0">
              <a:latin typeface="Arial"/>
            </a:endParaRPr>
          </a:p>
          <a:p>
            <a:pPr algn="r" fontAlgn="auto">
              <a:spcBef>
                <a:spcPts val="0"/>
              </a:spcBef>
              <a:spcAft>
                <a:spcPts val="0"/>
              </a:spcAft>
            </a:pPr>
            <a:r>
              <a:rPr lang="en-US" dirty="0">
                <a:latin typeface="Arial"/>
              </a:rPr>
              <a:t> </a:t>
            </a:r>
            <a:r>
              <a:rPr lang="en-US" dirty="0" smtClean="0">
                <a:latin typeface="Arial"/>
              </a:rPr>
              <a:t>          Due </a:t>
            </a:r>
            <a:r>
              <a:rPr lang="en-US" dirty="0">
                <a:latin typeface="Arial"/>
              </a:rPr>
              <a:t>Date: </a:t>
            </a:r>
            <a:r>
              <a:rPr lang="en-US" dirty="0" smtClean="0">
                <a:latin typeface="Arial"/>
              </a:rPr>
              <a:t>08-09-2019</a:t>
            </a:r>
            <a:endParaRPr lang="en-US" dirty="0">
              <a:latin typeface="Arial"/>
            </a:endParaRPr>
          </a:p>
        </p:txBody>
      </p:sp>
      <p:sp>
        <p:nvSpPr>
          <p:cNvPr id="16" name="Rectangle 2"/>
          <p:cNvSpPr>
            <a:spLocks noChangeArrowheads="1"/>
          </p:cNvSpPr>
          <p:nvPr/>
        </p:nvSpPr>
        <p:spPr bwMode="auto">
          <a:xfrm>
            <a:off x="4025900" y="2454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altLang="en-US" smtClean="0">
                <a:solidFill>
                  <a:prstClr val="white"/>
                </a:solidFill>
                <a:latin typeface="Arial" pitchFamily="34" charset="0"/>
                <a:cs typeface="Arial" pitchFamily="34" charset="0"/>
              </a:rPr>
              <a:t/>
            </a:r>
            <a:br>
              <a:rPr lang="en-US" altLang="en-US" smtClean="0">
                <a:solidFill>
                  <a:prstClr val="white"/>
                </a:solidFill>
                <a:latin typeface="Arial" pitchFamily="34" charset="0"/>
                <a:cs typeface="Arial" pitchFamily="34" charset="0"/>
              </a:rPr>
            </a:br>
            <a:endParaRPr lang="en-US" altLang="en-US" smtClean="0">
              <a:solidFill>
                <a:prstClr val="white"/>
              </a:solidFill>
              <a:latin typeface="Arial" pitchFamily="34" charset="0"/>
              <a:cs typeface="Arial" pitchFamily="34" charset="0"/>
            </a:endParaRPr>
          </a:p>
        </p:txBody>
      </p:sp>
      <p:sp>
        <p:nvSpPr>
          <p:cNvPr id="3" name="TextBox 2"/>
          <p:cNvSpPr txBox="1"/>
          <p:nvPr/>
        </p:nvSpPr>
        <p:spPr>
          <a:xfrm>
            <a:off x="2741428" y="1676400"/>
            <a:ext cx="2667000" cy="861774"/>
          </a:xfrm>
          <a:prstGeom prst="rect">
            <a:avLst/>
          </a:prstGeom>
          <a:noFill/>
        </p:spPr>
        <p:txBody>
          <a:bodyPr wrap="square" rtlCol="0">
            <a:spAutoFit/>
          </a:bodyPr>
          <a:lstStyle/>
          <a:p>
            <a:r>
              <a:rPr lang="en-US" sz="1000" dirty="0"/>
              <a:t>Auburn University</a:t>
            </a:r>
            <a:br>
              <a:rPr lang="en-US" sz="1000" dirty="0"/>
            </a:br>
            <a:r>
              <a:rPr lang="en-US" sz="1000" dirty="0"/>
              <a:t>Office of Student Financial Services</a:t>
            </a:r>
            <a:br>
              <a:rPr lang="en-US" sz="1000" dirty="0"/>
            </a:br>
            <a:r>
              <a:rPr lang="en-US" sz="1000" dirty="0"/>
              <a:t>203 Mary Martin Hall</a:t>
            </a:r>
            <a:br>
              <a:rPr lang="en-US" sz="1000" dirty="0"/>
            </a:br>
            <a:r>
              <a:rPr lang="en-US" sz="1000" dirty="0"/>
              <a:t>Auburn University, AL. 36849-5119</a:t>
            </a:r>
            <a:br>
              <a:rPr lang="en-US" sz="1000" dirty="0"/>
            </a:br>
            <a:r>
              <a:rPr lang="en-US" sz="1000" dirty="0"/>
              <a:t>(334) 844-4634</a:t>
            </a:r>
          </a:p>
        </p:txBody>
      </p:sp>
      <p:graphicFrame>
        <p:nvGraphicFramePr>
          <p:cNvPr id="5" name="Table 4"/>
          <p:cNvGraphicFramePr>
            <a:graphicFrameLocks noGrp="1"/>
          </p:cNvGraphicFramePr>
          <p:nvPr>
            <p:extLst>
              <p:ext uri="{D42A27DB-BD31-4B8C-83A1-F6EECF244321}">
                <p14:modId xmlns:p14="http://schemas.microsoft.com/office/powerpoint/2010/main" val="2962409762"/>
              </p:ext>
            </p:extLst>
          </p:nvPr>
        </p:nvGraphicFramePr>
        <p:xfrm>
          <a:off x="762000" y="2895598"/>
          <a:ext cx="7251701" cy="3657605"/>
        </p:xfrm>
        <a:graphic>
          <a:graphicData uri="http://schemas.openxmlformats.org/drawingml/2006/table">
            <a:tbl>
              <a:tblPr/>
              <a:tblGrid>
                <a:gridCol w="1475381">
                  <a:extLst>
                    <a:ext uri="{9D8B030D-6E8A-4147-A177-3AD203B41FA5}">
                      <a16:colId xmlns="" xmlns:a16="http://schemas.microsoft.com/office/drawing/2014/main" val="20000"/>
                    </a:ext>
                  </a:extLst>
                </a:gridCol>
                <a:gridCol w="703852">
                  <a:extLst>
                    <a:ext uri="{9D8B030D-6E8A-4147-A177-3AD203B41FA5}">
                      <a16:colId xmlns="" xmlns:a16="http://schemas.microsoft.com/office/drawing/2014/main" val="20001"/>
                    </a:ext>
                  </a:extLst>
                </a:gridCol>
                <a:gridCol w="2507470">
                  <a:extLst>
                    <a:ext uri="{9D8B030D-6E8A-4147-A177-3AD203B41FA5}">
                      <a16:colId xmlns="" xmlns:a16="http://schemas.microsoft.com/office/drawing/2014/main" val="20002"/>
                    </a:ext>
                  </a:extLst>
                </a:gridCol>
                <a:gridCol w="923805">
                  <a:extLst>
                    <a:ext uri="{9D8B030D-6E8A-4147-A177-3AD203B41FA5}">
                      <a16:colId xmlns="" xmlns:a16="http://schemas.microsoft.com/office/drawing/2014/main" val="20003"/>
                    </a:ext>
                  </a:extLst>
                </a:gridCol>
                <a:gridCol w="839208">
                  <a:extLst>
                    <a:ext uri="{9D8B030D-6E8A-4147-A177-3AD203B41FA5}">
                      <a16:colId xmlns="" xmlns:a16="http://schemas.microsoft.com/office/drawing/2014/main" val="20004"/>
                    </a:ext>
                  </a:extLst>
                </a:gridCol>
                <a:gridCol w="801985">
                  <a:extLst>
                    <a:ext uri="{9D8B030D-6E8A-4147-A177-3AD203B41FA5}">
                      <a16:colId xmlns="" xmlns:a16="http://schemas.microsoft.com/office/drawing/2014/main" val="20005"/>
                    </a:ext>
                  </a:extLst>
                </a:gridCol>
              </a:tblGrid>
              <a:tr h="348959">
                <a:tc>
                  <a:txBody>
                    <a:bodyPr/>
                    <a:lstStyle/>
                    <a:p>
                      <a:pPr algn="l" fontAlgn="b"/>
                      <a:r>
                        <a:rPr lang="en-US" sz="1400" b="1" i="0" u="none" strike="noStrike" dirty="0">
                          <a:solidFill>
                            <a:srgbClr val="FFFFFF"/>
                          </a:solidFill>
                          <a:effectLst/>
                          <a:latin typeface="Calibri"/>
                        </a:rPr>
                        <a:t>Transaction Date</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b"/>
                      <a:r>
                        <a:rPr lang="en-US" sz="1400" b="1" i="0" u="none" strike="noStrike">
                          <a:solidFill>
                            <a:srgbClr val="FFFFFF"/>
                          </a:solidFill>
                          <a:effectLst/>
                          <a:latin typeface="Calibri"/>
                        </a:rPr>
                        <a:t>Code</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gridSpan="2">
                  <a:txBody>
                    <a:bodyPr/>
                    <a:lstStyle/>
                    <a:p>
                      <a:pPr algn="ctr" fontAlgn="b"/>
                      <a:r>
                        <a:rPr lang="en-US" sz="1400" b="1" i="0" u="none" strike="noStrike">
                          <a:solidFill>
                            <a:srgbClr val="FFFFFF"/>
                          </a:solidFill>
                          <a:effectLst/>
                          <a:latin typeface="Calibri"/>
                        </a:rPr>
                        <a:t>Description</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lang="en-US"/>
                    </a:p>
                  </a:txBody>
                  <a:tcPr/>
                </a:tc>
                <a:tc>
                  <a:txBody>
                    <a:bodyPr/>
                    <a:lstStyle/>
                    <a:p>
                      <a:pPr algn="ctr" fontAlgn="b"/>
                      <a:r>
                        <a:rPr lang="en-US" sz="1400" b="1" i="0" u="none" strike="noStrike">
                          <a:solidFill>
                            <a:srgbClr val="FFFFFF"/>
                          </a:solidFill>
                          <a:effectLst/>
                          <a:latin typeface="Calibri"/>
                        </a:rPr>
                        <a:t>Charge</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A5A5A5"/>
                    </a:solidFill>
                  </a:tcPr>
                </a:tc>
                <a:tc>
                  <a:txBody>
                    <a:bodyPr/>
                    <a:lstStyle/>
                    <a:p>
                      <a:pPr algn="ctr" fontAlgn="b"/>
                      <a:r>
                        <a:rPr lang="en-US" sz="1400" b="1" i="0" u="none" strike="noStrike">
                          <a:solidFill>
                            <a:srgbClr val="FFFFFF"/>
                          </a:solidFill>
                          <a:effectLst/>
                          <a:latin typeface="Calibri"/>
                        </a:rPr>
                        <a:t>Credit</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extLst>
                  <a:ext uri="{0D108BD9-81ED-4DB2-BD59-A6C34878D82A}">
                    <a16:rowId xmlns="" xmlns:a16="http://schemas.microsoft.com/office/drawing/2014/main" val="10000"/>
                  </a:ext>
                </a:extLst>
              </a:tr>
              <a:tr h="336034">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l" fontAlgn="b"/>
                      <a:r>
                        <a:rPr lang="en-US" sz="1400" b="0" i="0" u="none" strike="noStrike">
                          <a:solidFill>
                            <a:srgbClr val="000000"/>
                          </a:solidFill>
                          <a:effectLst/>
                          <a:latin typeface="Calibri"/>
                        </a:rPr>
                        <a:t>Previous Account Balance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r" fontAlgn="b"/>
                      <a:r>
                        <a:rPr lang="en-US" sz="1400" b="0" i="0" u="none" strike="noStrike">
                          <a:solidFill>
                            <a:srgbClr val="000000"/>
                          </a:solidFill>
                          <a:effectLst/>
                          <a:latin typeface="Calibri"/>
                        </a:rPr>
                        <a:t>25.00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3F3F3F"/>
                      </a:solidFill>
                      <a:prstDash val="solid"/>
                      <a:round/>
                      <a:headEnd type="none" w="med" len="med"/>
                      <a:tailEnd type="none" w="med" len="med"/>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1"/>
                  </a:ext>
                </a:extLst>
              </a:tr>
              <a:tr h="323110">
                <a:tc>
                  <a:txBody>
                    <a:bodyPr/>
                    <a:lstStyle/>
                    <a:p>
                      <a:pPr algn="l" fontAlgn="b"/>
                      <a:r>
                        <a:rPr lang="en-US" sz="14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400" b="0" i="0" u="none" strike="noStrike">
                          <a:solidFill>
                            <a:srgbClr val="000000"/>
                          </a:solidFill>
                          <a:effectLst/>
                          <a:latin typeface="Calibri"/>
                        </a:rPr>
                        <a:t>---CURRENT CHARGES/PAYMENTS---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2"/>
                  </a:ext>
                </a:extLst>
              </a:tr>
              <a:tr h="323110">
                <a:tc>
                  <a:txBody>
                    <a:bodyPr/>
                    <a:lstStyle/>
                    <a:p>
                      <a:pPr algn="ctr" fontAlgn="b"/>
                      <a:r>
                        <a:rPr lang="en-US" sz="1400" b="0" i="0" u="none" strike="noStrike" dirty="0" smtClean="0">
                          <a:solidFill>
                            <a:srgbClr val="000000"/>
                          </a:solidFill>
                          <a:effectLst/>
                          <a:latin typeface="Calibri"/>
                        </a:rPr>
                        <a:t>07-12-2019</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smtClean="0">
                          <a:solidFill>
                            <a:srgbClr val="000000"/>
                          </a:solidFill>
                          <a:effectLst/>
                          <a:latin typeface="Calibri"/>
                        </a:rPr>
                        <a:t>202010</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400" b="0" i="0" u="none" strike="noStrike">
                          <a:solidFill>
                            <a:srgbClr val="000000"/>
                          </a:solidFill>
                          <a:effectLst/>
                          <a:latin typeface="Calibri"/>
                        </a:rPr>
                        <a:t>Dining Plan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r>
                        <a:rPr lang="en-US" sz="1400" b="0" i="0" u="none" strike="noStrike" dirty="0" smtClean="0">
                          <a:solidFill>
                            <a:srgbClr val="000000"/>
                          </a:solidFill>
                          <a:effectLst/>
                          <a:latin typeface="Calibri"/>
                        </a:rPr>
                        <a:t>350.00</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3"/>
                  </a:ext>
                </a:extLst>
              </a:tr>
              <a:tr h="323110">
                <a:tc>
                  <a:txBody>
                    <a:bodyPr/>
                    <a:lstStyle/>
                    <a:p>
                      <a:pPr algn="ctr" fontAlgn="b"/>
                      <a:r>
                        <a:rPr lang="en-US" sz="1400" b="0" i="0" u="none" strike="noStrike" dirty="0" smtClean="0">
                          <a:solidFill>
                            <a:srgbClr val="000000"/>
                          </a:solidFill>
                          <a:effectLst/>
                          <a:latin typeface="Calibri"/>
                        </a:rPr>
                        <a:t>07-12-2019</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smtClean="0">
                          <a:solidFill>
                            <a:srgbClr val="000000"/>
                          </a:solidFill>
                          <a:effectLst/>
                          <a:latin typeface="Calibri"/>
                        </a:rPr>
                        <a:t>202010</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400" b="0" i="0" u="none" strike="noStrike">
                          <a:solidFill>
                            <a:srgbClr val="000000"/>
                          </a:solidFill>
                          <a:effectLst/>
                          <a:latin typeface="Calibri"/>
                        </a:rPr>
                        <a:t>Tuition Resident Undergraduate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r>
                        <a:rPr lang="en-US" sz="1400" b="0" i="0" u="none" strike="noStrike" dirty="0" smtClean="0">
                          <a:solidFill>
                            <a:srgbClr val="000000"/>
                          </a:solidFill>
                          <a:effectLst/>
                          <a:latin typeface="Calibri"/>
                        </a:rPr>
                        <a:t>5,746.00</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4"/>
                  </a:ext>
                </a:extLst>
              </a:tr>
              <a:tr h="323110">
                <a:tc>
                  <a:txBody>
                    <a:bodyPr/>
                    <a:lstStyle/>
                    <a:p>
                      <a:pPr algn="l" fontAlgn="b"/>
                      <a:r>
                        <a:rPr lang="en-US" sz="14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400" b="1" i="0" u="none" strike="noStrike">
                          <a:solidFill>
                            <a:srgbClr val="000000"/>
                          </a:solidFill>
                          <a:effectLst/>
                          <a:latin typeface="Calibri"/>
                        </a:rPr>
                        <a:t>$$$ESTIMATED FINANCIAL AID$$$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r>
                        <a:rPr lang="en-US" sz="14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5"/>
                  </a:ext>
                </a:extLst>
              </a:tr>
              <a:tr h="323110">
                <a:tc>
                  <a:txBody>
                    <a:bodyPr/>
                    <a:lstStyle/>
                    <a:p>
                      <a:pPr algn="ctr" fontAlgn="b"/>
                      <a:r>
                        <a:rPr lang="en-US" sz="1400" b="0" i="0" u="none" strike="noStrike" dirty="0" smtClean="0">
                          <a:solidFill>
                            <a:srgbClr val="000000"/>
                          </a:solidFill>
                          <a:effectLst/>
                          <a:latin typeface="Calibri"/>
                        </a:rPr>
                        <a:t>07-12-2019</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smtClean="0">
                          <a:solidFill>
                            <a:srgbClr val="000000"/>
                          </a:solidFill>
                          <a:effectLst/>
                          <a:latin typeface="Calibri"/>
                        </a:rPr>
                        <a:t>202010</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smtClean="0">
                          <a:solidFill>
                            <a:srgbClr val="000000"/>
                          </a:solidFill>
                          <a:effectLst/>
                          <a:latin typeface="Calibri"/>
                        </a:rPr>
                        <a:t>Subsidized </a:t>
                      </a:r>
                      <a:r>
                        <a:rPr lang="en-US" sz="1400" b="0" i="0" u="none" strike="noStrike" dirty="0">
                          <a:solidFill>
                            <a:srgbClr val="000000"/>
                          </a:solidFill>
                          <a:effectLst/>
                          <a:latin typeface="Calibri"/>
                        </a:rPr>
                        <a:t>Direct Loan</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smtClean="0">
                          <a:solidFill>
                            <a:srgbClr val="000000"/>
                          </a:solidFill>
                          <a:effectLst/>
                          <a:latin typeface="Calibri"/>
                        </a:rPr>
                        <a:t>2,723.00</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6"/>
                  </a:ext>
                </a:extLst>
              </a:tr>
              <a:tr h="323110">
                <a:tc>
                  <a:txBody>
                    <a:bodyPr/>
                    <a:lstStyle/>
                    <a:p>
                      <a:pPr algn="ctr" fontAlgn="b"/>
                      <a:r>
                        <a:rPr lang="en-US" sz="1400" b="0" i="0" u="none" strike="noStrike" dirty="0" smtClean="0">
                          <a:solidFill>
                            <a:srgbClr val="000000"/>
                          </a:solidFill>
                          <a:effectLst/>
                          <a:latin typeface="Calibri"/>
                        </a:rPr>
                        <a:t>07-12-2019</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smtClean="0">
                          <a:solidFill>
                            <a:srgbClr val="000000"/>
                          </a:solidFill>
                          <a:effectLst/>
                          <a:latin typeface="Calibri"/>
                        </a:rPr>
                        <a:t>202010</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a:rPr>
                        <a:t>Federal Pell Grant</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a:solidFill>
                            <a:srgbClr val="000000"/>
                          </a:solidFill>
                          <a:effectLst/>
                          <a:latin typeface="Calibri"/>
                        </a:rPr>
                        <a:t>2,887.00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7"/>
                  </a:ext>
                </a:extLst>
              </a:tr>
              <a:tr h="336034">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gridSpan="2">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348959">
                <a:tc gridSpan="3">
                  <a:txBody>
                    <a:bodyPr/>
                    <a:lstStyle/>
                    <a:p>
                      <a:pPr algn="ctr" fontAlgn="b"/>
                      <a:r>
                        <a:rPr lang="en-US" sz="1400" b="0" i="0" u="none" strike="noStrike">
                          <a:solidFill>
                            <a:srgbClr val="000000"/>
                          </a:solidFill>
                          <a:effectLst/>
                          <a:latin typeface="Calibri"/>
                        </a:rPr>
                        <a:t>CURRENT DUE</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l" fontAlgn="b"/>
                      <a:r>
                        <a:rPr lang="en-US" sz="1400" b="0" i="0" u="none" strike="noStrike" dirty="0">
                          <a:solidFill>
                            <a:srgbClr val="000000"/>
                          </a:solidFill>
                          <a:effectLst/>
                          <a:latin typeface="Calibri"/>
                        </a:rPr>
                        <a:t>                       </a:t>
                      </a:r>
                      <a:r>
                        <a:rPr lang="en-US" sz="1400" b="0" i="0" u="none" strike="noStrike" dirty="0" smtClean="0">
                          <a:solidFill>
                            <a:srgbClr val="000000"/>
                          </a:solidFill>
                          <a:effectLst/>
                          <a:latin typeface="Calibri"/>
                        </a:rPr>
                        <a:t>$511.00</a:t>
                      </a:r>
                      <a:endParaRPr lang="en-US" sz="1400" b="0" i="0" u="none" strike="noStrike" dirty="0">
                        <a:solidFill>
                          <a:srgbClr val="000000"/>
                        </a:solidFill>
                        <a:effectLst/>
                        <a:latin typeface="Calibri"/>
                      </a:endParaRP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9"/>
                  </a:ext>
                </a:extLst>
              </a:tr>
              <a:tr h="348959">
                <a:tc gridSpan="3">
                  <a:txBody>
                    <a:bodyPr/>
                    <a:lstStyle/>
                    <a:p>
                      <a:pPr algn="ctr" fontAlgn="b"/>
                      <a:r>
                        <a:rPr lang="en-US" sz="1400" b="0" i="0" u="none" strike="noStrike">
                          <a:solidFill>
                            <a:srgbClr val="000000"/>
                          </a:solidFill>
                          <a:effectLst/>
                          <a:latin typeface="Calibri"/>
                        </a:rPr>
                        <a:t>TOTAL ACCOUNT BALANCE</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l" fontAlgn="b"/>
                      <a:r>
                        <a:rPr lang="en-US" sz="1400" b="0" i="0" u="none" strike="noStrike" dirty="0">
                          <a:solidFill>
                            <a:srgbClr val="000000"/>
                          </a:solidFill>
                          <a:effectLst/>
                          <a:latin typeface="Calibri"/>
                        </a:rPr>
                        <a:t>                       </a:t>
                      </a:r>
                      <a:r>
                        <a:rPr lang="en-US" sz="1400" b="0" i="0" u="none" strike="noStrike" dirty="0" smtClean="0">
                          <a:solidFill>
                            <a:srgbClr val="000000"/>
                          </a:solidFill>
                          <a:effectLst/>
                          <a:latin typeface="Calibri"/>
                        </a:rPr>
                        <a:t>$6,121.00</a:t>
                      </a:r>
                      <a:endParaRPr lang="en-US" sz="1400" b="0" i="0" u="none" strike="noStrike" dirty="0">
                        <a:solidFill>
                          <a:srgbClr val="000000"/>
                        </a:solidFill>
                        <a:effectLst/>
                        <a:latin typeface="Calibri"/>
                      </a:endParaRP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4144114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295400"/>
            <a:ext cx="8229600" cy="5105400"/>
          </a:xfrm>
        </p:spPr>
        <p:txBody>
          <a:bodyPr/>
          <a:lstStyle/>
          <a:p>
            <a:r>
              <a:rPr lang="en-US" dirty="0" smtClean="0"/>
              <a:t>Student Financial Services</a:t>
            </a:r>
          </a:p>
          <a:p>
            <a:r>
              <a:rPr lang="en-US" dirty="0"/>
              <a:t>New Student Checklist</a:t>
            </a:r>
          </a:p>
          <a:p>
            <a:r>
              <a:rPr lang="en-US" dirty="0" smtClean="0"/>
              <a:t>Where to Access E-Bill</a:t>
            </a:r>
          </a:p>
          <a:p>
            <a:r>
              <a:rPr lang="en-US" dirty="0" err="1" smtClean="0"/>
              <a:t>eBill</a:t>
            </a:r>
            <a:r>
              <a:rPr lang="en-US" dirty="0" smtClean="0"/>
              <a:t> Examples</a:t>
            </a:r>
          </a:p>
          <a:p>
            <a:r>
              <a:rPr lang="en-US" dirty="0"/>
              <a:t>Important </a:t>
            </a:r>
            <a:r>
              <a:rPr lang="en-US" dirty="0" smtClean="0"/>
              <a:t>Dates</a:t>
            </a:r>
          </a:p>
          <a:p>
            <a:r>
              <a:rPr lang="en-US" dirty="0"/>
              <a:t>Payment Plan</a:t>
            </a:r>
          </a:p>
          <a:p>
            <a:r>
              <a:rPr lang="en-US" dirty="0" smtClean="0"/>
              <a:t>Financial </a:t>
            </a:r>
            <a:r>
              <a:rPr lang="en-US" dirty="0"/>
              <a:t>Release of Information </a:t>
            </a:r>
          </a:p>
          <a:p>
            <a:r>
              <a:rPr lang="en-US" dirty="0" smtClean="0"/>
              <a:t>Authorized </a:t>
            </a:r>
            <a:r>
              <a:rPr lang="en-US" dirty="0"/>
              <a:t>User for </a:t>
            </a:r>
            <a:r>
              <a:rPr lang="en-US" dirty="0" err="1"/>
              <a:t>ebill</a:t>
            </a:r>
            <a:r>
              <a:rPr lang="en-US" dirty="0"/>
              <a:t> </a:t>
            </a:r>
            <a:r>
              <a:rPr lang="en-US" dirty="0" smtClean="0"/>
              <a:t>system</a:t>
            </a:r>
          </a:p>
          <a:p>
            <a:r>
              <a:rPr lang="en-US" dirty="0" smtClean="0"/>
              <a:t>Making Payments</a:t>
            </a:r>
          </a:p>
          <a:p>
            <a:endParaRPr lang="en-US" dirty="0"/>
          </a:p>
          <a:p>
            <a:pPr marL="0" indent="0">
              <a:buNone/>
            </a:pPr>
            <a:endParaRPr lang="en-US" dirty="0"/>
          </a:p>
          <a:p>
            <a:endParaRPr lang="en-US" sz="2400" dirty="0" smtClean="0"/>
          </a:p>
          <a:p>
            <a:endParaRPr lang="en-US" dirty="0" smtClean="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77000" y="457200"/>
            <a:ext cx="2400300" cy="2320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8774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Important Dates</a:t>
            </a:r>
            <a:endParaRPr lang="en-US" dirty="0"/>
          </a:p>
        </p:txBody>
      </p:sp>
      <p:sp>
        <p:nvSpPr>
          <p:cNvPr id="4" name="Content Placeholder 3"/>
          <p:cNvSpPr>
            <a:spLocks noGrp="1"/>
          </p:cNvSpPr>
          <p:nvPr>
            <p:ph idx="1"/>
          </p:nvPr>
        </p:nvSpPr>
        <p:spPr>
          <a:xfrm>
            <a:off x="457200" y="1295400"/>
            <a:ext cx="8229600" cy="4525963"/>
          </a:xfrm>
        </p:spPr>
        <p:txBody>
          <a:bodyPr>
            <a:normAutofit/>
          </a:bodyPr>
          <a:lstStyle/>
          <a:p>
            <a:r>
              <a:rPr lang="en-US" sz="3200" dirty="0" smtClean="0"/>
              <a:t> </a:t>
            </a:r>
            <a:r>
              <a:rPr lang="en-US" sz="3400" dirty="0" smtClean="0"/>
              <a:t>First Fall</a:t>
            </a:r>
            <a:r>
              <a:rPr lang="en-US" sz="3400" b="1" dirty="0" smtClean="0"/>
              <a:t> </a:t>
            </a:r>
            <a:r>
              <a:rPr lang="en-US" sz="3400" b="1" u="sng" dirty="0" smtClean="0"/>
              <a:t>Bill</a:t>
            </a:r>
            <a:r>
              <a:rPr lang="en-US" sz="3400" b="1" dirty="0" smtClean="0"/>
              <a:t> </a:t>
            </a:r>
            <a:r>
              <a:rPr lang="en-US" sz="3400" dirty="0" smtClean="0"/>
              <a:t>Date - July 12, 2019</a:t>
            </a:r>
          </a:p>
          <a:p>
            <a:r>
              <a:rPr lang="en-US" sz="3400" dirty="0" smtClean="0"/>
              <a:t> First Fall </a:t>
            </a:r>
            <a:r>
              <a:rPr lang="en-US" sz="3400" b="1" u="sng" dirty="0" smtClean="0"/>
              <a:t>Due</a:t>
            </a:r>
            <a:r>
              <a:rPr lang="en-US" sz="3400" dirty="0" smtClean="0"/>
              <a:t> Date - August 09, 2019</a:t>
            </a:r>
          </a:p>
          <a:p>
            <a:pPr lvl="1"/>
            <a:r>
              <a:rPr lang="en-US" sz="3400" dirty="0" smtClean="0"/>
              <a:t> Must pay at least 50% by August 9, 2019 or class schedule will be dropped</a:t>
            </a:r>
            <a:endParaRPr lang="en-US" sz="3400" dirty="0"/>
          </a:p>
          <a:p>
            <a:r>
              <a:rPr lang="en-US" sz="3400" dirty="0" smtClean="0"/>
              <a:t>Second Fall </a:t>
            </a:r>
            <a:r>
              <a:rPr lang="en-US" sz="3400" b="1" u="sng" dirty="0"/>
              <a:t>B</a:t>
            </a:r>
            <a:r>
              <a:rPr lang="en-US" sz="3400" b="1" u="sng" dirty="0" smtClean="0"/>
              <a:t>ill</a:t>
            </a:r>
            <a:r>
              <a:rPr lang="en-US" sz="3400" dirty="0" smtClean="0"/>
              <a:t> date – August 15, 2019</a:t>
            </a:r>
          </a:p>
          <a:p>
            <a:r>
              <a:rPr lang="en-US" sz="3400" dirty="0" smtClean="0"/>
              <a:t>Second Fall </a:t>
            </a:r>
            <a:r>
              <a:rPr lang="en-US" sz="3400" b="1" u="sng" dirty="0"/>
              <a:t>D</a:t>
            </a:r>
            <a:r>
              <a:rPr lang="en-US" sz="3400" b="1" u="sng" dirty="0" smtClean="0"/>
              <a:t>ue</a:t>
            </a:r>
            <a:r>
              <a:rPr lang="en-US" sz="3400" dirty="0" smtClean="0"/>
              <a:t> date – September 6, 2019</a:t>
            </a:r>
            <a:endParaRPr lang="en-US" sz="3400" dirty="0"/>
          </a:p>
        </p:txBody>
      </p:sp>
      <p:sp>
        <p:nvSpPr>
          <p:cNvPr id="2" name="Slide Number Placeholder 1"/>
          <p:cNvSpPr>
            <a:spLocks noGrp="1"/>
          </p:cNvSpPr>
          <p:nvPr>
            <p:ph type="sldNum" sz="quarter" idx="12"/>
          </p:nvPr>
        </p:nvSpPr>
        <p:spPr/>
        <p:txBody>
          <a:bodyPr/>
          <a:lstStyle/>
          <a:p>
            <a:fld id="{C63B86FC-D900-4AF2-9C47-D54E42CD004F}" type="slidenum">
              <a:rPr lang="en-US" smtClean="0"/>
              <a:t>20</a:t>
            </a:fld>
            <a:endParaRPr lang="en-US" dirty="0"/>
          </a:p>
        </p:txBody>
      </p:sp>
      <p:sp>
        <p:nvSpPr>
          <p:cNvPr id="6" name="TextBox 5"/>
          <p:cNvSpPr txBox="1"/>
          <p:nvPr/>
        </p:nvSpPr>
        <p:spPr>
          <a:xfrm>
            <a:off x="609600" y="5636697"/>
            <a:ext cx="7467600" cy="369332"/>
          </a:xfrm>
          <a:prstGeom prst="rect">
            <a:avLst/>
          </a:prstGeom>
          <a:solidFill>
            <a:schemeClr val="tx2">
              <a:lumMod val="40000"/>
              <a:lumOff val="60000"/>
            </a:schemeClr>
          </a:solidFill>
        </p:spPr>
        <p:txBody>
          <a:bodyPr wrap="square" rtlCol="0">
            <a:spAutoFit/>
          </a:bodyPr>
          <a:lstStyle/>
          <a:p>
            <a:r>
              <a:rPr lang="en-US" dirty="0" smtClean="0">
                <a:solidFill>
                  <a:schemeClr val="bg1"/>
                </a:solidFill>
              </a:rPr>
              <a:t>Annual Billing Schedule can be found at www.auburn.edu/billing</a:t>
            </a:r>
            <a:endParaRPr lang="en-US" dirty="0">
              <a:solidFill>
                <a:schemeClr val="bg1"/>
              </a:solidFill>
            </a:endParaRPr>
          </a:p>
        </p:txBody>
      </p:sp>
    </p:spTree>
    <p:extLst>
      <p:ext uri="{BB962C8B-B14F-4D97-AF65-F5344CB8AC3E}">
        <p14:creationId xmlns:p14="http://schemas.microsoft.com/office/powerpoint/2010/main" val="21495791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Payments accepted</a:t>
            </a:r>
            <a:endParaRPr lang="en-US" dirty="0"/>
          </a:p>
        </p:txBody>
      </p:sp>
      <p:sp>
        <p:nvSpPr>
          <p:cNvPr id="3" name="Content Placeholder 2"/>
          <p:cNvSpPr>
            <a:spLocks noGrp="1"/>
          </p:cNvSpPr>
          <p:nvPr>
            <p:ph idx="1"/>
          </p:nvPr>
        </p:nvSpPr>
        <p:spPr/>
        <p:txBody>
          <a:bodyPr/>
          <a:lstStyle/>
          <a:p>
            <a:r>
              <a:rPr lang="en-US" dirty="0" smtClean="0"/>
              <a:t>Online</a:t>
            </a:r>
          </a:p>
          <a:p>
            <a:pPr lvl="1"/>
            <a:r>
              <a:rPr lang="en-US" dirty="0" smtClean="0"/>
              <a:t>E-check</a:t>
            </a:r>
          </a:p>
          <a:p>
            <a:pPr lvl="1"/>
            <a:r>
              <a:rPr lang="en-US" dirty="0" smtClean="0"/>
              <a:t>Debit/Credit (VISA/MC/AM EX/DISCOVER)</a:t>
            </a:r>
            <a:endParaRPr lang="en-US" dirty="0"/>
          </a:p>
          <a:p>
            <a:r>
              <a:rPr lang="en-US" dirty="0" smtClean="0"/>
              <a:t>In office</a:t>
            </a:r>
          </a:p>
          <a:p>
            <a:pPr lvl="1"/>
            <a:r>
              <a:rPr lang="en-US" dirty="0" smtClean="0"/>
              <a:t>Check or cash</a:t>
            </a:r>
            <a:endParaRPr lang="en-US" dirty="0"/>
          </a:p>
          <a:p>
            <a:pPr marL="457200" lvl="1" indent="0">
              <a:buNone/>
            </a:pPr>
            <a:r>
              <a:rPr lang="en-US" dirty="0" smtClean="0">
                <a:solidFill>
                  <a:srgbClr val="FF0000"/>
                </a:solidFill>
              </a:rPr>
              <a:t>EFFECTIVE 12/1/2019 – For payments made by debit/credit cards, a 2.85% convenience fee will be paid to our payment servicer (</a:t>
            </a:r>
            <a:r>
              <a:rPr lang="en-US" dirty="0" err="1" smtClean="0">
                <a:solidFill>
                  <a:srgbClr val="FF0000"/>
                </a:solidFill>
              </a:rPr>
              <a:t>TouchNet</a:t>
            </a:r>
            <a:r>
              <a:rPr lang="en-US" dirty="0" smtClean="0">
                <a:solidFill>
                  <a:srgbClr val="FF0000"/>
                </a:solidFill>
              </a:rPr>
              <a:t>).</a:t>
            </a:r>
          </a:p>
          <a:p>
            <a:pPr marL="457200" lvl="1" indent="0">
              <a:buNone/>
            </a:pPr>
            <a:endParaRPr lang="en-US" dirty="0">
              <a:solidFill>
                <a:srgbClr val="FF0000"/>
              </a:solidFill>
            </a:endParaRPr>
          </a:p>
          <a:p>
            <a:pPr marL="457200" lvl="1" indent="0">
              <a:buNone/>
            </a:pPr>
            <a:endParaRPr lang="en-US" dirty="0" smtClean="0"/>
          </a:p>
        </p:txBody>
      </p:sp>
    </p:spTree>
    <p:extLst>
      <p:ext uri="{BB962C8B-B14F-4D97-AF65-F5344CB8AC3E}">
        <p14:creationId xmlns:p14="http://schemas.microsoft.com/office/powerpoint/2010/main" val="5998675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Payment Plan</a:t>
            </a:r>
            <a:endParaRPr lang="en-US" dirty="0"/>
          </a:p>
        </p:txBody>
      </p:sp>
      <p:sp>
        <p:nvSpPr>
          <p:cNvPr id="5" name="Content Placeholder 4"/>
          <p:cNvSpPr>
            <a:spLocks noGrp="1"/>
          </p:cNvSpPr>
          <p:nvPr>
            <p:ph idx="1"/>
          </p:nvPr>
        </p:nvSpPr>
        <p:spPr/>
        <p:txBody>
          <a:bodyPr>
            <a:normAutofit/>
          </a:bodyPr>
          <a:lstStyle/>
          <a:p>
            <a:r>
              <a:rPr lang="en-US" b="1" dirty="0"/>
              <a:t>Deferred Payment Plan </a:t>
            </a:r>
            <a:r>
              <a:rPr lang="en-US" b="1" dirty="0" smtClean="0"/>
              <a:t>Option through </a:t>
            </a:r>
            <a:r>
              <a:rPr lang="en-US" b="1" u="sng" dirty="0" smtClean="0"/>
              <a:t>Auburn University</a:t>
            </a:r>
          </a:p>
          <a:p>
            <a:pPr lvl="1"/>
            <a:r>
              <a:rPr lang="en-US" sz="2400" dirty="0" smtClean="0"/>
              <a:t>You </a:t>
            </a:r>
            <a:r>
              <a:rPr lang="en-US" sz="2400" dirty="0"/>
              <a:t>can divide the </a:t>
            </a:r>
            <a:r>
              <a:rPr lang="en-US" sz="2400" b="1" dirty="0"/>
              <a:t>FIRST</a:t>
            </a:r>
            <a:r>
              <a:rPr lang="en-US" sz="2400" dirty="0"/>
              <a:t> </a:t>
            </a:r>
            <a:r>
              <a:rPr lang="en-US" sz="2400" dirty="0" smtClean="0"/>
              <a:t>official bill </a:t>
            </a:r>
            <a:r>
              <a:rPr lang="en-US" sz="2400" dirty="0"/>
              <a:t>of the </a:t>
            </a:r>
            <a:r>
              <a:rPr lang="en-US" sz="2400" b="1" dirty="0"/>
              <a:t>semester</a:t>
            </a:r>
            <a:r>
              <a:rPr lang="en-US" sz="2400" dirty="0"/>
              <a:t> into two half payments. First bills of the semester are issued in </a:t>
            </a:r>
            <a:r>
              <a:rPr lang="en-US" sz="2400" b="1" dirty="0"/>
              <a:t>July</a:t>
            </a:r>
            <a:r>
              <a:rPr lang="en-US" sz="2400" dirty="0"/>
              <a:t> </a:t>
            </a:r>
            <a:r>
              <a:rPr lang="en-US" sz="2400" dirty="0" smtClean="0"/>
              <a:t>(Fall </a:t>
            </a:r>
            <a:r>
              <a:rPr lang="en-US" sz="2400" dirty="0"/>
              <a:t>semester), </a:t>
            </a:r>
            <a:r>
              <a:rPr lang="en-US" sz="2400" b="1" dirty="0"/>
              <a:t>November</a:t>
            </a:r>
            <a:r>
              <a:rPr lang="en-US" sz="2400" dirty="0"/>
              <a:t> </a:t>
            </a:r>
            <a:r>
              <a:rPr lang="en-US" sz="2400" dirty="0" smtClean="0"/>
              <a:t>(Spring </a:t>
            </a:r>
            <a:r>
              <a:rPr lang="en-US" sz="2400" dirty="0"/>
              <a:t>semester), and </a:t>
            </a:r>
            <a:r>
              <a:rPr lang="en-US" sz="2400" b="1" dirty="0"/>
              <a:t>April</a:t>
            </a:r>
            <a:r>
              <a:rPr lang="en-US" sz="2400" dirty="0"/>
              <a:t> </a:t>
            </a:r>
            <a:r>
              <a:rPr lang="en-US" sz="2400" dirty="0" smtClean="0"/>
              <a:t>(Summer </a:t>
            </a:r>
            <a:r>
              <a:rPr lang="en-US" sz="2400" dirty="0"/>
              <a:t>semester).</a:t>
            </a:r>
          </a:p>
          <a:p>
            <a:r>
              <a:rPr lang="en-US" b="1" dirty="0" smtClean="0"/>
              <a:t>There is no notification of this.  When you make a payment, just divide amount in half and that is what you will type in.</a:t>
            </a:r>
            <a:endParaRPr lang="en-US" dirty="0"/>
          </a:p>
          <a:p>
            <a:endParaRPr lang="en-US" dirty="0"/>
          </a:p>
        </p:txBody>
      </p:sp>
      <p:sp>
        <p:nvSpPr>
          <p:cNvPr id="2" name="Slide Number Placeholder 1"/>
          <p:cNvSpPr>
            <a:spLocks noGrp="1"/>
          </p:cNvSpPr>
          <p:nvPr>
            <p:ph type="sldNum" sz="quarter" idx="12"/>
          </p:nvPr>
        </p:nvSpPr>
        <p:spPr/>
        <p:txBody>
          <a:bodyPr/>
          <a:lstStyle/>
          <a:p>
            <a:fld id="{C63B86FC-D900-4AF2-9C47-D54E42CD004F}" type="slidenum">
              <a:rPr lang="en-US" smtClean="0">
                <a:solidFill>
                  <a:prstClr val="white"/>
                </a:solidFill>
              </a:rPr>
              <a:pPr/>
              <a:t>22</a:t>
            </a:fld>
            <a:endParaRPr lang="en-US" dirty="0">
              <a:solidFill>
                <a:prstClr val="white"/>
              </a:solidFill>
            </a:endParaRPr>
          </a:p>
        </p:txBody>
      </p:sp>
    </p:spTree>
    <p:extLst>
      <p:ext uri="{BB962C8B-B14F-4D97-AF65-F5344CB8AC3E}">
        <p14:creationId xmlns:p14="http://schemas.microsoft.com/office/powerpoint/2010/main" val="40674840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Payment Plan</a:t>
            </a:r>
            <a:endParaRPr lang="en-US" dirty="0"/>
          </a:p>
        </p:txBody>
      </p:sp>
      <p:sp>
        <p:nvSpPr>
          <p:cNvPr id="5" name="Content Placeholder 4"/>
          <p:cNvSpPr>
            <a:spLocks noGrp="1"/>
          </p:cNvSpPr>
          <p:nvPr>
            <p:ph idx="1"/>
          </p:nvPr>
        </p:nvSpPr>
        <p:spPr/>
        <p:txBody>
          <a:bodyPr>
            <a:normAutofit/>
          </a:bodyPr>
          <a:lstStyle/>
          <a:p>
            <a:r>
              <a:rPr lang="en-US" sz="3500" b="1" dirty="0" smtClean="0"/>
              <a:t>Optional Prepayment </a:t>
            </a:r>
            <a:r>
              <a:rPr lang="en-US" sz="3500" b="1" dirty="0"/>
              <a:t>Plan </a:t>
            </a:r>
            <a:r>
              <a:rPr lang="en-US" sz="3500" b="1" dirty="0" smtClean="0"/>
              <a:t>Option through TMS</a:t>
            </a:r>
          </a:p>
          <a:p>
            <a:endParaRPr lang="en-US" sz="3500" dirty="0" smtClean="0"/>
          </a:p>
          <a:p>
            <a:pPr lvl="1"/>
            <a:r>
              <a:rPr lang="en-US" sz="2400" dirty="0" smtClean="0"/>
              <a:t>In </a:t>
            </a:r>
            <a:r>
              <a:rPr lang="en-US" sz="2400" dirty="0"/>
              <a:t>partnership with </a:t>
            </a:r>
            <a:r>
              <a:rPr lang="en-US" sz="2400" dirty="0" smtClean="0"/>
              <a:t>Nelnet Campus Commerce </a:t>
            </a:r>
            <a:r>
              <a:rPr lang="en-US" sz="2400" dirty="0"/>
              <a:t>[</a:t>
            </a:r>
            <a:r>
              <a:rPr lang="en-US" sz="2400" dirty="0" smtClean="0"/>
              <a:t>formerly Tuition </a:t>
            </a:r>
            <a:r>
              <a:rPr lang="en-US" sz="2400" dirty="0"/>
              <a:t>Management Systems (TMS</a:t>
            </a:r>
            <a:r>
              <a:rPr lang="en-US" sz="2400" dirty="0" smtClean="0"/>
              <a:t>)] </a:t>
            </a:r>
            <a:r>
              <a:rPr lang="en-US" sz="2400" dirty="0"/>
              <a:t>you can pre-pay your semester charges. Visit </a:t>
            </a:r>
            <a:r>
              <a:rPr lang="en-US" sz="2400" dirty="0">
                <a:solidFill>
                  <a:srgbClr val="0070C0"/>
                </a:solidFill>
              </a:rPr>
              <a:t>auburn.afford.com</a:t>
            </a:r>
            <a:r>
              <a:rPr lang="en-US" sz="2400" dirty="0"/>
              <a:t> or call 800-722-4867 for more information.</a:t>
            </a:r>
          </a:p>
          <a:p>
            <a:endParaRPr lang="en-US" dirty="0"/>
          </a:p>
        </p:txBody>
      </p:sp>
      <p:sp>
        <p:nvSpPr>
          <p:cNvPr id="2" name="Slide Number Placeholder 1"/>
          <p:cNvSpPr>
            <a:spLocks noGrp="1"/>
          </p:cNvSpPr>
          <p:nvPr>
            <p:ph type="sldNum" sz="quarter" idx="12"/>
          </p:nvPr>
        </p:nvSpPr>
        <p:spPr/>
        <p:txBody>
          <a:bodyPr/>
          <a:lstStyle/>
          <a:p>
            <a:fld id="{C63B86FC-D900-4AF2-9C47-D54E42CD004F}" type="slidenum">
              <a:rPr lang="en-US" smtClean="0">
                <a:solidFill>
                  <a:prstClr val="white"/>
                </a:solidFill>
              </a:rPr>
              <a:pPr/>
              <a:t>23</a:t>
            </a:fld>
            <a:endParaRPr lang="en-US" dirty="0">
              <a:solidFill>
                <a:prstClr val="white"/>
              </a:solidFill>
            </a:endParaRPr>
          </a:p>
        </p:txBody>
      </p:sp>
    </p:spTree>
    <p:extLst>
      <p:ext uri="{BB962C8B-B14F-4D97-AF65-F5344CB8AC3E}">
        <p14:creationId xmlns:p14="http://schemas.microsoft.com/office/powerpoint/2010/main" val="17158064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Authorizations</a:t>
            </a:r>
            <a:br>
              <a:rPr lang="en-US" dirty="0" smtClean="0"/>
            </a:br>
            <a:r>
              <a:rPr lang="en-US" sz="3200" dirty="0" smtClean="0"/>
              <a:t>Student gives to parents</a:t>
            </a:r>
            <a:endParaRPr lang="en-US" sz="3200" dirty="0"/>
          </a:p>
        </p:txBody>
      </p:sp>
      <p:sp>
        <p:nvSpPr>
          <p:cNvPr id="3" name="Content Placeholder 2"/>
          <p:cNvSpPr>
            <a:spLocks noGrp="1"/>
          </p:cNvSpPr>
          <p:nvPr>
            <p:ph idx="1"/>
          </p:nvPr>
        </p:nvSpPr>
        <p:spPr/>
        <p:txBody>
          <a:bodyPr/>
          <a:lstStyle/>
          <a:p>
            <a:r>
              <a:rPr lang="en-US" sz="2800" dirty="0" smtClean="0"/>
              <a:t>There are </a:t>
            </a:r>
            <a:r>
              <a:rPr lang="en-US" sz="2800" b="1" u="sng" dirty="0" smtClean="0"/>
              <a:t>two</a:t>
            </a:r>
            <a:r>
              <a:rPr lang="en-US" sz="2800" dirty="0" smtClean="0"/>
              <a:t> authorizations for Student Financial Services.  Giving access to one does not give you access to the other.  Student must do </a:t>
            </a:r>
            <a:r>
              <a:rPr lang="en-US" sz="2800" b="1" u="sng" dirty="0" smtClean="0"/>
              <a:t>both!</a:t>
            </a:r>
          </a:p>
          <a:p>
            <a:pPr marL="0" indent="0">
              <a:buNone/>
            </a:pPr>
            <a:r>
              <a:rPr lang="en-US" dirty="0"/>
              <a:t>	</a:t>
            </a:r>
            <a:r>
              <a:rPr lang="en-US" sz="2800" dirty="0" smtClean="0"/>
              <a:t>1. Financial Information Release</a:t>
            </a:r>
          </a:p>
          <a:p>
            <a:pPr marL="0" indent="0">
              <a:buNone/>
            </a:pPr>
            <a:r>
              <a:rPr lang="en-US" dirty="0"/>
              <a:t>	</a:t>
            </a:r>
            <a:r>
              <a:rPr lang="en-US" dirty="0" smtClean="0"/>
              <a:t>	</a:t>
            </a:r>
            <a:r>
              <a:rPr lang="en-US" sz="2400" dirty="0" smtClean="0"/>
              <a:t>Authorizes SFS to discuss </a:t>
            </a:r>
            <a:r>
              <a:rPr lang="en-US" sz="2400" dirty="0" err="1" smtClean="0"/>
              <a:t>eBill</a:t>
            </a:r>
            <a:r>
              <a:rPr lang="en-US" sz="2400" dirty="0" smtClean="0"/>
              <a:t>/</a:t>
            </a:r>
          </a:p>
          <a:p>
            <a:pPr marL="0" indent="0">
              <a:buNone/>
            </a:pPr>
            <a:r>
              <a:rPr lang="en-US" sz="2400" dirty="0"/>
              <a:t>	</a:t>
            </a:r>
            <a:r>
              <a:rPr lang="en-US" sz="2400" dirty="0" smtClean="0"/>
              <a:t>	financial aid </a:t>
            </a:r>
          </a:p>
          <a:p>
            <a:pPr marL="0" indent="0">
              <a:buNone/>
            </a:pPr>
            <a:r>
              <a:rPr lang="en-US" dirty="0"/>
              <a:t>	</a:t>
            </a:r>
            <a:r>
              <a:rPr lang="en-US" sz="2800" dirty="0" smtClean="0"/>
              <a:t>2.  Authorized user in </a:t>
            </a:r>
            <a:r>
              <a:rPr lang="en-US" sz="2800" dirty="0" err="1" smtClean="0"/>
              <a:t>eBill</a:t>
            </a:r>
            <a:r>
              <a:rPr lang="en-US" sz="2800" dirty="0" smtClean="0"/>
              <a:t> system</a:t>
            </a:r>
          </a:p>
          <a:p>
            <a:pPr marL="0" indent="0">
              <a:buNone/>
            </a:pPr>
            <a:r>
              <a:rPr lang="en-US" dirty="0"/>
              <a:t>	</a:t>
            </a:r>
            <a:r>
              <a:rPr lang="en-US" dirty="0" smtClean="0"/>
              <a:t>	</a:t>
            </a:r>
            <a:r>
              <a:rPr lang="en-US" sz="2400" dirty="0" smtClean="0"/>
              <a:t>Gives authorized user access to </a:t>
            </a:r>
          </a:p>
          <a:p>
            <a:pPr marL="0" indent="0">
              <a:buNone/>
            </a:pPr>
            <a:r>
              <a:rPr lang="en-US" sz="2400" dirty="0"/>
              <a:t>	</a:t>
            </a:r>
            <a:r>
              <a:rPr lang="en-US" sz="2400" dirty="0" smtClean="0"/>
              <a:t>	student’s </a:t>
            </a:r>
            <a:r>
              <a:rPr lang="en-US" sz="2400" dirty="0" err="1" smtClean="0"/>
              <a:t>eBill</a:t>
            </a:r>
            <a:r>
              <a:rPr lang="en-US" sz="2400" dirty="0" smtClean="0"/>
              <a:t> account</a:t>
            </a:r>
          </a:p>
          <a:p>
            <a:pPr marL="0" indent="0">
              <a:buNone/>
            </a:pPr>
            <a:endParaRPr lang="en-US" sz="2800" dirty="0" smtClean="0"/>
          </a:p>
          <a:p>
            <a:pPr marL="0" indent="0">
              <a:buNone/>
            </a:pPr>
            <a:endParaRPr lang="en-US" dirty="0"/>
          </a:p>
        </p:txBody>
      </p:sp>
      <p:pic>
        <p:nvPicPr>
          <p:cNvPr id="2050" name="Picture 2" descr="C:\Users\trussje\AppData\Local\Microsoft\Windows\Temporary Internet Files\Content.IE5\033X08ZG\phone_logo[1].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48048" y="3276600"/>
            <a:ext cx="893510" cy="8810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Program Files (x86)\Microsoft Office\MEDIA\CAGCAT10\j0195384.wm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24524" y="4876800"/>
            <a:ext cx="984245" cy="1005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79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2" cstate="screen">
            <a:extLst>
              <a:ext uri="{28A0092B-C50C-407E-A947-70E740481C1C}">
                <a14:useLocalDpi xmlns:a14="http://schemas.microsoft.com/office/drawing/2010/main"/>
              </a:ext>
            </a:extLst>
          </a:blip>
          <a:srcRect/>
          <a:stretch/>
        </p:blipFill>
        <p:spPr bwMode="auto">
          <a:xfrm>
            <a:off x="1066800" y="1219200"/>
            <a:ext cx="7696200" cy="480060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rtlCol="0">
            <a:normAutofit/>
          </a:bodyPr>
          <a:lstStyle/>
          <a:p>
            <a:pPr eaLnBrk="1" fontAlgn="auto" hangingPunct="1">
              <a:spcAft>
                <a:spcPts val="0"/>
              </a:spcAft>
              <a:defRPr/>
            </a:pPr>
            <a:r>
              <a:rPr lang="en-US" sz="3600" dirty="0" smtClean="0"/>
              <a:t>Complete Financial Release Information</a:t>
            </a:r>
            <a:endParaRPr lang="en-US" sz="3600" dirty="0"/>
          </a:p>
        </p:txBody>
      </p:sp>
      <p:sp>
        <p:nvSpPr>
          <p:cNvPr id="4" name="TextBox 3"/>
          <p:cNvSpPr txBox="1"/>
          <p:nvPr/>
        </p:nvSpPr>
        <p:spPr>
          <a:xfrm>
            <a:off x="228600" y="3918178"/>
            <a:ext cx="2895600" cy="646331"/>
          </a:xfrm>
          <a:prstGeom prst="rect">
            <a:avLst/>
          </a:prstGeom>
          <a:solidFill>
            <a:schemeClr val="tx2">
              <a:lumMod val="60000"/>
              <a:lumOff val="40000"/>
            </a:schemeClr>
          </a:solidFill>
        </p:spPr>
        <p:txBody>
          <a:bodyPr wrap="square">
            <a:spAutoFit/>
          </a:bodyPr>
          <a:lstStyle/>
          <a:p>
            <a:pPr fontAlgn="auto">
              <a:spcBef>
                <a:spcPts val="0"/>
              </a:spcBef>
              <a:spcAft>
                <a:spcPts val="0"/>
              </a:spcAft>
              <a:defRPr/>
            </a:pPr>
            <a:r>
              <a:rPr lang="en-US" dirty="0">
                <a:solidFill>
                  <a:schemeClr val="bg1"/>
                </a:solidFill>
                <a:latin typeface="+mn-lt"/>
                <a:cs typeface="+mn-cs"/>
              </a:rPr>
              <a:t>Click to Complete </a:t>
            </a:r>
            <a:r>
              <a:rPr lang="en-US" dirty="0" smtClean="0">
                <a:solidFill>
                  <a:schemeClr val="bg1"/>
                </a:solidFill>
                <a:latin typeface="+mn-lt"/>
                <a:cs typeface="+mn-cs"/>
              </a:rPr>
              <a:t>Financial Release Information </a:t>
            </a:r>
            <a:endParaRPr lang="en-US" dirty="0">
              <a:solidFill>
                <a:schemeClr val="bg1"/>
              </a:solidFill>
              <a:latin typeface="+mn-lt"/>
              <a:cs typeface="+mn-cs"/>
            </a:endParaRPr>
          </a:p>
        </p:txBody>
      </p:sp>
      <p:cxnSp>
        <p:nvCxnSpPr>
          <p:cNvPr id="5" name="Straight Arrow Connector 4"/>
          <p:cNvCxnSpPr/>
          <p:nvPr/>
        </p:nvCxnSpPr>
        <p:spPr>
          <a:xfrm>
            <a:off x="1447800" y="4648201"/>
            <a:ext cx="1981200" cy="533399"/>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848600" y="1356687"/>
            <a:ext cx="685800" cy="184666"/>
          </a:xfrm>
          <a:prstGeom prst="rect">
            <a:avLst/>
          </a:prstGeom>
          <a:solidFill>
            <a:schemeClr val="tx2">
              <a:lumMod val="75000"/>
            </a:schemeClr>
          </a:solidFill>
        </p:spPr>
        <p:txBody>
          <a:bodyPr wrap="square" rtlCol="0">
            <a:spAutoFit/>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rotWithShape="1">
          <a:blip r:embed="rId2" cstate="screen">
            <a:extLst>
              <a:ext uri="{28A0092B-C50C-407E-A947-70E740481C1C}">
                <a14:useLocalDpi xmlns:a14="http://schemas.microsoft.com/office/drawing/2010/main"/>
              </a:ext>
            </a:extLst>
          </a:blip>
          <a:srcRect/>
          <a:stretch/>
        </p:blipFill>
        <p:spPr bwMode="auto">
          <a:xfrm>
            <a:off x="838200" y="1371600"/>
            <a:ext cx="8001000" cy="449580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rtlCol="0">
            <a:normAutofit/>
          </a:bodyPr>
          <a:lstStyle/>
          <a:p>
            <a:pPr eaLnBrk="1" fontAlgn="auto" hangingPunct="1">
              <a:spcAft>
                <a:spcPts val="0"/>
              </a:spcAft>
              <a:defRPr/>
            </a:pPr>
            <a:r>
              <a:rPr lang="en-US" sz="3600" dirty="0" smtClean="0"/>
              <a:t>Complete Financial Release Information</a:t>
            </a:r>
            <a:endParaRPr lang="en-US" sz="3600" dirty="0"/>
          </a:p>
        </p:txBody>
      </p:sp>
      <p:sp>
        <p:nvSpPr>
          <p:cNvPr id="8" name="TextBox 7"/>
          <p:cNvSpPr txBox="1"/>
          <p:nvPr/>
        </p:nvSpPr>
        <p:spPr>
          <a:xfrm>
            <a:off x="3505200" y="5467290"/>
            <a:ext cx="4876800" cy="400110"/>
          </a:xfrm>
          <a:prstGeom prst="rect">
            <a:avLst/>
          </a:prstGeom>
          <a:solidFill>
            <a:schemeClr val="tx2">
              <a:lumMod val="60000"/>
              <a:lumOff val="40000"/>
            </a:schemeClr>
          </a:solidFill>
        </p:spPr>
        <p:txBody>
          <a:bodyPr wrap="square">
            <a:spAutoFit/>
          </a:bodyPr>
          <a:lstStyle/>
          <a:p>
            <a:pPr fontAlgn="auto">
              <a:spcBef>
                <a:spcPts val="0"/>
              </a:spcBef>
              <a:spcAft>
                <a:spcPts val="0"/>
              </a:spcAft>
              <a:defRPr/>
            </a:pPr>
            <a:r>
              <a:rPr lang="en-US" sz="2000" dirty="0">
                <a:solidFill>
                  <a:schemeClr val="bg1"/>
                </a:solidFill>
                <a:latin typeface="+mn-lt"/>
                <a:cs typeface="+mn-cs"/>
              </a:rPr>
              <a:t>Click Update Financial Information Release</a:t>
            </a:r>
          </a:p>
        </p:txBody>
      </p:sp>
      <p:cxnSp>
        <p:nvCxnSpPr>
          <p:cNvPr id="9" name="Straight Arrow Connector 8"/>
          <p:cNvCxnSpPr/>
          <p:nvPr/>
        </p:nvCxnSpPr>
        <p:spPr>
          <a:xfrm flipH="1" flipV="1">
            <a:off x="2133600" y="4859272"/>
            <a:ext cx="1371600" cy="838199"/>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rotWithShape="1">
          <a:blip r:embed="rId3" cstate="screen">
            <a:extLst>
              <a:ext uri="{28A0092B-C50C-407E-A947-70E740481C1C}">
                <a14:useLocalDpi xmlns:a14="http://schemas.microsoft.com/office/drawing/2010/main"/>
              </a:ext>
            </a:extLst>
          </a:blip>
          <a:srcRect t="8657"/>
          <a:stretch/>
        </p:blipFill>
        <p:spPr bwMode="auto">
          <a:xfrm>
            <a:off x="609600" y="1371600"/>
            <a:ext cx="7772400" cy="388620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Complete Release of Information Statement</a:t>
            </a:r>
            <a:endParaRPr lang="en-US" dirty="0"/>
          </a:p>
        </p:txBody>
      </p:sp>
      <p:sp>
        <p:nvSpPr>
          <p:cNvPr id="9" name="TextBox 8"/>
          <p:cNvSpPr txBox="1"/>
          <p:nvPr/>
        </p:nvSpPr>
        <p:spPr>
          <a:xfrm>
            <a:off x="2667000" y="5534138"/>
            <a:ext cx="5909930" cy="461665"/>
          </a:xfrm>
          <a:prstGeom prst="rect">
            <a:avLst/>
          </a:prstGeom>
          <a:solidFill>
            <a:schemeClr val="tx2">
              <a:lumMod val="60000"/>
              <a:lumOff val="40000"/>
            </a:schemeClr>
          </a:solidFill>
        </p:spPr>
        <p:txBody>
          <a:bodyPr wrap="square">
            <a:spAutoFit/>
          </a:bodyPr>
          <a:lstStyle/>
          <a:p>
            <a:pPr fontAlgn="auto">
              <a:spcBef>
                <a:spcPts val="0"/>
              </a:spcBef>
              <a:spcAft>
                <a:spcPts val="0"/>
              </a:spcAft>
              <a:defRPr/>
            </a:pPr>
            <a:r>
              <a:rPr lang="en-US" sz="2400" dirty="0" smtClean="0">
                <a:solidFill>
                  <a:schemeClr val="bg1"/>
                </a:solidFill>
                <a:latin typeface="+mn-lt"/>
                <a:cs typeface="+mn-cs"/>
              </a:rPr>
              <a:t>It is already checked “Yes”.  Click Submit.</a:t>
            </a:r>
            <a:endParaRPr lang="en-US" sz="2400" dirty="0">
              <a:solidFill>
                <a:schemeClr val="bg1"/>
              </a:solidFill>
              <a:latin typeface="+mn-lt"/>
              <a:cs typeface="+mn-cs"/>
            </a:endParaRPr>
          </a:p>
        </p:txBody>
      </p:sp>
      <p:cxnSp>
        <p:nvCxnSpPr>
          <p:cNvPr id="10" name="Straight Arrow Connector 9"/>
          <p:cNvCxnSpPr/>
          <p:nvPr/>
        </p:nvCxnSpPr>
        <p:spPr>
          <a:xfrm flipH="1" flipV="1">
            <a:off x="1080977" y="5105400"/>
            <a:ext cx="1586023" cy="65957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idx="1"/>
          </p:nvPr>
        </p:nvSpPr>
        <p:spPr>
          <a:xfrm>
            <a:off x="838200" y="5995803"/>
            <a:ext cx="7848600" cy="130366"/>
          </a:xfrm>
        </p:spPr>
        <p:txBody>
          <a:bodyPr/>
          <a:lstStyle/>
          <a:p>
            <a:pPr marL="0" indent="0">
              <a:buNone/>
            </a:pPr>
            <a:r>
              <a:rPr lang="en-US" dirty="0" smtClean="0"/>
              <a:t> </a:t>
            </a:r>
            <a:r>
              <a:rPr lang="en-US" dirty="0"/>
              <a:t>	</a:t>
            </a:r>
          </a:p>
        </p:txBody>
      </p:sp>
      <p:sp>
        <p:nvSpPr>
          <p:cNvPr id="15" name="TextBox 14"/>
          <p:cNvSpPr txBox="1"/>
          <p:nvPr/>
        </p:nvSpPr>
        <p:spPr>
          <a:xfrm>
            <a:off x="914400" y="3009289"/>
            <a:ext cx="668965" cy="92333"/>
          </a:xfrm>
          <a:prstGeom prst="rect">
            <a:avLst/>
          </a:prstGeom>
          <a:solidFill>
            <a:schemeClr val="accent1"/>
          </a:solidFill>
        </p:spPr>
        <p:txBody>
          <a:bodyPr wrap="square" rtlCol="0">
            <a:spAutoFit/>
          </a:bodyPr>
          <a:lstStyle/>
          <a:p>
            <a:endParaRPr lang="en-US" dirty="0"/>
          </a:p>
        </p:txBody>
      </p:sp>
      <p:sp>
        <p:nvSpPr>
          <p:cNvPr id="16" name="TextBox 15"/>
          <p:cNvSpPr txBox="1"/>
          <p:nvPr/>
        </p:nvSpPr>
        <p:spPr>
          <a:xfrm>
            <a:off x="1080977" y="2925633"/>
            <a:ext cx="668965" cy="92333"/>
          </a:xfrm>
          <a:prstGeom prst="rect">
            <a:avLst/>
          </a:prstGeom>
          <a:solidFill>
            <a:schemeClr val="accent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2" cstate="screen">
            <a:extLst>
              <a:ext uri="{28A0092B-C50C-407E-A947-70E740481C1C}">
                <a14:useLocalDpi xmlns:a14="http://schemas.microsoft.com/office/drawing/2010/main"/>
              </a:ext>
            </a:extLst>
          </a:blip>
          <a:srcRect/>
          <a:stretch/>
        </p:blipFill>
        <p:spPr bwMode="auto">
          <a:xfrm>
            <a:off x="1066800" y="1219200"/>
            <a:ext cx="7696200" cy="4800600"/>
          </a:xfrm>
          <a:prstGeom prst="rect">
            <a:avLst/>
          </a:prstGeom>
          <a:ln>
            <a:noFill/>
          </a:ln>
          <a:extLst>
            <a:ext uri="{53640926-AAD7-44D8-BBD7-CCE9431645EC}">
              <a14:shadowObscured xmlns:a14="http://schemas.microsoft.com/office/drawing/2010/main"/>
            </a:ext>
          </a:extLst>
        </p:spPr>
      </p:pic>
      <p:sp>
        <p:nvSpPr>
          <p:cNvPr id="18434" name="Title 1"/>
          <p:cNvSpPr>
            <a:spLocks noGrp="1"/>
          </p:cNvSpPr>
          <p:nvPr>
            <p:ph type="title"/>
          </p:nvPr>
        </p:nvSpPr>
        <p:spPr/>
        <p:txBody>
          <a:bodyPr/>
          <a:lstStyle/>
          <a:p>
            <a:pPr eaLnBrk="1" hangingPunct="1"/>
            <a:r>
              <a:rPr lang="en-US" dirty="0" smtClean="0"/>
              <a:t>Add Authorized User</a:t>
            </a:r>
          </a:p>
        </p:txBody>
      </p:sp>
      <p:sp>
        <p:nvSpPr>
          <p:cNvPr id="4" name="TextBox 3"/>
          <p:cNvSpPr txBox="1"/>
          <p:nvPr/>
        </p:nvSpPr>
        <p:spPr>
          <a:xfrm>
            <a:off x="1295400" y="3644309"/>
            <a:ext cx="1371600" cy="461665"/>
          </a:xfrm>
          <a:prstGeom prst="rect">
            <a:avLst/>
          </a:prstGeom>
          <a:solidFill>
            <a:schemeClr val="tx2">
              <a:lumMod val="60000"/>
              <a:lumOff val="40000"/>
            </a:schemeClr>
          </a:solidFill>
        </p:spPr>
        <p:txBody>
          <a:bodyPr>
            <a:spAutoFit/>
          </a:bodyPr>
          <a:lstStyle/>
          <a:p>
            <a:pPr fontAlgn="auto">
              <a:spcBef>
                <a:spcPts val="0"/>
              </a:spcBef>
              <a:spcAft>
                <a:spcPts val="0"/>
              </a:spcAft>
              <a:defRPr/>
            </a:pPr>
            <a:r>
              <a:rPr lang="en-US" sz="2400" dirty="0">
                <a:solidFill>
                  <a:schemeClr val="bg1"/>
                </a:solidFill>
                <a:latin typeface="+mn-lt"/>
                <a:cs typeface="+mn-cs"/>
              </a:rPr>
              <a:t>Click eBill</a:t>
            </a:r>
          </a:p>
        </p:txBody>
      </p:sp>
      <p:cxnSp>
        <p:nvCxnSpPr>
          <p:cNvPr id="5" name="Straight Arrow Connector 4"/>
          <p:cNvCxnSpPr/>
          <p:nvPr/>
        </p:nvCxnSpPr>
        <p:spPr>
          <a:xfrm flipV="1">
            <a:off x="2667000" y="2590800"/>
            <a:ext cx="609600" cy="10287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924800" y="1352550"/>
            <a:ext cx="685800" cy="152400"/>
          </a:xfrm>
          <a:prstGeom prst="rect">
            <a:avLst/>
          </a:prstGeom>
          <a:solidFill>
            <a:schemeClr val="tx2"/>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extLst>
              <a:ext uri="{28A0092B-C50C-407E-A947-70E740481C1C}">
                <a14:useLocalDpi xmlns:a14="http://schemas.microsoft.com/office/drawing/2010/main"/>
              </a:ext>
            </a:extLst>
          </a:blip>
          <a:stretch>
            <a:fillRect/>
          </a:stretch>
        </p:blipFill>
        <p:spPr>
          <a:xfrm>
            <a:off x="990600" y="1295400"/>
            <a:ext cx="7086600" cy="5057775"/>
          </a:xfrm>
          <a:prstGeom prst="rect">
            <a:avLst/>
          </a:prstGeom>
        </p:spPr>
      </p:pic>
      <p:sp>
        <p:nvSpPr>
          <p:cNvPr id="2" name="Title 1"/>
          <p:cNvSpPr>
            <a:spLocks noGrp="1"/>
          </p:cNvSpPr>
          <p:nvPr>
            <p:ph type="title"/>
          </p:nvPr>
        </p:nvSpPr>
        <p:spPr/>
        <p:txBody>
          <a:bodyPr/>
          <a:lstStyle/>
          <a:p>
            <a:r>
              <a:rPr lang="en-US" sz="3200" dirty="0" smtClean="0"/>
              <a:t>Add Authorized User</a:t>
            </a:r>
            <a:endParaRPr lang="en-US" sz="3200" dirty="0"/>
          </a:p>
        </p:txBody>
      </p:sp>
      <p:sp>
        <p:nvSpPr>
          <p:cNvPr id="5" name="Rectangle 4"/>
          <p:cNvSpPr/>
          <p:nvPr/>
        </p:nvSpPr>
        <p:spPr>
          <a:xfrm>
            <a:off x="7162800" y="1473201"/>
            <a:ext cx="762000"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3124200" y="5983843"/>
            <a:ext cx="2895600" cy="369332"/>
          </a:xfrm>
          <a:prstGeom prst="rect">
            <a:avLst/>
          </a:prstGeom>
          <a:solidFill>
            <a:schemeClr val="accent1"/>
          </a:solidFill>
        </p:spPr>
        <p:txBody>
          <a:bodyPr wrap="square" rtlCol="0">
            <a:spAutoFit/>
          </a:bodyPr>
          <a:lstStyle/>
          <a:p>
            <a:r>
              <a:rPr lang="en-US" dirty="0" smtClean="0">
                <a:solidFill>
                  <a:schemeClr val="bg1"/>
                </a:solidFill>
              </a:rPr>
              <a:t>Click Authorized Users</a:t>
            </a:r>
            <a:endParaRPr lang="en-US" dirty="0">
              <a:solidFill>
                <a:schemeClr val="bg1"/>
              </a:solidFill>
            </a:endParaRPr>
          </a:p>
        </p:txBody>
      </p:sp>
      <p:cxnSp>
        <p:nvCxnSpPr>
          <p:cNvPr id="11" name="Straight Arrow Connector 10"/>
          <p:cNvCxnSpPr/>
          <p:nvPr/>
        </p:nvCxnSpPr>
        <p:spPr>
          <a:xfrm flipV="1">
            <a:off x="5105400" y="3009780"/>
            <a:ext cx="1371600" cy="278142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829300" y="2367756"/>
            <a:ext cx="381000" cy="2286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81986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Agenda (</a:t>
            </a:r>
            <a:r>
              <a:rPr lang="en-US" dirty="0" err="1" smtClean="0"/>
              <a:t>cont</a:t>
            </a:r>
            <a:r>
              <a:rPr lang="en-US" dirty="0" smtClean="0"/>
              <a:t>)</a:t>
            </a:r>
            <a:endParaRPr lang="en-US" dirty="0"/>
          </a:p>
        </p:txBody>
      </p:sp>
      <p:sp>
        <p:nvSpPr>
          <p:cNvPr id="3" name="Content Placeholder 2"/>
          <p:cNvSpPr>
            <a:spLocks noGrp="1"/>
          </p:cNvSpPr>
          <p:nvPr>
            <p:ph idx="1"/>
          </p:nvPr>
        </p:nvSpPr>
        <p:spPr>
          <a:xfrm>
            <a:off x="476250" y="1265238"/>
            <a:ext cx="8229600" cy="4525963"/>
          </a:xfrm>
        </p:spPr>
        <p:txBody>
          <a:bodyPr/>
          <a:lstStyle/>
          <a:p>
            <a:r>
              <a:rPr lang="en-US" dirty="0"/>
              <a:t>Direct Deposit Information</a:t>
            </a:r>
          </a:p>
          <a:p>
            <a:r>
              <a:rPr lang="en-US" dirty="0" smtClean="0"/>
              <a:t>Prepaid </a:t>
            </a:r>
            <a:r>
              <a:rPr lang="en-US" dirty="0"/>
              <a:t>tuition notification (such as PACT, FL Prepaid</a:t>
            </a:r>
            <a:r>
              <a:rPr lang="en-US" dirty="0" smtClean="0"/>
              <a:t>)</a:t>
            </a:r>
          </a:p>
          <a:p>
            <a:r>
              <a:rPr lang="en-US" dirty="0" smtClean="0"/>
              <a:t>Auburn Family Portal</a:t>
            </a:r>
            <a:endParaRPr lang="en-US" dirty="0"/>
          </a:p>
          <a:p>
            <a:r>
              <a:rPr lang="en-US" dirty="0" smtClean="0"/>
              <a:t>Tuition </a:t>
            </a:r>
            <a:r>
              <a:rPr lang="en-US" dirty="0"/>
              <a:t>Calculator</a:t>
            </a:r>
          </a:p>
          <a:p>
            <a:r>
              <a:rPr lang="en-US" dirty="0"/>
              <a:t>Tuition Insurance</a:t>
            </a:r>
          </a:p>
          <a:p>
            <a:r>
              <a:rPr lang="en-US" dirty="0"/>
              <a:t>Dropping classes after semester starts </a:t>
            </a:r>
          </a:p>
          <a:p>
            <a:r>
              <a:rPr lang="en-US" dirty="0"/>
              <a:t>What </a:t>
            </a:r>
            <a:r>
              <a:rPr lang="en-US" dirty="0" smtClean="0"/>
              <a:t>We </a:t>
            </a:r>
            <a:r>
              <a:rPr lang="en-US" dirty="0"/>
              <a:t>Wish Parents Had Known</a:t>
            </a:r>
          </a:p>
          <a:p>
            <a:pPr marL="0" indent="0">
              <a:buNone/>
            </a:pPr>
            <a:endParaRPr lang="en-US" dirty="0"/>
          </a:p>
        </p:txBody>
      </p:sp>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62800" y="152400"/>
            <a:ext cx="1790700" cy="1731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3887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3" cstate="screen">
            <a:extLst>
              <a:ext uri="{28A0092B-C50C-407E-A947-70E740481C1C}">
                <a14:useLocalDpi xmlns:a14="http://schemas.microsoft.com/office/drawing/2010/main"/>
              </a:ext>
            </a:extLst>
          </a:blip>
          <a:srcRect/>
          <a:stretch/>
        </p:blipFill>
        <p:spPr bwMode="auto">
          <a:xfrm>
            <a:off x="875415" y="1371600"/>
            <a:ext cx="7620000" cy="4459606"/>
          </a:xfrm>
          <a:prstGeom prst="rect">
            <a:avLst/>
          </a:prstGeom>
          <a:ln>
            <a:noFill/>
          </a:ln>
          <a:extLst>
            <a:ext uri="{53640926-AAD7-44D8-BBD7-CCE9431645EC}">
              <a14:shadowObscured xmlns:a14="http://schemas.microsoft.com/office/drawing/2010/main"/>
            </a:ext>
          </a:extLst>
        </p:spPr>
      </p:pic>
      <p:sp>
        <p:nvSpPr>
          <p:cNvPr id="19458" name="Title 1"/>
          <p:cNvSpPr>
            <a:spLocks noGrp="1"/>
          </p:cNvSpPr>
          <p:nvPr>
            <p:ph type="title"/>
          </p:nvPr>
        </p:nvSpPr>
        <p:spPr/>
        <p:txBody>
          <a:bodyPr/>
          <a:lstStyle/>
          <a:p>
            <a:pPr eaLnBrk="1" hangingPunct="1"/>
            <a:r>
              <a:rPr lang="en-US" smtClean="0"/>
              <a:t>Add Authorized User</a:t>
            </a:r>
          </a:p>
        </p:txBody>
      </p:sp>
      <p:sp>
        <p:nvSpPr>
          <p:cNvPr id="4" name="TextBox 3"/>
          <p:cNvSpPr txBox="1"/>
          <p:nvPr/>
        </p:nvSpPr>
        <p:spPr>
          <a:xfrm>
            <a:off x="7241659" y="1447800"/>
            <a:ext cx="685800" cy="152400"/>
          </a:xfrm>
          <a:prstGeom prst="rect">
            <a:avLst/>
          </a:prstGeom>
          <a:solidFill>
            <a:schemeClr val="tx2">
              <a:lumMod val="75000"/>
            </a:schemeClr>
          </a:solidFill>
        </p:spPr>
        <p:txBody>
          <a:bodyPr wrap="square" rtlCol="0">
            <a:spAutoFit/>
          </a:bodyPr>
          <a:lstStyle/>
          <a:p>
            <a:endParaRPr lang="en-US" dirty="0"/>
          </a:p>
        </p:txBody>
      </p:sp>
      <p:sp>
        <p:nvSpPr>
          <p:cNvPr id="2" name="Content Placeholder 1"/>
          <p:cNvSpPr>
            <a:spLocks noGrp="1"/>
          </p:cNvSpPr>
          <p:nvPr>
            <p:ph idx="1"/>
          </p:nvPr>
        </p:nvSpPr>
        <p:spPr/>
        <p:txBody>
          <a:bodyPr/>
          <a:lstStyle/>
          <a:p>
            <a:pPr marL="400050" lvl="1" indent="0">
              <a:buNone/>
            </a:pPr>
            <a:r>
              <a:rPr lang="en-US" dirty="0" smtClean="0"/>
              <a:t> </a:t>
            </a:r>
          </a:p>
          <a:p>
            <a:pPr marL="400050" lvl="1" indent="0">
              <a:buNone/>
            </a:pPr>
            <a:endParaRPr lang="en-US" dirty="0"/>
          </a:p>
        </p:txBody>
      </p:sp>
      <p:sp>
        <p:nvSpPr>
          <p:cNvPr id="9" name="TextBox 8"/>
          <p:cNvSpPr txBox="1"/>
          <p:nvPr/>
        </p:nvSpPr>
        <p:spPr>
          <a:xfrm>
            <a:off x="1864242" y="4572000"/>
            <a:ext cx="1447800" cy="222766"/>
          </a:xfrm>
          <a:prstGeom prst="rect">
            <a:avLst/>
          </a:prstGeom>
          <a:solidFill>
            <a:schemeClr val="accent1"/>
          </a:solidFill>
        </p:spPr>
        <p:txBody>
          <a:bodyPr wrap="square" rtlCol="0">
            <a:spAutoFit/>
          </a:bodyPr>
          <a:lstStyle/>
          <a:p>
            <a:endParaRPr lang="en-US" dirty="0"/>
          </a:p>
        </p:txBody>
      </p:sp>
      <p:sp>
        <p:nvSpPr>
          <p:cNvPr id="10" name="TextBox 9"/>
          <p:cNvSpPr txBox="1"/>
          <p:nvPr/>
        </p:nvSpPr>
        <p:spPr>
          <a:xfrm>
            <a:off x="4708452" y="4572000"/>
            <a:ext cx="1676400" cy="293132"/>
          </a:xfrm>
          <a:prstGeom prst="rect">
            <a:avLst/>
          </a:prstGeom>
          <a:solidFill>
            <a:schemeClr val="accent1"/>
          </a:solidFill>
        </p:spPr>
        <p:txBody>
          <a:bodyPr wrap="square" rtlCol="0">
            <a:spAutoFit/>
          </a:bodyPr>
          <a:lstStyle/>
          <a:p>
            <a:endParaRPr lang="en-US" dirty="0"/>
          </a:p>
        </p:txBody>
      </p:sp>
      <p:sp>
        <p:nvSpPr>
          <p:cNvPr id="11" name="TextBox 10"/>
          <p:cNvSpPr txBox="1"/>
          <p:nvPr/>
        </p:nvSpPr>
        <p:spPr>
          <a:xfrm>
            <a:off x="4671902" y="4865132"/>
            <a:ext cx="1447800" cy="222766"/>
          </a:xfrm>
          <a:prstGeom prst="rect">
            <a:avLst/>
          </a:prstGeom>
          <a:solidFill>
            <a:schemeClr val="accent1"/>
          </a:solidFill>
        </p:spPr>
        <p:txBody>
          <a:bodyPr wrap="square" rtlCol="0">
            <a:spAutoFit/>
          </a:bodyPr>
          <a:lstStyle/>
          <a:p>
            <a:endParaRPr lang="en-US" dirty="0"/>
          </a:p>
        </p:txBody>
      </p:sp>
      <p:sp>
        <p:nvSpPr>
          <p:cNvPr id="12" name="TextBox 11"/>
          <p:cNvSpPr txBox="1"/>
          <p:nvPr/>
        </p:nvSpPr>
        <p:spPr>
          <a:xfrm>
            <a:off x="3965059" y="5806495"/>
            <a:ext cx="3276600" cy="369332"/>
          </a:xfrm>
          <a:prstGeom prst="rect">
            <a:avLst/>
          </a:prstGeom>
          <a:solidFill>
            <a:schemeClr val="accent1"/>
          </a:solidFill>
        </p:spPr>
        <p:txBody>
          <a:bodyPr wrap="square" rtlCol="0">
            <a:spAutoFit/>
          </a:bodyPr>
          <a:lstStyle/>
          <a:p>
            <a:r>
              <a:rPr lang="en-US" dirty="0" smtClean="0">
                <a:solidFill>
                  <a:schemeClr val="bg1"/>
                </a:solidFill>
              </a:rPr>
              <a:t>Click on ‘Add Authorized User’</a:t>
            </a:r>
          </a:p>
        </p:txBody>
      </p:sp>
      <p:cxnSp>
        <p:nvCxnSpPr>
          <p:cNvPr id="13" name="Straight Arrow Connector 12"/>
          <p:cNvCxnSpPr/>
          <p:nvPr/>
        </p:nvCxnSpPr>
        <p:spPr>
          <a:xfrm flipH="1" flipV="1">
            <a:off x="2895601" y="5644546"/>
            <a:ext cx="1069458" cy="18666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3">
            <a:extLst>
              <a:ext uri="{28A0092B-C50C-407E-A947-70E740481C1C}">
                <a14:useLocalDpi xmlns:a14="http://schemas.microsoft.com/office/drawing/2010/main"/>
              </a:ext>
            </a:extLst>
          </a:blip>
          <a:stretch>
            <a:fillRect/>
          </a:stretch>
        </p:blipFill>
        <p:spPr>
          <a:xfrm>
            <a:off x="1295400" y="1143001"/>
            <a:ext cx="6553200" cy="5029200"/>
          </a:xfrm>
          <a:prstGeom prst="rect">
            <a:avLst/>
          </a:prstGeom>
        </p:spPr>
      </p:pic>
      <p:sp>
        <p:nvSpPr>
          <p:cNvPr id="20482" name="Title 1"/>
          <p:cNvSpPr>
            <a:spLocks noGrp="1"/>
          </p:cNvSpPr>
          <p:nvPr>
            <p:ph type="title"/>
          </p:nvPr>
        </p:nvSpPr>
        <p:spPr/>
        <p:txBody>
          <a:bodyPr/>
          <a:lstStyle/>
          <a:p>
            <a:pPr eaLnBrk="1" hangingPunct="1"/>
            <a:r>
              <a:rPr lang="en-US" smtClean="0"/>
              <a:t>Add Authorized User</a:t>
            </a:r>
          </a:p>
        </p:txBody>
      </p:sp>
      <p:sp>
        <p:nvSpPr>
          <p:cNvPr id="20485" name="TextBox 5"/>
          <p:cNvSpPr txBox="1">
            <a:spLocks noChangeArrowheads="1"/>
          </p:cNvSpPr>
          <p:nvPr/>
        </p:nvSpPr>
        <p:spPr bwMode="auto">
          <a:xfrm>
            <a:off x="7162800" y="2655505"/>
            <a:ext cx="1752600" cy="307777"/>
          </a:xfrm>
          <a:prstGeom prst="rect">
            <a:avLst/>
          </a:prstGeom>
          <a:solidFill>
            <a:schemeClr val="accent1"/>
          </a:solid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solidFill>
                  <a:schemeClr val="bg1"/>
                </a:solidFill>
                <a:latin typeface="Calibri" pitchFamily="34" charset="0"/>
              </a:rPr>
              <a:t>Fill in E-mail Address</a:t>
            </a:r>
          </a:p>
        </p:txBody>
      </p:sp>
      <p:cxnSp>
        <p:nvCxnSpPr>
          <p:cNvPr id="7" name="Straight Arrow Connector 6"/>
          <p:cNvCxnSpPr/>
          <p:nvPr/>
        </p:nvCxnSpPr>
        <p:spPr>
          <a:xfrm flipH="1">
            <a:off x="6736834" y="3276600"/>
            <a:ext cx="806966" cy="9906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4" name="TextBox 5"/>
          <p:cNvSpPr txBox="1">
            <a:spLocks noChangeArrowheads="1"/>
          </p:cNvSpPr>
          <p:nvPr/>
        </p:nvSpPr>
        <p:spPr bwMode="auto">
          <a:xfrm>
            <a:off x="904876" y="5672436"/>
            <a:ext cx="3295650" cy="923330"/>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chemeClr val="bg1"/>
                </a:solidFill>
                <a:latin typeface="Calibri" pitchFamily="34" charset="0"/>
              </a:rPr>
              <a:t>Review to see if you want authorized user access to all three. Click Continue.</a:t>
            </a:r>
            <a:endParaRPr lang="en-US" dirty="0">
              <a:solidFill>
                <a:schemeClr val="bg1"/>
              </a:solidFill>
              <a:latin typeface="Calibri" pitchFamily="34" charset="0"/>
            </a:endParaRPr>
          </a:p>
        </p:txBody>
      </p:sp>
      <p:cxnSp>
        <p:nvCxnSpPr>
          <p:cNvPr id="15" name="Straight Arrow Connector 14"/>
          <p:cNvCxnSpPr/>
          <p:nvPr/>
        </p:nvCxnSpPr>
        <p:spPr>
          <a:xfrm flipV="1">
            <a:off x="4343400" y="5334000"/>
            <a:ext cx="838200" cy="1066801"/>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934200" y="1331691"/>
            <a:ext cx="609600" cy="171893"/>
          </a:xfrm>
          <a:prstGeom prst="rect">
            <a:avLst/>
          </a:prstGeom>
          <a:solidFill>
            <a:schemeClr val="tx2">
              <a:lumMod val="75000"/>
            </a:schemeClr>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rotWithShape="1">
          <a:blip r:embed="rId3" cstate="screen">
            <a:extLst>
              <a:ext uri="{28A0092B-C50C-407E-A947-70E740481C1C}">
                <a14:useLocalDpi xmlns:a14="http://schemas.microsoft.com/office/drawing/2010/main"/>
              </a:ext>
            </a:extLst>
          </a:blip>
          <a:srcRect/>
          <a:stretch/>
        </p:blipFill>
        <p:spPr bwMode="auto">
          <a:xfrm>
            <a:off x="1185862" y="1213515"/>
            <a:ext cx="6738938" cy="4648199"/>
          </a:xfrm>
          <a:prstGeom prst="rect">
            <a:avLst/>
          </a:prstGeom>
          <a:ln>
            <a:noFill/>
          </a:ln>
          <a:extLst>
            <a:ext uri="{53640926-AAD7-44D8-BBD7-CCE9431645EC}">
              <a14:shadowObscured xmlns:a14="http://schemas.microsoft.com/office/drawing/2010/main"/>
            </a:ext>
          </a:extLst>
        </p:spPr>
      </p:pic>
      <p:sp>
        <p:nvSpPr>
          <p:cNvPr id="21506" name="Title 1"/>
          <p:cNvSpPr>
            <a:spLocks noGrp="1"/>
          </p:cNvSpPr>
          <p:nvPr>
            <p:ph type="title"/>
          </p:nvPr>
        </p:nvSpPr>
        <p:spPr/>
        <p:txBody>
          <a:bodyPr/>
          <a:lstStyle/>
          <a:p>
            <a:pPr eaLnBrk="1" hangingPunct="1"/>
            <a:r>
              <a:rPr lang="en-US" smtClean="0"/>
              <a:t>Add Authorized User</a:t>
            </a:r>
          </a:p>
        </p:txBody>
      </p:sp>
      <p:sp>
        <p:nvSpPr>
          <p:cNvPr id="21510" name="TextBox 5"/>
          <p:cNvSpPr txBox="1">
            <a:spLocks noChangeArrowheads="1"/>
          </p:cNvSpPr>
          <p:nvPr/>
        </p:nvSpPr>
        <p:spPr bwMode="auto">
          <a:xfrm>
            <a:off x="4555331" y="5835133"/>
            <a:ext cx="3071812" cy="369332"/>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chemeClr val="bg1"/>
                </a:solidFill>
                <a:latin typeface="Calibri" pitchFamily="34" charset="0"/>
              </a:rPr>
              <a:t>Click </a:t>
            </a:r>
            <a:r>
              <a:rPr lang="en-US" dirty="0" smtClean="0">
                <a:solidFill>
                  <a:schemeClr val="bg1"/>
                </a:solidFill>
                <a:latin typeface="Calibri" pitchFamily="34" charset="0"/>
              </a:rPr>
              <a:t>“I Agree” </a:t>
            </a:r>
            <a:r>
              <a:rPr lang="en-US" dirty="0">
                <a:solidFill>
                  <a:schemeClr val="bg1"/>
                </a:solidFill>
                <a:latin typeface="Calibri" pitchFamily="34" charset="0"/>
              </a:rPr>
              <a:t>and </a:t>
            </a:r>
            <a:r>
              <a:rPr lang="en-US" dirty="0" smtClean="0">
                <a:solidFill>
                  <a:schemeClr val="bg1"/>
                </a:solidFill>
                <a:latin typeface="Calibri" pitchFamily="34" charset="0"/>
              </a:rPr>
              <a:t>“Continue”</a:t>
            </a:r>
            <a:endParaRPr lang="en-US" dirty="0">
              <a:solidFill>
                <a:schemeClr val="bg1"/>
              </a:solidFill>
              <a:latin typeface="Calibri" pitchFamily="34" charset="0"/>
            </a:endParaRPr>
          </a:p>
        </p:txBody>
      </p:sp>
      <p:cxnSp>
        <p:nvCxnSpPr>
          <p:cNvPr id="9" name="Straight Arrow Connector 8"/>
          <p:cNvCxnSpPr/>
          <p:nvPr/>
        </p:nvCxnSpPr>
        <p:spPr>
          <a:xfrm flipH="1" flipV="1">
            <a:off x="1770459" y="4825776"/>
            <a:ext cx="2953941" cy="984548"/>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09999" y="1948934"/>
            <a:ext cx="1262173" cy="184666"/>
          </a:xfrm>
          <a:prstGeom prst="rect">
            <a:avLst/>
          </a:prstGeom>
          <a:solidFill>
            <a:schemeClr val="accent1"/>
          </a:solidFill>
        </p:spPr>
        <p:txBody>
          <a:bodyPr wrap="square" rtlCol="0">
            <a:spAutoFit/>
          </a:bodyPr>
          <a:lstStyle/>
          <a:p>
            <a:endParaRPr lang="en-US" dirty="0"/>
          </a:p>
        </p:txBody>
      </p:sp>
      <p:cxnSp>
        <p:nvCxnSpPr>
          <p:cNvPr id="13" name="Straight Arrow Connector 12"/>
          <p:cNvCxnSpPr>
            <a:stCxn id="21510" idx="1"/>
          </p:cNvCxnSpPr>
          <p:nvPr/>
        </p:nvCxnSpPr>
        <p:spPr>
          <a:xfrm flipH="1" flipV="1">
            <a:off x="1905000" y="5638800"/>
            <a:ext cx="2650331" cy="380999"/>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rotWithShape="1">
          <a:blip r:embed="rId3" cstate="screen">
            <a:extLst>
              <a:ext uri="{28A0092B-C50C-407E-A947-70E740481C1C}">
                <a14:useLocalDpi xmlns:a14="http://schemas.microsoft.com/office/drawing/2010/main"/>
              </a:ext>
            </a:extLst>
          </a:blip>
          <a:srcRect/>
          <a:stretch/>
        </p:blipFill>
        <p:spPr bwMode="auto">
          <a:xfrm>
            <a:off x="838200" y="1143000"/>
            <a:ext cx="7238998" cy="4876800"/>
          </a:xfrm>
          <a:prstGeom prst="rect">
            <a:avLst/>
          </a:prstGeom>
          <a:ln>
            <a:noFill/>
          </a:ln>
          <a:extLst>
            <a:ext uri="{53640926-AAD7-44D8-BBD7-CCE9431645EC}">
              <a14:shadowObscured xmlns:a14="http://schemas.microsoft.com/office/drawing/2010/main"/>
            </a:ext>
          </a:extLst>
        </p:spPr>
      </p:pic>
      <p:sp>
        <p:nvSpPr>
          <p:cNvPr id="22530" name="Title 1"/>
          <p:cNvSpPr>
            <a:spLocks noGrp="1"/>
          </p:cNvSpPr>
          <p:nvPr>
            <p:ph type="title"/>
          </p:nvPr>
        </p:nvSpPr>
        <p:spPr/>
        <p:txBody>
          <a:bodyPr/>
          <a:lstStyle/>
          <a:p>
            <a:pPr eaLnBrk="1" hangingPunct="1"/>
            <a:r>
              <a:rPr lang="en-US" smtClean="0"/>
              <a:t>Add Authorized User</a:t>
            </a:r>
          </a:p>
        </p:txBody>
      </p:sp>
      <p:sp>
        <p:nvSpPr>
          <p:cNvPr id="22534" name="TextBox 6"/>
          <p:cNvSpPr txBox="1">
            <a:spLocks noChangeArrowheads="1"/>
          </p:cNvSpPr>
          <p:nvPr/>
        </p:nvSpPr>
        <p:spPr bwMode="auto">
          <a:xfrm>
            <a:off x="228600" y="5181600"/>
            <a:ext cx="5848357" cy="1200329"/>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chemeClr val="bg1"/>
                </a:solidFill>
                <a:latin typeface="Calibri" pitchFamily="34" charset="0"/>
              </a:rPr>
              <a:t>Confirmation </a:t>
            </a:r>
            <a:r>
              <a:rPr lang="en-US" dirty="0" smtClean="0">
                <a:solidFill>
                  <a:schemeClr val="bg1"/>
                </a:solidFill>
                <a:latin typeface="Calibri" pitchFamily="34" charset="0"/>
              </a:rPr>
              <a:t>that </a:t>
            </a:r>
            <a:r>
              <a:rPr lang="en-US" dirty="0">
                <a:solidFill>
                  <a:schemeClr val="bg1"/>
                </a:solidFill>
                <a:latin typeface="Calibri" pitchFamily="34" charset="0"/>
              </a:rPr>
              <a:t>Authorized User Will Be Sent an </a:t>
            </a:r>
            <a:r>
              <a:rPr lang="en-US" dirty="0" smtClean="0">
                <a:solidFill>
                  <a:schemeClr val="bg1"/>
                </a:solidFill>
                <a:latin typeface="Calibri" pitchFamily="34" charset="0"/>
              </a:rPr>
              <a:t>E-mail.</a:t>
            </a:r>
          </a:p>
          <a:p>
            <a:pPr eaLnBrk="1" hangingPunct="1"/>
            <a:endParaRPr lang="en-US" dirty="0" smtClean="0">
              <a:solidFill>
                <a:schemeClr val="bg1"/>
              </a:solidFill>
              <a:latin typeface="Calibri" pitchFamily="34" charset="0"/>
            </a:endParaRPr>
          </a:p>
          <a:p>
            <a:pPr eaLnBrk="1" hangingPunct="1"/>
            <a:r>
              <a:rPr lang="en-US" dirty="0" smtClean="0">
                <a:solidFill>
                  <a:schemeClr val="bg1"/>
                </a:solidFill>
                <a:latin typeface="Calibri" pitchFamily="34" charset="0"/>
              </a:rPr>
              <a:t>Student can also edit/delete Authorized Users.</a:t>
            </a:r>
          </a:p>
          <a:p>
            <a:pPr eaLnBrk="1" hangingPunct="1"/>
            <a:endParaRPr lang="en-US" dirty="0">
              <a:solidFill>
                <a:schemeClr val="bg1"/>
              </a:solidFill>
              <a:latin typeface="Calibri" pitchFamily="34" charset="0"/>
            </a:endParaRPr>
          </a:p>
        </p:txBody>
      </p:sp>
      <p:sp>
        <p:nvSpPr>
          <p:cNvPr id="9" name="Rectangle 8"/>
          <p:cNvSpPr/>
          <p:nvPr/>
        </p:nvSpPr>
        <p:spPr>
          <a:xfrm>
            <a:off x="2971800" y="1148759"/>
            <a:ext cx="838199" cy="29505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4139609"/>
            <a:ext cx="838200" cy="222766"/>
          </a:xfrm>
          <a:prstGeom prst="rect">
            <a:avLst/>
          </a:prstGeom>
          <a:solidFill>
            <a:schemeClr val="accent6">
              <a:lumMod val="60000"/>
              <a:lumOff val="40000"/>
            </a:schemeClr>
          </a:solidFill>
        </p:spPr>
        <p:txBody>
          <a:bodyPr wrap="square" rtlCol="0">
            <a:spAutoFit/>
          </a:bodyPr>
          <a:lstStyle/>
          <a:p>
            <a:endParaRPr lang="en-US" dirty="0"/>
          </a:p>
        </p:txBody>
      </p:sp>
      <p:sp>
        <p:nvSpPr>
          <p:cNvPr id="13" name="TextBox 12"/>
          <p:cNvSpPr txBox="1"/>
          <p:nvPr/>
        </p:nvSpPr>
        <p:spPr>
          <a:xfrm>
            <a:off x="4267200" y="4139609"/>
            <a:ext cx="1345906" cy="222766"/>
          </a:xfrm>
          <a:prstGeom prst="rect">
            <a:avLst/>
          </a:prstGeom>
          <a:solidFill>
            <a:schemeClr val="accent6">
              <a:lumMod val="60000"/>
              <a:lumOff val="40000"/>
            </a:schemeClr>
          </a:solidFill>
        </p:spPr>
        <p:txBody>
          <a:bodyPr wrap="square" rtlCol="0">
            <a:spAutoFit/>
          </a:bodyPr>
          <a:lstStyle/>
          <a:p>
            <a:endParaRPr lang="en-US" dirty="0"/>
          </a:p>
        </p:txBody>
      </p:sp>
      <p:sp>
        <p:nvSpPr>
          <p:cNvPr id="14" name="TextBox 13"/>
          <p:cNvSpPr txBox="1"/>
          <p:nvPr/>
        </p:nvSpPr>
        <p:spPr>
          <a:xfrm>
            <a:off x="4204419" y="4474794"/>
            <a:ext cx="1471468" cy="222766"/>
          </a:xfrm>
          <a:prstGeom prst="rect">
            <a:avLst/>
          </a:prstGeom>
          <a:solidFill>
            <a:schemeClr val="accent6">
              <a:lumMod val="60000"/>
              <a:lumOff val="40000"/>
            </a:schemeClr>
          </a:solidFill>
        </p:spPr>
        <p:txBody>
          <a:bodyPr wrap="square" rtlCol="0">
            <a:spAutoFit/>
          </a:bodyPr>
          <a:lstStyle/>
          <a:p>
            <a:endParaRPr lang="en-US" dirty="0"/>
          </a:p>
        </p:txBody>
      </p:sp>
      <p:sp>
        <p:nvSpPr>
          <p:cNvPr id="12" name="TextBox 11"/>
          <p:cNvSpPr txBox="1"/>
          <p:nvPr/>
        </p:nvSpPr>
        <p:spPr>
          <a:xfrm>
            <a:off x="4277833" y="4864614"/>
            <a:ext cx="1471468" cy="222766"/>
          </a:xfrm>
          <a:prstGeom prst="rect">
            <a:avLst/>
          </a:prstGeom>
          <a:solidFill>
            <a:schemeClr val="accent6">
              <a:lumMod val="60000"/>
              <a:lumOff val="40000"/>
            </a:schemeClr>
          </a:solidFill>
        </p:spPr>
        <p:txBody>
          <a:bodyPr wrap="square" rtlCol="0">
            <a:spAutoFit/>
          </a:bodyPr>
          <a:lstStyle/>
          <a:p>
            <a:endParaRPr lang="en-US" dirty="0"/>
          </a:p>
        </p:txBody>
      </p:sp>
      <p:sp>
        <p:nvSpPr>
          <p:cNvPr id="3" name="Oval 2"/>
          <p:cNvSpPr/>
          <p:nvPr/>
        </p:nvSpPr>
        <p:spPr>
          <a:xfrm>
            <a:off x="5749301" y="4038600"/>
            <a:ext cx="914400"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V="1">
            <a:off x="4940153" y="5257800"/>
            <a:ext cx="1266348" cy="7620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57200" y="1752600"/>
            <a:ext cx="1066801" cy="333478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dirty="0" smtClean="0"/>
              <a:t>Add Authorized User</a:t>
            </a:r>
            <a:br>
              <a:rPr lang="en-US" dirty="0" smtClean="0"/>
            </a:br>
            <a:r>
              <a:rPr lang="en-US" dirty="0" smtClean="0"/>
              <a:t>1</a:t>
            </a:r>
            <a:r>
              <a:rPr lang="en-US" baseline="30000" dirty="0" smtClean="0"/>
              <a:t>st</a:t>
            </a:r>
            <a:r>
              <a:rPr lang="en-US" dirty="0" smtClean="0"/>
              <a:t> email to authorized user</a:t>
            </a:r>
          </a:p>
        </p:txBody>
      </p:sp>
      <p:sp>
        <p:nvSpPr>
          <p:cNvPr id="23555" name="Content Placeholder 2"/>
          <p:cNvSpPr>
            <a:spLocks noGrp="1"/>
          </p:cNvSpPr>
          <p:nvPr>
            <p:ph idx="1"/>
          </p:nvPr>
        </p:nvSpPr>
        <p:spPr>
          <a:xfrm>
            <a:off x="457200" y="1600200"/>
            <a:ext cx="8229600" cy="5029200"/>
          </a:xfrm>
        </p:spPr>
        <p:txBody>
          <a:bodyPr/>
          <a:lstStyle/>
          <a:p>
            <a:pPr marL="0" indent="0">
              <a:buNone/>
            </a:pPr>
            <a:r>
              <a:rPr lang="en-US" sz="1400" dirty="0" smtClean="0"/>
              <a:t>Hello </a:t>
            </a:r>
            <a:r>
              <a:rPr lang="en-US" sz="1400" dirty="0"/>
              <a:t>and welcome!</a:t>
            </a:r>
          </a:p>
          <a:p>
            <a:pPr marL="0" indent="0">
              <a:buNone/>
            </a:pPr>
            <a:r>
              <a:rPr lang="en-US" sz="1400" dirty="0"/>
              <a:t>The student listed below has granted you online access to his or her billing information.</a:t>
            </a:r>
            <a:br>
              <a:rPr lang="en-US" sz="1400" dirty="0"/>
            </a:br>
            <a:r>
              <a:rPr lang="en-US" sz="1400" dirty="0"/>
              <a:t>You can now make payments on behalf of this student, schedule, automate future payments, and more</a:t>
            </a:r>
            <a:r>
              <a:rPr lang="en-US" sz="1400" dirty="0" smtClean="0"/>
              <a:t>. To </a:t>
            </a:r>
            <a:r>
              <a:rPr lang="en-US" sz="1400" dirty="0"/>
              <a:t>access the student’s account, please visit </a:t>
            </a:r>
            <a:r>
              <a:rPr lang="en-US" sz="1400" u="sng" dirty="0">
                <a:hlinkClick r:id="rId2"/>
              </a:rPr>
              <a:t>ebill.auburn.edu</a:t>
            </a:r>
            <a:r>
              <a:rPr lang="en-US" sz="1400" dirty="0"/>
              <a:t> and log in using the username shown below. For security, we are sending the initial password for this account in a separate message.</a:t>
            </a:r>
            <a:br>
              <a:rPr lang="en-US" sz="1400" dirty="0"/>
            </a:br>
            <a:r>
              <a:rPr lang="en-US" sz="1400" i="1" dirty="0"/>
              <a:t>Note: Please email </a:t>
            </a:r>
            <a:r>
              <a:rPr lang="en-US" sz="1400" u="sng" dirty="0" smtClean="0">
                <a:hlinkClick r:id="rId2"/>
              </a:rPr>
              <a:t>itservicedesk@auburn.edu </a:t>
            </a:r>
            <a:r>
              <a:rPr lang="en-US" sz="1400" i="1" dirty="0" smtClean="0"/>
              <a:t>for </a:t>
            </a:r>
            <a:r>
              <a:rPr lang="en-US" sz="1400" i="1" dirty="0"/>
              <a:t>username and/or password issues.</a:t>
            </a:r>
            <a:endParaRPr lang="en-US" sz="1400" dirty="0"/>
          </a:p>
          <a:p>
            <a:pPr marL="0" indent="0">
              <a:buNone/>
            </a:pPr>
            <a:r>
              <a:rPr lang="en-US" sz="1400" dirty="0"/>
              <a:t>  </a:t>
            </a:r>
          </a:p>
          <a:p>
            <a:pPr marL="0" indent="0">
              <a:buNone/>
            </a:pPr>
            <a:r>
              <a:rPr lang="en-US" sz="1400" u="sng" dirty="0"/>
              <a:t>ACCESS </a:t>
            </a:r>
            <a:r>
              <a:rPr lang="en-US" sz="1400" u="sng" dirty="0" smtClean="0"/>
              <a:t>INFORMATION </a:t>
            </a:r>
            <a:endParaRPr lang="en-US" sz="1400" dirty="0"/>
          </a:p>
          <a:p>
            <a:pPr marL="0" indent="0">
              <a:buNone/>
            </a:pPr>
            <a:r>
              <a:rPr lang="en-US" sz="1400" dirty="0"/>
              <a:t>Student Name: Rachel R. Trussell</a:t>
            </a:r>
          </a:p>
          <a:p>
            <a:pPr marL="0" indent="0">
              <a:buNone/>
            </a:pPr>
            <a:r>
              <a:rPr lang="en-US" sz="1400" dirty="0"/>
              <a:t>Username: </a:t>
            </a:r>
            <a:r>
              <a:rPr lang="en-US" sz="1400" u="sng" dirty="0">
                <a:hlinkClick r:id="rId3"/>
              </a:rPr>
              <a:t>trussje@auburn.edu</a:t>
            </a:r>
            <a:endParaRPr lang="en-US" sz="1400" dirty="0"/>
          </a:p>
          <a:p>
            <a:pPr marL="0" indent="0">
              <a:buNone/>
            </a:pPr>
            <a:r>
              <a:rPr lang="en-US" sz="1400" dirty="0"/>
              <a:t>  </a:t>
            </a:r>
          </a:p>
          <a:p>
            <a:pPr marL="0" indent="0">
              <a:buNone/>
            </a:pPr>
            <a:r>
              <a:rPr lang="en-US" sz="1400" dirty="0"/>
              <a:t>Sincerely,</a:t>
            </a:r>
          </a:p>
          <a:p>
            <a:pPr marL="0" indent="0">
              <a:buNone/>
            </a:pPr>
            <a:r>
              <a:rPr lang="en-US" sz="1400" dirty="0"/>
              <a:t>Auburn University Billing Department</a:t>
            </a:r>
          </a:p>
          <a:p>
            <a:pPr marL="0" indent="0">
              <a:buNone/>
            </a:pPr>
            <a:r>
              <a:rPr lang="en-US" sz="1400" dirty="0"/>
              <a:t>Office of Student Financial Services</a:t>
            </a:r>
          </a:p>
          <a:p>
            <a:pPr marL="0" indent="0">
              <a:buNone/>
            </a:pPr>
            <a:r>
              <a:rPr lang="en-US" sz="1400" dirty="0"/>
              <a:t>203 Mary Martin Hall</a:t>
            </a:r>
          </a:p>
          <a:p>
            <a:pPr marL="0" indent="0">
              <a:buNone/>
            </a:pPr>
            <a:r>
              <a:rPr lang="en-US" sz="1400" dirty="0"/>
              <a:t>Auburn University, AL 36849-5119</a:t>
            </a:r>
          </a:p>
          <a:p>
            <a:pPr marL="0" indent="0">
              <a:buNone/>
            </a:pPr>
            <a:r>
              <a:rPr lang="en-US" sz="1400" dirty="0"/>
              <a:t>(334) 844-4634</a:t>
            </a:r>
          </a:p>
          <a:p>
            <a:pPr marL="0" indent="0">
              <a:buNone/>
            </a:pPr>
            <a:r>
              <a:rPr lang="en-US" sz="1400" u="sng" dirty="0">
                <a:hlinkClick r:id="rId4"/>
              </a:rPr>
              <a:t>ebill@auburn.edu</a:t>
            </a:r>
            <a:endParaRPr lang="en-US" sz="1400" dirty="0"/>
          </a:p>
          <a:p>
            <a:pPr marL="0" indent="0">
              <a:buNone/>
            </a:pPr>
            <a:r>
              <a:rPr lang="en-US" sz="1400" u="sng" dirty="0">
                <a:hlinkClick r:id="rId5"/>
              </a:rPr>
              <a:t>www.auburn.edu/sfs</a:t>
            </a:r>
            <a:endParaRPr lang="en-US" sz="1400" dirty="0"/>
          </a:p>
        </p:txBody>
      </p:sp>
      <p:sp>
        <p:nvSpPr>
          <p:cNvPr id="2" name="Rectangle 1"/>
          <p:cNvSpPr/>
          <p:nvPr/>
        </p:nvSpPr>
        <p:spPr>
          <a:xfrm>
            <a:off x="1616149" y="3551277"/>
            <a:ext cx="1676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334386" y="3784305"/>
            <a:ext cx="1981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US" sz="1400" dirty="0"/>
              <a:t>Hello and welcome!</a:t>
            </a:r>
          </a:p>
          <a:p>
            <a:pPr marL="0" indent="0">
              <a:buNone/>
            </a:pPr>
            <a:r>
              <a:rPr lang="en-US" sz="1400" dirty="0"/>
              <a:t>The student listed below has granted you online access to his or her billing information.</a:t>
            </a:r>
            <a:br>
              <a:rPr lang="en-US" sz="1400" dirty="0"/>
            </a:br>
            <a:r>
              <a:rPr lang="en-US" sz="1400" dirty="0"/>
              <a:t>You can now make, schedule, and automate payments on behalf of this student.</a:t>
            </a:r>
            <a:br>
              <a:rPr lang="en-US" sz="1400" dirty="0"/>
            </a:br>
            <a:r>
              <a:rPr lang="en-US" sz="1400" dirty="0"/>
              <a:t>To access the student’s account, please visit </a:t>
            </a:r>
            <a:r>
              <a:rPr lang="en-US" sz="1400" u="sng" dirty="0">
                <a:hlinkClick r:id="rId2"/>
              </a:rPr>
              <a:t>ebill.auburn.edu</a:t>
            </a:r>
            <a:r>
              <a:rPr lang="en-US" sz="1400" dirty="0"/>
              <a:t> and log in using the password shown below. For security, the other login information for this account is sent in a separate message.</a:t>
            </a:r>
            <a:br>
              <a:rPr lang="en-US" sz="1400" dirty="0"/>
            </a:br>
            <a:r>
              <a:rPr lang="en-US" sz="1400" i="1" dirty="0"/>
              <a:t>Note: Please email </a:t>
            </a:r>
            <a:r>
              <a:rPr lang="en-US" sz="1400" u="sng" dirty="0">
                <a:hlinkClick r:id="rId2"/>
              </a:rPr>
              <a:t> itservicedesk@auburn.edu </a:t>
            </a:r>
            <a:r>
              <a:rPr lang="en-US" sz="1400" i="1" dirty="0"/>
              <a:t> for username and/or password issues.</a:t>
            </a:r>
            <a:endParaRPr lang="en-US" sz="1400" dirty="0"/>
          </a:p>
          <a:p>
            <a:pPr marL="0" indent="0">
              <a:buNone/>
            </a:pPr>
            <a:r>
              <a:rPr lang="en-US" sz="1400" dirty="0"/>
              <a:t> </a:t>
            </a:r>
          </a:p>
          <a:p>
            <a:pPr marL="0" indent="0">
              <a:buNone/>
            </a:pPr>
            <a:r>
              <a:rPr lang="en-US" sz="1400" u="sng" dirty="0"/>
              <a:t>ACCESS INFORMATION</a:t>
            </a:r>
            <a:endParaRPr lang="en-US" sz="1400" dirty="0"/>
          </a:p>
          <a:p>
            <a:pPr marL="0" indent="0">
              <a:buNone/>
            </a:pPr>
            <a:r>
              <a:rPr lang="en-US" sz="1400" dirty="0"/>
              <a:t>Student Name: Rachel R. Trussell</a:t>
            </a:r>
          </a:p>
          <a:p>
            <a:pPr marL="0" indent="0">
              <a:buNone/>
            </a:pPr>
            <a:r>
              <a:rPr lang="en-US" sz="1400" dirty="0"/>
              <a:t>Temporary Password: </a:t>
            </a:r>
            <a:r>
              <a:rPr lang="en-US" sz="1400" dirty="0" err="1"/>
              <a:t>usuqhbrdaq</a:t>
            </a:r>
            <a:endParaRPr lang="en-US" sz="1400" dirty="0"/>
          </a:p>
          <a:p>
            <a:pPr marL="0" indent="0">
              <a:buNone/>
            </a:pPr>
            <a:r>
              <a:rPr lang="en-US" sz="1400" dirty="0"/>
              <a:t> </a:t>
            </a:r>
          </a:p>
          <a:p>
            <a:pPr marL="0" indent="0">
              <a:buNone/>
            </a:pPr>
            <a:r>
              <a:rPr lang="en-US" sz="1400" dirty="0"/>
              <a:t>Sincerely,</a:t>
            </a:r>
          </a:p>
          <a:p>
            <a:pPr marL="0" indent="0">
              <a:buNone/>
            </a:pPr>
            <a:r>
              <a:rPr lang="en-US" sz="1400" dirty="0"/>
              <a:t>Auburn University Billing Department</a:t>
            </a:r>
          </a:p>
          <a:p>
            <a:pPr marL="0" indent="0">
              <a:buNone/>
            </a:pPr>
            <a:r>
              <a:rPr lang="en-US" sz="1400" dirty="0"/>
              <a:t>Office of Student Financial Services</a:t>
            </a:r>
          </a:p>
          <a:p>
            <a:pPr marL="0" indent="0">
              <a:buNone/>
            </a:pPr>
            <a:r>
              <a:rPr lang="en-US" sz="1400" dirty="0"/>
              <a:t>203 Mary Martin Hall</a:t>
            </a:r>
          </a:p>
          <a:p>
            <a:pPr marL="0" indent="0">
              <a:buNone/>
            </a:pPr>
            <a:r>
              <a:rPr lang="en-US" sz="1400" dirty="0"/>
              <a:t>Auburn University, AL 36849-5119</a:t>
            </a:r>
          </a:p>
          <a:p>
            <a:pPr marL="0" indent="0">
              <a:buNone/>
            </a:pPr>
            <a:r>
              <a:rPr lang="en-US" sz="1400" dirty="0"/>
              <a:t>(334) 844-4634</a:t>
            </a:r>
          </a:p>
          <a:p>
            <a:pPr marL="0" indent="0">
              <a:buNone/>
            </a:pPr>
            <a:r>
              <a:rPr lang="en-US" sz="1400" u="sng" dirty="0">
                <a:hlinkClick r:id="rId3"/>
              </a:rPr>
              <a:t>ebill@auburn.edu</a:t>
            </a:r>
            <a:endParaRPr lang="en-US" sz="1400" dirty="0"/>
          </a:p>
          <a:p>
            <a:pPr marL="0" indent="0">
              <a:buNone/>
            </a:pPr>
            <a:r>
              <a:rPr lang="en-US" sz="1400" u="sng" dirty="0">
                <a:hlinkClick r:id="rId4"/>
              </a:rPr>
              <a:t>www.auburn.edu/sfs</a:t>
            </a:r>
            <a:endParaRPr lang="en-US" sz="1400" dirty="0"/>
          </a:p>
          <a:p>
            <a:pPr marL="0" indent="0">
              <a:buNone/>
            </a:pPr>
            <a:r>
              <a:rPr lang="en-US" sz="1400" dirty="0"/>
              <a:t> </a:t>
            </a:r>
          </a:p>
          <a:p>
            <a:endParaRPr lang="en-US" dirty="0"/>
          </a:p>
        </p:txBody>
      </p:sp>
      <p:sp>
        <p:nvSpPr>
          <p:cNvPr id="24578" name="Title 1"/>
          <p:cNvSpPr>
            <a:spLocks noGrp="1"/>
          </p:cNvSpPr>
          <p:nvPr>
            <p:ph type="title"/>
          </p:nvPr>
        </p:nvSpPr>
        <p:spPr/>
        <p:txBody>
          <a:bodyPr/>
          <a:lstStyle/>
          <a:p>
            <a:pPr eaLnBrk="1" hangingPunct="1"/>
            <a:r>
              <a:rPr lang="en-US" dirty="0" smtClean="0"/>
              <a:t>Add Authorized User</a:t>
            </a:r>
            <a:br>
              <a:rPr lang="en-US" dirty="0" smtClean="0"/>
            </a:br>
            <a:r>
              <a:rPr lang="en-US" dirty="0" smtClean="0"/>
              <a:t>2</a:t>
            </a:r>
            <a:r>
              <a:rPr lang="en-US" baseline="30000" dirty="0" smtClean="0"/>
              <a:t>nd</a:t>
            </a:r>
            <a:r>
              <a:rPr lang="en-US" dirty="0" smtClean="0"/>
              <a:t> email to authorized user</a:t>
            </a:r>
          </a:p>
        </p:txBody>
      </p:sp>
      <p:sp>
        <p:nvSpPr>
          <p:cNvPr id="2" name="Rectangle 1"/>
          <p:cNvSpPr/>
          <p:nvPr/>
        </p:nvSpPr>
        <p:spPr>
          <a:xfrm>
            <a:off x="1676400" y="3505200"/>
            <a:ext cx="2133600" cy="233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562600" y="4267200"/>
            <a:ext cx="3184235" cy="646331"/>
          </a:xfrm>
          <a:prstGeom prst="rect">
            <a:avLst/>
          </a:prstGeom>
          <a:solidFill>
            <a:schemeClr val="accent1"/>
          </a:solidFill>
        </p:spPr>
        <p:txBody>
          <a:bodyPr wrap="square" rtlCol="0">
            <a:spAutoFit/>
          </a:bodyPr>
          <a:lstStyle/>
          <a:p>
            <a:r>
              <a:rPr lang="en-US" dirty="0" smtClean="0">
                <a:solidFill>
                  <a:schemeClr val="bg1"/>
                </a:solidFill>
              </a:rPr>
              <a:t>Temporary password – can copy and paste</a:t>
            </a:r>
            <a:endParaRPr lang="en-US" dirty="0">
              <a:solidFill>
                <a:schemeClr val="bg1"/>
              </a:solidFill>
            </a:endParaRPr>
          </a:p>
        </p:txBody>
      </p:sp>
      <p:cxnSp>
        <p:nvCxnSpPr>
          <p:cNvPr id="7" name="Straight Arrow Connector 6"/>
          <p:cNvCxnSpPr/>
          <p:nvPr/>
        </p:nvCxnSpPr>
        <p:spPr>
          <a:xfrm flipH="1" flipV="1">
            <a:off x="3124200" y="3962401"/>
            <a:ext cx="2286000" cy="533399"/>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Authorized User</a:t>
            </a:r>
            <a:endParaRPr lang="en-US" dirty="0"/>
          </a:p>
        </p:txBody>
      </p:sp>
      <p:sp>
        <p:nvSpPr>
          <p:cNvPr id="3" name="Content Placeholder 2"/>
          <p:cNvSpPr>
            <a:spLocks noGrp="1"/>
          </p:cNvSpPr>
          <p:nvPr>
            <p:ph idx="1"/>
          </p:nvPr>
        </p:nvSpPr>
        <p:spPr/>
        <p:txBody>
          <a:bodyPr/>
          <a:lstStyle/>
          <a:p>
            <a:r>
              <a:rPr lang="en-US" dirty="0" smtClean="0"/>
              <a:t>Authorized User in e-bill system</a:t>
            </a:r>
          </a:p>
          <a:p>
            <a:pPr lvl="1"/>
            <a:r>
              <a:rPr lang="en-US" dirty="0" smtClean="0"/>
              <a:t>Access to e-bill</a:t>
            </a:r>
            <a:endParaRPr lang="en-US" dirty="0"/>
          </a:p>
          <a:p>
            <a:pPr lvl="1"/>
            <a:r>
              <a:rPr lang="en-US" dirty="0" smtClean="0"/>
              <a:t>When bills are generated student gets email and any authorized user gets email</a:t>
            </a:r>
          </a:p>
          <a:p>
            <a:pPr lvl="2"/>
            <a:r>
              <a:rPr lang="en-US" dirty="0" smtClean="0"/>
              <a:t>Check SPAM </a:t>
            </a:r>
          </a:p>
          <a:p>
            <a:pPr lvl="2"/>
            <a:r>
              <a:rPr lang="en-US" dirty="0" smtClean="0"/>
              <a:t>Mark anything from Auburn University (@auburn.edu) as “Never Block Senders Domain”</a:t>
            </a:r>
            <a:endParaRPr lang="en-US" dirty="0"/>
          </a:p>
          <a:p>
            <a:pPr lvl="1"/>
            <a:r>
              <a:rPr lang="en-US" dirty="0" smtClean="0"/>
              <a:t>If you change emails…. Your student needs to update this information through e-bill</a:t>
            </a:r>
          </a:p>
        </p:txBody>
      </p:sp>
    </p:spTree>
    <p:extLst>
      <p:ext uri="{BB962C8B-B14F-4D97-AF65-F5344CB8AC3E}">
        <p14:creationId xmlns:p14="http://schemas.microsoft.com/office/powerpoint/2010/main" val="18119799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Authorized </a:t>
            </a:r>
            <a:r>
              <a:rPr lang="en-US" dirty="0" smtClean="0"/>
              <a:t>User Access #1</a:t>
            </a:r>
            <a:endParaRPr lang="en-US" dirty="0"/>
          </a:p>
        </p:txBody>
      </p:sp>
      <p:sp>
        <p:nvSpPr>
          <p:cNvPr id="3" name="Content Placeholder 2"/>
          <p:cNvSpPr>
            <a:spLocks noGrp="1"/>
          </p:cNvSpPr>
          <p:nvPr>
            <p:ph idx="1"/>
          </p:nvPr>
        </p:nvSpPr>
        <p:spPr/>
        <p:txBody>
          <a:bodyPr/>
          <a:lstStyle/>
          <a:p>
            <a:r>
              <a:rPr lang="en-US" dirty="0" smtClean="0"/>
              <a:t>Two ways to get to E-bill system.</a:t>
            </a:r>
          </a:p>
          <a:p>
            <a:pPr marL="0" indent="0">
              <a:buNone/>
            </a:pPr>
            <a:r>
              <a:rPr lang="en-US" dirty="0" smtClean="0"/>
              <a:t>	1.	Type in URL:</a:t>
            </a:r>
            <a:endParaRPr lang="en-US" dirty="0"/>
          </a:p>
          <a:p>
            <a:pPr marL="457200" lvl="1" indent="0">
              <a:buNone/>
            </a:pPr>
            <a:r>
              <a:rPr lang="en-US" dirty="0" smtClean="0"/>
              <a:t>		</a:t>
            </a:r>
            <a:r>
              <a:rPr lang="en-US" sz="8000" dirty="0" smtClean="0"/>
              <a:t>ebill.auburn.edu</a:t>
            </a:r>
          </a:p>
          <a:p>
            <a:pPr marL="457200" lvl="1" indent="0">
              <a:buNone/>
            </a:pPr>
            <a:endParaRPr lang="en-US" sz="3600" dirty="0" smtClean="0"/>
          </a:p>
          <a:p>
            <a:pPr marL="457200" lvl="1" indent="0">
              <a:buNone/>
            </a:pPr>
            <a:r>
              <a:rPr lang="en-US" sz="3600" dirty="0" smtClean="0"/>
              <a:t>There </a:t>
            </a:r>
            <a:r>
              <a:rPr lang="en-US" sz="3600" dirty="0"/>
              <a:t>is a link in your statement notification </a:t>
            </a:r>
            <a:r>
              <a:rPr lang="en-US" sz="3600" dirty="0" smtClean="0"/>
              <a:t>email.</a:t>
            </a:r>
            <a:endParaRPr lang="en-US" sz="3600" dirty="0"/>
          </a:p>
          <a:p>
            <a:pPr marL="457200" lvl="1" indent="0">
              <a:buNone/>
            </a:pPr>
            <a:endParaRPr lang="en-US" sz="8000" dirty="0"/>
          </a:p>
        </p:txBody>
      </p:sp>
    </p:spTree>
    <p:extLst>
      <p:ext uri="{BB962C8B-B14F-4D97-AF65-F5344CB8AC3E}">
        <p14:creationId xmlns:p14="http://schemas.microsoft.com/office/powerpoint/2010/main" val="4648341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3" cstate="screen">
            <a:extLst>
              <a:ext uri="{28A0092B-C50C-407E-A947-70E740481C1C}">
                <a14:useLocalDpi xmlns:a14="http://schemas.microsoft.com/office/drawing/2010/main"/>
              </a:ext>
            </a:extLst>
          </a:blip>
          <a:srcRect l="1" t="15357" r="1282" b="3059"/>
          <a:stretch/>
        </p:blipFill>
        <p:spPr bwMode="auto">
          <a:xfrm>
            <a:off x="1371600" y="1417638"/>
            <a:ext cx="6705600" cy="4906962"/>
          </a:xfrm>
          <a:prstGeom prst="rect">
            <a:avLst/>
          </a:prstGeom>
          <a:ln>
            <a:noFill/>
          </a:ln>
          <a:extLst>
            <a:ext uri="{53640926-AAD7-44D8-BBD7-CCE9431645EC}">
              <a14:shadowObscured xmlns:a14="http://schemas.microsoft.com/office/drawing/2010/main"/>
            </a:ext>
          </a:extLst>
        </p:spPr>
      </p:pic>
      <p:sp>
        <p:nvSpPr>
          <p:cNvPr id="25602" name="Title 1"/>
          <p:cNvSpPr>
            <a:spLocks noGrp="1"/>
          </p:cNvSpPr>
          <p:nvPr>
            <p:ph type="title"/>
          </p:nvPr>
        </p:nvSpPr>
        <p:spPr/>
        <p:txBody>
          <a:bodyPr/>
          <a:lstStyle/>
          <a:p>
            <a:pPr eaLnBrk="1" hangingPunct="1"/>
            <a:r>
              <a:rPr lang="en-US" dirty="0" smtClean="0"/>
              <a:t>Authorized User Access #2</a:t>
            </a:r>
            <a:br>
              <a:rPr lang="en-US" dirty="0" smtClean="0"/>
            </a:br>
            <a:r>
              <a:rPr lang="en-US" sz="3600" dirty="0" smtClean="0">
                <a:hlinkClick r:id="rId4"/>
              </a:rPr>
              <a:t>www.auburn.edu</a:t>
            </a:r>
            <a:r>
              <a:rPr lang="en-US" sz="3600" dirty="0" smtClean="0"/>
              <a:t/>
            </a:r>
            <a:br>
              <a:rPr lang="en-US" sz="3600" dirty="0" smtClean="0"/>
            </a:br>
            <a:endParaRPr lang="en-US" sz="3600" dirty="0" smtClean="0"/>
          </a:p>
        </p:txBody>
      </p:sp>
      <p:sp>
        <p:nvSpPr>
          <p:cNvPr id="25604" name="TextBox 3"/>
          <p:cNvSpPr txBox="1">
            <a:spLocks noChangeArrowheads="1"/>
          </p:cNvSpPr>
          <p:nvPr/>
        </p:nvSpPr>
        <p:spPr bwMode="auto">
          <a:xfrm>
            <a:off x="419100" y="2647015"/>
            <a:ext cx="2419350" cy="523220"/>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dirty="0">
                <a:solidFill>
                  <a:schemeClr val="bg1"/>
                </a:solidFill>
                <a:latin typeface="Calibri" pitchFamily="34" charset="0"/>
              </a:rPr>
              <a:t>Click Parents</a:t>
            </a:r>
          </a:p>
        </p:txBody>
      </p:sp>
      <p:cxnSp>
        <p:nvCxnSpPr>
          <p:cNvPr id="5" name="Straight Arrow Connector 4"/>
          <p:cNvCxnSpPr/>
          <p:nvPr/>
        </p:nvCxnSpPr>
        <p:spPr>
          <a:xfrm flipV="1">
            <a:off x="2438400" y="1752600"/>
            <a:ext cx="0" cy="1156025"/>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2" cstate="screen">
            <a:extLst>
              <a:ext uri="{28A0092B-C50C-407E-A947-70E740481C1C}">
                <a14:useLocalDpi xmlns:a14="http://schemas.microsoft.com/office/drawing/2010/main"/>
              </a:ext>
            </a:extLst>
          </a:blip>
          <a:srcRect t="14157" r="1410" b="9058"/>
          <a:stretch/>
        </p:blipFill>
        <p:spPr bwMode="auto">
          <a:xfrm>
            <a:off x="457200" y="1600200"/>
            <a:ext cx="8077200" cy="396240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dirty="0"/>
              <a:t>Authorized User </a:t>
            </a:r>
            <a:r>
              <a:rPr lang="en-US" dirty="0" smtClean="0"/>
              <a:t>Access #2</a:t>
            </a:r>
            <a:br>
              <a:rPr lang="en-US" dirty="0" smtClean="0"/>
            </a:br>
            <a:r>
              <a:rPr lang="en-US" dirty="0" smtClean="0"/>
              <a:t> (</a:t>
            </a:r>
            <a:r>
              <a:rPr lang="en-US" dirty="0" err="1" smtClean="0"/>
              <a:t>cont</a:t>
            </a:r>
            <a:r>
              <a:rPr lang="en-US" dirty="0" smtClean="0"/>
              <a:t>)</a:t>
            </a:r>
            <a:endParaRPr lang="en-US" dirty="0"/>
          </a:p>
        </p:txBody>
      </p:sp>
      <p:sp>
        <p:nvSpPr>
          <p:cNvPr id="5" name="TextBox 7"/>
          <p:cNvSpPr txBox="1">
            <a:spLocks noChangeArrowheads="1"/>
          </p:cNvSpPr>
          <p:nvPr/>
        </p:nvSpPr>
        <p:spPr bwMode="auto">
          <a:xfrm>
            <a:off x="2971800" y="5867400"/>
            <a:ext cx="3200400" cy="646331"/>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chemeClr val="bg1"/>
                </a:solidFill>
                <a:latin typeface="Calibri" pitchFamily="34" charset="0"/>
              </a:rPr>
              <a:t>Click  “Auburn Links”</a:t>
            </a:r>
          </a:p>
          <a:p>
            <a:pPr eaLnBrk="1" hangingPunct="1"/>
            <a:endParaRPr lang="en-US" dirty="0" smtClean="0">
              <a:latin typeface="Calibri" pitchFamily="34" charset="0"/>
            </a:endParaRPr>
          </a:p>
        </p:txBody>
      </p:sp>
      <p:cxnSp>
        <p:nvCxnSpPr>
          <p:cNvPr id="6" name="Straight Arrow Connector 5"/>
          <p:cNvCxnSpPr/>
          <p:nvPr/>
        </p:nvCxnSpPr>
        <p:spPr>
          <a:xfrm flipV="1">
            <a:off x="5791200" y="2970450"/>
            <a:ext cx="533401" cy="312555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2461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Financial Services</a:t>
            </a:r>
            <a:endParaRPr lang="en-US" dirty="0"/>
          </a:p>
        </p:txBody>
      </p:sp>
      <p:sp>
        <p:nvSpPr>
          <p:cNvPr id="3" name="Content Placeholder 2"/>
          <p:cNvSpPr>
            <a:spLocks noGrp="1"/>
          </p:cNvSpPr>
          <p:nvPr>
            <p:ph idx="1"/>
          </p:nvPr>
        </p:nvSpPr>
        <p:spPr/>
        <p:txBody>
          <a:bodyPr/>
          <a:lstStyle/>
          <a:p>
            <a:r>
              <a:rPr lang="en-US" dirty="0" smtClean="0"/>
              <a:t>Student Financial Services (SFS) departments</a:t>
            </a:r>
          </a:p>
          <a:p>
            <a:pPr lvl="1"/>
            <a:r>
              <a:rPr lang="en-US" dirty="0" smtClean="0"/>
              <a:t>Financial Aid</a:t>
            </a:r>
          </a:p>
          <a:p>
            <a:pPr lvl="1"/>
            <a:r>
              <a:rPr lang="en-US" dirty="0" smtClean="0"/>
              <a:t>Billing Department</a:t>
            </a:r>
          </a:p>
          <a:p>
            <a:pPr lvl="1"/>
            <a:r>
              <a:rPr lang="en-US" dirty="0" smtClean="0"/>
              <a:t>Cashiering</a:t>
            </a:r>
          </a:p>
          <a:p>
            <a:pPr lvl="1"/>
            <a:r>
              <a:rPr lang="en-US" dirty="0" smtClean="0"/>
              <a:t>Third party billing</a:t>
            </a:r>
          </a:p>
          <a:p>
            <a:pPr lvl="1"/>
            <a:r>
              <a:rPr lang="en-US" dirty="0" smtClean="0"/>
              <a:t>Account Services</a:t>
            </a:r>
            <a:endParaRPr lang="en-US" dirty="0"/>
          </a:p>
        </p:txBody>
      </p:sp>
      <p:pic>
        <p:nvPicPr>
          <p:cNvPr id="4" name="Picture 3" descr="C:\Users\trussje\AppData\Local\Microsoft\Windows\Temporary Internet Files\Content.IE5\T1UKXM0W\I3393_Cartoon-money-sign-2[1][1].jpg"/>
          <p:cNvPicPr/>
          <p:nvPr/>
        </p:nvPicPr>
        <p:blipFill>
          <a:blip r:embed="rId3">
            <a:extLst>
              <a:ext uri="{28A0092B-C50C-407E-A947-70E740481C1C}">
                <a14:useLocalDpi xmlns:a14="http://schemas.microsoft.com/office/drawing/2010/main"/>
              </a:ext>
            </a:extLst>
          </a:blip>
          <a:srcRect/>
          <a:stretch>
            <a:fillRect/>
          </a:stretch>
        </p:blipFill>
        <p:spPr bwMode="auto">
          <a:xfrm>
            <a:off x="5948362" y="2971800"/>
            <a:ext cx="2695575" cy="2752725"/>
          </a:xfrm>
          <a:prstGeom prst="rect">
            <a:avLst/>
          </a:prstGeom>
          <a:noFill/>
          <a:ln>
            <a:noFill/>
          </a:ln>
        </p:spPr>
      </p:pic>
    </p:spTree>
    <p:extLst>
      <p:ext uri="{BB962C8B-B14F-4D97-AF65-F5344CB8AC3E}">
        <p14:creationId xmlns:p14="http://schemas.microsoft.com/office/powerpoint/2010/main" val="14517889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2" cstate="screen">
            <a:extLst>
              <a:ext uri="{28A0092B-C50C-407E-A947-70E740481C1C}">
                <a14:useLocalDpi xmlns:a14="http://schemas.microsoft.com/office/drawing/2010/main"/>
              </a:ext>
            </a:extLst>
          </a:blip>
          <a:srcRect t="14637" r="770" b="7859"/>
          <a:stretch/>
        </p:blipFill>
        <p:spPr bwMode="auto">
          <a:xfrm>
            <a:off x="914400" y="1295400"/>
            <a:ext cx="7162800" cy="495300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dirty="0"/>
              <a:t>Authorized User </a:t>
            </a:r>
            <a:r>
              <a:rPr lang="en-US" dirty="0" smtClean="0"/>
              <a:t>Access #2 (</a:t>
            </a:r>
            <a:r>
              <a:rPr lang="en-US" dirty="0" err="1" smtClean="0"/>
              <a:t>cont</a:t>
            </a:r>
            <a:r>
              <a:rPr lang="en-US" dirty="0" smtClean="0"/>
              <a:t>)</a:t>
            </a:r>
            <a:endParaRPr lang="en-US" dirty="0"/>
          </a:p>
        </p:txBody>
      </p:sp>
      <p:sp>
        <p:nvSpPr>
          <p:cNvPr id="5" name="TextBox 7"/>
          <p:cNvSpPr txBox="1">
            <a:spLocks noChangeArrowheads="1"/>
          </p:cNvSpPr>
          <p:nvPr/>
        </p:nvSpPr>
        <p:spPr bwMode="auto">
          <a:xfrm>
            <a:off x="3257107" y="6096000"/>
            <a:ext cx="3007242" cy="369332"/>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chemeClr val="bg1"/>
                </a:solidFill>
                <a:latin typeface="Calibri" pitchFamily="34" charset="0"/>
              </a:rPr>
              <a:t>Click on </a:t>
            </a:r>
            <a:r>
              <a:rPr lang="en-US" dirty="0" err="1" smtClean="0">
                <a:solidFill>
                  <a:schemeClr val="bg1"/>
                </a:solidFill>
                <a:latin typeface="Calibri" pitchFamily="34" charset="0"/>
              </a:rPr>
              <a:t>eBill</a:t>
            </a:r>
            <a:r>
              <a:rPr lang="en-US" dirty="0" smtClean="0">
                <a:solidFill>
                  <a:schemeClr val="bg1"/>
                </a:solidFill>
                <a:latin typeface="Calibri" pitchFamily="34" charset="0"/>
              </a:rPr>
              <a:t> Authorized User</a:t>
            </a:r>
          </a:p>
        </p:txBody>
      </p:sp>
      <p:cxnSp>
        <p:nvCxnSpPr>
          <p:cNvPr id="6" name="Straight Arrow Connector 5"/>
          <p:cNvCxnSpPr/>
          <p:nvPr/>
        </p:nvCxnSpPr>
        <p:spPr>
          <a:xfrm flipH="1" flipV="1">
            <a:off x="1981200" y="3657600"/>
            <a:ext cx="1066800" cy="230902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33576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3" cstate="screen">
            <a:extLst>
              <a:ext uri="{28A0092B-C50C-407E-A947-70E740481C1C}">
                <a14:useLocalDpi xmlns:a14="http://schemas.microsoft.com/office/drawing/2010/main"/>
              </a:ext>
            </a:extLst>
          </a:blip>
          <a:srcRect/>
          <a:stretch/>
        </p:blipFill>
        <p:spPr bwMode="auto">
          <a:xfrm>
            <a:off x="990600" y="1600200"/>
            <a:ext cx="6781800" cy="4800600"/>
          </a:xfrm>
          <a:prstGeom prst="rect">
            <a:avLst/>
          </a:prstGeom>
          <a:ln>
            <a:noFill/>
          </a:ln>
          <a:extLst>
            <a:ext uri="{53640926-AAD7-44D8-BBD7-CCE9431645EC}">
              <a14:shadowObscured xmlns:a14="http://schemas.microsoft.com/office/drawing/2010/main"/>
            </a:ext>
          </a:extLst>
        </p:spPr>
      </p:pic>
      <p:sp>
        <p:nvSpPr>
          <p:cNvPr id="27650" name="Title 1"/>
          <p:cNvSpPr>
            <a:spLocks noGrp="1"/>
          </p:cNvSpPr>
          <p:nvPr>
            <p:ph type="title"/>
          </p:nvPr>
        </p:nvSpPr>
        <p:spPr>
          <a:xfrm>
            <a:off x="457200" y="381000"/>
            <a:ext cx="8229600" cy="1143000"/>
          </a:xfrm>
        </p:spPr>
        <p:txBody>
          <a:bodyPr/>
          <a:lstStyle/>
          <a:p>
            <a:pPr eaLnBrk="1" hangingPunct="1"/>
            <a:r>
              <a:rPr lang="en-US" dirty="0" smtClean="0"/>
              <a:t>Authorized User Access</a:t>
            </a:r>
            <a:br>
              <a:rPr lang="en-US" dirty="0" smtClean="0"/>
            </a:br>
            <a:r>
              <a:rPr lang="en-US" sz="4000" dirty="0" smtClean="0"/>
              <a:t>ebill.auburn.edu</a:t>
            </a:r>
            <a:br>
              <a:rPr lang="en-US" sz="4000" dirty="0" smtClean="0"/>
            </a:br>
            <a:endParaRPr lang="en-US" sz="4000" dirty="0" smtClean="0"/>
          </a:p>
        </p:txBody>
      </p:sp>
      <p:sp>
        <p:nvSpPr>
          <p:cNvPr id="27652" name="TextBox 3"/>
          <p:cNvSpPr txBox="1">
            <a:spLocks noChangeArrowheads="1"/>
          </p:cNvSpPr>
          <p:nvPr/>
        </p:nvSpPr>
        <p:spPr bwMode="auto">
          <a:xfrm>
            <a:off x="4876800" y="4953000"/>
            <a:ext cx="2362200" cy="646331"/>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chemeClr val="bg1"/>
                </a:solidFill>
                <a:latin typeface="Calibri" pitchFamily="34" charset="0"/>
              </a:rPr>
              <a:t>Fill in E-mail Address and Password</a:t>
            </a:r>
          </a:p>
        </p:txBody>
      </p:sp>
      <p:cxnSp>
        <p:nvCxnSpPr>
          <p:cNvPr id="5" name="Straight Arrow Connector 4"/>
          <p:cNvCxnSpPr/>
          <p:nvPr/>
        </p:nvCxnSpPr>
        <p:spPr>
          <a:xfrm flipH="1" flipV="1">
            <a:off x="2819400" y="4419600"/>
            <a:ext cx="1981201" cy="6858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3" cstate="screen">
            <a:extLst>
              <a:ext uri="{28A0092B-C50C-407E-A947-70E740481C1C}">
                <a14:useLocalDpi xmlns:a14="http://schemas.microsoft.com/office/drawing/2010/main"/>
              </a:ext>
            </a:extLst>
          </a:blip>
          <a:srcRect/>
          <a:stretch/>
        </p:blipFill>
        <p:spPr bwMode="auto">
          <a:xfrm>
            <a:off x="762000" y="1371601"/>
            <a:ext cx="7391400" cy="4724400"/>
          </a:xfrm>
          <a:prstGeom prst="rect">
            <a:avLst/>
          </a:prstGeom>
          <a:ln>
            <a:noFill/>
          </a:ln>
          <a:extLst>
            <a:ext uri="{53640926-AAD7-44D8-BBD7-CCE9431645EC}">
              <a14:shadowObscured xmlns:a14="http://schemas.microsoft.com/office/drawing/2010/main"/>
            </a:ext>
          </a:extLst>
        </p:spPr>
      </p:pic>
      <p:sp>
        <p:nvSpPr>
          <p:cNvPr id="28674" name="Title 1"/>
          <p:cNvSpPr>
            <a:spLocks noGrp="1"/>
          </p:cNvSpPr>
          <p:nvPr>
            <p:ph type="title"/>
          </p:nvPr>
        </p:nvSpPr>
        <p:spPr>
          <a:xfrm>
            <a:off x="509588" y="396411"/>
            <a:ext cx="8229600" cy="1143000"/>
          </a:xfrm>
        </p:spPr>
        <p:txBody>
          <a:bodyPr/>
          <a:lstStyle/>
          <a:p>
            <a:pPr eaLnBrk="1" hangingPunct="1"/>
            <a:r>
              <a:rPr lang="en-US" dirty="0"/>
              <a:t>Authorized User Access</a:t>
            </a:r>
            <a:br>
              <a:rPr lang="en-US" dirty="0"/>
            </a:br>
            <a:r>
              <a:rPr lang="en-US" sz="4000" dirty="0"/>
              <a:t>ebill.auburn.edu</a:t>
            </a:r>
            <a:br>
              <a:rPr lang="en-US" sz="4000" dirty="0"/>
            </a:br>
            <a:endParaRPr lang="en-US" dirty="0" smtClean="0"/>
          </a:p>
        </p:txBody>
      </p:sp>
      <p:sp>
        <p:nvSpPr>
          <p:cNvPr id="5" name="Rectangle 4"/>
          <p:cNvSpPr/>
          <p:nvPr/>
        </p:nvSpPr>
        <p:spPr>
          <a:xfrm>
            <a:off x="2133600" y="2895600"/>
            <a:ext cx="1581151" cy="166689"/>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678" name="TextBox 5"/>
          <p:cNvSpPr txBox="1">
            <a:spLocks noChangeArrowheads="1"/>
          </p:cNvSpPr>
          <p:nvPr/>
        </p:nvSpPr>
        <p:spPr bwMode="auto">
          <a:xfrm>
            <a:off x="4993758" y="3082460"/>
            <a:ext cx="3312042" cy="646331"/>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chemeClr val="bg1"/>
                </a:solidFill>
                <a:latin typeface="Calibri" pitchFamily="34" charset="0"/>
              </a:rPr>
              <a:t>Fill in Your Full Name and </a:t>
            </a:r>
            <a:r>
              <a:rPr lang="en-US" dirty="0" smtClean="0">
                <a:solidFill>
                  <a:schemeClr val="bg1"/>
                </a:solidFill>
                <a:latin typeface="Calibri" pitchFamily="34" charset="0"/>
              </a:rPr>
              <a:t>enter </a:t>
            </a:r>
            <a:r>
              <a:rPr lang="en-US" dirty="0">
                <a:solidFill>
                  <a:schemeClr val="bg1"/>
                </a:solidFill>
                <a:latin typeface="Calibri" pitchFamily="34" charset="0"/>
              </a:rPr>
              <a:t>NEW </a:t>
            </a:r>
            <a:r>
              <a:rPr lang="en-US" dirty="0" smtClean="0">
                <a:solidFill>
                  <a:schemeClr val="bg1"/>
                </a:solidFill>
                <a:latin typeface="Calibri" pitchFamily="34" charset="0"/>
              </a:rPr>
              <a:t>password. Click Save</a:t>
            </a:r>
            <a:endParaRPr lang="en-US" dirty="0">
              <a:solidFill>
                <a:schemeClr val="bg1"/>
              </a:solidFill>
              <a:latin typeface="Calibri" pitchFamily="34" charset="0"/>
            </a:endParaRPr>
          </a:p>
        </p:txBody>
      </p:sp>
      <p:cxnSp>
        <p:nvCxnSpPr>
          <p:cNvPr id="8" name="Straight Arrow Connector 7"/>
          <p:cNvCxnSpPr/>
          <p:nvPr/>
        </p:nvCxnSpPr>
        <p:spPr>
          <a:xfrm flipH="1" flipV="1">
            <a:off x="3505200" y="3276600"/>
            <a:ext cx="1119188" cy="244763"/>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000500" y="4038600"/>
            <a:ext cx="914400" cy="3810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200275" y="3745112"/>
            <a:ext cx="1447799" cy="166688"/>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p:cNvPicPr>
            <a:picLocks noGrp="1"/>
          </p:cNvPicPr>
          <p:nvPr>
            <p:ph idx="1"/>
          </p:nvPr>
        </p:nvPicPr>
        <p:blipFill rotWithShape="1">
          <a:blip r:embed="rId2" cstate="screen">
            <a:extLst>
              <a:ext uri="{28A0092B-C50C-407E-A947-70E740481C1C}">
                <a14:useLocalDpi xmlns:a14="http://schemas.microsoft.com/office/drawing/2010/main"/>
              </a:ext>
            </a:extLst>
          </a:blip>
          <a:srcRect l="-1578"/>
          <a:stretch/>
        </p:blipFill>
        <p:spPr bwMode="auto">
          <a:xfrm>
            <a:off x="457200" y="1558726"/>
            <a:ext cx="8458200" cy="3963993"/>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dirty="0" smtClean="0"/>
              <a:t>Authorized User Access</a:t>
            </a:r>
            <a:br>
              <a:rPr lang="en-US" dirty="0" smtClean="0"/>
            </a:br>
            <a:r>
              <a:rPr lang="en-US" sz="2400" dirty="0" smtClean="0"/>
              <a:t>(more than one student)</a:t>
            </a:r>
            <a:endParaRPr lang="en-US" sz="2400" dirty="0"/>
          </a:p>
        </p:txBody>
      </p:sp>
      <p:sp>
        <p:nvSpPr>
          <p:cNvPr id="5" name="Rectangle 4"/>
          <p:cNvSpPr/>
          <p:nvPr/>
        </p:nvSpPr>
        <p:spPr>
          <a:xfrm>
            <a:off x="844292" y="4724400"/>
            <a:ext cx="933449" cy="195462"/>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3758942" y="4429619"/>
            <a:ext cx="314324" cy="224237"/>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857250" y="4398366"/>
            <a:ext cx="1200150" cy="195464"/>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3782755" y="4724400"/>
            <a:ext cx="314324" cy="195462"/>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5638800" y="4429619"/>
            <a:ext cx="390527" cy="191097"/>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5567360" y="4748214"/>
            <a:ext cx="409577" cy="22423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TextBox 5"/>
          <p:cNvSpPr txBox="1">
            <a:spLocks noChangeArrowheads="1"/>
          </p:cNvSpPr>
          <p:nvPr/>
        </p:nvSpPr>
        <p:spPr bwMode="auto">
          <a:xfrm>
            <a:off x="2088633" y="5701908"/>
            <a:ext cx="3312042" cy="646331"/>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chemeClr val="bg1"/>
                </a:solidFill>
                <a:latin typeface="Calibri" pitchFamily="34" charset="0"/>
              </a:rPr>
              <a:t>Click on the student you want to view or if your can click on Pay All</a:t>
            </a:r>
            <a:endParaRPr lang="en-US" dirty="0">
              <a:solidFill>
                <a:schemeClr val="bg1"/>
              </a:solidFill>
              <a:latin typeface="Calibri" pitchFamily="34" charset="0"/>
            </a:endParaRPr>
          </a:p>
        </p:txBody>
      </p:sp>
      <p:sp>
        <p:nvSpPr>
          <p:cNvPr id="16" name="Rectangle 15"/>
          <p:cNvSpPr/>
          <p:nvPr/>
        </p:nvSpPr>
        <p:spPr>
          <a:xfrm>
            <a:off x="7543800" y="1752600"/>
            <a:ext cx="7620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9241957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rotWithShape="1">
          <a:blip r:embed="rId3" cstate="screen">
            <a:extLst>
              <a:ext uri="{28A0092B-C50C-407E-A947-70E740481C1C}">
                <a14:useLocalDpi xmlns:a14="http://schemas.microsoft.com/office/drawing/2010/main"/>
              </a:ext>
            </a:extLst>
          </a:blip>
          <a:srcRect l="-99" r="-1"/>
          <a:stretch/>
        </p:blipFill>
        <p:spPr bwMode="auto">
          <a:xfrm>
            <a:off x="457201" y="1417638"/>
            <a:ext cx="7829964" cy="5059362"/>
          </a:xfrm>
          <a:prstGeom prst="rect">
            <a:avLst/>
          </a:prstGeom>
          <a:ln>
            <a:noFill/>
          </a:ln>
          <a:extLst>
            <a:ext uri="{53640926-AAD7-44D8-BBD7-CCE9431645EC}">
              <a14:shadowObscured xmlns:a14="http://schemas.microsoft.com/office/drawing/2010/main"/>
            </a:ext>
          </a:extLst>
        </p:spPr>
      </p:pic>
      <p:sp>
        <p:nvSpPr>
          <p:cNvPr id="29698" name="Title 1"/>
          <p:cNvSpPr>
            <a:spLocks noGrp="1"/>
          </p:cNvSpPr>
          <p:nvPr>
            <p:ph type="title"/>
          </p:nvPr>
        </p:nvSpPr>
        <p:spPr>
          <a:xfrm>
            <a:off x="381000" y="514844"/>
            <a:ext cx="8229600" cy="1143000"/>
          </a:xfrm>
        </p:spPr>
        <p:txBody>
          <a:bodyPr/>
          <a:lstStyle/>
          <a:p>
            <a:pPr eaLnBrk="1" hangingPunct="1"/>
            <a:r>
              <a:rPr lang="en-US" dirty="0"/>
              <a:t>Authorized User Access</a:t>
            </a:r>
            <a:br>
              <a:rPr lang="en-US" dirty="0"/>
            </a:br>
            <a:r>
              <a:rPr lang="en-US" sz="4000" dirty="0"/>
              <a:t>ebill.auburn.edu</a:t>
            </a:r>
            <a:br>
              <a:rPr lang="en-US" sz="4000" dirty="0"/>
            </a:br>
            <a:endParaRPr lang="en-US" dirty="0" smtClean="0"/>
          </a:p>
        </p:txBody>
      </p:sp>
      <p:sp>
        <p:nvSpPr>
          <p:cNvPr id="29700" name="TextBox 3"/>
          <p:cNvSpPr txBox="1">
            <a:spLocks noChangeArrowheads="1"/>
          </p:cNvSpPr>
          <p:nvPr/>
        </p:nvSpPr>
        <p:spPr bwMode="auto">
          <a:xfrm>
            <a:off x="3192841" y="6290230"/>
            <a:ext cx="4444242" cy="369332"/>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chemeClr val="bg1"/>
                </a:solidFill>
                <a:latin typeface="Calibri" pitchFamily="34" charset="0"/>
              </a:rPr>
              <a:t>To make a payment, click on Make Payment</a:t>
            </a:r>
          </a:p>
        </p:txBody>
      </p:sp>
      <p:sp>
        <p:nvSpPr>
          <p:cNvPr id="5" name="Rectangle 4"/>
          <p:cNvSpPr/>
          <p:nvPr/>
        </p:nvSpPr>
        <p:spPr>
          <a:xfrm flipV="1">
            <a:off x="7188578" y="1766118"/>
            <a:ext cx="812421" cy="13193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967279" y="1600200"/>
            <a:ext cx="576521" cy="1152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3"/>
          <p:cNvSpPr txBox="1">
            <a:spLocks noChangeArrowheads="1"/>
          </p:cNvSpPr>
          <p:nvPr/>
        </p:nvSpPr>
        <p:spPr bwMode="auto">
          <a:xfrm>
            <a:off x="3183316" y="1949491"/>
            <a:ext cx="3376612" cy="646331"/>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chemeClr val="bg1"/>
                </a:solidFill>
                <a:latin typeface="Calibri" pitchFamily="34" charset="0"/>
              </a:rPr>
              <a:t>Authorized User’s view.</a:t>
            </a:r>
          </a:p>
          <a:p>
            <a:pPr eaLnBrk="1" hangingPunct="1"/>
            <a:r>
              <a:rPr lang="en-US" dirty="0" smtClean="0">
                <a:solidFill>
                  <a:schemeClr val="bg1"/>
                </a:solidFill>
                <a:latin typeface="Calibri" pitchFamily="34" charset="0"/>
              </a:rPr>
              <a:t>Very similar to Student View.</a:t>
            </a:r>
            <a:endParaRPr lang="en-US" dirty="0">
              <a:solidFill>
                <a:schemeClr val="bg1"/>
              </a:solidFill>
              <a:latin typeface="Calibri" pitchFamily="34" charset="0"/>
            </a:endParaRPr>
          </a:p>
        </p:txBody>
      </p:sp>
      <p:cxnSp>
        <p:nvCxnSpPr>
          <p:cNvPr id="12" name="Straight Arrow Connector 11"/>
          <p:cNvCxnSpPr/>
          <p:nvPr/>
        </p:nvCxnSpPr>
        <p:spPr>
          <a:xfrm flipV="1">
            <a:off x="4495800" y="4114800"/>
            <a:ext cx="1066800" cy="1447801"/>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853112" y="2830319"/>
            <a:ext cx="471487" cy="2286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p:nvPr/>
        </p:nvPicPr>
        <p:blipFill>
          <a:blip r:embed="rId3" cstate="screen">
            <a:extLst>
              <a:ext uri="{28A0092B-C50C-407E-A947-70E740481C1C}">
                <a14:useLocalDpi xmlns:a14="http://schemas.microsoft.com/office/drawing/2010/main"/>
              </a:ext>
            </a:extLst>
          </a:blip>
          <a:stretch>
            <a:fillRect/>
          </a:stretch>
        </p:blipFill>
        <p:spPr>
          <a:xfrm>
            <a:off x="1085850" y="1458352"/>
            <a:ext cx="7419975" cy="4465744"/>
          </a:xfrm>
          <a:prstGeom prst="rect">
            <a:avLst/>
          </a:prstGeom>
        </p:spPr>
      </p:pic>
      <p:sp>
        <p:nvSpPr>
          <p:cNvPr id="31746" name="Title 1"/>
          <p:cNvSpPr>
            <a:spLocks noGrp="1"/>
          </p:cNvSpPr>
          <p:nvPr>
            <p:ph type="title"/>
          </p:nvPr>
        </p:nvSpPr>
        <p:spPr>
          <a:xfrm>
            <a:off x="457200" y="284495"/>
            <a:ext cx="8229600" cy="1143000"/>
          </a:xfrm>
        </p:spPr>
        <p:txBody>
          <a:bodyPr/>
          <a:lstStyle/>
          <a:p>
            <a:pPr eaLnBrk="1" hangingPunct="1"/>
            <a:r>
              <a:rPr lang="en-US" dirty="0" smtClean="0"/>
              <a:t>Make a Payment</a:t>
            </a:r>
            <a:br>
              <a:rPr lang="en-US" dirty="0" smtClean="0"/>
            </a:br>
            <a:r>
              <a:rPr lang="en-US" sz="3600" dirty="0" smtClean="0"/>
              <a:t>ebill.auburn.edu</a:t>
            </a:r>
          </a:p>
        </p:txBody>
      </p:sp>
      <p:sp>
        <p:nvSpPr>
          <p:cNvPr id="31748" name="TextBox 3"/>
          <p:cNvSpPr txBox="1">
            <a:spLocks noChangeArrowheads="1"/>
          </p:cNvSpPr>
          <p:nvPr/>
        </p:nvSpPr>
        <p:spPr bwMode="auto">
          <a:xfrm>
            <a:off x="314325" y="2955846"/>
            <a:ext cx="1590675" cy="930353"/>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chemeClr val="bg1"/>
                </a:solidFill>
                <a:latin typeface="Calibri" pitchFamily="34" charset="0"/>
              </a:rPr>
              <a:t>Click </a:t>
            </a:r>
            <a:r>
              <a:rPr lang="en-US" dirty="0" smtClean="0">
                <a:solidFill>
                  <a:schemeClr val="bg1"/>
                </a:solidFill>
                <a:latin typeface="Calibri" pitchFamily="34" charset="0"/>
              </a:rPr>
              <a:t>which radio button you want. </a:t>
            </a:r>
          </a:p>
        </p:txBody>
      </p:sp>
      <p:cxnSp>
        <p:nvCxnSpPr>
          <p:cNvPr id="5" name="Straight Arrow Connector 4"/>
          <p:cNvCxnSpPr/>
          <p:nvPr/>
        </p:nvCxnSpPr>
        <p:spPr>
          <a:xfrm>
            <a:off x="1109662" y="4038600"/>
            <a:ext cx="1219200" cy="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7525415" y="1560477"/>
            <a:ext cx="619125" cy="16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85850" y="5991887"/>
            <a:ext cx="6858000" cy="646331"/>
          </a:xfrm>
          <a:prstGeom prst="rect">
            <a:avLst/>
          </a:prstGeom>
          <a:solidFill>
            <a:schemeClr val="accent1"/>
          </a:solidFill>
        </p:spPr>
        <p:txBody>
          <a:bodyPr wrap="square" rtlCol="0">
            <a:spAutoFit/>
          </a:bodyPr>
          <a:lstStyle/>
          <a:p>
            <a:pPr eaLnBrk="1" hangingPunct="1"/>
            <a:r>
              <a:rPr lang="en-US" dirty="0" smtClean="0">
                <a:solidFill>
                  <a:schemeClr val="bg1"/>
                </a:solidFill>
                <a:latin typeface="Calibri" pitchFamily="34" charset="0"/>
              </a:rPr>
              <a:t>To make half payment click radio button</a:t>
            </a:r>
            <a:r>
              <a:rPr lang="en-US" dirty="0">
                <a:solidFill>
                  <a:schemeClr val="bg1"/>
                </a:solidFill>
                <a:latin typeface="Calibri" pitchFamily="34" charset="0"/>
              </a:rPr>
              <a:t>: </a:t>
            </a:r>
            <a:r>
              <a:rPr lang="en-US" dirty="0" smtClean="0">
                <a:solidFill>
                  <a:schemeClr val="bg1"/>
                </a:solidFill>
                <a:latin typeface="Calibri" pitchFamily="34" charset="0"/>
              </a:rPr>
              <a:t>“Amount due</a:t>
            </a:r>
            <a:r>
              <a:rPr lang="en-US" dirty="0">
                <a:solidFill>
                  <a:schemeClr val="bg1"/>
                </a:solidFill>
                <a:latin typeface="Calibri" pitchFamily="34" charset="0"/>
              </a:rPr>
              <a:t>” – tab to box and </a:t>
            </a:r>
            <a:r>
              <a:rPr lang="en-US" dirty="0" smtClean="0">
                <a:solidFill>
                  <a:schemeClr val="bg1"/>
                </a:solidFill>
                <a:latin typeface="Calibri" pitchFamily="34" charset="0"/>
              </a:rPr>
              <a:t>type in dollar </a:t>
            </a:r>
            <a:r>
              <a:rPr lang="en-US" dirty="0">
                <a:solidFill>
                  <a:schemeClr val="bg1"/>
                </a:solidFill>
                <a:latin typeface="Calibri" pitchFamily="34" charset="0"/>
              </a:rPr>
              <a:t>amount</a:t>
            </a:r>
          </a:p>
        </p:txBody>
      </p:sp>
      <p:sp>
        <p:nvSpPr>
          <p:cNvPr id="14" name="TextBox 3"/>
          <p:cNvSpPr txBox="1">
            <a:spLocks noChangeArrowheads="1"/>
          </p:cNvSpPr>
          <p:nvPr/>
        </p:nvSpPr>
        <p:spPr bwMode="auto">
          <a:xfrm>
            <a:off x="6629400" y="3044893"/>
            <a:ext cx="1515140" cy="646331"/>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chemeClr val="bg1"/>
                </a:solidFill>
                <a:latin typeface="Calibri" pitchFamily="34" charset="0"/>
              </a:rPr>
              <a:t>Can specify future date. </a:t>
            </a:r>
          </a:p>
        </p:txBody>
      </p:sp>
      <p:cxnSp>
        <p:nvCxnSpPr>
          <p:cNvPr id="15" name="Straight Arrow Connector 14"/>
          <p:cNvCxnSpPr/>
          <p:nvPr/>
        </p:nvCxnSpPr>
        <p:spPr>
          <a:xfrm flipH="1">
            <a:off x="4224337" y="3368058"/>
            <a:ext cx="2252663" cy="213342"/>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6" name="5-Point Star 15"/>
          <p:cNvSpPr/>
          <p:nvPr/>
        </p:nvSpPr>
        <p:spPr>
          <a:xfrm>
            <a:off x="457200" y="5924096"/>
            <a:ext cx="416885" cy="6041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p:cNvSpPr/>
          <p:nvPr/>
        </p:nvSpPr>
        <p:spPr>
          <a:xfrm>
            <a:off x="8454877" y="5989744"/>
            <a:ext cx="463845" cy="6041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extLst>
              <a:ext uri="{28A0092B-C50C-407E-A947-70E740481C1C}">
                <a14:useLocalDpi xmlns:a14="http://schemas.microsoft.com/office/drawing/2010/main"/>
              </a:ext>
            </a:extLst>
          </a:blip>
          <a:stretch>
            <a:fillRect/>
          </a:stretch>
        </p:blipFill>
        <p:spPr>
          <a:xfrm>
            <a:off x="838200" y="1238250"/>
            <a:ext cx="7391400" cy="4933950"/>
          </a:xfrm>
          <a:prstGeom prst="rect">
            <a:avLst/>
          </a:prstGeom>
        </p:spPr>
      </p:pic>
      <p:sp>
        <p:nvSpPr>
          <p:cNvPr id="32770" name="Title 1"/>
          <p:cNvSpPr>
            <a:spLocks noGrp="1"/>
          </p:cNvSpPr>
          <p:nvPr>
            <p:ph type="title"/>
          </p:nvPr>
        </p:nvSpPr>
        <p:spPr>
          <a:xfrm>
            <a:off x="609600" y="95250"/>
            <a:ext cx="8229600" cy="1143000"/>
          </a:xfrm>
        </p:spPr>
        <p:txBody>
          <a:bodyPr/>
          <a:lstStyle/>
          <a:p>
            <a:pPr eaLnBrk="1" hangingPunct="1"/>
            <a:r>
              <a:rPr lang="en-US" dirty="0"/>
              <a:t>Make a Payment</a:t>
            </a:r>
            <a:br>
              <a:rPr lang="en-US" dirty="0"/>
            </a:br>
            <a:r>
              <a:rPr lang="en-US" sz="3600" dirty="0"/>
              <a:t>ebill.auburn.edu</a:t>
            </a:r>
            <a:endParaRPr lang="en-US" sz="3600" dirty="0" smtClean="0"/>
          </a:p>
        </p:txBody>
      </p:sp>
      <p:sp>
        <p:nvSpPr>
          <p:cNvPr id="32772" name="TextBox 3"/>
          <p:cNvSpPr txBox="1">
            <a:spLocks noChangeArrowheads="1"/>
          </p:cNvSpPr>
          <p:nvPr/>
        </p:nvSpPr>
        <p:spPr bwMode="auto">
          <a:xfrm>
            <a:off x="5879306" y="3300161"/>
            <a:ext cx="2719387" cy="369332"/>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chemeClr val="bg1"/>
                </a:solidFill>
                <a:latin typeface="Calibri" pitchFamily="34" charset="0"/>
              </a:rPr>
              <a:t>Select Method from Menu</a:t>
            </a:r>
          </a:p>
        </p:txBody>
      </p:sp>
      <p:cxnSp>
        <p:nvCxnSpPr>
          <p:cNvPr id="5" name="Straight Arrow Connector 4"/>
          <p:cNvCxnSpPr/>
          <p:nvPr/>
        </p:nvCxnSpPr>
        <p:spPr>
          <a:xfrm flipH="1">
            <a:off x="4038600" y="3561027"/>
            <a:ext cx="1676400" cy="108466"/>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239000" y="1371600"/>
            <a:ext cx="619125" cy="16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cstate="screen">
            <a:extLst>
              <a:ext uri="{28A0092B-C50C-407E-A947-70E740481C1C}">
                <a14:useLocalDpi xmlns:a14="http://schemas.microsoft.com/office/drawing/2010/main"/>
              </a:ext>
            </a:extLst>
          </a:blip>
          <a:stretch>
            <a:fillRect/>
          </a:stretch>
        </p:blipFill>
        <p:spPr>
          <a:xfrm>
            <a:off x="1447800" y="1371600"/>
            <a:ext cx="6324600" cy="4953000"/>
          </a:xfrm>
          <a:prstGeom prst="rect">
            <a:avLst/>
          </a:prstGeom>
        </p:spPr>
      </p:pic>
      <p:sp>
        <p:nvSpPr>
          <p:cNvPr id="33794" name="Title 1"/>
          <p:cNvSpPr>
            <a:spLocks noGrp="1"/>
          </p:cNvSpPr>
          <p:nvPr>
            <p:ph type="title"/>
          </p:nvPr>
        </p:nvSpPr>
        <p:spPr>
          <a:xfrm>
            <a:off x="427436" y="180975"/>
            <a:ext cx="8229600" cy="1143000"/>
          </a:xfrm>
        </p:spPr>
        <p:txBody>
          <a:bodyPr/>
          <a:lstStyle/>
          <a:p>
            <a:pPr eaLnBrk="1" hangingPunct="1"/>
            <a:r>
              <a:rPr lang="en-US" dirty="0"/>
              <a:t>Make a Payment</a:t>
            </a:r>
            <a:br>
              <a:rPr lang="en-US" dirty="0"/>
            </a:br>
            <a:r>
              <a:rPr lang="en-US" sz="3600" dirty="0"/>
              <a:t>ebill.auburn.edu</a:t>
            </a:r>
            <a:endParaRPr lang="en-US" sz="3600" dirty="0" smtClean="0"/>
          </a:p>
        </p:txBody>
      </p:sp>
      <p:sp>
        <p:nvSpPr>
          <p:cNvPr id="33796" name="TextBox 3"/>
          <p:cNvSpPr txBox="1">
            <a:spLocks noChangeArrowheads="1"/>
          </p:cNvSpPr>
          <p:nvPr/>
        </p:nvSpPr>
        <p:spPr bwMode="auto">
          <a:xfrm>
            <a:off x="427436" y="4648200"/>
            <a:ext cx="2650330" cy="646331"/>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chemeClr val="bg1"/>
                </a:solidFill>
                <a:latin typeface="Calibri" pitchFamily="34" charset="0"/>
              </a:rPr>
              <a:t>Complete Routing and Account Information</a:t>
            </a:r>
          </a:p>
        </p:txBody>
      </p:sp>
      <p:cxnSp>
        <p:nvCxnSpPr>
          <p:cNvPr id="5" name="Straight Arrow Connector 4"/>
          <p:cNvCxnSpPr/>
          <p:nvPr/>
        </p:nvCxnSpPr>
        <p:spPr>
          <a:xfrm flipV="1">
            <a:off x="3421854" y="3657600"/>
            <a:ext cx="1193563" cy="1313765"/>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16180" y="5486401"/>
            <a:ext cx="3012281" cy="369332"/>
          </a:xfrm>
          <a:prstGeom prst="rect">
            <a:avLst/>
          </a:prstGeom>
          <a:solidFill>
            <a:schemeClr val="accent1"/>
          </a:solidFill>
        </p:spPr>
        <p:txBody>
          <a:bodyPr wrap="square" rtlCol="0">
            <a:spAutoFit/>
          </a:bodyPr>
          <a:lstStyle/>
          <a:p>
            <a:r>
              <a:rPr lang="en-US" dirty="0" smtClean="0">
                <a:solidFill>
                  <a:schemeClr val="bg1"/>
                </a:solidFill>
              </a:rPr>
              <a:t>Option to save information</a:t>
            </a:r>
            <a:endParaRPr lang="en-US" dirty="0">
              <a:solidFill>
                <a:schemeClr val="bg1"/>
              </a:solidFill>
            </a:endParaRPr>
          </a:p>
        </p:txBody>
      </p:sp>
      <p:cxnSp>
        <p:nvCxnSpPr>
          <p:cNvPr id="12" name="Straight Arrow Connector 11"/>
          <p:cNvCxnSpPr/>
          <p:nvPr/>
        </p:nvCxnSpPr>
        <p:spPr>
          <a:xfrm flipH="1" flipV="1">
            <a:off x="5334000" y="4648200"/>
            <a:ext cx="1616689" cy="65989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153275" y="1420027"/>
            <a:ext cx="619125" cy="16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a:extLst>
              <a:ext uri="{28A0092B-C50C-407E-A947-70E740481C1C}">
                <a14:useLocalDpi xmlns:a14="http://schemas.microsoft.com/office/drawing/2010/main"/>
              </a:ext>
            </a:extLst>
          </a:blip>
          <a:stretch>
            <a:fillRect/>
          </a:stretch>
        </p:blipFill>
        <p:spPr>
          <a:xfrm>
            <a:off x="1219200" y="1295400"/>
            <a:ext cx="6629400" cy="5029200"/>
          </a:xfrm>
          <a:prstGeom prst="rect">
            <a:avLst/>
          </a:prstGeom>
        </p:spPr>
      </p:pic>
      <p:sp>
        <p:nvSpPr>
          <p:cNvPr id="34818" name="Title 1"/>
          <p:cNvSpPr>
            <a:spLocks noGrp="1"/>
          </p:cNvSpPr>
          <p:nvPr>
            <p:ph type="title"/>
          </p:nvPr>
        </p:nvSpPr>
        <p:spPr/>
        <p:txBody>
          <a:bodyPr/>
          <a:lstStyle/>
          <a:p>
            <a:pPr eaLnBrk="1" hangingPunct="1"/>
            <a:r>
              <a:rPr lang="en-US" dirty="0"/>
              <a:t>Make a Payment</a:t>
            </a:r>
            <a:br>
              <a:rPr lang="en-US" dirty="0"/>
            </a:br>
            <a:r>
              <a:rPr lang="en-US" sz="3600" dirty="0"/>
              <a:t>ebill.auburn.edu</a:t>
            </a:r>
            <a:endParaRPr lang="en-US" sz="3600" dirty="0" smtClean="0"/>
          </a:p>
        </p:txBody>
      </p:sp>
      <p:sp>
        <p:nvSpPr>
          <p:cNvPr id="34820" name="TextBox 3"/>
          <p:cNvSpPr txBox="1">
            <a:spLocks noChangeArrowheads="1"/>
          </p:cNvSpPr>
          <p:nvPr/>
        </p:nvSpPr>
        <p:spPr bwMode="auto">
          <a:xfrm>
            <a:off x="6629400" y="3962400"/>
            <a:ext cx="2286002" cy="1477328"/>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chemeClr val="bg1"/>
                </a:solidFill>
                <a:latin typeface="Calibri" pitchFamily="34" charset="0"/>
              </a:rPr>
              <a:t>Review and then click “I agree…”.  Then click “submit payment”.  You will get a confirmation email.</a:t>
            </a:r>
            <a:endParaRPr lang="en-US" dirty="0">
              <a:solidFill>
                <a:schemeClr val="bg1"/>
              </a:solidFill>
              <a:latin typeface="Calibri" pitchFamily="34" charset="0"/>
            </a:endParaRPr>
          </a:p>
        </p:txBody>
      </p:sp>
      <p:cxnSp>
        <p:nvCxnSpPr>
          <p:cNvPr id="5" name="Straight Arrow Connector 4"/>
          <p:cNvCxnSpPr/>
          <p:nvPr/>
        </p:nvCxnSpPr>
        <p:spPr>
          <a:xfrm flipH="1">
            <a:off x="3429000" y="5596414"/>
            <a:ext cx="3733798" cy="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267200" y="2438400"/>
            <a:ext cx="838200" cy="153293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010400" y="1417638"/>
            <a:ext cx="457200" cy="15668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extLst>
              <a:ext uri="{28A0092B-C50C-407E-A947-70E740481C1C}">
                <a14:useLocalDpi xmlns:a14="http://schemas.microsoft.com/office/drawing/2010/main"/>
              </a:ext>
            </a:extLst>
          </a:blip>
          <a:stretch>
            <a:fillRect/>
          </a:stretch>
        </p:blipFill>
        <p:spPr>
          <a:xfrm>
            <a:off x="990600" y="1227416"/>
            <a:ext cx="7086600" cy="5097183"/>
          </a:xfrm>
          <a:prstGeom prst="rect">
            <a:avLst/>
          </a:prstGeom>
        </p:spPr>
      </p:pic>
      <p:sp>
        <p:nvSpPr>
          <p:cNvPr id="2" name="Title 1"/>
          <p:cNvSpPr>
            <a:spLocks noGrp="1"/>
          </p:cNvSpPr>
          <p:nvPr>
            <p:ph type="title"/>
          </p:nvPr>
        </p:nvSpPr>
        <p:spPr>
          <a:xfrm>
            <a:off x="533400" y="84416"/>
            <a:ext cx="8229600" cy="1143000"/>
          </a:xfrm>
        </p:spPr>
        <p:txBody>
          <a:bodyPr/>
          <a:lstStyle/>
          <a:p>
            <a:r>
              <a:rPr lang="en-US" dirty="0" smtClean="0"/>
              <a:t>Auto Bill Pay</a:t>
            </a:r>
            <a:br>
              <a:rPr lang="en-US" dirty="0" smtClean="0"/>
            </a:br>
            <a:r>
              <a:rPr lang="en-US" sz="3200" dirty="0" smtClean="0"/>
              <a:t>ebill.auburn.edu</a:t>
            </a:r>
            <a:endParaRPr lang="en-US" sz="3200" dirty="0"/>
          </a:p>
        </p:txBody>
      </p:sp>
      <p:sp>
        <p:nvSpPr>
          <p:cNvPr id="5" name="Rectangle 4"/>
          <p:cNvSpPr/>
          <p:nvPr/>
        </p:nvSpPr>
        <p:spPr>
          <a:xfrm>
            <a:off x="7086600" y="1371600"/>
            <a:ext cx="762000"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3352800" y="6061629"/>
            <a:ext cx="2895600" cy="369332"/>
          </a:xfrm>
          <a:prstGeom prst="rect">
            <a:avLst/>
          </a:prstGeom>
          <a:solidFill>
            <a:schemeClr val="accent1"/>
          </a:solidFill>
        </p:spPr>
        <p:txBody>
          <a:bodyPr wrap="square" rtlCol="0">
            <a:spAutoFit/>
          </a:bodyPr>
          <a:lstStyle/>
          <a:p>
            <a:r>
              <a:rPr lang="en-US" dirty="0" smtClean="0">
                <a:solidFill>
                  <a:schemeClr val="bg1"/>
                </a:solidFill>
              </a:rPr>
              <a:t>Click Auto Bill Pay</a:t>
            </a:r>
            <a:endParaRPr lang="en-US" dirty="0">
              <a:solidFill>
                <a:schemeClr val="bg1"/>
              </a:solidFill>
            </a:endParaRPr>
          </a:p>
        </p:txBody>
      </p:sp>
      <p:cxnSp>
        <p:nvCxnSpPr>
          <p:cNvPr id="11" name="Straight Arrow Connector 10"/>
          <p:cNvCxnSpPr/>
          <p:nvPr/>
        </p:nvCxnSpPr>
        <p:spPr>
          <a:xfrm flipV="1">
            <a:off x="4800600" y="5334000"/>
            <a:ext cx="1447800" cy="5334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867400" y="2218016"/>
            <a:ext cx="473592" cy="3048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95624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Financial Services</a:t>
            </a:r>
            <a:endParaRPr lang="en-US" dirty="0"/>
          </a:p>
        </p:txBody>
      </p:sp>
      <p:sp>
        <p:nvSpPr>
          <p:cNvPr id="3" name="Content Placeholder 2"/>
          <p:cNvSpPr>
            <a:spLocks noGrp="1"/>
          </p:cNvSpPr>
          <p:nvPr>
            <p:ph idx="1"/>
          </p:nvPr>
        </p:nvSpPr>
        <p:spPr/>
        <p:txBody>
          <a:bodyPr/>
          <a:lstStyle/>
          <a:p>
            <a:r>
              <a:rPr lang="en-US" sz="2400" dirty="0" smtClean="0"/>
              <a:t>The Billing Department is a centralized billing office. Charges are received from various departments for student billing purposes.</a:t>
            </a:r>
            <a:endParaRPr lang="en-US" sz="2800" dirty="0" smtClean="0"/>
          </a:p>
          <a:p>
            <a:r>
              <a:rPr lang="en-US" sz="2400" dirty="0" smtClean="0"/>
              <a:t>Items charged to the student’s billing account other than tuition:</a:t>
            </a:r>
          </a:p>
          <a:p>
            <a:pPr lvl="1"/>
            <a:r>
              <a:rPr lang="en-US" sz="2000" dirty="0" smtClean="0"/>
              <a:t>Housing (and housing related fees), meal plans, parking passes, parking tickets, printing charges from some Departments, Panhellenic fees, pharmacy prescriptions, football tickets (not billed until the September bill!), counseling services fees, Student Alumni Association,  All Access Course bookstore charges, CWE fees, ID cards, </a:t>
            </a:r>
            <a:r>
              <a:rPr lang="en-US" sz="2000" dirty="0" err="1" smtClean="0"/>
              <a:t>etc</a:t>
            </a:r>
            <a:endParaRPr lang="en-US" sz="2000" dirty="0" smtClean="0"/>
          </a:p>
          <a:p>
            <a:pPr lvl="1"/>
            <a:r>
              <a:rPr lang="en-US" sz="2400" dirty="0" smtClean="0">
                <a:solidFill>
                  <a:schemeClr val="accent6">
                    <a:lumMod val="75000"/>
                  </a:schemeClr>
                </a:solidFill>
              </a:rPr>
              <a:t>Questions on charges other than tuition should be directed to the appropriate department</a:t>
            </a:r>
            <a:endParaRPr lang="en-US" sz="2400" dirty="0">
              <a:solidFill>
                <a:schemeClr val="accent6">
                  <a:lumMod val="75000"/>
                </a:schemeClr>
              </a:solidFill>
            </a:endParaRPr>
          </a:p>
        </p:txBody>
      </p:sp>
    </p:spTree>
    <p:extLst>
      <p:ext uri="{BB962C8B-B14F-4D97-AF65-F5344CB8AC3E}">
        <p14:creationId xmlns:p14="http://schemas.microsoft.com/office/powerpoint/2010/main" val="31108154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p:cNvPicPr>
          <p:nvPr>
            <p:ph idx="1"/>
          </p:nvPr>
        </p:nvPicPr>
        <p:blipFill rotWithShape="1">
          <a:blip r:embed="rId2" cstate="screen">
            <a:extLst>
              <a:ext uri="{28A0092B-C50C-407E-A947-70E740481C1C}">
                <a14:useLocalDpi xmlns:a14="http://schemas.microsoft.com/office/drawing/2010/main"/>
              </a:ext>
            </a:extLst>
          </a:blip>
          <a:srcRect l="-986"/>
          <a:stretch/>
        </p:blipFill>
        <p:spPr bwMode="auto">
          <a:xfrm>
            <a:off x="685800" y="1594644"/>
            <a:ext cx="8001000" cy="4737112"/>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dirty="0"/>
              <a:t>Auto Bill Pay</a:t>
            </a:r>
            <a:br>
              <a:rPr lang="en-US" dirty="0"/>
            </a:br>
            <a:r>
              <a:rPr lang="en-US" sz="3200" dirty="0"/>
              <a:t>ebill.auburn.edu</a:t>
            </a:r>
          </a:p>
        </p:txBody>
      </p:sp>
      <p:sp>
        <p:nvSpPr>
          <p:cNvPr id="5" name="Rectangle 4"/>
          <p:cNvSpPr/>
          <p:nvPr/>
        </p:nvSpPr>
        <p:spPr>
          <a:xfrm>
            <a:off x="7391400" y="1868091"/>
            <a:ext cx="685800" cy="17700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7543800" y="2133600"/>
            <a:ext cx="838200"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037579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2" cstate="screen">
            <a:extLst>
              <a:ext uri="{28A0092B-C50C-407E-A947-70E740481C1C}">
                <a14:useLocalDpi xmlns:a14="http://schemas.microsoft.com/office/drawing/2010/main"/>
              </a:ext>
            </a:extLst>
          </a:blip>
          <a:srcRect/>
          <a:stretch/>
        </p:blipFill>
        <p:spPr bwMode="auto">
          <a:xfrm>
            <a:off x="1143000" y="2438400"/>
            <a:ext cx="6934200" cy="403860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495300" y="152400"/>
            <a:ext cx="8229600" cy="1143000"/>
          </a:xfrm>
        </p:spPr>
        <p:txBody>
          <a:bodyPr/>
          <a:lstStyle/>
          <a:p>
            <a:r>
              <a:rPr lang="en-US" dirty="0"/>
              <a:t>Auto Bill Pay</a:t>
            </a:r>
            <a:br>
              <a:rPr lang="en-US" dirty="0"/>
            </a:br>
            <a:r>
              <a:rPr lang="en-US" sz="3200" dirty="0"/>
              <a:t>ebill.auburn.edu</a:t>
            </a:r>
          </a:p>
        </p:txBody>
      </p:sp>
      <p:sp>
        <p:nvSpPr>
          <p:cNvPr id="3" name="Content Placeholder 2"/>
          <p:cNvSpPr>
            <a:spLocks noGrp="1"/>
          </p:cNvSpPr>
          <p:nvPr>
            <p:ph idx="1"/>
          </p:nvPr>
        </p:nvSpPr>
        <p:spPr>
          <a:xfrm>
            <a:off x="609600" y="1295400"/>
            <a:ext cx="8229600" cy="4525963"/>
          </a:xfrm>
        </p:spPr>
        <p:txBody>
          <a:bodyPr/>
          <a:lstStyle/>
          <a:p>
            <a:r>
              <a:rPr lang="en-US" dirty="0" smtClean="0"/>
              <a:t>Should be used for small bills, not paying tuition and fees.</a:t>
            </a:r>
          </a:p>
          <a:p>
            <a:pPr marL="0" indent="0">
              <a:buNone/>
            </a:pPr>
            <a:r>
              <a:rPr lang="en-US" dirty="0" smtClean="0"/>
              <a:t> </a:t>
            </a:r>
            <a:endParaRPr lang="en-US" dirty="0"/>
          </a:p>
        </p:txBody>
      </p:sp>
    </p:spTree>
    <p:extLst>
      <p:ext uri="{BB962C8B-B14F-4D97-AF65-F5344CB8AC3E}">
        <p14:creationId xmlns:p14="http://schemas.microsoft.com/office/powerpoint/2010/main" val="19053209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2" cstate="screen">
            <a:extLst>
              <a:ext uri="{28A0092B-C50C-407E-A947-70E740481C1C}">
                <a14:useLocalDpi xmlns:a14="http://schemas.microsoft.com/office/drawing/2010/main"/>
              </a:ext>
            </a:extLst>
          </a:blip>
          <a:srcRect/>
          <a:stretch/>
        </p:blipFill>
        <p:spPr bwMode="auto">
          <a:xfrm>
            <a:off x="1333500" y="1295400"/>
            <a:ext cx="6858000" cy="4481180"/>
          </a:xfrm>
          <a:prstGeom prst="rect">
            <a:avLst/>
          </a:prstGeom>
          <a:ln>
            <a:noFill/>
          </a:ln>
          <a:extLst>
            <a:ext uri="{53640926-AAD7-44D8-BBD7-CCE9431645EC}">
              <a14:shadowObscured xmlns:a14="http://schemas.microsoft.com/office/drawing/2010/main"/>
            </a:ext>
          </a:extLst>
        </p:spPr>
      </p:pic>
      <p:sp>
        <p:nvSpPr>
          <p:cNvPr id="9218" name="Title 1"/>
          <p:cNvSpPr>
            <a:spLocks noGrp="1"/>
          </p:cNvSpPr>
          <p:nvPr>
            <p:ph type="title"/>
          </p:nvPr>
        </p:nvSpPr>
        <p:spPr>
          <a:xfrm>
            <a:off x="501502" y="272902"/>
            <a:ext cx="8229600" cy="1143000"/>
          </a:xfrm>
        </p:spPr>
        <p:txBody>
          <a:bodyPr/>
          <a:lstStyle/>
          <a:p>
            <a:pPr eaLnBrk="1" hangingPunct="1"/>
            <a:r>
              <a:rPr lang="en-US" dirty="0" smtClean="0"/>
              <a:t>Add Direct Deposit Information</a:t>
            </a:r>
          </a:p>
        </p:txBody>
      </p:sp>
      <p:sp>
        <p:nvSpPr>
          <p:cNvPr id="4" name="TextBox 3"/>
          <p:cNvSpPr txBox="1"/>
          <p:nvPr/>
        </p:nvSpPr>
        <p:spPr>
          <a:xfrm>
            <a:off x="559981" y="3352800"/>
            <a:ext cx="2819400" cy="830997"/>
          </a:xfrm>
          <a:prstGeom prst="rect">
            <a:avLst/>
          </a:prstGeom>
          <a:solidFill>
            <a:schemeClr val="tx2">
              <a:lumMod val="60000"/>
              <a:lumOff val="40000"/>
            </a:schemeClr>
          </a:solidFill>
        </p:spPr>
        <p:txBody>
          <a:bodyPr wrap="square">
            <a:spAutoFit/>
          </a:bodyPr>
          <a:lstStyle/>
          <a:p>
            <a:pPr fontAlgn="auto">
              <a:spcBef>
                <a:spcPts val="0"/>
              </a:spcBef>
              <a:spcAft>
                <a:spcPts val="0"/>
              </a:spcAft>
              <a:defRPr/>
            </a:pPr>
            <a:r>
              <a:rPr lang="en-US" sz="2400" dirty="0">
                <a:solidFill>
                  <a:schemeClr val="bg1"/>
                </a:solidFill>
                <a:latin typeface="+mn-lt"/>
                <a:cs typeface="+mn-cs"/>
              </a:rPr>
              <a:t>Click to Add Direct Deposit Information</a:t>
            </a:r>
          </a:p>
        </p:txBody>
      </p:sp>
      <p:cxnSp>
        <p:nvCxnSpPr>
          <p:cNvPr id="5" name="Straight Arrow Connector 4"/>
          <p:cNvCxnSpPr/>
          <p:nvPr/>
        </p:nvCxnSpPr>
        <p:spPr>
          <a:xfrm>
            <a:off x="1371600" y="4267200"/>
            <a:ext cx="2007781" cy="6096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416209" y="1405270"/>
            <a:ext cx="762000" cy="190500"/>
          </a:xfrm>
          <a:prstGeom prst="rect">
            <a:avLst/>
          </a:prstGeom>
          <a:solidFill>
            <a:schemeClr val="tx2"/>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Direct Deposit Information</a:t>
            </a:r>
          </a:p>
        </p:txBody>
      </p:sp>
      <p:sp>
        <p:nvSpPr>
          <p:cNvPr id="3" name="Content Placeholder 2"/>
          <p:cNvSpPr>
            <a:spLocks noGrp="1"/>
          </p:cNvSpPr>
          <p:nvPr>
            <p:ph idx="1"/>
          </p:nvPr>
        </p:nvSpPr>
        <p:spPr/>
        <p:txBody>
          <a:bodyPr/>
          <a:lstStyle/>
          <a:p>
            <a:pPr marL="0" indent="0">
              <a:buNone/>
            </a:pPr>
            <a:r>
              <a:rPr lang="en-US" b="1" dirty="0" smtClean="0"/>
              <a:t>VPN </a:t>
            </a:r>
            <a:r>
              <a:rPr lang="en-US" b="1" dirty="0"/>
              <a:t>two-factor authentication </a:t>
            </a:r>
            <a:endParaRPr lang="en-US" dirty="0"/>
          </a:p>
          <a:p>
            <a:pPr marL="0" indent="0">
              <a:buNone/>
            </a:pPr>
            <a:r>
              <a:rPr lang="en-US" sz="1400" dirty="0" smtClean="0"/>
              <a:t>To </a:t>
            </a:r>
            <a:r>
              <a:rPr lang="en-US" sz="1400" dirty="0"/>
              <a:t>enhance security for Auburn University data, students and employees, Auburn has implemented a high-security login process referred to as two-factor authentication. Auburn uses Duo Security to ask individuals for a secondary confirmation of their identity at log in using a physical device in their possession. The physical device may be a smartphone or tablet using an app, a text message to a phone, pressing a hardware token device or an automated voice call to a landline or cell phone.</a:t>
            </a:r>
            <a:br>
              <a:rPr lang="en-US" sz="1400" dirty="0"/>
            </a:br>
            <a:r>
              <a:rPr lang="en-US" sz="1400" dirty="0"/>
              <a:t/>
            </a:r>
            <a:br>
              <a:rPr lang="en-US" sz="1400" dirty="0"/>
            </a:br>
            <a:r>
              <a:rPr lang="en-US" sz="1400" dirty="0" smtClean="0"/>
              <a:t>Users </a:t>
            </a:r>
            <a:r>
              <a:rPr lang="en-US" sz="1400" dirty="0"/>
              <a:t>connecting to the Virtual Private Network, or VPN, must select the 2FACTOR VPN profile, which requires two-factor authentication.</a:t>
            </a:r>
            <a:br>
              <a:rPr lang="en-US" sz="1400" dirty="0"/>
            </a:br>
            <a:r>
              <a:rPr lang="en-US" sz="1400" dirty="0"/>
              <a:t/>
            </a:r>
            <a:br>
              <a:rPr lang="en-US" sz="1400" dirty="0"/>
            </a:br>
            <a:r>
              <a:rPr lang="en-US" sz="1400" dirty="0" smtClean="0"/>
              <a:t>Some </a:t>
            </a:r>
            <a:r>
              <a:rPr lang="en-US" sz="1400" dirty="0"/>
              <a:t>web applications with visibility to sensitive information have already implemented two-factor authentication and over time more web resources will adopt this kind of authentication.</a:t>
            </a:r>
            <a:br>
              <a:rPr lang="en-US" sz="1400" dirty="0"/>
            </a:br>
            <a:r>
              <a:rPr lang="en-US" sz="1400" dirty="0"/>
              <a:t/>
            </a:r>
            <a:br>
              <a:rPr lang="en-US" sz="1400" dirty="0"/>
            </a:br>
            <a:r>
              <a:rPr lang="en-US" sz="1400" dirty="0"/>
              <a:t>More information about two-factor authentication with Duo Security is available </a:t>
            </a:r>
            <a:r>
              <a:rPr lang="en-US" sz="1400" dirty="0" smtClean="0"/>
              <a:t>at </a:t>
            </a:r>
            <a:r>
              <a:rPr lang="en-US" sz="1400" dirty="0">
                <a:hlinkClick r:id="rId2"/>
              </a:rPr>
              <a:t>http://www.auburn.edu/oit/2factor/#</a:t>
            </a:r>
            <a:r>
              <a:rPr lang="en-US" sz="1400" dirty="0" smtClean="0">
                <a:hlinkClick r:id="rId2"/>
              </a:rPr>
              <a:t>online</a:t>
            </a:r>
            <a:r>
              <a:rPr lang="en-US" sz="1400" dirty="0" smtClean="0"/>
              <a:t> </a:t>
            </a:r>
          </a:p>
          <a:p>
            <a:pPr marL="0" indent="0">
              <a:buNone/>
            </a:pPr>
            <a:endParaRPr lang="en-US" sz="1400" dirty="0" smtClean="0"/>
          </a:p>
          <a:p>
            <a:pPr marL="0" indent="0">
              <a:buNone/>
            </a:pPr>
            <a:r>
              <a:rPr lang="en-US" sz="1400" dirty="0" smtClean="0"/>
              <a:t>Questions </a:t>
            </a:r>
            <a:r>
              <a:rPr lang="en-US" sz="1400" dirty="0"/>
              <a:t>about two-factor authentication, device registration and VPN support should be sent to your </a:t>
            </a:r>
            <a:r>
              <a:rPr lang="en-US" sz="1400" dirty="0">
                <a:hlinkClick r:id="rId3"/>
              </a:rPr>
              <a:t>IT Provider</a:t>
            </a:r>
            <a:r>
              <a:rPr lang="en-US" sz="1400" dirty="0"/>
              <a:t> or the </a:t>
            </a:r>
            <a:r>
              <a:rPr lang="en-US" sz="1400" dirty="0">
                <a:hlinkClick r:id="rId4"/>
              </a:rPr>
              <a:t>OIT </a:t>
            </a:r>
            <a:r>
              <a:rPr lang="en-US" sz="1400" dirty="0" err="1">
                <a:hlinkClick r:id="rId4"/>
              </a:rPr>
              <a:t>HelpDesk</a:t>
            </a:r>
            <a:r>
              <a:rPr lang="en-US" sz="1400" dirty="0"/>
              <a:t>.</a:t>
            </a:r>
          </a:p>
          <a:p>
            <a:pPr marL="0" indent="0">
              <a:buNone/>
            </a:pPr>
            <a:endParaRPr lang="en-US" dirty="0"/>
          </a:p>
        </p:txBody>
      </p:sp>
    </p:spTree>
    <p:extLst>
      <p:ext uri="{BB962C8B-B14F-4D97-AF65-F5344CB8AC3E}">
        <p14:creationId xmlns:p14="http://schemas.microsoft.com/office/powerpoint/2010/main" val="25023705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Direct Deposit Information</a:t>
            </a:r>
          </a:p>
        </p:txBody>
      </p:sp>
      <p:pic>
        <p:nvPicPr>
          <p:cNvPr id="4" name="Content Placeholder 3"/>
          <p:cNvPicPr>
            <a:picLocks noGrp="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457200" y="1524000"/>
            <a:ext cx="8229600" cy="3761423"/>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4038600" y="5391785"/>
            <a:ext cx="4495800" cy="830997"/>
          </a:xfrm>
          <a:prstGeom prst="rect">
            <a:avLst/>
          </a:prstGeom>
          <a:solidFill>
            <a:schemeClr val="tx2">
              <a:lumMod val="60000"/>
              <a:lumOff val="40000"/>
            </a:schemeClr>
          </a:solidFill>
        </p:spPr>
        <p:txBody>
          <a:bodyPr wrap="square">
            <a:spAutoFit/>
          </a:bodyPr>
          <a:lstStyle/>
          <a:p>
            <a:pPr fontAlgn="auto">
              <a:spcBef>
                <a:spcPts val="0"/>
              </a:spcBef>
              <a:spcAft>
                <a:spcPts val="0"/>
              </a:spcAft>
              <a:defRPr/>
            </a:pPr>
            <a:r>
              <a:rPr lang="en-US" sz="2400" dirty="0">
                <a:solidFill>
                  <a:schemeClr val="bg1"/>
                </a:solidFill>
                <a:latin typeface="+mn-lt"/>
                <a:cs typeface="+mn-cs"/>
              </a:rPr>
              <a:t>Click </a:t>
            </a:r>
            <a:r>
              <a:rPr lang="en-US" sz="2400" dirty="0" smtClean="0">
                <a:solidFill>
                  <a:schemeClr val="bg1"/>
                </a:solidFill>
                <a:latin typeface="+mn-lt"/>
                <a:cs typeface="+mn-cs"/>
              </a:rPr>
              <a:t>for instructions for 2-Factor Authentication Instructions</a:t>
            </a:r>
            <a:endParaRPr lang="en-US" sz="2400" dirty="0">
              <a:solidFill>
                <a:schemeClr val="bg1"/>
              </a:solidFill>
              <a:latin typeface="+mn-lt"/>
              <a:cs typeface="+mn-cs"/>
            </a:endParaRPr>
          </a:p>
        </p:txBody>
      </p:sp>
      <p:cxnSp>
        <p:nvCxnSpPr>
          <p:cNvPr id="6" name="Straight Arrow Connector 5"/>
          <p:cNvCxnSpPr/>
          <p:nvPr/>
        </p:nvCxnSpPr>
        <p:spPr>
          <a:xfrm flipH="1" flipV="1">
            <a:off x="2057400" y="4800600"/>
            <a:ext cx="1676400" cy="10668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781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Direct Deposit Information</a:t>
            </a:r>
          </a:p>
        </p:txBody>
      </p:sp>
      <p:sp>
        <p:nvSpPr>
          <p:cNvPr id="3" name="Content Placeholder 2"/>
          <p:cNvSpPr>
            <a:spLocks noGrp="1"/>
          </p:cNvSpPr>
          <p:nvPr>
            <p:ph idx="1"/>
          </p:nvPr>
        </p:nvSpPr>
        <p:spPr/>
        <p:txBody>
          <a:bodyPr/>
          <a:lstStyle/>
          <a:p>
            <a:r>
              <a:rPr lang="en-US" u="sng" dirty="0">
                <a:solidFill>
                  <a:srgbClr val="E87511"/>
                </a:solidFill>
              </a:rPr>
              <a:t>IMPORTANT – STUDENT MUST COMPLETE – NOT PARENT.  Students must activate the 2-Factor Authentication.</a:t>
            </a:r>
          </a:p>
          <a:p>
            <a:endParaRPr lang="en-US" dirty="0"/>
          </a:p>
        </p:txBody>
      </p:sp>
    </p:spTree>
    <p:extLst>
      <p:ext uri="{BB962C8B-B14F-4D97-AF65-F5344CB8AC3E}">
        <p14:creationId xmlns:p14="http://schemas.microsoft.com/office/powerpoint/2010/main" val="31931117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Direct Deposit Information</a:t>
            </a:r>
            <a:endParaRPr lang="en-US" dirty="0"/>
          </a:p>
        </p:txBody>
      </p:sp>
      <p:sp>
        <p:nvSpPr>
          <p:cNvPr id="5" name="Content Placeholder 4"/>
          <p:cNvSpPr>
            <a:spLocks noGrp="1"/>
          </p:cNvSpPr>
          <p:nvPr>
            <p:ph idx="1"/>
          </p:nvPr>
        </p:nvSpPr>
        <p:spPr/>
        <p:txBody>
          <a:bodyPr/>
          <a:lstStyle/>
          <a:p>
            <a:r>
              <a:rPr lang="en-US" u="sng" dirty="0">
                <a:solidFill>
                  <a:srgbClr val="E87511"/>
                </a:solidFill>
              </a:rPr>
              <a:t>d</a:t>
            </a:r>
            <a:r>
              <a:rPr lang="en-US" u="sng" dirty="0" smtClean="0">
                <a:solidFill>
                  <a:srgbClr val="E87511"/>
                </a:solidFill>
              </a:rPr>
              <a:t>uo.auburn.edu</a:t>
            </a:r>
          </a:p>
          <a:p>
            <a:endParaRPr lang="en-US" dirty="0"/>
          </a:p>
        </p:txBody>
      </p:sp>
      <p:pic>
        <p:nvPicPr>
          <p:cNvPr id="7" name="Picture 6"/>
          <p:cNvPicPr/>
          <p:nvPr/>
        </p:nvPicPr>
        <p:blipFill rotWithShape="1">
          <a:blip r:embed="rId2" cstate="screen">
            <a:extLst>
              <a:ext uri="{28A0092B-C50C-407E-A947-70E740481C1C}">
                <a14:useLocalDpi xmlns:a14="http://schemas.microsoft.com/office/drawing/2010/main"/>
              </a:ext>
            </a:extLst>
          </a:blip>
          <a:srcRect/>
          <a:stretch/>
        </p:blipFill>
        <p:spPr bwMode="auto">
          <a:xfrm>
            <a:off x="1295400" y="2515399"/>
            <a:ext cx="6553200" cy="36107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852359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Direct Deposit Information</a:t>
            </a:r>
            <a:endParaRPr lang="en-US" dirty="0"/>
          </a:p>
        </p:txBody>
      </p:sp>
      <p:pic>
        <p:nvPicPr>
          <p:cNvPr id="4" name="Content Placeholder 3"/>
          <p:cNvPicPr>
            <a:picLocks noGrp="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457200" y="1447800"/>
            <a:ext cx="8229600" cy="4114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61319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cstate="screen">
            <a:extLst>
              <a:ext uri="{28A0092B-C50C-407E-A947-70E740481C1C}">
                <a14:useLocalDpi xmlns:a14="http://schemas.microsoft.com/office/drawing/2010/main"/>
              </a:ext>
            </a:extLst>
          </a:blip>
          <a:srcRect/>
          <a:stretch/>
        </p:blipFill>
        <p:spPr bwMode="auto">
          <a:xfrm>
            <a:off x="1143000" y="1295400"/>
            <a:ext cx="6858000" cy="4572000"/>
          </a:xfrm>
          <a:prstGeom prst="rect">
            <a:avLst/>
          </a:prstGeom>
          <a:ln>
            <a:noFill/>
          </a:ln>
          <a:extLst>
            <a:ext uri="{53640926-AAD7-44D8-BBD7-CCE9431645EC}">
              <a14:shadowObscured xmlns:a14="http://schemas.microsoft.com/office/drawing/2010/main"/>
            </a:ext>
          </a:extLst>
        </p:spPr>
      </p:pic>
      <p:sp>
        <p:nvSpPr>
          <p:cNvPr id="10242" name="Title 1"/>
          <p:cNvSpPr>
            <a:spLocks noGrp="1"/>
          </p:cNvSpPr>
          <p:nvPr>
            <p:ph type="title"/>
          </p:nvPr>
        </p:nvSpPr>
        <p:spPr/>
        <p:txBody>
          <a:bodyPr/>
          <a:lstStyle/>
          <a:p>
            <a:pPr eaLnBrk="1" hangingPunct="1"/>
            <a:r>
              <a:rPr lang="en-US" dirty="0" smtClean="0"/>
              <a:t>Add Direct Deposit Information</a:t>
            </a:r>
          </a:p>
        </p:txBody>
      </p:sp>
      <p:sp>
        <p:nvSpPr>
          <p:cNvPr id="10" name="TextBox 9"/>
          <p:cNvSpPr txBox="1"/>
          <p:nvPr/>
        </p:nvSpPr>
        <p:spPr>
          <a:xfrm>
            <a:off x="4038600" y="5257800"/>
            <a:ext cx="3200400" cy="830997"/>
          </a:xfrm>
          <a:prstGeom prst="rect">
            <a:avLst/>
          </a:prstGeom>
          <a:solidFill>
            <a:schemeClr val="tx2">
              <a:lumMod val="60000"/>
              <a:lumOff val="40000"/>
            </a:schemeClr>
          </a:solidFill>
        </p:spPr>
        <p:txBody>
          <a:bodyPr wrap="square">
            <a:spAutoFit/>
          </a:bodyPr>
          <a:lstStyle/>
          <a:p>
            <a:pPr fontAlgn="auto">
              <a:spcBef>
                <a:spcPts val="0"/>
              </a:spcBef>
              <a:spcAft>
                <a:spcPts val="0"/>
              </a:spcAft>
              <a:defRPr/>
            </a:pPr>
            <a:r>
              <a:rPr lang="en-US" sz="2400" dirty="0">
                <a:solidFill>
                  <a:schemeClr val="bg1"/>
                </a:solidFill>
                <a:latin typeface="+mn-lt"/>
                <a:cs typeface="+mn-cs"/>
              </a:rPr>
              <a:t>Click </a:t>
            </a:r>
            <a:r>
              <a:rPr lang="en-US" sz="2400" dirty="0" smtClean="0">
                <a:solidFill>
                  <a:schemeClr val="bg1"/>
                </a:solidFill>
                <a:latin typeface="+mn-lt"/>
                <a:cs typeface="+mn-cs"/>
              </a:rPr>
              <a:t>Modify </a:t>
            </a:r>
            <a:r>
              <a:rPr lang="en-US" sz="2400" dirty="0">
                <a:solidFill>
                  <a:schemeClr val="bg1"/>
                </a:solidFill>
                <a:latin typeface="+mn-lt"/>
                <a:cs typeface="+mn-cs"/>
              </a:rPr>
              <a:t>Direct Deposit Information</a:t>
            </a:r>
          </a:p>
        </p:txBody>
      </p:sp>
      <p:cxnSp>
        <p:nvCxnSpPr>
          <p:cNvPr id="11" name="Straight Arrow Connector 10"/>
          <p:cNvCxnSpPr/>
          <p:nvPr/>
        </p:nvCxnSpPr>
        <p:spPr>
          <a:xfrm flipH="1" flipV="1">
            <a:off x="2133600" y="4876800"/>
            <a:ext cx="1685925" cy="567898"/>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Direct Deposit Information</a:t>
            </a:r>
            <a:endParaRPr lang="en-US" dirty="0"/>
          </a:p>
        </p:txBody>
      </p:sp>
      <p:pic>
        <p:nvPicPr>
          <p:cNvPr id="4" name="Content Placeholder 3"/>
          <p:cNvPicPr>
            <a:picLocks noGrp="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457200" y="1883733"/>
            <a:ext cx="8229600" cy="3958897"/>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1600200" y="5410200"/>
            <a:ext cx="6553200" cy="830997"/>
          </a:xfrm>
          <a:prstGeom prst="rect">
            <a:avLst/>
          </a:prstGeom>
          <a:solidFill>
            <a:schemeClr val="tx2">
              <a:lumMod val="60000"/>
              <a:lumOff val="40000"/>
            </a:schemeClr>
          </a:solidFill>
        </p:spPr>
        <p:txBody>
          <a:bodyPr wrap="square">
            <a:spAutoFit/>
          </a:bodyPr>
          <a:lstStyle/>
          <a:p>
            <a:pPr fontAlgn="auto">
              <a:spcBef>
                <a:spcPts val="0"/>
              </a:spcBef>
              <a:spcAft>
                <a:spcPts val="0"/>
              </a:spcAft>
              <a:defRPr/>
            </a:pPr>
            <a:r>
              <a:rPr lang="en-US" sz="2400" dirty="0">
                <a:solidFill>
                  <a:schemeClr val="bg1"/>
                </a:solidFill>
                <a:latin typeface="+mn-lt"/>
                <a:cs typeface="+mn-cs"/>
              </a:rPr>
              <a:t>Enter Account </a:t>
            </a:r>
            <a:r>
              <a:rPr lang="en-US" sz="2400" dirty="0" smtClean="0">
                <a:solidFill>
                  <a:schemeClr val="bg1"/>
                </a:solidFill>
                <a:latin typeface="+mn-lt"/>
                <a:cs typeface="+mn-cs"/>
              </a:rPr>
              <a:t>Information This is not the debit card number!  Click Update</a:t>
            </a:r>
            <a:endParaRPr lang="en-US" sz="2400" dirty="0">
              <a:solidFill>
                <a:schemeClr val="bg1"/>
              </a:solidFill>
              <a:latin typeface="+mn-lt"/>
              <a:cs typeface="+mn-cs"/>
            </a:endParaRPr>
          </a:p>
        </p:txBody>
      </p:sp>
    </p:spTree>
    <p:extLst>
      <p:ext uri="{BB962C8B-B14F-4D97-AF65-F5344CB8AC3E}">
        <p14:creationId xmlns:p14="http://schemas.microsoft.com/office/powerpoint/2010/main" val="1815641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2" cstate="screen">
            <a:extLst>
              <a:ext uri="{28A0092B-C50C-407E-A947-70E740481C1C}">
                <a14:useLocalDpi xmlns:a14="http://schemas.microsoft.com/office/drawing/2010/main"/>
              </a:ext>
            </a:extLst>
          </a:blip>
          <a:srcRect/>
          <a:stretch/>
        </p:blipFill>
        <p:spPr bwMode="auto">
          <a:xfrm>
            <a:off x="1600200" y="1749595"/>
            <a:ext cx="6248400" cy="4009708"/>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dirty="0" smtClean="0"/>
              <a:t>New Student Checklist</a:t>
            </a:r>
            <a:br>
              <a:rPr lang="en-US" dirty="0" smtClean="0"/>
            </a:br>
            <a:r>
              <a:rPr lang="en-US" sz="3600" dirty="0" smtClean="0"/>
              <a:t>auburn.edu/</a:t>
            </a:r>
            <a:r>
              <a:rPr lang="en-US" sz="3600" dirty="0" err="1" smtClean="0"/>
              <a:t>sfs</a:t>
            </a:r>
            <a:endParaRPr lang="en-US" sz="3600" dirty="0"/>
          </a:p>
        </p:txBody>
      </p:sp>
      <p:sp>
        <p:nvSpPr>
          <p:cNvPr id="6" name="Content Placeholder 5"/>
          <p:cNvSpPr>
            <a:spLocks noGrp="1"/>
          </p:cNvSpPr>
          <p:nvPr>
            <p:ph idx="1"/>
          </p:nvPr>
        </p:nvSpPr>
        <p:spPr>
          <a:xfrm>
            <a:off x="1828800" y="1773249"/>
            <a:ext cx="8229600" cy="4525963"/>
          </a:xfrm>
        </p:spPr>
        <p:txBody>
          <a:bodyPr/>
          <a:lstStyle/>
          <a:p>
            <a:r>
              <a:rPr lang="en-US" dirty="0" smtClean="0"/>
              <a:t> </a:t>
            </a:r>
            <a:endParaRPr lang="en-US" dirty="0"/>
          </a:p>
        </p:txBody>
      </p:sp>
      <p:cxnSp>
        <p:nvCxnSpPr>
          <p:cNvPr id="8" name="Straight Arrow Connector 7"/>
          <p:cNvCxnSpPr/>
          <p:nvPr/>
        </p:nvCxnSpPr>
        <p:spPr>
          <a:xfrm flipV="1">
            <a:off x="1600200" y="3744924"/>
            <a:ext cx="762000" cy="1879612"/>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1698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Add Direct Deposit Information</a:t>
            </a:r>
          </a:p>
        </p:txBody>
      </p:sp>
      <p:sp>
        <p:nvSpPr>
          <p:cNvPr id="8" name="TextBox 7"/>
          <p:cNvSpPr txBox="1"/>
          <p:nvPr/>
        </p:nvSpPr>
        <p:spPr>
          <a:xfrm>
            <a:off x="1752600" y="5609896"/>
            <a:ext cx="3505200" cy="461665"/>
          </a:xfrm>
          <a:prstGeom prst="rect">
            <a:avLst/>
          </a:prstGeom>
          <a:solidFill>
            <a:schemeClr val="tx2">
              <a:lumMod val="60000"/>
              <a:lumOff val="40000"/>
            </a:schemeClr>
          </a:solidFill>
        </p:spPr>
        <p:txBody>
          <a:bodyPr wrap="square">
            <a:spAutoFit/>
          </a:bodyPr>
          <a:lstStyle/>
          <a:p>
            <a:pPr fontAlgn="auto">
              <a:spcBef>
                <a:spcPts val="0"/>
              </a:spcBef>
              <a:spcAft>
                <a:spcPts val="0"/>
              </a:spcAft>
              <a:defRPr/>
            </a:pPr>
            <a:r>
              <a:rPr lang="en-US" sz="2400" dirty="0">
                <a:solidFill>
                  <a:schemeClr val="bg1"/>
                </a:solidFill>
                <a:latin typeface="+mn-lt"/>
                <a:cs typeface="+mn-cs"/>
              </a:rPr>
              <a:t>Read and Click </a:t>
            </a:r>
            <a:r>
              <a:rPr lang="en-US" sz="2400" dirty="0" smtClean="0">
                <a:solidFill>
                  <a:schemeClr val="bg1"/>
                </a:solidFill>
                <a:latin typeface="+mn-lt"/>
                <a:cs typeface="+mn-cs"/>
              </a:rPr>
              <a:t>“Confirm” </a:t>
            </a:r>
            <a:endParaRPr lang="en-US" sz="2400" dirty="0">
              <a:solidFill>
                <a:schemeClr val="bg1"/>
              </a:solidFill>
              <a:latin typeface="+mn-lt"/>
              <a:cs typeface="+mn-cs"/>
            </a:endParaRPr>
          </a:p>
        </p:txBody>
      </p:sp>
      <p:cxnSp>
        <p:nvCxnSpPr>
          <p:cNvPr id="10" name="Straight Arrow Connector 9"/>
          <p:cNvCxnSpPr/>
          <p:nvPr/>
        </p:nvCxnSpPr>
        <p:spPr>
          <a:xfrm flipV="1">
            <a:off x="5410200" y="5257800"/>
            <a:ext cx="762000" cy="582928"/>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pic>
        <p:nvPicPr>
          <p:cNvPr id="7" name="Picture 6"/>
          <p:cNvPicPr/>
          <p:nvPr/>
        </p:nvPicPr>
        <p:blipFill rotWithShape="1">
          <a:blip r:embed="rId2" cstate="screen">
            <a:extLst>
              <a:ext uri="{28A0092B-C50C-407E-A947-70E740481C1C}">
                <a14:useLocalDpi xmlns:a14="http://schemas.microsoft.com/office/drawing/2010/main"/>
              </a:ext>
            </a:extLst>
          </a:blip>
          <a:srcRect/>
          <a:stretch/>
        </p:blipFill>
        <p:spPr bwMode="auto">
          <a:xfrm>
            <a:off x="1219200" y="1371600"/>
            <a:ext cx="6629400" cy="3886200"/>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3" cstate="screen">
            <a:extLst>
              <a:ext uri="{28A0092B-C50C-407E-A947-70E740481C1C}">
                <a14:useLocalDpi xmlns:a14="http://schemas.microsoft.com/office/drawing/2010/main"/>
              </a:ext>
            </a:extLst>
          </a:blip>
          <a:srcRect/>
          <a:stretch/>
        </p:blipFill>
        <p:spPr bwMode="auto">
          <a:xfrm>
            <a:off x="1066800" y="1219200"/>
            <a:ext cx="7696200" cy="4800600"/>
          </a:xfrm>
          <a:prstGeom prst="rect">
            <a:avLst/>
          </a:prstGeom>
          <a:ln>
            <a:noFill/>
          </a:ln>
          <a:extLst>
            <a:ext uri="{53640926-AAD7-44D8-BBD7-CCE9431645EC}">
              <a14:shadowObscured xmlns:a14="http://schemas.microsoft.com/office/drawing/2010/main"/>
            </a:ext>
          </a:extLst>
        </p:spPr>
      </p:pic>
      <p:sp>
        <p:nvSpPr>
          <p:cNvPr id="16386" name="Title 1"/>
          <p:cNvSpPr>
            <a:spLocks noGrp="1"/>
          </p:cNvSpPr>
          <p:nvPr>
            <p:ph type="title"/>
          </p:nvPr>
        </p:nvSpPr>
        <p:spPr/>
        <p:txBody>
          <a:bodyPr/>
          <a:lstStyle/>
          <a:p>
            <a:pPr eaLnBrk="1" hangingPunct="1"/>
            <a:r>
              <a:rPr lang="en-US" sz="3600" dirty="0" smtClean="0"/>
              <a:t>Complete Prepaid Tuition Plan Notification</a:t>
            </a:r>
            <a:br>
              <a:rPr lang="en-US" sz="3600" dirty="0" smtClean="0"/>
            </a:br>
            <a:r>
              <a:rPr lang="en-US" sz="3600" dirty="0" smtClean="0"/>
              <a:t>Student’s Access</a:t>
            </a:r>
            <a:br>
              <a:rPr lang="en-US" sz="3600" dirty="0" smtClean="0"/>
            </a:br>
            <a:endParaRPr lang="en-US" sz="3600" dirty="0" smtClean="0"/>
          </a:p>
        </p:txBody>
      </p:sp>
      <p:sp>
        <p:nvSpPr>
          <p:cNvPr id="4" name="TextBox 3"/>
          <p:cNvSpPr txBox="1"/>
          <p:nvPr/>
        </p:nvSpPr>
        <p:spPr>
          <a:xfrm>
            <a:off x="457200" y="6046140"/>
            <a:ext cx="6781800" cy="461665"/>
          </a:xfrm>
          <a:prstGeom prst="rect">
            <a:avLst/>
          </a:prstGeom>
          <a:solidFill>
            <a:schemeClr val="tx2">
              <a:lumMod val="60000"/>
              <a:lumOff val="40000"/>
            </a:schemeClr>
          </a:solidFill>
        </p:spPr>
        <p:txBody>
          <a:bodyPr wrap="square">
            <a:spAutoFit/>
          </a:bodyPr>
          <a:lstStyle/>
          <a:p>
            <a:pPr fontAlgn="auto">
              <a:spcBef>
                <a:spcPts val="0"/>
              </a:spcBef>
              <a:spcAft>
                <a:spcPts val="0"/>
              </a:spcAft>
              <a:defRPr/>
            </a:pPr>
            <a:r>
              <a:rPr lang="en-US" sz="2400" dirty="0">
                <a:solidFill>
                  <a:schemeClr val="bg1"/>
                </a:solidFill>
                <a:latin typeface="+mn-lt"/>
                <a:cs typeface="+mn-cs"/>
              </a:rPr>
              <a:t>Click to Complete </a:t>
            </a:r>
            <a:r>
              <a:rPr lang="en-US" sz="2400" dirty="0" smtClean="0">
                <a:solidFill>
                  <a:schemeClr val="bg1"/>
                </a:solidFill>
                <a:latin typeface="+mn-lt"/>
                <a:cs typeface="+mn-cs"/>
              </a:rPr>
              <a:t>Prepaid Tuition Notification Plan</a:t>
            </a:r>
            <a:endParaRPr lang="en-US" sz="2400" dirty="0">
              <a:solidFill>
                <a:schemeClr val="bg1"/>
              </a:solidFill>
              <a:latin typeface="+mn-lt"/>
              <a:cs typeface="+mn-cs"/>
            </a:endParaRPr>
          </a:p>
        </p:txBody>
      </p:sp>
      <p:cxnSp>
        <p:nvCxnSpPr>
          <p:cNvPr id="5" name="Straight Arrow Connector 4"/>
          <p:cNvCxnSpPr/>
          <p:nvPr/>
        </p:nvCxnSpPr>
        <p:spPr>
          <a:xfrm flipV="1">
            <a:off x="2133600" y="5410200"/>
            <a:ext cx="1371600" cy="5334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848600" y="1371600"/>
            <a:ext cx="838200" cy="1143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457200" y="1930101"/>
            <a:ext cx="8229600" cy="3866161"/>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685800" y="228600"/>
            <a:ext cx="8229600" cy="1782762"/>
          </a:xfrm>
        </p:spPr>
        <p:txBody>
          <a:bodyPr/>
          <a:lstStyle/>
          <a:p>
            <a:r>
              <a:rPr lang="en-US" sz="3200" dirty="0"/>
              <a:t>Another way to access: Prepaid Tuition Plan Notification – parents and others</a:t>
            </a:r>
            <a:br>
              <a:rPr lang="en-US" sz="3200" dirty="0"/>
            </a:br>
            <a:r>
              <a:rPr lang="en-US" sz="3200" dirty="0">
                <a:hlinkClick r:id="rId3"/>
              </a:rPr>
              <a:t>www.auburn.edu/sfs</a:t>
            </a:r>
            <a:r>
              <a:rPr lang="en-US" dirty="0"/>
              <a:t/>
            </a:r>
            <a:br>
              <a:rPr lang="en-US" dirty="0"/>
            </a:br>
            <a:endParaRPr lang="en-US" dirty="0"/>
          </a:p>
        </p:txBody>
      </p:sp>
      <p:cxnSp>
        <p:nvCxnSpPr>
          <p:cNvPr id="5" name="Straight Arrow Connector 4"/>
          <p:cNvCxnSpPr/>
          <p:nvPr/>
        </p:nvCxnSpPr>
        <p:spPr>
          <a:xfrm flipV="1">
            <a:off x="2362200" y="3276600"/>
            <a:ext cx="609600" cy="19050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295400" y="5287358"/>
            <a:ext cx="4114800" cy="369332"/>
          </a:xfrm>
          <a:prstGeom prst="rect">
            <a:avLst/>
          </a:prstGeom>
          <a:solidFill>
            <a:srgbClr val="00B0F0"/>
          </a:solidFill>
        </p:spPr>
        <p:txBody>
          <a:bodyPr wrap="square" rtlCol="0">
            <a:spAutoFit/>
          </a:bodyPr>
          <a:lstStyle/>
          <a:p>
            <a:r>
              <a:rPr lang="en-US" dirty="0" smtClean="0">
                <a:solidFill>
                  <a:schemeClr val="bg1"/>
                </a:solidFill>
              </a:rPr>
              <a:t>Click Student Billing</a:t>
            </a:r>
            <a:endParaRPr lang="en-US" dirty="0">
              <a:solidFill>
                <a:schemeClr val="bg1"/>
              </a:solidFill>
            </a:endParaRPr>
          </a:p>
        </p:txBody>
      </p:sp>
    </p:spTree>
    <p:extLst>
      <p:ext uri="{BB962C8B-B14F-4D97-AF65-F5344CB8AC3E}">
        <p14:creationId xmlns:p14="http://schemas.microsoft.com/office/powerpoint/2010/main" val="7210289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2" cstate="screen">
            <a:extLst>
              <a:ext uri="{28A0092B-C50C-407E-A947-70E740481C1C}">
                <a14:useLocalDpi xmlns:a14="http://schemas.microsoft.com/office/drawing/2010/main"/>
              </a:ext>
            </a:extLst>
          </a:blip>
          <a:srcRect/>
          <a:stretch/>
        </p:blipFill>
        <p:spPr bwMode="auto">
          <a:xfrm>
            <a:off x="1600200" y="2036762"/>
            <a:ext cx="5943600" cy="2784475"/>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457200" y="274638"/>
            <a:ext cx="8229600" cy="1554162"/>
          </a:xfrm>
        </p:spPr>
        <p:txBody>
          <a:bodyPr/>
          <a:lstStyle/>
          <a:p>
            <a:r>
              <a:rPr lang="en-US" sz="2800" dirty="0"/>
              <a:t>Another way to access: Prepaid Tuition Plan Notification – parents and others</a:t>
            </a:r>
            <a:br>
              <a:rPr lang="en-US" sz="2800" dirty="0"/>
            </a:br>
            <a:r>
              <a:rPr lang="en-US" sz="2800" dirty="0">
                <a:hlinkClick r:id="rId3"/>
              </a:rPr>
              <a:t>www.auburn.edu/sfs</a:t>
            </a:r>
            <a:r>
              <a:rPr lang="en-US" sz="2800" dirty="0"/>
              <a:t/>
            </a:r>
            <a:br>
              <a:rPr lang="en-US" sz="2800" dirty="0"/>
            </a:br>
            <a:endParaRPr lang="en-US" sz="2800" dirty="0"/>
          </a:p>
        </p:txBody>
      </p:sp>
      <p:cxnSp>
        <p:nvCxnSpPr>
          <p:cNvPr id="6" name="Straight Arrow Connector 5"/>
          <p:cNvCxnSpPr/>
          <p:nvPr/>
        </p:nvCxnSpPr>
        <p:spPr>
          <a:xfrm flipV="1">
            <a:off x="2514600" y="3733800"/>
            <a:ext cx="685800" cy="1295399"/>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81200" y="5159652"/>
            <a:ext cx="3048000" cy="369332"/>
          </a:xfrm>
          <a:prstGeom prst="rect">
            <a:avLst/>
          </a:prstGeom>
          <a:solidFill>
            <a:srgbClr val="00B0F0"/>
          </a:solidFill>
        </p:spPr>
        <p:txBody>
          <a:bodyPr wrap="square" rtlCol="0">
            <a:spAutoFit/>
          </a:bodyPr>
          <a:lstStyle/>
          <a:p>
            <a:r>
              <a:rPr lang="en-US" dirty="0" smtClean="0">
                <a:solidFill>
                  <a:schemeClr val="bg1"/>
                </a:solidFill>
              </a:rPr>
              <a:t>Click on Tuition Info</a:t>
            </a:r>
            <a:endParaRPr lang="en-US" dirty="0">
              <a:solidFill>
                <a:schemeClr val="bg1"/>
              </a:solidFill>
            </a:endParaRPr>
          </a:p>
        </p:txBody>
      </p:sp>
    </p:spTree>
    <p:extLst>
      <p:ext uri="{BB962C8B-B14F-4D97-AF65-F5344CB8AC3E}">
        <p14:creationId xmlns:p14="http://schemas.microsoft.com/office/powerpoint/2010/main" val="21150327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rotWithShape="1">
          <a:blip r:embed="rId3" cstate="screen">
            <a:extLst>
              <a:ext uri="{28A0092B-C50C-407E-A947-70E740481C1C}">
                <a14:useLocalDpi xmlns:a14="http://schemas.microsoft.com/office/drawing/2010/main"/>
              </a:ext>
            </a:extLst>
          </a:blip>
          <a:srcRect/>
          <a:stretch/>
        </p:blipFill>
        <p:spPr bwMode="auto">
          <a:xfrm>
            <a:off x="1482407" y="1901190"/>
            <a:ext cx="6179185" cy="3055620"/>
          </a:xfrm>
          <a:prstGeom prst="rect">
            <a:avLst/>
          </a:prstGeom>
          <a:ln>
            <a:noFill/>
          </a:ln>
          <a:extLst>
            <a:ext uri="{53640926-AAD7-44D8-BBD7-CCE9431645EC}">
              <a14:shadowObscured xmlns:a14="http://schemas.microsoft.com/office/drawing/2010/main"/>
            </a:ext>
          </a:extLst>
        </p:spPr>
      </p:pic>
      <p:sp>
        <p:nvSpPr>
          <p:cNvPr id="16386" name="Title 1"/>
          <p:cNvSpPr>
            <a:spLocks noGrp="1"/>
          </p:cNvSpPr>
          <p:nvPr>
            <p:ph type="title"/>
          </p:nvPr>
        </p:nvSpPr>
        <p:spPr>
          <a:xfrm>
            <a:off x="457200" y="381000"/>
            <a:ext cx="8229600" cy="1143000"/>
          </a:xfrm>
        </p:spPr>
        <p:txBody>
          <a:bodyPr/>
          <a:lstStyle/>
          <a:p>
            <a:pPr eaLnBrk="1" hangingPunct="1"/>
            <a:r>
              <a:rPr lang="en-US" sz="3200" dirty="0" smtClean="0"/>
              <a:t>Another way to access: Prepaid Tuition Plan Notification – parents and others</a:t>
            </a:r>
            <a:br>
              <a:rPr lang="en-US" sz="3200" dirty="0" smtClean="0"/>
            </a:br>
            <a:r>
              <a:rPr lang="en-US" sz="3200" dirty="0" smtClean="0">
                <a:hlinkClick r:id="rId4"/>
              </a:rPr>
              <a:t>www.auburn.edu/sfs</a:t>
            </a:r>
            <a:r>
              <a:rPr lang="en-US" sz="3200" dirty="0" smtClean="0"/>
              <a:t/>
            </a:r>
            <a:br>
              <a:rPr lang="en-US" sz="3200" dirty="0" smtClean="0"/>
            </a:br>
            <a:endParaRPr lang="en-US" sz="3200" dirty="0" smtClean="0"/>
          </a:p>
        </p:txBody>
      </p:sp>
      <p:sp>
        <p:nvSpPr>
          <p:cNvPr id="4" name="TextBox 3"/>
          <p:cNvSpPr txBox="1"/>
          <p:nvPr/>
        </p:nvSpPr>
        <p:spPr>
          <a:xfrm>
            <a:off x="1371600" y="5943600"/>
            <a:ext cx="6781800" cy="461665"/>
          </a:xfrm>
          <a:prstGeom prst="rect">
            <a:avLst/>
          </a:prstGeom>
          <a:solidFill>
            <a:schemeClr val="tx2">
              <a:lumMod val="60000"/>
              <a:lumOff val="40000"/>
            </a:schemeClr>
          </a:solidFill>
        </p:spPr>
        <p:txBody>
          <a:bodyPr wrap="square">
            <a:spAutoFit/>
          </a:bodyPr>
          <a:lstStyle/>
          <a:p>
            <a:pPr fontAlgn="auto">
              <a:spcBef>
                <a:spcPts val="0"/>
              </a:spcBef>
              <a:spcAft>
                <a:spcPts val="0"/>
              </a:spcAft>
              <a:defRPr/>
            </a:pPr>
            <a:r>
              <a:rPr lang="en-US" sz="2400" dirty="0">
                <a:solidFill>
                  <a:schemeClr val="bg1"/>
                </a:solidFill>
                <a:latin typeface="+mn-lt"/>
                <a:cs typeface="+mn-cs"/>
              </a:rPr>
              <a:t>Click to Complete </a:t>
            </a:r>
            <a:r>
              <a:rPr lang="en-US" sz="2400" dirty="0" smtClean="0">
                <a:solidFill>
                  <a:schemeClr val="bg1"/>
                </a:solidFill>
                <a:latin typeface="+mn-lt"/>
                <a:cs typeface="+mn-cs"/>
              </a:rPr>
              <a:t>Prepaid Tuition Notification Plan</a:t>
            </a:r>
            <a:endParaRPr lang="en-US" sz="2400" dirty="0">
              <a:solidFill>
                <a:schemeClr val="bg1"/>
              </a:solidFill>
              <a:latin typeface="+mn-lt"/>
              <a:cs typeface="+mn-cs"/>
            </a:endParaRPr>
          </a:p>
        </p:txBody>
      </p:sp>
      <p:cxnSp>
        <p:nvCxnSpPr>
          <p:cNvPr id="10" name="Straight Arrow Connector 9"/>
          <p:cNvCxnSpPr/>
          <p:nvPr/>
        </p:nvCxnSpPr>
        <p:spPr>
          <a:xfrm flipV="1">
            <a:off x="3429000" y="4648200"/>
            <a:ext cx="1905000" cy="11430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26597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rotWithShape="1">
          <a:blip r:embed="rId3" cstate="screen">
            <a:extLst>
              <a:ext uri="{28A0092B-C50C-407E-A947-70E740481C1C}">
                <a14:useLocalDpi xmlns:a14="http://schemas.microsoft.com/office/drawing/2010/main"/>
              </a:ext>
            </a:extLst>
          </a:blip>
          <a:srcRect/>
          <a:stretch/>
        </p:blipFill>
        <p:spPr bwMode="auto">
          <a:xfrm>
            <a:off x="533400" y="1524000"/>
            <a:ext cx="8077200" cy="4953000"/>
          </a:xfrm>
          <a:prstGeom prst="rect">
            <a:avLst/>
          </a:prstGeom>
          <a:ln>
            <a:noFill/>
          </a:ln>
          <a:extLst>
            <a:ext uri="{53640926-AAD7-44D8-BBD7-CCE9431645EC}">
              <a14:shadowObscured xmlns:a14="http://schemas.microsoft.com/office/drawing/2010/main"/>
            </a:ext>
          </a:extLst>
        </p:spPr>
      </p:pic>
      <p:sp>
        <p:nvSpPr>
          <p:cNvPr id="17410" name="Title 1"/>
          <p:cNvSpPr>
            <a:spLocks noGrp="1"/>
          </p:cNvSpPr>
          <p:nvPr>
            <p:ph type="title"/>
          </p:nvPr>
        </p:nvSpPr>
        <p:spPr/>
        <p:txBody>
          <a:bodyPr/>
          <a:lstStyle/>
          <a:p>
            <a:pPr eaLnBrk="1" hangingPunct="1"/>
            <a:r>
              <a:rPr lang="en-US" sz="3600" dirty="0"/>
              <a:t>Complete Prepaid Tuition Plan Notification</a:t>
            </a:r>
            <a:endParaRPr lang="en-US" sz="3600" dirty="0" smtClean="0"/>
          </a:p>
        </p:txBody>
      </p:sp>
      <p:cxnSp>
        <p:nvCxnSpPr>
          <p:cNvPr id="4" name="Straight Arrow Connector 3"/>
          <p:cNvCxnSpPr/>
          <p:nvPr/>
        </p:nvCxnSpPr>
        <p:spPr>
          <a:xfrm flipH="1" flipV="1">
            <a:off x="4724400" y="3865166"/>
            <a:ext cx="1524000" cy="50501"/>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400800" y="3542000"/>
            <a:ext cx="2286000" cy="646331"/>
          </a:xfrm>
          <a:prstGeom prst="rect">
            <a:avLst/>
          </a:prstGeom>
          <a:solidFill>
            <a:schemeClr val="accent1"/>
          </a:solidFill>
        </p:spPr>
        <p:txBody>
          <a:bodyPr wrap="square" rtlCol="0">
            <a:spAutoFit/>
          </a:bodyPr>
          <a:lstStyle/>
          <a:p>
            <a:r>
              <a:rPr lang="en-US" dirty="0" smtClean="0">
                <a:solidFill>
                  <a:schemeClr val="bg1"/>
                </a:solidFill>
              </a:rPr>
              <a:t>Complete All Fields and Submit</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15200" cy="1154097"/>
          </a:xfrm>
        </p:spPr>
        <p:txBody>
          <a:bodyPr/>
          <a:lstStyle/>
          <a:p>
            <a:r>
              <a:rPr lang="en-US" dirty="0" smtClean="0"/>
              <a:t>2019-20 PACT rates </a:t>
            </a:r>
            <a:br>
              <a:rPr lang="en-US" dirty="0" smtClean="0"/>
            </a:br>
            <a:r>
              <a:rPr lang="en-US" sz="2400" dirty="0" smtClean="0"/>
              <a:t>PACT 2018 Benefit Rates + 7%</a:t>
            </a:r>
            <a:br>
              <a:rPr lang="en-US" sz="2400" dirty="0" smtClean="0"/>
            </a:br>
            <a:endParaRPr lang="en-US" sz="2400" dirty="0"/>
          </a:p>
        </p:txBody>
      </p:sp>
      <p:sp>
        <p:nvSpPr>
          <p:cNvPr id="4" name="Slide Number Placeholder 3"/>
          <p:cNvSpPr>
            <a:spLocks noGrp="1"/>
          </p:cNvSpPr>
          <p:nvPr>
            <p:ph type="sldNum" sz="quarter" idx="12"/>
          </p:nvPr>
        </p:nvSpPr>
        <p:spPr/>
        <p:txBody>
          <a:bodyPr/>
          <a:lstStyle/>
          <a:p>
            <a:fld id="{C63B86FC-D900-4AF2-9C47-D54E42CD004F}" type="slidenum">
              <a:rPr lang="en-US" smtClean="0"/>
              <a:t>66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064158431"/>
              </p:ext>
            </p:extLst>
          </p:nvPr>
        </p:nvGraphicFramePr>
        <p:xfrm>
          <a:off x="1371600" y="1334924"/>
          <a:ext cx="6553200" cy="5069205"/>
        </p:xfrm>
        <a:graphic>
          <a:graphicData uri="http://schemas.openxmlformats.org/drawingml/2006/table">
            <a:tbl>
              <a:tblPr firstRow="1" bandRow="1">
                <a:tableStyleId>{5C22544A-7EE6-4342-B048-85BDC9FD1C3A}</a:tableStyleId>
              </a:tblPr>
              <a:tblGrid>
                <a:gridCol w="1638300">
                  <a:extLst>
                    <a:ext uri="{9D8B030D-6E8A-4147-A177-3AD203B41FA5}">
                      <a16:colId xmlns="" xmlns:a16="http://schemas.microsoft.com/office/drawing/2014/main" val="20000"/>
                    </a:ext>
                  </a:extLst>
                </a:gridCol>
                <a:gridCol w="1638300">
                  <a:extLst>
                    <a:ext uri="{9D8B030D-6E8A-4147-A177-3AD203B41FA5}">
                      <a16:colId xmlns="" xmlns:a16="http://schemas.microsoft.com/office/drawing/2014/main" val="20001"/>
                    </a:ext>
                  </a:extLst>
                </a:gridCol>
                <a:gridCol w="1524000">
                  <a:extLst>
                    <a:ext uri="{9D8B030D-6E8A-4147-A177-3AD203B41FA5}">
                      <a16:colId xmlns="" xmlns:a16="http://schemas.microsoft.com/office/drawing/2014/main" val="20002"/>
                    </a:ext>
                  </a:extLst>
                </a:gridCol>
                <a:gridCol w="1752600">
                  <a:extLst>
                    <a:ext uri="{9D8B030D-6E8A-4147-A177-3AD203B41FA5}">
                      <a16:colId xmlns="" xmlns:a16="http://schemas.microsoft.com/office/drawing/2014/main" val="20003"/>
                    </a:ext>
                  </a:extLst>
                </a:gridCol>
              </a:tblGrid>
              <a:tr h="370840">
                <a:tc>
                  <a:txBody>
                    <a:bodyPr/>
                    <a:lstStyle/>
                    <a:p>
                      <a:pPr algn="ctr" fontAlgn="b"/>
                      <a:r>
                        <a:rPr lang="en-US" sz="2000" b="1" i="0" u="none" strike="noStrike" baseline="0" dirty="0">
                          <a:solidFill>
                            <a:srgbClr val="E87511"/>
                          </a:solidFill>
                          <a:effectLst/>
                          <a:latin typeface="Calibri"/>
                        </a:rPr>
                        <a:t>Credit Hours</a:t>
                      </a:r>
                    </a:p>
                  </a:txBody>
                  <a:tcPr marL="9525" marR="9525" marT="9525" marB="0" anchor="b">
                    <a:solidFill>
                      <a:srgbClr val="002649"/>
                    </a:solidFill>
                  </a:tcPr>
                </a:tc>
                <a:tc>
                  <a:txBody>
                    <a:bodyPr/>
                    <a:lstStyle/>
                    <a:p>
                      <a:pPr algn="ctr" fontAlgn="b"/>
                      <a:r>
                        <a:rPr lang="en-US" sz="2000" b="1" i="0" u="none" strike="noStrike" baseline="0" dirty="0" smtClean="0">
                          <a:solidFill>
                            <a:srgbClr val="E87511"/>
                          </a:solidFill>
                          <a:effectLst/>
                          <a:latin typeface="Calibri"/>
                        </a:rPr>
                        <a:t>2019-2020 </a:t>
                      </a:r>
                      <a:r>
                        <a:rPr lang="en-US" sz="2000" b="1" i="0" u="none" strike="noStrike" baseline="0" dirty="0">
                          <a:solidFill>
                            <a:srgbClr val="E87511"/>
                          </a:solidFill>
                          <a:effectLst/>
                          <a:latin typeface="Calibri"/>
                        </a:rPr>
                        <a:t>Tuition/Fees</a:t>
                      </a:r>
                    </a:p>
                  </a:txBody>
                  <a:tcPr marL="9525" marR="9525" marT="9525" marB="0" anchor="b">
                    <a:solidFill>
                      <a:srgbClr val="002649"/>
                    </a:solidFill>
                  </a:tcPr>
                </a:tc>
                <a:tc>
                  <a:txBody>
                    <a:bodyPr/>
                    <a:lstStyle/>
                    <a:p>
                      <a:pPr algn="ctr" fontAlgn="b"/>
                      <a:r>
                        <a:rPr lang="en-US" sz="2000" b="1" i="0" u="none" strike="noStrike" baseline="0" dirty="0" smtClean="0">
                          <a:solidFill>
                            <a:srgbClr val="E87511"/>
                          </a:solidFill>
                          <a:effectLst/>
                          <a:latin typeface="Calibri"/>
                        </a:rPr>
                        <a:t>PACT </a:t>
                      </a:r>
                      <a:r>
                        <a:rPr lang="en-US" sz="2000" b="1" i="0" u="none" strike="noStrike" baseline="0" dirty="0">
                          <a:solidFill>
                            <a:srgbClr val="E87511"/>
                          </a:solidFill>
                          <a:effectLst/>
                          <a:latin typeface="Calibri"/>
                        </a:rPr>
                        <a:t>Rates</a:t>
                      </a:r>
                    </a:p>
                  </a:txBody>
                  <a:tcPr marL="9525" marR="9525" marT="9525" marB="0" anchor="b">
                    <a:solidFill>
                      <a:srgbClr val="002649"/>
                    </a:solidFill>
                  </a:tcPr>
                </a:tc>
                <a:tc>
                  <a:txBody>
                    <a:bodyPr/>
                    <a:lstStyle/>
                    <a:p>
                      <a:pPr algn="ctr" fontAlgn="b"/>
                      <a:r>
                        <a:rPr lang="en-US" sz="2000" b="1" i="0" u="none" strike="noStrike" baseline="0" dirty="0">
                          <a:solidFill>
                            <a:srgbClr val="E87511"/>
                          </a:solidFill>
                          <a:effectLst/>
                          <a:latin typeface="Calibri"/>
                        </a:rPr>
                        <a:t>Student Balance</a:t>
                      </a:r>
                    </a:p>
                  </a:txBody>
                  <a:tcPr marL="9525" marR="9525" marT="9525" marB="0" anchor="b">
                    <a:solidFill>
                      <a:srgbClr val="002649"/>
                    </a:solidFill>
                  </a:tcPr>
                </a:tc>
                <a:extLst>
                  <a:ext uri="{0D108BD9-81ED-4DB2-BD59-A6C34878D82A}">
                    <a16:rowId xmlns="" xmlns:a16="http://schemas.microsoft.com/office/drawing/2014/main" val="10000"/>
                  </a:ext>
                </a:extLst>
              </a:tr>
              <a:tr h="370840">
                <a:tc>
                  <a:txBody>
                    <a:bodyPr/>
                    <a:lstStyle/>
                    <a:p>
                      <a:pPr algn="ctr" fontAlgn="b"/>
                      <a:r>
                        <a:rPr lang="en-US" sz="2000" b="1" i="0" u="none" strike="noStrike" baseline="0" dirty="0" smtClean="0">
                          <a:solidFill>
                            <a:srgbClr val="E87511"/>
                          </a:solidFill>
                          <a:effectLst/>
                          <a:latin typeface="Calibri"/>
                        </a:rPr>
                        <a:t>1</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1,247.00</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   996.30</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   250.70</a:t>
                      </a:r>
                      <a:endParaRPr lang="en-US" sz="2000" b="1" i="0" u="none" strike="noStrike" baseline="0" dirty="0">
                        <a:solidFill>
                          <a:srgbClr val="E87511"/>
                        </a:solidFill>
                        <a:effectLst/>
                        <a:latin typeface="Calibri"/>
                      </a:endParaRPr>
                    </a:p>
                  </a:txBody>
                  <a:tcPr marL="9525" marR="9525" marT="9525" marB="0" anchor="b"/>
                </a:tc>
                <a:extLst>
                  <a:ext uri="{0D108BD9-81ED-4DB2-BD59-A6C34878D82A}">
                    <a16:rowId xmlns="" xmlns:a16="http://schemas.microsoft.com/office/drawing/2014/main" val="10001"/>
                  </a:ext>
                </a:extLst>
              </a:tr>
              <a:tr h="370840">
                <a:tc>
                  <a:txBody>
                    <a:bodyPr/>
                    <a:lstStyle/>
                    <a:p>
                      <a:pPr algn="ctr" fontAlgn="b"/>
                      <a:r>
                        <a:rPr lang="en-US" sz="2000" b="1" i="0" u="none" strike="noStrike" baseline="0" dirty="0" smtClean="0">
                          <a:solidFill>
                            <a:srgbClr val="E87511"/>
                          </a:solidFill>
                          <a:effectLst/>
                          <a:latin typeface="Calibri"/>
                        </a:rPr>
                        <a:t>2</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1,656.00</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1,390.50</a:t>
                      </a:r>
                      <a:endParaRPr lang="en-US" sz="2000" b="1" i="0" u="none" strike="noStrike" baseline="0" dirty="0">
                        <a:solidFill>
                          <a:srgbClr val="E87511"/>
                        </a:solidFill>
                        <a:effectLst/>
                        <a:latin typeface="Calibri"/>
                      </a:endParaRPr>
                    </a:p>
                  </a:txBody>
                  <a:tcPr marL="0" marR="9525" marT="9525" marB="0" anchor="b"/>
                </a:tc>
                <a:tc>
                  <a:txBody>
                    <a:bodyPr/>
                    <a:lstStyle/>
                    <a:p>
                      <a:pPr algn="ctr" fontAlgn="b"/>
                      <a:r>
                        <a:rPr lang="en-US" sz="2000" b="1" i="0" u="none" strike="noStrike" baseline="0" dirty="0" smtClean="0">
                          <a:solidFill>
                            <a:srgbClr val="E87511"/>
                          </a:solidFill>
                          <a:effectLst/>
                          <a:latin typeface="Calibri"/>
                        </a:rPr>
                        <a:t>   265.50</a:t>
                      </a:r>
                      <a:endParaRPr lang="en-US" sz="2000" b="1" i="0" u="none" strike="noStrike" baseline="0" dirty="0">
                        <a:solidFill>
                          <a:srgbClr val="E87511"/>
                        </a:solidFill>
                        <a:effectLst/>
                        <a:latin typeface="Calibri"/>
                      </a:endParaRPr>
                    </a:p>
                  </a:txBody>
                  <a:tcPr marL="9525" marR="9525" marT="9525" marB="0" anchor="b"/>
                </a:tc>
                <a:extLst>
                  <a:ext uri="{0D108BD9-81ED-4DB2-BD59-A6C34878D82A}">
                    <a16:rowId xmlns="" xmlns:a16="http://schemas.microsoft.com/office/drawing/2014/main" val="10002"/>
                  </a:ext>
                </a:extLst>
              </a:tr>
              <a:tr h="370840">
                <a:tc>
                  <a:txBody>
                    <a:bodyPr/>
                    <a:lstStyle/>
                    <a:p>
                      <a:pPr algn="ctr" fontAlgn="b"/>
                      <a:r>
                        <a:rPr lang="en-US" sz="2000" b="1" i="0" u="none" strike="noStrike" baseline="0" dirty="0" smtClean="0">
                          <a:solidFill>
                            <a:srgbClr val="E87511"/>
                          </a:solidFill>
                          <a:effectLst/>
                          <a:latin typeface="Calibri"/>
                        </a:rPr>
                        <a:t>3</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2,065.00</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1,784.71</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   280.29</a:t>
                      </a:r>
                      <a:endParaRPr lang="en-US" sz="2000" b="1" i="0" u="none" strike="noStrike" baseline="0" dirty="0">
                        <a:solidFill>
                          <a:srgbClr val="E87511"/>
                        </a:solidFill>
                        <a:effectLst/>
                        <a:latin typeface="Calibri"/>
                      </a:endParaRPr>
                    </a:p>
                  </a:txBody>
                  <a:tcPr marL="9525" marR="9525" marT="9525" marB="0" anchor="b"/>
                </a:tc>
                <a:extLst>
                  <a:ext uri="{0D108BD9-81ED-4DB2-BD59-A6C34878D82A}">
                    <a16:rowId xmlns="" xmlns:a16="http://schemas.microsoft.com/office/drawing/2014/main" val="10003"/>
                  </a:ext>
                </a:extLst>
              </a:tr>
              <a:tr h="370840">
                <a:tc>
                  <a:txBody>
                    <a:bodyPr/>
                    <a:lstStyle/>
                    <a:p>
                      <a:pPr algn="ctr" fontAlgn="b"/>
                      <a:r>
                        <a:rPr lang="en-US" sz="2000" b="1" i="0" u="none" strike="noStrike" baseline="0" dirty="0" smtClean="0">
                          <a:solidFill>
                            <a:srgbClr val="E87511"/>
                          </a:solidFill>
                          <a:effectLst/>
                          <a:latin typeface="Calibri"/>
                        </a:rPr>
                        <a:t>4</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2,474.00</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2,178.91</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   295.09</a:t>
                      </a:r>
                      <a:endParaRPr lang="en-US" sz="2000" b="1" i="0" u="none" strike="noStrike" baseline="0" dirty="0">
                        <a:solidFill>
                          <a:srgbClr val="E87511"/>
                        </a:solidFill>
                        <a:effectLst/>
                        <a:latin typeface="Calibri"/>
                      </a:endParaRPr>
                    </a:p>
                  </a:txBody>
                  <a:tcPr marL="9525" marR="9525" marT="9525" marB="0" anchor="b"/>
                </a:tc>
                <a:extLst>
                  <a:ext uri="{0D108BD9-81ED-4DB2-BD59-A6C34878D82A}">
                    <a16:rowId xmlns="" xmlns:a16="http://schemas.microsoft.com/office/drawing/2014/main" val="10004"/>
                  </a:ext>
                </a:extLst>
              </a:tr>
              <a:tr h="370840">
                <a:tc>
                  <a:txBody>
                    <a:bodyPr/>
                    <a:lstStyle/>
                    <a:p>
                      <a:pPr algn="ctr" fontAlgn="b"/>
                      <a:r>
                        <a:rPr lang="en-US" sz="2000" b="1" i="0" u="none" strike="noStrike" baseline="0" dirty="0" smtClean="0">
                          <a:solidFill>
                            <a:srgbClr val="E87511"/>
                          </a:solidFill>
                          <a:effectLst/>
                          <a:latin typeface="Calibri"/>
                        </a:rPr>
                        <a:t>5</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2,883.00</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2,573.10</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   309.90</a:t>
                      </a:r>
                      <a:endParaRPr lang="en-US" sz="2000" b="1" i="0" u="none" strike="noStrike" baseline="0" dirty="0">
                        <a:solidFill>
                          <a:srgbClr val="E87511"/>
                        </a:solidFill>
                        <a:effectLst/>
                        <a:latin typeface="Calibri"/>
                      </a:endParaRPr>
                    </a:p>
                  </a:txBody>
                  <a:tcPr marL="9525" marR="9525" marT="9525" marB="0" anchor="b"/>
                </a:tc>
                <a:extLst>
                  <a:ext uri="{0D108BD9-81ED-4DB2-BD59-A6C34878D82A}">
                    <a16:rowId xmlns="" xmlns:a16="http://schemas.microsoft.com/office/drawing/2014/main" val="10005"/>
                  </a:ext>
                </a:extLst>
              </a:tr>
              <a:tr h="370840">
                <a:tc>
                  <a:txBody>
                    <a:bodyPr/>
                    <a:lstStyle/>
                    <a:p>
                      <a:pPr algn="ctr" fontAlgn="b"/>
                      <a:r>
                        <a:rPr lang="en-US" sz="2000" b="1" i="0" u="none" strike="noStrike" baseline="0" dirty="0" smtClean="0">
                          <a:solidFill>
                            <a:srgbClr val="E87511"/>
                          </a:solidFill>
                          <a:effectLst/>
                          <a:latin typeface="Calibri"/>
                        </a:rPr>
                        <a:t>6</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3,292.00</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2,967.30</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   324.70</a:t>
                      </a:r>
                      <a:endParaRPr lang="en-US" sz="2000" b="1" i="0" u="none" strike="noStrike" baseline="0" dirty="0">
                        <a:solidFill>
                          <a:srgbClr val="E87511"/>
                        </a:solidFill>
                        <a:effectLst/>
                        <a:latin typeface="Calibri"/>
                      </a:endParaRPr>
                    </a:p>
                  </a:txBody>
                  <a:tcPr marL="9525" marR="9525" marT="9525" marB="0" anchor="b"/>
                </a:tc>
                <a:extLst>
                  <a:ext uri="{0D108BD9-81ED-4DB2-BD59-A6C34878D82A}">
                    <a16:rowId xmlns="" xmlns:a16="http://schemas.microsoft.com/office/drawing/2014/main" val="10006"/>
                  </a:ext>
                </a:extLst>
              </a:tr>
              <a:tr h="370840">
                <a:tc>
                  <a:txBody>
                    <a:bodyPr/>
                    <a:lstStyle/>
                    <a:p>
                      <a:pPr algn="ctr" fontAlgn="b"/>
                      <a:r>
                        <a:rPr lang="en-US" sz="2000" b="1" i="0" u="none" strike="noStrike" baseline="0" dirty="0" smtClean="0">
                          <a:solidFill>
                            <a:srgbClr val="E87511"/>
                          </a:solidFill>
                          <a:effectLst/>
                          <a:latin typeface="Calibri"/>
                        </a:rPr>
                        <a:t>7</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3,701.00</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3,361.50</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   339.50</a:t>
                      </a:r>
                      <a:endParaRPr lang="en-US" sz="2000" b="1" i="0" u="none" strike="noStrike" baseline="0" dirty="0">
                        <a:solidFill>
                          <a:srgbClr val="E87511"/>
                        </a:solidFill>
                        <a:effectLst/>
                        <a:latin typeface="Calibri"/>
                      </a:endParaRPr>
                    </a:p>
                  </a:txBody>
                  <a:tcPr marL="9525" marR="9525" marT="9525" marB="0" anchor="b"/>
                </a:tc>
                <a:extLst>
                  <a:ext uri="{0D108BD9-81ED-4DB2-BD59-A6C34878D82A}">
                    <a16:rowId xmlns="" xmlns:a16="http://schemas.microsoft.com/office/drawing/2014/main" val="10007"/>
                  </a:ext>
                </a:extLst>
              </a:tr>
              <a:tr h="370840">
                <a:tc>
                  <a:txBody>
                    <a:bodyPr/>
                    <a:lstStyle/>
                    <a:p>
                      <a:pPr algn="ctr" fontAlgn="b"/>
                      <a:r>
                        <a:rPr lang="en-US" sz="2000" b="1" i="0" u="none" strike="noStrike" baseline="0" dirty="0" smtClean="0">
                          <a:solidFill>
                            <a:srgbClr val="E87511"/>
                          </a:solidFill>
                          <a:effectLst/>
                          <a:latin typeface="Calibri"/>
                        </a:rPr>
                        <a:t>8</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4,110.00</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3,755.71</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   354.29</a:t>
                      </a:r>
                      <a:endParaRPr lang="en-US" sz="2000" b="1" i="0" u="none" strike="noStrike" baseline="0" dirty="0">
                        <a:solidFill>
                          <a:srgbClr val="E87511"/>
                        </a:solidFill>
                        <a:effectLst/>
                        <a:latin typeface="Calibri"/>
                      </a:endParaRPr>
                    </a:p>
                  </a:txBody>
                  <a:tcPr marL="9525" marR="9525" marT="9525" marB="0" anchor="b"/>
                </a:tc>
                <a:extLst>
                  <a:ext uri="{0D108BD9-81ED-4DB2-BD59-A6C34878D82A}">
                    <a16:rowId xmlns="" xmlns:a16="http://schemas.microsoft.com/office/drawing/2014/main" val="10008"/>
                  </a:ext>
                </a:extLst>
              </a:tr>
              <a:tr h="370840">
                <a:tc>
                  <a:txBody>
                    <a:bodyPr/>
                    <a:lstStyle/>
                    <a:p>
                      <a:pPr algn="ctr" fontAlgn="b"/>
                      <a:r>
                        <a:rPr lang="en-US" sz="2000" b="1" i="0" u="none" strike="noStrike" baseline="0" dirty="0" smtClean="0">
                          <a:solidFill>
                            <a:srgbClr val="E87511"/>
                          </a:solidFill>
                          <a:effectLst/>
                          <a:latin typeface="Calibri"/>
                        </a:rPr>
                        <a:t>9</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4,519.00</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4,149.91</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   369.09</a:t>
                      </a:r>
                      <a:endParaRPr lang="en-US" sz="2000" b="1" i="0" u="none" strike="noStrike" baseline="0" dirty="0">
                        <a:solidFill>
                          <a:srgbClr val="E87511"/>
                        </a:solidFill>
                        <a:effectLst/>
                        <a:latin typeface="Calibri"/>
                      </a:endParaRPr>
                    </a:p>
                  </a:txBody>
                  <a:tcPr marL="9525" marR="9525" marT="9525" marB="0" anchor="b"/>
                </a:tc>
                <a:extLst>
                  <a:ext uri="{0D108BD9-81ED-4DB2-BD59-A6C34878D82A}">
                    <a16:rowId xmlns="" xmlns:a16="http://schemas.microsoft.com/office/drawing/2014/main" val="10009"/>
                  </a:ext>
                </a:extLst>
              </a:tr>
              <a:tr h="370840">
                <a:tc>
                  <a:txBody>
                    <a:bodyPr/>
                    <a:lstStyle/>
                    <a:p>
                      <a:pPr algn="ctr" fontAlgn="b"/>
                      <a:r>
                        <a:rPr lang="en-US" sz="2000" b="1" i="0" u="none" strike="noStrike" baseline="0" dirty="0" smtClean="0">
                          <a:solidFill>
                            <a:srgbClr val="E87511"/>
                          </a:solidFill>
                          <a:effectLst/>
                          <a:latin typeface="Calibri"/>
                        </a:rPr>
                        <a:t>10</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4,928.00</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4,544.11</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   383.89</a:t>
                      </a:r>
                      <a:endParaRPr lang="en-US" sz="2000" b="1" i="0" u="none" strike="noStrike" baseline="0" dirty="0">
                        <a:solidFill>
                          <a:srgbClr val="E87511"/>
                        </a:solidFill>
                        <a:effectLst/>
                        <a:latin typeface="Calibri"/>
                      </a:endParaRPr>
                    </a:p>
                  </a:txBody>
                  <a:tcPr marL="9525" marR="9525" marT="9525" marB="0" anchor="b"/>
                </a:tc>
                <a:extLst>
                  <a:ext uri="{0D108BD9-81ED-4DB2-BD59-A6C34878D82A}">
                    <a16:rowId xmlns="" xmlns:a16="http://schemas.microsoft.com/office/drawing/2014/main" val="10010"/>
                  </a:ext>
                </a:extLst>
              </a:tr>
              <a:tr h="370840">
                <a:tc>
                  <a:txBody>
                    <a:bodyPr/>
                    <a:lstStyle/>
                    <a:p>
                      <a:pPr algn="ctr" fontAlgn="b"/>
                      <a:r>
                        <a:rPr lang="en-US" sz="2000" b="1" i="0" u="none" strike="noStrike" baseline="0" dirty="0" smtClean="0">
                          <a:solidFill>
                            <a:srgbClr val="E87511"/>
                          </a:solidFill>
                          <a:effectLst/>
                          <a:latin typeface="Calibri"/>
                        </a:rPr>
                        <a:t>11</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5,337.00</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4,938.30</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   398.70</a:t>
                      </a:r>
                      <a:endParaRPr lang="en-US" sz="2000" b="1" i="0" u="none" strike="noStrike" baseline="0" dirty="0">
                        <a:solidFill>
                          <a:srgbClr val="E87511"/>
                        </a:solidFill>
                        <a:effectLst/>
                        <a:latin typeface="Calibri"/>
                      </a:endParaRPr>
                    </a:p>
                  </a:txBody>
                  <a:tcPr marL="9525" marR="9525" marT="9525" marB="0" anchor="b"/>
                </a:tc>
                <a:extLst>
                  <a:ext uri="{0D108BD9-81ED-4DB2-BD59-A6C34878D82A}">
                    <a16:rowId xmlns="" xmlns:a16="http://schemas.microsoft.com/office/drawing/2014/main" val="10011"/>
                  </a:ext>
                </a:extLst>
              </a:tr>
              <a:tr h="370840">
                <a:tc>
                  <a:txBody>
                    <a:bodyPr/>
                    <a:lstStyle/>
                    <a:p>
                      <a:pPr algn="ctr" fontAlgn="b"/>
                      <a:r>
                        <a:rPr lang="en-US" sz="2000" b="1" i="0" u="none" strike="noStrike" baseline="0" dirty="0" smtClean="0">
                          <a:solidFill>
                            <a:srgbClr val="E87511"/>
                          </a:solidFill>
                          <a:effectLst/>
                          <a:latin typeface="Calibri"/>
                        </a:rPr>
                        <a:t>12 or more</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5,746.00</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5,332.51</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   413.49</a:t>
                      </a:r>
                      <a:endParaRPr lang="en-US" sz="2000" b="1" i="0" u="none" strike="noStrike" baseline="0" dirty="0">
                        <a:solidFill>
                          <a:srgbClr val="E87511"/>
                        </a:solidFill>
                        <a:effectLst/>
                        <a:latin typeface="Calibri"/>
                      </a:endParaRPr>
                    </a:p>
                  </a:txBody>
                  <a:tcPr marL="9525" marR="9525" marT="9525" marB="0" anchor="b"/>
                </a:tc>
                <a:extLst>
                  <a:ext uri="{0D108BD9-81ED-4DB2-BD59-A6C34878D82A}">
                    <a16:rowId xmlns="" xmlns:a16="http://schemas.microsoft.com/office/drawing/2014/main" val="10012"/>
                  </a:ext>
                </a:extLst>
              </a:tr>
            </a:tbl>
          </a:graphicData>
        </a:graphic>
      </p:graphicFrame>
    </p:spTree>
    <p:extLst>
      <p:ext uri="{BB962C8B-B14F-4D97-AF65-F5344CB8AC3E}">
        <p14:creationId xmlns:p14="http://schemas.microsoft.com/office/powerpoint/2010/main" val="385190611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Auburn Family Portal</a:t>
            </a:r>
            <a:endParaRPr lang="en-US" dirty="0"/>
          </a:p>
        </p:txBody>
      </p:sp>
      <p:sp>
        <p:nvSpPr>
          <p:cNvPr id="3" name="Content Placeholder 2"/>
          <p:cNvSpPr>
            <a:spLocks noGrp="1"/>
          </p:cNvSpPr>
          <p:nvPr>
            <p:ph idx="1"/>
          </p:nvPr>
        </p:nvSpPr>
        <p:spPr/>
        <p:txBody>
          <a:bodyPr/>
          <a:lstStyle/>
          <a:p>
            <a:r>
              <a:rPr lang="en-US" dirty="0">
                <a:hlinkClick r:id="rId2"/>
              </a:rPr>
              <a:t>https://familyportal.auburn.edu</a:t>
            </a:r>
            <a:r>
              <a:rPr lang="en-US" dirty="0" smtClean="0">
                <a:hlinkClick r:id="rId2"/>
              </a:rPr>
              <a:t>/</a:t>
            </a:r>
            <a:endParaRPr lang="en-US" dirty="0" smtClean="0"/>
          </a:p>
          <a:p>
            <a:r>
              <a:rPr lang="en-US" sz="2800" b="1" dirty="0" smtClean="0"/>
              <a:t>Your </a:t>
            </a:r>
            <a:r>
              <a:rPr lang="en-US" sz="2800" b="1" dirty="0"/>
              <a:t>one-stop shop for: </a:t>
            </a:r>
          </a:p>
          <a:p>
            <a:r>
              <a:rPr lang="en-US" sz="2800" dirty="0" smtClean="0"/>
              <a:t>Access </a:t>
            </a:r>
            <a:r>
              <a:rPr lang="en-US" sz="2800" dirty="0"/>
              <a:t>to important campus news and deadlines </a:t>
            </a:r>
          </a:p>
          <a:p>
            <a:r>
              <a:rPr lang="en-US" sz="2800" dirty="0"/>
              <a:t>Insight into your student's progress and financial details </a:t>
            </a:r>
          </a:p>
          <a:p>
            <a:r>
              <a:rPr lang="en-US" sz="2800" dirty="0"/>
              <a:t>Personalized newsletters on your schedule </a:t>
            </a:r>
          </a:p>
          <a:p>
            <a:r>
              <a:rPr lang="en-US" sz="2800" dirty="0"/>
              <a:t>Announcements via email and text message </a:t>
            </a:r>
          </a:p>
          <a:p>
            <a:r>
              <a:rPr lang="en-US" sz="2800" dirty="0"/>
              <a:t>Sharing of updates with friends and family </a:t>
            </a:r>
          </a:p>
          <a:p>
            <a:endParaRPr lang="en-US" sz="2800" dirty="0"/>
          </a:p>
        </p:txBody>
      </p:sp>
    </p:spTree>
    <p:extLst>
      <p:ext uri="{BB962C8B-B14F-4D97-AF65-F5344CB8AC3E}">
        <p14:creationId xmlns:p14="http://schemas.microsoft.com/office/powerpoint/2010/main" val="241037003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Auburn Family Portal</a:t>
            </a:r>
            <a:endParaRPr lang="en-US" dirty="0"/>
          </a:p>
        </p:txBody>
      </p:sp>
      <p:sp>
        <p:nvSpPr>
          <p:cNvPr id="3" name="Content Placeholder 2"/>
          <p:cNvSpPr>
            <a:spLocks noGrp="1"/>
          </p:cNvSpPr>
          <p:nvPr>
            <p:ph idx="1"/>
          </p:nvPr>
        </p:nvSpPr>
        <p:spPr/>
        <p:txBody>
          <a:bodyPr/>
          <a:lstStyle/>
          <a:p>
            <a:r>
              <a:rPr lang="en-US" dirty="0" smtClean="0"/>
              <a:t>Allows parents to request access to:</a:t>
            </a:r>
          </a:p>
          <a:p>
            <a:pPr lvl="1"/>
            <a:r>
              <a:rPr lang="en-US" dirty="0" smtClean="0"/>
              <a:t>Academic Information:</a:t>
            </a:r>
          </a:p>
          <a:p>
            <a:pPr lvl="2"/>
            <a:r>
              <a:rPr lang="en-US" dirty="0" smtClean="0"/>
              <a:t>Class Schedule/Enrollment</a:t>
            </a:r>
          </a:p>
          <a:p>
            <a:pPr lvl="2"/>
            <a:r>
              <a:rPr lang="en-US" dirty="0" smtClean="0"/>
              <a:t>Graduation information</a:t>
            </a:r>
          </a:p>
          <a:p>
            <a:pPr lvl="2"/>
            <a:r>
              <a:rPr lang="en-US" dirty="0" smtClean="0"/>
              <a:t>Grade information</a:t>
            </a:r>
          </a:p>
          <a:p>
            <a:pPr lvl="1"/>
            <a:r>
              <a:rPr lang="en-US" dirty="0" smtClean="0"/>
              <a:t>Financial information</a:t>
            </a:r>
          </a:p>
          <a:p>
            <a:pPr lvl="2"/>
            <a:r>
              <a:rPr lang="en-US" dirty="0" smtClean="0"/>
              <a:t>Financial Aid Information</a:t>
            </a:r>
          </a:p>
          <a:p>
            <a:pPr lvl="2"/>
            <a:r>
              <a:rPr lang="en-US" dirty="0" smtClean="0"/>
              <a:t>Holds on Account</a:t>
            </a:r>
          </a:p>
          <a:p>
            <a:pPr lvl="2"/>
            <a:r>
              <a:rPr lang="en-US" dirty="0" smtClean="0"/>
              <a:t>Account Balance</a:t>
            </a:r>
          </a:p>
          <a:p>
            <a:pPr lvl="1"/>
            <a:endParaRPr lang="en-US" dirty="0"/>
          </a:p>
        </p:txBody>
      </p:sp>
    </p:spTree>
    <p:extLst>
      <p:ext uri="{BB962C8B-B14F-4D97-AF65-F5344CB8AC3E}">
        <p14:creationId xmlns:p14="http://schemas.microsoft.com/office/powerpoint/2010/main" val="137488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Auburn Family Portal</a:t>
            </a:r>
            <a:endParaRPr lang="en-US" dirty="0"/>
          </a:p>
        </p:txBody>
      </p:sp>
      <p:sp>
        <p:nvSpPr>
          <p:cNvPr id="3" name="Content Placeholder 2"/>
          <p:cNvSpPr>
            <a:spLocks noGrp="1"/>
          </p:cNvSpPr>
          <p:nvPr>
            <p:ph idx="1"/>
          </p:nvPr>
        </p:nvSpPr>
        <p:spPr/>
        <p:txBody>
          <a:bodyPr/>
          <a:lstStyle/>
          <a:p>
            <a:r>
              <a:rPr lang="en-US" dirty="0" smtClean="0"/>
              <a:t>Though students can request to see the account balance through this portal, they cannot pay the bill directly from the Family Portal website.  When a bill is due, it will link them to the </a:t>
            </a:r>
            <a:r>
              <a:rPr lang="en-US" dirty="0" err="1" smtClean="0"/>
              <a:t>eBill</a:t>
            </a:r>
            <a:r>
              <a:rPr lang="en-US" dirty="0" smtClean="0"/>
              <a:t> Authorized User sign in.  Because of this, students must also grant access through </a:t>
            </a:r>
            <a:r>
              <a:rPr lang="en-US" dirty="0" err="1" smtClean="0"/>
              <a:t>eBill</a:t>
            </a:r>
            <a:r>
              <a:rPr lang="en-US" dirty="0" smtClean="0"/>
              <a:t> Authorized User.</a:t>
            </a:r>
            <a:endParaRPr lang="en-US" dirty="0"/>
          </a:p>
        </p:txBody>
      </p:sp>
    </p:spTree>
    <p:extLst>
      <p:ext uri="{BB962C8B-B14F-4D97-AF65-F5344CB8AC3E}">
        <p14:creationId xmlns:p14="http://schemas.microsoft.com/office/powerpoint/2010/main" val="2960343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2" cstate="screen">
            <a:extLst>
              <a:ext uri="{28A0092B-C50C-407E-A947-70E740481C1C}">
                <a14:useLocalDpi xmlns:a14="http://schemas.microsoft.com/office/drawing/2010/main"/>
              </a:ext>
            </a:extLst>
          </a:blip>
          <a:srcRect/>
          <a:stretch/>
        </p:blipFill>
        <p:spPr bwMode="auto">
          <a:xfrm>
            <a:off x="1600200" y="2095500"/>
            <a:ext cx="5943600" cy="2667000"/>
          </a:xfrm>
          <a:prstGeom prst="rect">
            <a:avLst/>
          </a:prstGeom>
          <a:ln>
            <a:noFill/>
          </a:ln>
          <a:extLst>
            <a:ext uri="{53640926-AAD7-44D8-BBD7-CCE9431645EC}">
              <a14:shadowObscured xmlns:a14="http://schemas.microsoft.com/office/drawing/2010/main"/>
            </a:ext>
          </a:extLst>
        </p:spPr>
      </p:pic>
      <p:sp>
        <p:nvSpPr>
          <p:cNvPr id="4098" name="Title 1"/>
          <p:cNvSpPr>
            <a:spLocks noGrp="1"/>
          </p:cNvSpPr>
          <p:nvPr>
            <p:ph type="title"/>
          </p:nvPr>
        </p:nvSpPr>
        <p:spPr>
          <a:xfrm>
            <a:off x="457200" y="242372"/>
            <a:ext cx="8229600" cy="868362"/>
          </a:xfrm>
        </p:spPr>
        <p:txBody>
          <a:bodyPr/>
          <a:lstStyle/>
          <a:p>
            <a:pPr eaLnBrk="1" hangingPunct="1"/>
            <a:r>
              <a:rPr lang="en-US" sz="4000" dirty="0" smtClean="0"/>
              <a:t>Where and How Students Access </a:t>
            </a:r>
            <a:r>
              <a:rPr lang="en-US" sz="4000" dirty="0" err="1" smtClean="0"/>
              <a:t>eBill</a:t>
            </a:r>
            <a:endParaRPr lang="en-US" sz="4000" dirty="0" smtClean="0"/>
          </a:p>
        </p:txBody>
      </p:sp>
      <p:sp>
        <p:nvSpPr>
          <p:cNvPr id="4100" name="TextBox 3"/>
          <p:cNvSpPr txBox="1">
            <a:spLocks noChangeArrowheads="1"/>
          </p:cNvSpPr>
          <p:nvPr/>
        </p:nvSpPr>
        <p:spPr bwMode="auto">
          <a:xfrm rot="10800000" flipV="1">
            <a:off x="2990850" y="5791200"/>
            <a:ext cx="1905000" cy="369332"/>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chemeClr val="bg1"/>
                </a:solidFill>
                <a:latin typeface="Calibri" pitchFamily="34" charset="0"/>
              </a:rPr>
              <a:t>Click </a:t>
            </a:r>
            <a:r>
              <a:rPr lang="en-US" dirty="0" smtClean="0">
                <a:solidFill>
                  <a:schemeClr val="bg1"/>
                </a:solidFill>
                <a:latin typeface="Calibri" pitchFamily="34" charset="0"/>
              </a:rPr>
              <a:t>AU </a:t>
            </a:r>
            <a:r>
              <a:rPr lang="en-US" dirty="0">
                <a:solidFill>
                  <a:schemeClr val="bg1"/>
                </a:solidFill>
                <a:latin typeface="Calibri" pitchFamily="34" charset="0"/>
              </a:rPr>
              <a:t>Access</a:t>
            </a:r>
          </a:p>
        </p:txBody>
      </p:sp>
      <p:cxnSp>
        <p:nvCxnSpPr>
          <p:cNvPr id="8" name="Straight Arrow Connector 7"/>
          <p:cNvCxnSpPr>
            <a:stCxn id="4100" idx="0"/>
          </p:cNvCxnSpPr>
          <p:nvPr/>
        </p:nvCxnSpPr>
        <p:spPr>
          <a:xfrm flipV="1">
            <a:off x="3943350" y="2362200"/>
            <a:ext cx="2762250" cy="34290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971800" y="926069"/>
            <a:ext cx="3733800" cy="369332"/>
          </a:xfrm>
          <a:prstGeom prst="rect">
            <a:avLst/>
          </a:prstGeom>
          <a:noFill/>
        </p:spPr>
        <p:txBody>
          <a:bodyPr wrap="square" rtlCol="0">
            <a:spAutoFit/>
          </a:bodyPr>
          <a:lstStyle/>
          <a:p>
            <a:r>
              <a:rPr lang="en-US" b="1" dirty="0" smtClean="0"/>
              <a:t>Go to:  www.auburn.edu</a:t>
            </a:r>
            <a:endParaRPr lang="en-US" b="1"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3" cstate="screen">
            <a:extLst>
              <a:ext uri="{28A0092B-C50C-407E-A947-70E740481C1C}">
                <a14:useLocalDpi xmlns:a14="http://schemas.microsoft.com/office/drawing/2010/main"/>
              </a:ext>
            </a:extLst>
          </a:blip>
          <a:srcRect/>
          <a:stretch/>
        </p:blipFill>
        <p:spPr bwMode="auto">
          <a:xfrm>
            <a:off x="762000" y="1600200"/>
            <a:ext cx="7696200" cy="4800600"/>
          </a:xfrm>
          <a:prstGeom prst="rect">
            <a:avLst/>
          </a:prstGeom>
          <a:ln>
            <a:noFill/>
          </a:ln>
          <a:extLst>
            <a:ext uri="{53640926-AAD7-44D8-BBD7-CCE9431645EC}">
              <a14:shadowObscured xmlns:a14="http://schemas.microsoft.com/office/drawing/2010/main"/>
            </a:ext>
          </a:extLst>
        </p:spPr>
      </p:pic>
      <p:sp>
        <p:nvSpPr>
          <p:cNvPr id="25602" name="Title 1"/>
          <p:cNvSpPr>
            <a:spLocks noGrp="1"/>
          </p:cNvSpPr>
          <p:nvPr>
            <p:ph type="title"/>
          </p:nvPr>
        </p:nvSpPr>
        <p:spPr>
          <a:xfrm>
            <a:off x="381000" y="152400"/>
            <a:ext cx="8229600" cy="1143000"/>
          </a:xfrm>
        </p:spPr>
        <p:txBody>
          <a:bodyPr/>
          <a:lstStyle/>
          <a:p>
            <a:pPr eaLnBrk="1" hangingPunct="1"/>
            <a:r>
              <a:rPr lang="en-US" dirty="0" smtClean="0"/>
              <a:t>Tuition Calculator</a:t>
            </a:r>
            <a:br>
              <a:rPr lang="en-US" dirty="0" smtClean="0"/>
            </a:br>
            <a:r>
              <a:rPr lang="en-US" sz="3600" dirty="0" smtClean="0">
                <a:hlinkClick r:id="rId4"/>
              </a:rPr>
              <a:t>www.auburn.edu</a:t>
            </a:r>
            <a:endParaRPr lang="en-US" sz="3600" dirty="0" smtClean="0"/>
          </a:p>
        </p:txBody>
      </p:sp>
      <p:sp>
        <p:nvSpPr>
          <p:cNvPr id="25604" name="TextBox 3"/>
          <p:cNvSpPr txBox="1">
            <a:spLocks noChangeArrowheads="1"/>
          </p:cNvSpPr>
          <p:nvPr/>
        </p:nvSpPr>
        <p:spPr bwMode="auto">
          <a:xfrm>
            <a:off x="301256" y="2590800"/>
            <a:ext cx="3181350" cy="1815882"/>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dirty="0" smtClean="0">
                <a:solidFill>
                  <a:schemeClr val="bg1"/>
                </a:solidFill>
                <a:latin typeface="Calibri" pitchFamily="34" charset="0"/>
              </a:rPr>
              <a:t>Scroll down main Auburn website until you see Tuition &amp; Costs.  Click on it.</a:t>
            </a:r>
            <a:endParaRPr lang="en-US" sz="2800" dirty="0">
              <a:solidFill>
                <a:schemeClr val="bg1"/>
              </a:solidFill>
              <a:latin typeface="Calibri" pitchFamily="34" charset="0"/>
            </a:endParaRPr>
          </a:p>
        </p:txBody>
      </p:sp>
      <p:cxnSp>
        <p:nvCxnSpPr>
          <p:cNvPr id="5" name="Straight Arrow Connector 4"/>
          <p:cNvCxnSpPr/>
          <p:nvPr/>
        </p:nvCxnSpPr>
        <p:spPr>
          <a:xfrm>
            <a:off x="3482606" y="4406682"/>
            <a:ext cx="2175244" cy="1536918"/>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198314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rotWithShape="1">
          <a:blip r:embed="rId2" cstate="screen">
            <a:extLst>
              <a:ext uri="{28A0092B-C50C-407E-A947-70E740481C1C}">
                <a14:useLocalDpi xmlns:a14="http://schemas.microsoft.com/office/drawing/2010/main"/>
              </a:ext>
            </a:extLst>
          </a:blip>
          <a:srcRect l="984" t="12258" r="-47" b="3656"/>
          <a:stretch/>
        </p:blipFill>
        <p:spPr bwMode="auto">
          <a:xfrm>
            <a:off x="1143000" y="1600200"/>
            <a:ext cx="6934200" cy="434340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dirty="0"/>
              <a:t>Tuition Calculator</a:t>
            </a:r>
            <a:br>
              <a:rPr lang="en-US" dirty="0"/>
            </a:br>
            <a:r>
              <a:rPr lang="en-US" sz="3600" dirty="0" smtClean="0">
                <a:hlinkClick r:id="rId3"/>
              </a:rPr>
              <a:t>www.auburn.edu</a:t>
            </a:r>
            <a:endParaRPr lang="en-US" dirty="0"/>
          </a:p>
        </p:txBody>
      </p:sp>
      <p:sp>
        <p:nvSpPr>
          <p:cNvPr id="5" name="TextBox 3"/>
          <p:cNvSpPr txBox="1">
            <a:spLocks noChangeArrowheads="1"/>
          </p:cNvSpPr>
          <p:nvPr/>
        </p:nvSpPr>
        <p:spPr bwMode="auto">
          <a:xfrm>
            <a:off x="4610100" y="3160693"/>
            <a:ext cx="2476500" cy="954107"/>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dirty="0" smtClean="0">
                <a:solidFill>
                  <a:schemeClr val="bg1"/>
                </a:solidFill>
                <a:latin typeface="Calibri" pitchFamily="34" charset="0"/>
              </a:rPr>
              <a:t>Click on Tuition Calculator</a:t>
            </a:r>
            <a:endParaRPr lang="en-US" sz="2800" dirty="0">
              <a:solidFill>
                <a:schemeClr val="bg1"/>
              </a:solidFill>
              <a:latin typeface="Calibri" pitchFamily="34" charset="0"/>
            </a:endParaRPr>
          </a:p>
        </p:txBody>
      </p:sp>
      <p:cxnSp>
        <p:nvCxnSpPr>
          <p:cNvPr id="6" name="Straight Arrow Connector 5"/>
          <p:cNvCxnSpPr/>
          <p:nvPr/>
        </p:nvCxnSpPr>
        <p:spPr>
          <a:xfrm flipH="1">
            <a:off x="2245242" y="4114800"/>
            <a:ext cx="2098158" cy="977682"/>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idx="1"/>
          </p:nvPr>
        </p:nvSpPr>
        <p:spPr>
          <a:xfrm>
            <a:off x="457200" y="5675293"/>
            <a:ext cx="8077200" cy="450876"/>
          </a:xfrm>
        </p:spPr>
        <p:txBody>
          <a:bodyPr/>
          <a:lstStyle/>
          <a:p>
            <a:pPr marL="0" indent="0">
              <a:buNone/>
            </a:pPr>
            <a:r>
              <a:rPr lang="en-US" dirty="0" smtClean="0"/>
              <a:t> </a:t>
            </a:r>
            <a:endParaRPr lang="en-US" dirty="0"/>
          </a:p>
        </p:txBody>
      </p:sp>
    </p:spTree>
    <p:extLst>
      <p:ext uri="{BB962C8B-B14F-4D97-AF65-F5344CB8AC3E}">
        <p14:creationId xmlns:p14="http://schemas.microsoft.com/office/powerpoint/2010/main" val="230618760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GradGuard</a:t>
            </a:r>
            <a:r>
              <a:rPr lang="en-US" dirty="0" smtClean="0"/>
              <a:t> Tuition Insurance</a:t>
            </a:r>
            <a:endParaRPr lang="en-US" dirty="0"/>
          </a:p>
        </p:txBody>
      </p:sp>
      <p:sp>
        <p:nvSpPr>
          <p:cNvPr id="13" name="Title 1"/>
          <p:cNvSpPr txBox="1">
            <a:spLocks/>
          </p:cNvSpPr>
          <p:nvPr/>
        </p:nvSpPr>
        <p:spPr>
          <a:xfrm>
            <a:off x="162389" y="1704975"/>
            <a:ext cx="8009890" cy="9652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b="1" dirty="0" smtClean="0">
                <a:solidFill>
                  <a:prstClr val="black"/>
                </a:solidFill>
              </a:rPr>
              <a:t>Tuition Insurance Plan</a:t>
            </a:r>
          </a:p>
          <a:p>
            <a:pPr algn="l"/>
            <a:r>
              <a:rPr lang="en-US" sz="2400" dirty="0" smtClean="0">
                <a:solidFill>
                  <a:prstClr val="black"/>
                </a:solidFill>
              </a:rPr>
              <a:t>Protection against the unexpected</a:t>
            </a:r>
          </a:p>
          <a:p>
            <a:pPr algn="l"/>
            <a:endParaRPr lang="en-US" dirty="0">
              <a:solidFill>
                <a:prstClr val="black"/>
              </a:solidFill>
            </a:endParaRPr>
          </a:p>
        </p:txBody>
      </p:sp>
      <p:sp>
        <p:nvSpPr>
          <p:cNvPr id="14" name="Rectangle 13"/>
          <p:cNvSpPr/>
          <p:nvPr/>
        </p:nvSpPr>
        <p:spPr>
          <a:xfrm>
            <a:off x="285384" y="2362200"/>
            <a:ext cx="5401041" cy="2863861"/>
          </a:xfrm>
          <a:prstGeom prst="rect">
            <a:avLst/>
          </a:prstGeom>
        </p:spPr>
        <p:txBody>
          <a:bodyPr wrap="square">
            <a:spAutoFit/>
          </a:bodyPr>
          <a:lstStyle/>
          <a:p>
            <a:r>
              <a:rPr lang="en-US" sz="2000" dirty="0" smtClean="0">
                <a:solidFill>
                  <a:prstClr val="black"/>
                </a:solidFill>
                <a:latin typeface="Arial"/>
                <a:cs typeface="Arial" charset="0"/>
              </a:rPr>
              <a:t>Tuition Refund Insurance helps</a:t>
            </a:r>
            <a:r>
              <a:rPr lang="en-US" sz="2000" b="1" dirty="0" smtClean="0">
                <a:solidFill>
                  <a:prstClr val="black"/>
                </a:solidFill>
                <a:latin typeface="Arial"/>
                <a:cs typeface="Arial" charset="0"/>
              </a:rPr>
              <a:t> </a:t>
            </a:r>
            <a:r>
              <a:rPr lang="en-US" sz="2000" dirty="0" smtClean="0">
                <a:solidFill>
                  <a:prstClr val="black"/>
                </a:solidFill>
                <a:latin typeface="Arial"/>
                <a:cs typeface="Arial" charset="0"/>
              </a:rPr>
              <a:t>reimburse the following expenses if </a:t>
            </a:r>
            <a:r>
              <a:rPr lang="en-US" sz="2000" dirty="0">
                <a:solidFill>
                  <a:prstClr val="black"/>
                </a:solidFill>
                <a:latin typeface="Arial"/>
                <a:cs typeface="Arial" charset="0"/>
              </a:rPr>
              <a:t>you </a:t>
            </a:r>
            <a:r>
              <a:rPr lang="en-US" sz="2000" dirty="0" smtClean="0">
                <a:solidFill>
                  <a:prstClr val="black"/>
                </a:solidFill>
                <a:latin typeface="Arial"/>
                <a:cs typeface="Arial" charset="0"/>
              </a:rPr>
              <a:t>can’t complete classes due to an illness or injury.  It covers:</a:t>
            </a:r>
          </a:p>
          <a:p>
            <a:pPr lvl="1">
              <a:spcBef>
                <a:spcPts val="1800"/>
              </a:spcBef>
            </a:pPr>
            <a:r>
              <a:rPr lang="en-US" sz="2000" dirty="0" smtClean="0">
                <a:solidFill>
                  <a:prstClr val="black"/>
                </a:solidFill>
                <a:latin typeface="Wingdings"/>
                <a:ea typeface="Wingdings"/>
                <a:cs typeface="Wingdings"/>
                <a:sym typeface="Wingdings"/>
              </a:rPr>
              <a:t>	</a:t>
            </a:r>
            <a:r>
              <a:rPr lang="en-US" sz="2000" dirty="0" smtClean="0">
                <a:solidFill>
                  <a:prstClr val="black"/>
                </a:solidFill>
                <a:latin typeface="Arial"/>
                <a:cs typeface="Arial" charset="0"/>
              </a:rPr>
              <a:t>Tuition </a:t>
            </a:r>
          </a:p>
          <a:p>
            <a:pPr lvl="1">
              <a:spcBef>
                <a:spcPts val="1800"/>
              </a:spcBef>
            </a:pPr>
            <a:r>
              <a:rPr lang="en-US" sz="2000" dirty="0" smtClean="0">
                <a:solidFill>
                  <a:prstClr val="black"/>
                </a:solidFill>
                <a:latin typeface="Wingdings"/>
                <a:ea typeface="Wingdings"/>
                <a:cs typeface="Wingdings"/>
                <a:sym typeface="Wingdings"/>
              </a:rPr>
              <a:t>	</a:t>
            </a:r>
            <a:r>
              <a:rPr lang="en-US" sz="2000" dirty="0" smtClean="0">
                <a:solidFill>
                  <a:prstClr val="black"/>
                </a:solidFill>
                <a:latin typeface="Arial"/>
                <a:cs typeface="Arial" charset="0"/>
              </a:rPr>
              <a:t>Room and Board</a:t>
            </a:r>
          </a:p>
          <a:p>
            <a:pPr lvl="1">
              <a:spcBef>
                <a:spcPts val="1800"/>
              </a:spcBef>
            </a:pPr>
            <a:r>
              <a:rPr lang="en-US" sz="2000" dirty="0" smtClean="0">
                <a:solidFill>
                  <a:prstClr val="black"/>
                </a:solidFill>
                <a:latin typeface="Wingdings"/>
                <a:ea typeface="Wingdings"/>
                <a:cs typeface="Wingdings"/>
                <a:sym typeface="Wingdings"/>
              </a:rPr>
              <a:t>	</a:t>
            </a:r>
            <a:r>
              <a:rPr lang="en-US" sz="2000" dirty="0" smtClean="0">
                <a:solidFill>
                  <a:prstClr val="black"/>
                </a:solidFill>
                <a:latin typeface="Arial"/>
                <a:cs typeface="Arial" charset="0"/>
                <a:sym typeface="Wingdings"/>
              </a:rPr>
              <a:t>Ot</a:t>
            </a:r>
            <a:r>
              <a:rPr lang="en-US" sz="2000" dirty="0" smtClean="0">
                <a:solidFill>
                  <a:prstClr val="black"/>
                </a:solidFill>
                <a:latin typeface="Arial"/>
                <a:cs typeface="Arial" charset="0"/>
              </a:rPr>
              <a:t>her academic expenses</a:t>
            </a:r>
          </a:p>
          <a:p>
            <a:pPr lvl="1">
              <a:spcBef>
                <a:spcPts val="600"/>
              </a:spcBef>
            </a:pPr>
            <a:endParaRPr lang="en-US" sz="1010" dirty="0">
              <a:solidFill>
                <a:prstClr val="white"/>
              </a:solidFill>
              <a:latin typeface="Arial"/>
              <a:cs typeface="Arial" charset="0"/>
            </a:endParaRPr>
          </a:p>
        </p:txBody>
      </p:sp>
      <p:sp>
        <p:nvSpPr>
          <p:cNvPr id="15" name="Title 1"/>
          <p:cNvSpPr txBox="1">
            <a:spLocks/>
          </p:cNvSpPr>
          <p:nvPr/>
        </p:nvSpPr>
        <p:spPr>
          <a:xfrm>
            <a:off x="476714" y="5037560"/>
            <a:ext cx="8009890" cy="9652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solidFill>
                  <a:prstClr val="black"/>
                </a:solidFill>
              </a:rPr>
              <a:t>Annual Cost starting at $199.00</a:t>
            </a:r>
          </a:p>
        </p:txBody>
      </p:sp>
      <p:sp>
        <p:nvSpPr>
          <p:cNvPr id="16" name="TextBox 2"/>
          <p:cNvSpPr txBox="1"/>
          <p:nvPr/>
        </p:nvSpPr>
        <p:spPr>
          <a:xfrm>
            <a:off x="428260" y="6028447"/>
            <a:ext cx="8153766"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prstClr val="black"/>
                </a:solidFill>
              </a:rPr>
              <a:t>www.gradguard.com/Insurance</a:t>
            </a:r>
            <a:r>
              <a:rPr lang="en-US" sz="2400" b="1" dirty="0" smtClean="0">
                <a:solidFill>
                  <a:srgbClr val="FF0000"/>
                </a:solidFill>
              </a:rPr>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7400" y="2670176"/>
            <a:ext cx="1905000" cy="276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873333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student drops classes after the semester starts?</a:t>
            </a:r>
            <a:endParaRPr lang="en-US" dirty="0"/>
          </a:p>
        </p:txBody>
      </p:sp>
      <p:sp>
        <p:nvSpPr>
          <p:cNvPr id="3" name="Content Placeholder 2"/>
          <p:cNvSpPr>
            <a:spLocks noGrp="1"/>
          </p:cNvSpPr>
          <p:nvPr>
            <p:ph idx="1"/>
          </p:nvPr>
        </p:nvSpPr>
        <p:spPr/>
        <p:txBody>
          <a:bodyPr/>
          <a:lstStyle/>
          <a:p>
            <a:r>
              <a:rPr lang="en-US" sz="2400" dirty="0" smtClean="0"/>
              <a:t>Students may add/drop a class </a:t>
            </a:r>
            <a:r>
              <a:rPr lang="en-US" sz="2400" b="1" dirty="0" smtClean="0"/>
              <a:t>through the 5</a:t>
            </a:r>
            <a:r>
              <a:rPr lang="en-US" sz="2400" b="1" baseline="30000" dirty="0" smtClean="0"/>
              <a:t>th</a:t>
            </a:r>
            <a:r>
              <a:rPr lang="en-US" sz="2400" b="1" dirty="0" smtClean="0"/>
              <a:t> </a:t>
            </a:r>
            <a:r>
              <a:rPr lang="en-US" sz="2400" dirty="0" smtClean="0"/>
              <a:t>class day (Fall/Spring) with no financial penalty (Summer through 2</a:t>
            </a:r>
            <a:r>
              <a:rPr lang="en-US" sz="2400" baseline="30000" dirty="0" smtClean="0"/>
              <a:t>nd</a:t>
            </a:r>
            <a:r>
              <a:rPr lang="en-US" sz="2400" dirty="0" smtClean="0"/>
              <a:t> class day).  Tuition is reimbursable.</a:t>
            </a:r>
          </a:p>
          <a:p>
            <a:r>
              <a:rPr lang="en-US" sz="2400" dirty="0" smtClean="0"/>
              <a:t> If a student drops </a:t>
            </a:r>
            <a:r>
              <a:rPr lang="en-US" sz="2400" b="1" dirty="0" smtClean="0"/>
              <a:t>between the 6</a:t>
            </a:r>
            <a:r>
              <a:rPr lang="en-US" sz="2400" b="1" baseline="30000" dirty="0" smtClean="0"/>
              <a:t>th</a:t>
            </a:r>
            <a:r>
              <a:rPr lang="en-US" sz="2400" b="1" dirty="0" smtClean="0"/>
              <a:t> -15</a:t>
            </a:r>
            <a:r>
              <a:rPr lang="en-US" sz="2400" b="1" baseline="30000" dirty="0" smtClean="0"/>
              <a:t>th</a:t>
            </a:r>
            <a:r>
              <a:rPr lang="en-US" sz="2400" b="1" dirty="0" smtClean="0"/>
              <a:t> class day </a:t>
            </a:r>
            <a:r>
              <a:rPr lang="en-US" sz="2400" dirty="0" smtClean="0"/>
              <a:t>(Summer 3</a:t>
            </a:r>
            <a:r>
              <a:rPr lang="en-US" sz="2400" baseline="30000" dirty="0" smtClean="0"/>
              <a:t>rd</a:t>
            </a:r>
            <a:r>
              <a:rPr lang="en-US" sz="2400" dirty="0" smtClean="0"/>
              <a:t>-5</a:t>
            </a:r>
            <a:r>
              <a:rPr lang="en-US" sz="2400" baseline="30000" dirty="0" smtClean="0"/>
              <a:t>th</a:t>
            </a:r>
            <a:r>
              <a:rPr lang="en-US" sz="2400" dirty="0" smtClean="0"/>
              <a:t> class day) a $100 Course Drop Fee per class will be assessed.  Tuition is reimbursable.</a:t>
            </a:r>
          </a:p>
          <a:p>
            <a:r>
              <a:rPr lang="en-US" sz="2400" dirty="0" smtClean="0"/>
              <a:t>If a student drops a class </a:t>
            </a:r>
            <a:r>
              <a:rPr lang="en-US" sz="2400" b="1" dirty="0" smtClean="0"/>
              <a:t>after the 15</a:t>
            </a:r>
            <a:r>
              <a:rPr lang="en-US" sz="2400" b="1" baseline="30000" dirty="0" smtClean="0"/>
              <a:t>th</a:t>
            </a:r>
            <a:r>
              <a:rPr lang="en-US" sz="2400" b="1" dirty="0" smtClean="0"/>
              <a:t> </a:t>
            </a:r>
            <a:r>
              <a:rPr lang="en-US" sz="2400" dirty="0" smtClean="0"/>
              <a:t>(5</a:t>
            </a:r>
            <a:r>
              <a:rPr lang="en-US" sz="2400" baseline="30000" dirty="0" smtClean="0"/>
              <a:t>th</a:t>
            </a:r>
            <a:r>
              <a:rPr lang="en-US" sz="2400" dirty="0" smtClean="0"/>
              <a:t> for Summer) class day, no tuition will be reimbursed.</a:t>
            </a:r>
          </a:p>
          <a:p>
            <a:r>
              <a:rPr lang="en-US" sz="2400" dirty="0" smtClean="0"/>
              <a:t>If a student drops their </a:t>
            </a:r>
            <a:r>
              <a:rPr lang="en-US" sz="2400" b="1" dirty="0" smtClean="0"/>
              <a:t>entire schedule between the 1</a:t>
            </a:r>
            <a:r>
              <a:rPr lang="en-US" sz="2400" b="1" baseline="30000" dirty="0" smtClean="0"/>
              <a:t>st</a:t>
            </a:r>
            <a:r>
              <a:rPr lang="en-US" sz="2400" b="1" dirty="0" smtClean="0"/>
              <a:t> through 15</a:t>
            </a:r>
            <a:r>
              <a:rPr lang="en-US" sz="2400" b="1" baseline="30000" dirty="0" smtClean="0"/>
              <a:t>th</a:t>
            </a:r>
            <a:r>
              <a:rPr lang="en-US" sz="2400" b="1" dirty="0" smtClean="0"/>
              <a:t> </a:t>
            </a:r>
            <a:r>
              <a:rPr lang="en-US" sz="2400" dirty="0" smtClean="0"/>
              <a:t>class day (5</a:t>
            </a:r>
            <a:r>
              <a:rPr lang="en-US" sz="2400" baseline="30000" dirty="0" smtClean="0"/>
              <a:t>th</a:t>
            </a:r>
            <a:r>
              <a:rPr lang="en-US" sz="2400" dirty="0" smtClean="0"/>
              <a:t> for summer), there will be a $100 resignation fee. Tuition is reimbursable.</a:t>
            </a:r>
          </a:p>
        </p:txBody>
      </p:sp>
    </p:spTree>
    <p:extLst>
      <p:ext uri="{BB962C8B-B14F-4D97-AF65-F5344CB8AC3E}">
        <p14:creationId xmlns:p14="http://schemas.microsoft.com/office/powerpoint/2010/main" val="325885711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Wish Parents had known…. </a:t>
            </a:r>
            <a:br>
              <a:rPr lang="en-US" dirty="0" smtClean="0"/>
            </a:br>
            <a:r>
              <a:rPr lang="en-US" sz="3600" dirty="0" smtClean="0"/>
              <a:t>Reflections from SFS </a:t>
            </a:r>
            <a:endParaRPr lang="en-US" sz="3600" dirty="0"/>
          </a:p>
        </p:txBody>
      </p:sp>
      <p:sp>
        <p:nvSpPr>
          <p:cNvPr id="3" name="Content Placeholder 2"/>
          <p:cNvSpPr>
            <a:spLocks noGrp="1"/>
          </p:cNvSpPr>
          <p:nvPr>
            <p:ph idx="1"/>
          </p:nvPr>
        </p:nvSpPr>
        <p:spPr/>
        <p:txBody>
          <a:bodyPr/>
          <a:lstStyle/>
          <a:p>
            <a:r>
              <a:rPr lang="en-US" sz="2400" dirty="0" smtClean="0"/>
              <a:t>As far as the government is concerned, once a child starts college, they are considered an adult and fall under the federal privacy regulations.  Therefore, SFS has to abide by federal regulations.</a:t>
            </a:r>
          </a:p>
          <a:p>
            <a:r>
              <a:rPr lang="en-US" sz="2400" dirty="0" smtClean="0"/>
              <a:t>The e-bill is in the student’s name, not the parents.</a:t>
            </a:r>
          </a:p>
          <a:p>
            <a:r>
              <a:rPr lang="en-US" sz="2400" dirty="0"/>
              <a:t>We understand that a number of parents help their students with paying for school.  However, without the financial </a:t>
            </a:r>
            <a:r>
              <a:rPr lang="en-US" sz="2400" dirty="0" smtClean="0"/>
              <a:t>release, </a:t>
            </a:r>
            <a:r>
              <a:rPr lang="en-US" sz="2400" dirty="0"/>
              <a:t>we cannot talk about your student’s </a:t>
            </a:r>
            <a:r>
              <a:rPr lang="en-US" sz="2400" dirty="0" smtClean="0"/>
              <a:t>e-bill</a:t>
            </a:r>
            <a:r>
              <a:rPr lang="en-US" sz="2400" dirty="0"/>
              <a:t> </a:t>
            </a:r>
            <a:r>
              <a:rPr lang="en-US" sz="2400" dirty="0" smtClean="0"/>
              <a:t>or financial aid.</a:t>
            </a:r>
          </a:p>
          <a:p>
            <a:r>
              <a:rPr lang="en-US" sz="2400" dirty="0" smtClean="0"/>
              <a:t>It is the student’s responsibility to make sure they check their e-bill statement monthly.</a:t>
            </a:r>
          </a:p>
          <a:p>
            <a:pPr marL="0" indent="0">
              <a:buNone/>
            </a:pPr>
            <a:endParaRPr lang="en-US" sz="2400" dirty="0"/>
          </a:p>
        </p:txBody>
      </p:sp>
    </p:spTree>
    <p:extLst>
      <p:ext uri="{BB962C8B-B14F-4D97-AF65-F5344CB8AC3E}">
        <p14:creationId xmlns:p14="http://schemas.microsoft.com/office/powerpoint/2010/main" val="408341493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Wish Parents had known…. </a:t>
            </a:r>
            <a:br>
              <a:rPr lang="en-US" dirty="0"/>
            </a:br>
            <a:r>
              <a:rPr lang="en-US" sz="3600" dirty="0"/>
              <a:t>Reflections from SFS </a:t>
            </a:r>
            <a:endParaRPr lang="en-US" dirty="0"/>
          </a:p>
        </p:txBody>
      </p:sp>
      <p:sp>
        <p:nvSpPr>
          <p:cNvPr id="3" name="Content Placeholder 2"/>
          <p:cNvSpPr>
            <a:spLocks noGrp="1"/>
          </p:cNvSpPr>
          <p:nvPr>
            <p:ph idx="1"/>
          </p:nvPr>
        </p:nvSpPr>
        <p:spPr/>
        <p:txBody>
          <a:bodyPr/>
          <a:lstStyle/>
          <a:p>
            <a:r>
              <a:rPr lang="en-US" sz="2400" dirty="0"/>
              <a:t>Your student’s Auburn email is the </a:t>
            </a:r>
            <a:r>
              <a:rPr lang="en-US" sz="2400" b="1" dirty="0"/>
              <a:t>OFFICIAL</a:t>
            </a:r>
            <a:r>
              <a:rPr lang="en-US" sz="2400" dirty="0"/>
              <a:t> form of </a:t>
            </a:r>
            <a:r>
              <a:rPr lang="en-US" sz="2400" dirty="0" smtClean="0"/>
              <a:t>communication.</a:t>
            </a:r>
            <a:endParaRPr lang="en-US" sz="2400" dirty="0"/>
          </a:p>
          <a:p>
            <a:r>
              <a:rPr lang="en-US" sz="2400" dirty="0" smtClean="0"/>
              <a:t>We </a:t>
            </a:r>
            <a:r>
              <a:rPr lang="en-US" sz="2400" dirty="0"/>
              <a:t>know it can be scary as a parent to let your son/daughter go off to college on their own, however, this is a time when your sons and </a:t>
            </a:r>
            <a:r>
              <a:rPr lang="en-US" sz="2400" dirty="0" smtClean="0"/>
              <a:t>daughters </a:t>
            </a:r>
            <a:r>
              <a:rPr lang="en-US" sz="2400" dirty="0"/>
              <a:t>need to learn to become mature, responsible adults.  Help them to achieve this goal by letting them handle their financial </a:t>
            </a:r>
            <a:r>
              <a:rPr lang="en-US" sz="2400" dirty="0" smtClean="0"/>
              <a:t>affairs as much as possible.</a:t>
            </a:r>
            <a:endParaRPr lang="en-US" sz="2400" dirty="0"/>
          </a:p>
          <a:p>
            <a:r>
              <a:rPr lang="en-US" sz="2400" dirty="0"/>
              <a:t>As </a:t>
            </a:r>
            <a:r>
              <a:rPr lang="en-US" sz="2400" dirty="0" smtClean="0"/>
              <a:t>one parent reflected during Camp </a:t>
            </a:r>
            <a:r>
              <a:rPr lang="en-US" sz="2400" dirty="0"/>
              <a:t>War </a:t>
            </a:r>
            <a:r>
              <a:rPr lang="en-US" sz="2400" dirty="0" smtClean="0"/>
              <a:t>Eagle </a:t>
            </a:r>
            <a:r>
              <a:rPr lang="en-US" sz="2400" dirty="0"/>
              <a:t>“</a:t>
            </a:r>
            <a:r>
              <a:rPr lang="en-US" sz="2400" i="1" dirty="0"/>
              <a:t>prepare yourself for the letting go process.  The journey can be bittersweet for what could have been, for what will ever be, and for what was.</a:t>
            </a:r>
            <a:r>
              <a:rPr lang="en-US" sz="2400" dirty="0"/>
              <a:t>”</a:t>
            </a:r>
          </a:p>
          <a:p>
            <a:endParaRPr lang="en-US" dirty="0"/>
          </a:p>
        </p:txBody>
      </p:sp>
    </p:spTree>
    <p:extLst>
      <p:ext uri="{BB962C8B-B14F-4D97-AF65-F5344CB8AC3E}">
        <p14:creationId xmlns:p14="http://schemas.microsoft.com/office/powerpoint/2010/main" val="86530232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a:t>
            </a:r>
            <a:endParaRPr lang="en-US" dirty="0"/>
          </a:p>
        </p:txBody>
      </p:sp>
      <p:sp>
        <p:nvSpPr>
          <p:cNvPr id="3" name="Content Placeholder 2"/>
          <p:cNvSpPr>
            <a:spLocks noGrp="1"/>
          </p:cNvSpPr>
          <p:nvPr>
            <p:ph idx="1"/>
          </p:nvPr>
        </p:nvSpPr>
        <p:spPr/>
        <p:txBody>
          <a:bodyPr/>
          <a:lstStyle/>
          <a:p>
            <a:pPr marL="0" indent="0">
              <a:buNone/>
            </a:pPr>
            <a:r>
              <a:rPr lang="en-US" sz="2800" dirty="0" smtClean="0"/>
              <a:t>Student Financial Services</a:t>
            </a:r>
          </a:p>
          <a:p>
            <a:pPr marL="0" indent="0">
              <a:buNone/>
            </a:pPr>
            <a:r>
              <a:rPr lang="en-US" sz="2800" dirty="0" smtClean="0"/>
              <a:t>203 Mary Martin Hall</a:t>
            </a:r>
          </a:p>
          <a:p>
            <a:pPr marL="0" indent="0">
              <a:buNone/>
            </a:pPr>
            <a:r>
              <a:rPr lang="en-US" sz="2800" dirty="0" smtClean="0"/>
              <a:t>Auburn AL 36849</a:t>
            </a:r>
          </a:p>
          <a:p>
            <a:pPr marL="0" indent="0">
              <a:buNone/>
            </a:pPr>
            <a:r>
              <a:rPr lang="en-US" sz="2800" dirty="0" smtClean="0"/>
              <a:t>334-844-4634</a:t>
            </a:r>
          </a:p>
          <a:p>
            <a:pPr marL="0" indent="0">
              <a:buNone/>
            </a:pPr>
            <a:r>
              <a:rPr lang="en-US" sz="2800" dirty="0" smtClean="0"/>
              <a:t>Hours</a:t>
            </a:r>
            <a:r>
              <a:rPr lang="en-US" sz="2800" dirty="0"/>
              <a:t>:  7:45 am-4:45 pm </a:t>
            </a:r>
            <a:r>
              <a:rPr lang="en-US" sz="2800" dirty="0" smtClean="0"/>
              <a:t>M-F</a:t>
            </a:r>
          </a:p>
          <a:p>
            <a:pPr marL="0" indent="0">
              <a:buNone/>
            </a:pPr>
            <a:r>
              <a:rPr lang="en-US" sz="2800" dirty="0"/>
              <a:t> </a:t>
            </a:r>
            <a:r>
              <a:rPr lang="en-US" sz="2800" dirty="0" smtClean="0"/>
              <a:t> </a:t>
            </a:r>
            <a:r>
              <a:rPr lang="en-US" sz="2000" dirty="0" smtClean="0"/>
              <a:t>Open during lunch hours for your convenience! </a:t>
            </a:r>
          </a:p>
          <a:p>
            <a:pPr marL="0" indent="0">
              <a:buNone/>
            </a:pPr>
            <a:r>
              <a:rPr lang="en-US" sz="2800" dirty="0" smtClean="0">
                <a:hlinkClick r:id="rId2"/>
              </a:rPr>
              <a:t>www.auburn.edu/sfs</a:t>
            </a:r>
            <a:endParaRPr lang="en-US" sz="2800" dirty="0" smtClean="0"/>
          </a:p>
          <a:p>
            <a:pPr marL="0" indent="0">
              <a:buNone/>
            </a:pPr>
            <a:endParaRPr lang="en-US" sz="2800" dirty="0" smtClean="0"/>
          </a:p>
          <a:p>
            <a:pPr marL="0" indent="0">
              <a:buNone/>
            </a:pPr>
            <a:r>
              <a:rPr lang="en-US" sz="2800" dirty="0" smtClean="0"/>
              <a:t>                                       Questions?</a:t>
            </a:r>
          </a:p>
        </p:txBody>
      </p:sp>
      <p:pic>
        <p:nvPicPr>
          <p:cNvPr id="5" name="Picture 4" descr="C:\Users\trussje\AppData\Local\Microsoft\Windows\Temporary Internet Files\Content.Outlook\53CAWZZ8\mm1.jpg"/>
          <p:cNvPicPr/>
          <p:nvPr/>
        </p:nvPicPr>
        <p:blipFill>
          <a:blip r:embed="rId3">
            <a:extLst>
              <a:ext uri="{28A0092B-C50C-407E-A947-70E740481C1C}">
                <a14:useLocalDpi xmlns:a14="http://schemas.microsoft.com/office/drawing/2010/main"/>
              </a:ext>
            </a:extLst>
          </a:blip>
          <a:srcRect/>
          <a:stretch>
            <a:fillRect/>
          </a:stretch>
        </p:blipFill>
        <p:spPr bwMode="auto">
          <a:xfrm>
            <a:off x="5943600" y="2209800"/>
            <a:ext cx="2133599" cy="1828800"/>
          </a:xfrm>
          <a:prstGeom prst="rect">
            <a:avLst/>
          </a:prstGeom>
          <a:noFill/>
          <a:ln>
            <a:noFill/>
          </a:ln>
        </p:spPr>
      </p:pic>
    </p:spTree>
    <p:extLst>
      <p:ext uri="{BB962C8B-B14F-4D97-AF65-F5344CB8AC3E}">
        <p14:creationId xmlns:p14="http://schemas.microsoft.com/office/powerpoint/2010/main" val="593607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3" cstate="screen">
            <a:extLst>
              <a:ext uri="{28A0092B-C50C-407E-A947-70E740481C1C}">
                <a14:useLocalDpi xmlns:a14="http://schemas.microsoft.com/office/drawing/2010/main"/>
              </a:ext>
            </a:extLst>
          </a:blip>
          <a:srcRect/>
          <a:stretch/>
        </p:blipFill>
        <p:spPr bwMode="auto">
          <a:xfrm>
            <a:off x="914400" y="1417638"/>
            <a:ext cx="7391400" cy="4906962"/>
          </a:xfrm>
          <a:prstGeom prst="rect">
            <a:avLst/>
          </a:prstGeom>
          <a:ln>
            <a:noFill/>
          </a:ln>
          <a:extLst>
            <a:ext uri="{53640926-AAD7-44D8-BBD7-CCE9431645EC}">
              <a14:shadowObscured xmlns:a14="http://schemas.microsoft.com/office/drawing/2010/main"/>
            </a:ext>
          </a:extLst>
        </p:spPr>
      </p:pic>
      <p:sp>
        <p:nvSpPr>
          <p:cNvPr id="5122" name="Title 1"/>
          <p:cNvSpPr>
            <a:spLocks noGrp="1"/>
          </p:cNvSpPr>
          <p:nvPr>
            <p:ph type="title"/>
          </p:nvPr>
        </p:nvSpPr>
        <p:spPr/>
        <p:txBody>
          <a:bodyPr/>
          <a:lstStyle/>
          <a:p>
            <a:pPr eaLnBrk="1" hangingPunct="1"/>
            <a:r>
              <a:rPr lang="en-US" sz="4000" dirty="0"/>
              <a:t>Where and How Students Access </a:t>
            </a:r>
            <a:r>
              <a:rPr lang="en-US" sz="4000" dirty="0" err="1"/>
              <a:t>eBill</a:t>
            </a:r>
            <a:endParaRPr lang="en-US" sz="4000" dirty="0" smtClean="0"/>
          </a:p>
        </p:txBody>
      </p:sp>
      <p:sp>
        <p:nvSpPr>
          <p:cNvPr id="5124" name="TextBox 3"/>
          <p:cNvSpPr txBox="1">
            <a:spLocks noChangeArrowheads="1"/>
          </p:cNvSpPr>
          <p:nvPr/>
        </p:nvSpPr>
        <p:spPr bwMode="auto">
          <a:xfrm>
            <a:off x="559095" y="4420969"/>
            <a:ext cx="1866900" cy="646331"/>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chemeClr val="bg1"/>
                </a:solidFill>
                <a:latin typeface="Calibri" pitchFamily="34" charset="0"/>
              </a:rPr>
              <a:t>Fill in User Name and </a:t>
            </a:r>
            <a:r>
              <a:rPr lang="en-US" dirty="0" smtClean="0">
                <a:solidFill>
                  <a:schemeClr val="bg1"/>
                </a:solidFill>
                <a:latin typeface="Calibri" pitchFamily="34" charset="0"/>
              </a:rPr>
              <a:t>Password</a:t>
            </a:r>
            <a:endParaRPr lang="en-US" dirty="0">
              <a:solidFill>
                <a:schemeClr val="bg1"/>
              </a:solidFill>
              <a:latin typeface="Calibri" pitchFamily="34" charset="0"/>
            </a:endParaRPr>
          </a:p>
        </p:txBody>
      </p:sp>
      <p:cxnSp>
        <p:nvCxnSpPr>
          <p:cNvPr id="5" name="Straight Arrow Connector 4"/>
          <p:cNvCxnSpPr/>
          <p:nvPr/>
        </p:nvCxnSpPr>
        <p:spPr>
          <a:xfrm>
            <a:off x="2514600" y="4744134"/>
            <a:ext cx="1295400" cy="1"/>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2" name="5-Point Star 1"/>
          <p:cNvSpPr/>
          <p:nvPr/>
        </p:nvSpPr>
        <p:spPr>
          <a:xfrm>
            <a:off x="1706881" y="2743201"/>
            <a:ext cx="502919"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6553200" y="2700228"/>
            <a:ext cx="502919"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3" cstate="screen">
            <a:extLst>
              <a:ext uri="{28A0092B-C50C-407E-A947-70E740481C1C}">
                <a14:useLocalDpi xmlns:a14="http://schemas.microsoft.com/office/drawing/2010/main"/>
              </a:ext>
            </a:extLst>
          </a:blip>
          <a:stretch>
            <a:fillRect/>
          </a:stretch>
        </p:blipFill>
        <p:spPr>
          <a:xfrm>
            <a:off x="838200" y="1371600"/>
            <a:ext cx="7620000" cy="4876799"/>
          </a:xfrm>
          <a:prstGeom prst="rect">
            <a:avLst/>
          </a:prstGeom>
        </p:spPr>
      </p:pic>
      <p:sp>
        <p:nvSpPr>
          <p:cNvPr id="2" name="Title 1"/>
          <p:cNvSpPr>
            <a:spLocks noGrp="1"/>
          </p:cNvSpPr>
          <p:nvPr>
            <p:ph type="title"/>
          </p:nvPr>
        </p:nvSpPr>
        <p:spPr>
          <a:xfrm>
            <a:off x="457200" y="265113"/>
            <a:ext cx="8229600" cy="1143000"/>
          </a:xfrm>
        </p:spPr>
        <p:txBody>
          <a:bodyPr rtlCol="0">
            <a:normAutofit/>
          </a:bodyPr>
          <a:lstStyle/>
          <a:p>
            <a:pPr eaLnBrk="1" fontAlgn="auto" hangingPunct="1">
              <a:spcAft>
                <a:spcPts val="0"/>
              </a:spcAft>
              <a:defRPr/>
            </a:pPr>
            <a:r>
              <a:rPr lang="en-US" sz="3200" dirty="0"/>
              <a:t>Where and How Students Access </a:t>
            </a:r>
            <a:r>
              <a:rPr lang="en-US" sz="3200" dirty="0" err="1"/>
              <a:t>eBill</a:t>
            </a:r>
            <a:endParaRPr lang="en-US" sz="3200" dirty="0"/>
          </a:p>
        </p:txBody>
      </p:sp>
      <p:sp>
        <p:nvSpPr>
          <p:cNvPr id="4" name="TextBox 3"/>
          <p:cNvSpPr txBox="1"/>
          <p:nvPr/>
        </p:nvSpPr>
        <p:spPr>
          <a:xfrm>
            <a:off x="3190875" y="2887424"/>
            <a:ext cx="2209800" cy="369332"/>
          </a:xfrm>
          <a:prstGeom prst="rect">
            <a:avLst/>
          </a:prstGeom>
          <a:solidFill>
            <a:schemeClr val="tx2">
              <a:lumMod val="60000"/>
              <a:lumOff val="40000"/>
            </a:schemeClr>
          </a:solidFill>
        </p:spPr>
        <p:txBody>
          <a:bodyPr wrap="square">
            <a:spAutoFit/>
          </a:bodyPr>
          <a:lstStyle/>
          <a:p>
            <a:pPr fontAlgn="auto">
              <a:spcBef>
                <a:spcPts val="0"/>
              </a:spcBef>
              <a:spcAft>
                <a:spcPts val="0"/>
              </a:spcAft>
              <a:defRPr/>
            </a:pPr>
            <a:r>
              <a:rPr lang="en-US" dirty="0" smtClean="0">
                <a:solidFill>
                  <a:schemeClr val="bg1"/>
                </a:solidFill>
                <a:latin typeface="+mn-lt"/>
                <a:cs typeface="+mn-cs"/>
              </a:rPr>
              <a:t>Click on My Finances</a:t>
            </a:r>
            <a:endParaRPr lang="en-US" dirty="0">
              <a:solidFill>
                <a:schemeClr val="bg1"/>
              </a:solidFill>
              <a:latin typeface="+mn-lt"/>
              <a:cs typeface="+mn-cs"/>
            </a:endParaRPr>
          </a:p>
        </p:txBody>
      </p:sp>
      <p:cxnSp>
        <p:nvCxnSpPr>
          <p:cNvPr id="5" name="Straight Arrow Connector 4"/>
          <p:cNvCxnSpPr/>
          <p:nvPr/>
        </p:nvCxnSpPr>
        <p:spPr>
          <a:xfrm flipH="1" flipV="1">
            <a:off x="1981200" y="2057400"/>
            <a:ext cx="1143000" cy="914402"/>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620000" y="1408113"/>
            <a:ext cx="838200" cy="19685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62000" y="5105400"/>
            <a:ext cx="7924800" cy="1020769"/>
          </a:xfrm>
        </p:spPr>
        <p:txBody>
          <a:bodyPr/>
          <a:lstStyle/>
          <a:p>
            <a:pPr marL="0" indent="0">
              <a:buNone/>
            </a:pPr>
            <a:r>
              <a:rPr lang="en-US" dirty="0" smtClean="0"/>
              <a:t>	</a:t>
            </a:r>
            <a:endParaRPr lang="en-US" dirty="0"/>
          </a:p>
        </p:txBody>
      </p:sp>
    </p:spTree>
    <p:extLst>
      <p:ext uri="{BB962C8B-B14F-4D97-AF65-F5344CB8AC3E}">
        <p14:creationId xmlns:p14="http://schemas.microsoft.com/office/powerpoint/2010/main" val="27300803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2_Office Theme">
  <a:themeElements>
    <a:clrScheme name="SLM">
      <a:dk1>
        <a:sysClr val="windowText" lastClr="000000"/>
      </a:dk1>
      <a:lt1>
        <a:sysClr val="window" lastClr="FFFFFF"/>
      </a:lt1>
      <a:dk2>
        <a:srgbClr val="1F77C3"/>
      </a:dk2>
      <a:lt2>
        <a:srgbClr val="878787"/>
      </a:lt2>
      <a:accent1>
        <a:srgbClr val="1E76C1"/>
      </a:accent1>
      <a:accent2>
        <a:srgbClr val="93B420"/>
      </a:accent2>
      <a:accent3>
        <a:srgbClr val="F57500"/>
      </a:accent3>
      <a:accent4>
        <a:srgbClr val="878787"/>
      </a:accent4>
      <a:accent5>
        <a:srgbClr val="252525"/>
      </a:accent5>
      <a:accent6>
        <a:srgbClr val="03208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1600" b="0" i="0" u="none" strike="noStrike" kern="1200" cap="none" spc="0" normalizeH="0" baseline="0" noProof="0" dirty="0" err="1" smtClean="0">
            <a:ln>
              <a:noFill/>
            </a:ln>
            <a:solidFill>
              <a:schemeClr val="tx1"/>
            </a:solidFill>
            <a:effectLst/>
            <a:uLnTx/>
            <a:uFillTx/>
            <a:latin typeface="+mj-lt"/>
            <a:ea typeface="+mj-ea"/>
            <a:cs typeface="+mj-cs"/>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10770</TotalTime>
  <Words>2324</Words>
  <Application>Microsoft Office PowerPoint</Application>
  <PresentationFormat>On-screen Show (4:3)</PresentationFormat>
  <Paragraphs>592</Paragraphs>
  <Slides>76</Slides>
  <Notes>27</Notes>
  <HiddenSlides>0</HiddenSlides>
  <MMClips>0</MMClips>
  <ScaleCrop>false</ScaleCrop>
  <HeadingPairs>
    <vt:vector size="4" baseType="variant">
      <vt:variant>
        <vt:lpstr>Theme</vt:lpstr>
      </vt:variant>
      <vt:variant>
        <vt:i4>2</vt:i4>
      </vt:variant>
      <vt:variant>
        <vt:lpstr>Slide Titles</vt:lpstr>
      </vt:variant>
      <vt:variant>
        <vt:i4>76</vt:i4>
      </vt:variant>
    </vt:vector>
  </HeadingPairs>
  <TitlesOfParts>
    <vt:vector size="78" baseType="lpstr">
      <vt:lpstr>Office Theme</vt:lpstr>
      <vt:lpstr>2_Office Theme</vt:lpstr>
      <vt:lpstr>    Auburn University Student Financial Services</vt:lpstr>
      <vt:lpstr>Agenda</vt:lpstr>
      <vt:lpstr>Agenda (cont)</vt:lpstr>
      <vt:lpstr>Student Financial Services</vt:lpstr>
      <vt:lpstr>Student Financial Services</vt:lpstr>
      <vt:lpstr>New Student Checklist auburn.edu/sfs</vt:lpstr>
      <vt:lpstr>Where and How Students Access eBill</vt:lpstr>
      <vt:lpstr>Where and How Students Access eBill</vt:lpstr>
      <vt:lpstr>Where and How Students Access eBill</vt:lpstr>
      <vt:lpstr>Where and How Students Access eBill</vt:lpstr>
      <vt:lpstr>Where and How Students Access eBill Viewing Statement</vt:lpstr>
      <vt:lpstr>Where and How Students Access eBill Another way to view Statement</vt:lpstr>
      <vt:lpstr>Where and How Students Access eBill Viewing Statements</vt:lpstr>
      <vt:lpstr>eBill Examples</vt:lpstr>
      <vt:lpstr>Terms codes</vt:lpstr>
      <vt:lpstr>eBill Examples</vt:lpstr>
      <vt:lpstr>eBill Examples</vt:lpstr>
      <vt:lpstr>eBill Examples</vt:lpstr>
      <vt:lpstr>eBill Examples</vt:lpstr>
      <vt:lpstr>Important Dates</vt:lpstr>
      <vt:lpstr>Types of Payments accepted</vt:lpstr>
      <vt:lpstr>Payment Plan</vt:lpstr>
      <vt:lpstr>Payment Plan</vt:lpstr>
      <vt:lpstr>Authorizations Student gives to parents</vt:lpstr>
      <vt:lpstr>Complete Financial Release Information</vt:lpstr>
      <vt:lpstr>Complete Financial Release Information</vt:lpstr>
      <vt:lpstr>Complete Release of Information Statement</vt:lpstr>
      <vt:lpstr>Add Authorized User</vt:lpstr>
      <vt:lpstr>Add Authorized User</vt:lpstr>
      <vt:lpstr>Add Authorized User</vt:lpstr>
      <vt:lpstr>Add Authorized User</vt:lpstr>
      <vt:lpstr>Add Authorized User</vt:lpstr>
      <vt:lpstr>Add Authorized User</vt:lpstr>
      <vt:lpstr>Add Authorized User 1st email to authorized user</vt:lpstr>
      <vt:lpstr>Add Authorized User 2nd email to authorized user</vt:lpstr>
      <vt:lpstr>Authorized User</vt:lpstr>
      <vt:lpstr>Authorized User Access #1</vt:lpstr>
      <vt:lpstr>Authorized User Access #2 www.auburn.edu </vt:lpstr>
      <vt:lpstr>Authorized User Access #2  (cont)</vt:lpstr>
      <vt:lpstr>Authorized User Access #2 (cont)</vt:lpstr>
      <vt:lpstr>Authorized User Access ebill.auburn.edu </vt:lpstr>
      <vt:lpstr>Authorized User Access ebill.auburn.edu </vt:lpstr>
      <vt:lpstr>Authorized User Access (more than one student)</vt:lpstr>
      <vt:lpstr>Authorized User Access ebill.auburn.edu </vt:lpstr>
      <vt:lpstr>Make a Payment ebill.auburn.edu</vt:lpstr>
      <vt:lpstr>Make a Payment ebill.auburn.edu</vt:lpstr>
      <vt:lpstr>Make a Payment ebill.auburn.edu</vt:lpstr>
      <vt:lpstr>Make a Payment ebill.auburn.edu</vt:lpstr>
      <vt:lpstr>Auto Bill Pay ebill.auburn.edu</vt:lpstr>
      <vt:lpstr>Auto Bill Pay ebill.auburn.edu</vt:lpstr>
      <vt:lpstr>Auto Bill Pay ebill.auburn.edu</vt:lpstr>
      <vt:lpstr>Add Direct Deposit Information</vt:lpstr>
      <vt:lpstr>Add Direct Deposit Information</vt:lpstr>
      <vt:lpstr>Add Direct Deposit Information</vt:lpstr>
      <vt:lpstr>Add Direct Deposit Information</vt:lpstr>
      <vt:lpstr>Add Direct Deposit Information</vt:lpstr>
      <vt:lpstr>Add Direct Deposit Information</vt:lpstr>
      <vt:lpstr>Add Direct Deposit Information</vt:lpstr>
      <vt:lpstr>Add Direct Deposit Information</vt:lpstr>
      <vt:lpstr>Add Direct Deposit Information</vt:lpstr>
      <vt:lpstr>Complete Prepaid Tuition Plan Notification Student’s Access </vt:lpstr>
      <vt:lpstr>Another way to access: Prepaid Tuition Plan Notification – parents and others www.auburn.edu/sfs </vt:lpstr>
      <vt:lpstr>Another way to access: Prepaid Tuition Plan Notification – parents and others www.auburn.edu/sfs </vt:lpstr>
      <vt:lpstr>Another way to access: Prepaid Tuition Plan Notification – parents and others www.auburn.edu/sfs </vt:lpstr>
      <vt:lpstr>Complete Prepaid Tuition Plan Notification</vt:lpstr>
      <vt:lpstr>2019-20 PACT rates  PACT 2018 Benefit Rates + 7% </vt:lpstr>
      <vt:lpstr>Auburn Family Portal</vt:lpstr>
      <vt:lpstr>Auburn Family Portal</vt:lpstr>
      <vt:lpstr>Auburn Family Portal</vt:lpstr>
      <vt:lpstr>Tuition Calculator www.auburn.edu</vt:lpstr>
      <vt:lpstr>Tuition Calculator www.auburn.edu</vt:lpstr>
      <vt:lpstr>GradGuard Tuition Insurance</vt:lpstr>
      <vt:lpstr>What if student drops classes after the semester starts?</vt:lpstr>
      <vt:lpstr>I Wish Parents had known….  Reflections from SFS </vt:lpstr>
      <vt:lpstr>I Wish Parents had known….  Reflections from SFS </vt:lpstr>
      <vt:lpstr>Contact Info</vt:lpstr>
    </vt:vector>
  </TitlesOfParts>
  <Company>Auburn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MCCOYGC</dc:creator>
  <cp:lastModifiedBy>Joni Thomas</cp:lastModifiedBy>
  <cp:revision>432</cp:revision>
  <cp:lastPrinted>2018-05-10T15:34:02Z</cp:lastPrinted>
  <dcterms:created xsi:type="dcterms:W3CDTF">2010-06-18T18:15:27Z</dcterms:created>
  <dcterms:modified xsi:type="dcterms:W3CDTF">2019-05-22T16:37:01Z</dcterms:modified>
</cp:coreProperties>
</file>