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4" r:id="rId2"/>
    <p:sldId id="260" r:id="rId3"/>
    <p:sldId id="272" r:id="rId4"/>
    <p:sldId id="269" r:id="rId5"/>
    <p:sldId id="271" r:id="rId6"/>
    <p:sldId id="265" r:id="rId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FE39764-F7FF-4E28-9AD4-FBFAF5FFF58C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375E6E5-51F4-4B31-8A08-13F910E61B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50DC328-7FEF-4B48-8480-7B09D8387F66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D7F6AE6-8526-4C59-9A36-6DF0DD6C0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63677-145A-4D01-97DA-5766265E1E5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63677-145A-4D01-97DA-5766265E1E5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63677-145A-4D01-97DA-5766265E1E5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63677-145A-4D01-97DA-5766265E1E5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4B50-1936-4718-BDE8-3CBAA27BEBC5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C38-AA2D-4401-8ADC-F6EA6A085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4B50-1936-4718-BDE8-3CBAA27BEBC5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C38-AA2D-4401-8ADC-F6EA6A085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4B50-1936-4718-BDE8-3CBAA27BEBC5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C38-AA2D-4401-8ADC-F6EA6A085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4B50-1936-4718-BDE8-3CBAA27BEBC5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C38-AA2D-4401-8ADC-F6EA6A085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4B50-1936-4718-BDE8-3CBAA27BEBC5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C38-AA2D-4401-8ADC-F6EA6A085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4B50-1936-4718-BDE8-3CBAA27BEBC5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C38-AA2D-4401-8ADC-F6EA6A085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4B50-1936-4718-BDE8-3CBAA27BEBC5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C38-AA2D-4401-8ADC-F6EA6A085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4B50-1936-4718-BDE8-3CBAA27BEBC5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C38-AA2D-4401-8ADC-F6EA6A085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4B50-1936-4718-BDE8-3CBAA27BEBC5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C38-AA2D-4401-8ADC-F6EA6A085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4B50-1936-4718-BDE8-3CBAA27BEBC5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C38-AA2D-4401-8ADC-F6EA6A085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4B50-1936-4718-BDE8-3CBAA27BEBC5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C38-AA2D-4401-8ADC-F6EA6A085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14B50-1936-4718-BDE8-3CBAA27BEBC5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97C38-AA2D-4401-8ADC-F6EA6A085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RESEARCH_W_289 15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609600"/>
            <a:ext cx="7239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38200" y="4648200"/>
            <a:ext cx="7467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2010 Intramural Grants Program</a:t>
            </a:r>
          </a:p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2400" b="1" dirty="0" smtClean="0">
                <a:solidFill>
                  <a:srgbClr val="FF6600"/>
                </a:solidFill>
                <a:latin typeface="Adobe Caslon Pro" pitchFamily="18" charset="0"/>
              </a:rPr>
              <a:t>March 8, 2011</a:t>
            </a:r>
            <a:endParaRPr lang="en-US" sz="2400" b="1" dirty="0">
              <a:solidFill>
                <a:srgbClr val="FF6600"/>
              </a:solidFill>
              <a:latin typeface="Adobe Caslon Pro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1600200"/>
            <a:ext cx="79248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925" indent="-28892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Arno Pro" pitchFamily="18" charset="0"/>
                <a:ea typeface="Times New Roman"/>
              </a:rPr>
              <a:t>Four levels of competition </a:t>
            </a:r>
            <a:r>
              <a:rPr lang="en-US" sz="2000" b="1" dirty="0" smtClean="0">
                <a:latin typeface="Arno Pro" pitchFamily="18" charset="0"/>
                <a:ea typeface="Times New Roman"/>
              </a:rPr>
              <a:t>(OVPR contribution)</a:t>
            </a:r>
            <a:r>
              <a:rPr lang="en-US" sz="2000" dirty="0" smtClean="0">
                <a:latin typeface="Arno Pro" pitchFamily="18" charset="0"/>
                <a:ea typeface="Times New Roman"/>
              </a:rPr>
              <a:t>:</a:t>
            </a:r>
          </a:p>
          <a:p>
            <a:pPr marL="685800" lvl="1" indent="-228600"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Level 1 </a:t>
            </a:r>
            <a:r>
              <a:rPr lang="en-US" sz="2000" b="1" dirty="0" smtClean="0">
                <a:solidFill>
                  <a:srgbClr val="FF0000"/>
                </a:solidFill>
                <a:latin typeface="Arno Pro" pitchFamily="18" charset="0"/>
              </a:rPr>
              <a:t>– Seed Research/Scholarship Proposals </a:t>
            </a:r>
            <a:r>
              <a:rPr lang="en-US" sz="2000" b="1" dirty="0" smtClean="0">
                <a:latin typeface="Arno Pro" pitchFamily="18" charset="0"/>
              </a:rPr>
              <a:t>($2000)</a:t>
            </a:r>
          </a:p>
          <a:p>
            <a:pPr marL="685800" lvl="1" indent="-228600"/>
            <a:r>
              <a:rPr lang="en-US" sz="2000" b="1" dirty="0" smtClean="0">
                <a:latin typeface="Arno Pro" pitchFamily="18" charset="0"/>
              </a:rPr>
              <a:t>	</a:t>
            </a:r>
            <a:r>
              <a:rPr lang="en-US" sz="2000" dirty="0" smtClean="0">
                <a:latin typeface="Arno Pro" pitchFamily="18" charset="0"/>
              </a:rPr>
              <a:t>Individual investigator driven projects working on a new research program or  scholarly initiative.  </a:t>
            </a:r>
          </a:p>
          <a:p>
            <a:pPr marL="685800" lvl="1" indent="-228600"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Level 2</a:t>
            </a:r>
            <a:r>
              <a:rPr lang="en-US" sz="2000" b="1" dirty="0" smtClean="0">
                <a:solidFill>
                  <a:srgbClr val="FF0000"/>
                </a:solidFill>
                <a:latin typeface="Arno Pro" pitchFamily="18" charset="0"/>
              </a:rPr>
              <a:t> – Exploratory Interdisciplinary Research/Scholarship Proposals </a:t>
            </a:r>
            <a:r>
              <a:rPr lang="en-US" sz="2000" b="1" dirty="0" smtClean="0">
                <a:latin typeface="Arno Pro" pitchFamily="18" charset="0"/>
              </a:rPr>
              <a:t>($3000)</a:t>
            </a:r>
            <a:r>
              <a:rPr lang="en-US" sz="2000" dirty="0" smtClean="0">
                <a:latin typeface="Arno Pro" pitchFamily="18" charset="0"/>
              </a:rPr>
              <a:t> Faculty from at least two departments/schools/ colleges working on a new research program or scholarly initiative. </a:t>
            </a:r>
          </a:p>
          <a:p>
            <a:pPr marL="685800" lvl="1" indent="-228600"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Level 3 </a:t>
            </a:r>
            <a:r>
              <a:rPr lang="en-US" sz="2000" b="1" dirty="0" smtClean="0">
                <a:solidFill>
                  <a:srgbClr val="FF0000"/>
                </a:solidFill>
                <a:latin typeface="Arno Pro" pitchFamily="18" charset="0"/>
              </a:rPr>
              <a:t>– Developmental Interdisciplinary Research/Scholarship Proposals</a:t>
            </a:r>
            <a:r>
              <a:rPr lang="en-US" sz="2000" dirty="0" smtClean="0">
                <a:latin typeface="Arno Pro" pitchFamily="18" charset="0"/>
              </a:rPr>
              <a:t> </a:t>
            </a:r>
            <a:r>
              <a:rPr lang="en-US" sz="2000" b="1" dirty="0" smtClean="0">
                <a:latin typeface="Arno Pro" pitchFamily="18" charset="0"/>
              </a:rPr>
              <a:t>($25,000-$75,000)</a:t>
            </a:r>
            <a:r>
              <a:rPr lang="en-US" sz="2000" dirty="0" smtClean="0">
                <a:latin typeface="Arno Pro" pitchFamily="18" charset="0"/>
              </a:rPr>
              <a:t> Faculty from at least two schools/colleges working on a new research program or scholarly initiative. </a:t>
            </a:r>
          </a:p>
          <a:p>
            <a:pPr marL="685800" lvl="1" indent="-228600"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Level 4</a:t>
            </a:r>
            <a:r>
              <a:rPr lang="en-US" sz="2000" b="1" dirty="0" smtClean="0">
                <a:solidFill>
                  <a:srgbClr val="FF0000"/>
                </a:solidFill>
                <a:latin typeface="Arno Pro" pitchFamily="18" charset="0"/>
              </a:rPr>
              <a:t> –  Interdisciplinary Equipment Proposals </a:t>
            </a:r>
            <a:r>
              <a:rPr lang="en-US" sz="2000" b="1" dirty="0" smtClean="0">
                <a:latin typeface="Arno Pro" pitchFamily="18" charset="0"/>
              </a:rPr>
              <a:t>($25,000-</a:t>
            </a:r>
            <a:r>
              <a:rPr lang="en-US" sz="2000" b="1" smtClean="0">
                <a:latin typeface="Arno Pro" pitchFamily="18" charset="0"/>
              </a:rPr>
              <a:t>$75,000)</a:t>
            </a:r>
            <a:r>
              <a:rPr lang="en-US" sz="2000" smtClean="0">
                <a:latin typeface="Arno Pro" pitchFamily="18" charset="0"/>
              </a:rPr>
              <a:t> </a:t>
            </a:r>
            <a:r>
              <a:rPr lang="en-US" sz="2000" dirty="0" smtClean="0">
                <a:latin typeface="Arno Pro" pitchFamily="18" charset="0"/>
              </a:rPr>
              <a:t>Faculty from at least two schools/colleges must demonstrate need. </a:t>
            </a:r>
            <a:endParaRPr lang="en-US" sz="2000" dirty="0">
              <a:latin typeface="Arno Pro" pitchFamily="18" charset="0"/>
            </a:endParaRPr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Auburn University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Intramural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 Grants Program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Garamond" pitchFamily="18" charset="0"/>
                <a:ea typeface="+mj-ea"/>
                <a:cs typeface="Arial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1891367"/>
            <a:ext cx="68580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925" indent="-28892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Arno Pro" pitchFamily="18" charset="0"/>
                <a:ea typeface="Times New Roman"/>
              </a:rPr>
              <a:t>The four previous mechanisms of support amounted to approximately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  <a:ea typeface="Times New Roman"/>
              </a:rPr>
              <a:t>$280,000 </a:t>
            </a:r>
            <a:r>
              <a:rPr lang="en-US" sz="2400" dirty="0" smtClean="0">
                <a:latin typeface="Arno Pro" pitchFamily="18" charset="0"/>
                <a:ea typeface="Times New Roman"/>
              </a:rPr>
              <a:t>from the OVPR annually.</a:t>
            </a:r>
          </a:p>
          <a:p>
            <a:pPr marL="288925" indent="-28892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Arno Pro" pitchFamily="18" charset="0"/>
              </a:rPr>
              <a:t>For the inaugural year, the OVPR has already allocated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$1,355,361 (through 3/8/11)</a:t>
            </a:r>
            <a:r>
              <a:rPr lang="en-US" sz="2400" dirty="0" smtClean="0">
                <a:solidFill>
                  <a:srgbClr val="FF0000"/>
                </a:solidFill>
                <a:latin typeface="Arno Pro" pitchFamily="18" charset="0"/>
              </a:rPr>
              <a:t>.</a:t>
            </a:r>
          </a:p>
          <a:p>
            <a:pPr marL="288925" indent="-28892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Arno Pro" pitchFamily="18" charset="0"/>
              </a:rPr>
              <a:t>With required matching support outlined in the call – the total funding for scholarly efforts of faculty is currently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$2,642,394</a:t>
            </a:r>
            <a:r>
              <a:rPr lang="en-US" sz="2400" dirty="0" smtClean="0">
                <a:solidFill>
                  <a:srgbClr val="FF0000"/>
                </a:solidFill>
                <a:latin typeface="Arno Pro" pitchFamily="18" charset="0"/>
              </a:rPr>
              <a:t>.</a:t>
            </a:r>
            <a:endParaRPr lang="en-US" sz="2400" dirty="0" smtClean="0">
              <a:latin typeface="Arno Pro" pitchFamily="18" charset="0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Auburn University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Intramural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 Grants Program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Garamond" pitchFamily="18" charset="0"/>
                <a:ea typeface="+mj-ea"/>
                <a:cs typeface="Arial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1600200"/>
            <a:ext cx="79248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925" indent="-28892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Arno Pro" pitchFamily="18" charset="0"/>
                <a:ea typeface="Times New Roman"/>
              </a:rPr>
              <a:t>Four levels of competition </a:t>
            </a:r>
            <a:r>
              <a:rPr lang="en-US" sz="2000" b="1" dirty="0" smtClean="0">
                <a:latin typeface="Arno Pro" pitchFamily="18" charset="0"/>
                <a:ea typeface="Times New Roman"/>
              </a:rPr>
              <a:t>(OVPR contribution)</a:t>
            </a:r>
            <a:r>
              <a:rPr lang="en-US" sz="2000" dirty="0" smtClean="0">
                <a:latin typeface="Arno Pro" pitchFamily="18" charset="0"/>
                <a:ea typeface="Times New Roman"/>
              </a:rPr>
              <a:t>:</a:t>
            </a:r>
          </a:p>
          <a:p>
            <a:pPr marL="685800" lvl="1" indent="-228600"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Level 1 </a:t>
            </a:r>
            <a:r>
              <a:rPr lang="en-US" sz="2000" b="1" dirty="0" smtClean="0">
                <a:solidFill>
                  <a:srgbClr val="FF0000"/>
                </a:solidFill>
                <a:latin typeface="Arno Pro" pitchFamily="18" charset="0"/>
              </a:rPr>
              <a:t>– Seed Research/Scholarship Proposals </a:t>
            </a:r>
          </a:p>
          <a:p>
            <a:pPr marL="1143000" lvl="2" indent="-228600">
              <a:buFont typeface="Wingdings" pitchFamily="2" charset="2"/>
              <a:buChar char="§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19  funded ($73,358)</a:t>
            </a:r>
          </a:p>
          <a:p>
            <a:pPr marL="685800" lvl="1" indent="-228600"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Level 2</a:t>
            </a:r>
            <a:r>
              <a:rPr lang="en-US" sz="2000" b="1" dirty="0" smtClean="0">
                <a:solidFill>
                  <a:srgbClr val="FF0000"/>
                </a:solidFill>
                <a:latin typeface="Arno Pro" pitchFamily="18" charset="0"/>
              </a:rPr>
              <a:t> – Exploratory Interdisciplinary Research/Scholarship </a:t>
            </a:r>
          </a:p>
          <a:p>
            <a:pPr marL="1143000" lvl="2" indent="-228600">
              <a:buFont typeface="Wingdings" pitchFamily="2" charset="2"/>
              <a:buChar char="§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12  funded ($79,330)</a:t>
            </a:r>
            <a:endParaRPr lang="en-US" sz="2000" dirty="0" smtClean="0">
              <a:latin typeface="Arno Pro" pitchFamily="18" charset="0"/>
            </a:endParaRPr>
          </a:p>
          <a:p>
            <a:pPr marL="685800" lvl="1" indent="-228600"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Level 3 </a:t>
            </a:r>
            <a:r>
              <a:rPr lang="en-US" sz="2000" b="1" dirty="0" smtClean="0">
                <a:solidFill>
                  <a:srgbClr val="FF0000"/>
                </a:solidFill>
                <a:latin typeface="Arno Pro" pitchFamily="18" charset="0"/>
              </a:rPr>
              <a:t>– Developmental Interdisciplinary Research/Scholarship</a:t>
            </a:r>
          </a:p>
          <a:p>
            <a:pPr marL="1143000" lvl="2" indent="-228600">
              <a:buFont typeface="Wingdings" pitchFamily="2" charset="2"/>
              <a:buChar char="§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16  funded ($1,586,405; through 3/8/2011)</a:t>
            </a:r>
          </a:p>
          <a:p>
            <a:pPr marL="685800" lvl="1" indent="-228600"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Level 4</a:t>
            </a:r>
            <a:r>
              <a:rPr lang="en-US" sz="2000" b="1" dirty="0" smtClean="0">
                <a:solidFill>
                  <a:srgbClr val="FF0000"/>
                </a:solidFill>
                <a:latin typeface="Arno Pro" pitchFamily="18" charset="0"/>
              </a:rPr>
              <a:t> –  Interdisciplinary Equipment Proposals </a:t>
            </a:r>
          </a:p>
          <a:p>
            <a:pPr marL="1143000" lvl="2" indent="-228600">
              <a:buFont typeface="Wingdings" pitchFamily="2" charset="2"/>
              <a:buChar char="§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   8  funded  ($903,301)</a:t>
            </a:r>
          </a:p>
          <a:p>
            <a:pPr marL="685800" lvl="1" indent="-228600">
              <a:buFont typeface="Wingdings" pitchFamily="2" charset="2"/>
              <a:buChar char="ü"/>
            </a:pPr>
            <a:endParaRPr lang="en-US" sz="2000" dirty="0">
              <a:latin typeface="Arno Pro" pitchFamily="18" charset="0"/>
            </a:endParaRPr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Auburn University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Intramural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 Grants Program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Garamond" pitchFamily="18" charset="0"/>
                <a:ea typeface="+mj-ea"/>
                <a:cs typeface="Arial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1891367"/>
            <a:ext cx="68580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925" indent="-28892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Arno Pro" pitchFamily="18" charset="0"/>
                <a:ea typeface="Times New Roman"/>
              </a:rPr>
              <a:t>The OVPR has used its share of indirect cost recovery, and consolidation of internal efforts to reinvest in faculty.</a:t>
            </a:r>
          </a:p>
          <a:p>
            <a:pPr marL="288925" indent="-28892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Arno Pro" pitchFamily="18" charset="0"/>
              </a:rPr>
              <a:t>It is envisioned that the investment will be leveraged to grow research and creative scholarship at Auburn University. </a:t>
            </a:r>
            <a:endParaRPr lang="en-US" sz="2400" dirty="0" smtClean="0">
              <a:solidFill>
                <a:srgbClr val="FF0000"/>
              </a:solidFill>
              <a:latin typeface="Arno Pro" pitchFamily="18" charset="0"/>
            </a:endParaRPr>
          </a:p>
          <a:p>
            <a:pPr marL="288925" indent="-28892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Arno Pro" pitchFamily="18" charset="0"/>
              </a:rPr>
              <a:t>We are excited at the opportunity to support our faculty!</a:t>
            </a: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Auburn University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Intramural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 Grants Program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Garamond" pitchFamily="18" charset="0"/>
                <a:ea typeface="+mj-ea"/>
                <a:cs typeface="Arial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RESEARCH_W_289 15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914400"/>
            <a:ext cx="7239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211</Words>
  <Application>Microsoft Office PowerPoint</Application>
  <PresentationFormat>On-screen Show (4:3)</PresentationFormat>
  <Paragraphs>35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Auburn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C.A. Pinkert</dc:creator>
  <cp:lastModifiedBy>SENATE1</cp:lastModifiedBy>
  <cp:revision>34</cp:revision>
  <dcterms:created xsi:type="dcterms:W3CDTF">2010-08-30T16:56:44Z</dcterms:created>
  <dcterms:modified xsi:type="dcterms:W3CDTF">2011-03-09T19:36:22Z</dcterms:modified>
</cp:coreProperties>
</file>