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3" r:id="rId2"/>
    <p:sldId id="282" r:id="rId3"/>
    <p:sldId id="420" r:id="rId4"/>
    <p:sldId id="421" r:id="rId5"/>
    <p:sldId id="288" r:id="rId6"/>
    <p:sldId id="419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2568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0FDF8-2EAE-4DB1-8A5A-EE4BB41A31E3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0043A-7392-4494-A5AD-31DEC9A2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0043A-7392-4494-A5AD-31DEC9A24D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B6CC-A572-4020-AB28-572407D17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Quality Enhancement Plan</a:t>
            </a:r>
            <a:br>
              <a:rPr lang="en-US" b="1" dirty="0" smtClean="0"/>
            </a:br>
            <a:r>
              <a:rPr lang="en-US" b="1" dirty="0" smtClean="0"/>
              <a:t>Exploratory Committee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Status Update to University Senate</a:t>
            </a:r>
            <a:br>
              <a:rPr lang="en-US" sz="3100" b="1" dirty="0" smtClean="0"/>
            </a:br>
            <a:r>
              <a:rPr lang="en-US" sz="3100" b="1" dirty="0" smtClean="0"/>
              <a:t>November 16, 2010</a:t>
            </a:r>
            <a:endParaRPr lang="en-US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SACS Core Requirement 2.12</a:t>
            </a:r>
            <a:br>
              <a:rPr lang="en-US" b="1" dirty="0" smtClean="0"/>
            </a:br>
            <a:r>
              <a:rPr lang="en-US" sz="3100" b="1" dirty="0" smtClean="0"/>
              <a:t>(The Quality Enhancement Plan)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The institution has developed an acceptable Quality Enhancement Plan (QEP) that </a:t>
            </a:r>
          </a:p>
          <a:p>
            <a:pPr lvl="1">
              <a:buNone/>
            </a:pPr>
            <a:r>
              <a:rPr lang="en-US" b="1" dirty="0" smtClean="0"/>
              <a:t>(1) includes a broad-based institutional process identifying key issues emerging from institutional assessment, and</a:t>
            </a:r>
          </a:p>
          <a:p>
            <a:pPr lvl="1">
              <a:buNone/>
            </a:pPr>
            <a:r>
              <a:rPr lang="en-US" b="1" dirty="0" smtClean="0"/>
              <a:t>(2) focuses on learning outcomes and/or the environment supporting student learning and accomplishing the mission of the institution.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SACS QEP Introduction</a:t>
            </a:r>
            <a:endParaRPr lang="en-US" dirty="0" smtClean="0"/>
          </a:p>
        </p:txBody>
      </p:sp>
      <p:sp>
        <p:nvSpPr>
          <p:cNvPr id="2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458200" cy="1295400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en-US" sz="4000" b="1" dirty="0" smtClean="0"/>
              <a:t>Process for Developing the QEP</a:t>
            </a:r>
            <a:endParaRPr lang="en-US" b="1" dirty="0" smtClean="0"/>
          </a:p>
        </p:txBody>
      </p:sp>
      <p:sp>
        <p:nvSpPr>
          <p:cNvPr id="24581" name="Line 3"/>
          <p:cNvSpPr>
            <a:spLocks noChangeShapeType="1"/>
          </p:cNvSpPr>
          <p:nvPr/>
        </p:nvSpPr>
        <p:spPr bwMode="auto">
          <a:xfrm>
            <a:off x="609600" y="4800600"/>
            <a:ext cx="80772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7832725" y="4989513"/>
            <a:ext cx="130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Document</a:t>
            </a:r>
          </a:p>
          <a:p>
            <a:r>
              <a:rPr lang="en-US" b="1" i="1">
                <a:latin typeface="Arial" charset="0"/>
              </a:rPr>
              <a:t>Due Date</a:t>
            </a: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4648200" y="4953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One year out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1143000" y="502920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Two years out</a:t>
            </a:r>
          </a:p>
        </p:txBody>
      </p:sp>
      <p:sp>
        <p:nvSpPr>
          <p:cNvPr id="24585" name="Line 7"/>
          <p:cNvSpPr>
            <a:spLocks noChangeShapeType="1"/>
          </p:cNvSpPr>
          <p:nvPr/>
        </p:nvSpPr>
        <p:spPr bwMode="auto">
          <a:xfrm>
            <a:off x="1981200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8"/>
          <p:cNvSpPr>
            <a:spLocks noChangeShapeType="1"/>
          </p:cNvSpPr>
          <p:nvPr/>
        </p:nvSpPr>
        <p:spPr bwMode="auto">
          <a:xfrm>
            <a:off x="5448300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9"/>
          <p:cNvSpPr>
            <a:spLocks noChangeShapeType="1"/>
          </p:cNvSpPr>
          <p:nvPr/>
        </p:nvSpPr>
        <p:spPr bwMode="auto">
          <a:xfrm>
            <a:off x="8686800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2590800" y="2743200"/>
            <a:ext cx="2133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</a:rPr>
              <a:t>QEP Exploratory</a:t>
            </a:r>
          </a:p>
          <a:p>
            <a:pPr algn="ctr"/>
            <a:r>
              <a:rPr lang="en-US" sz="2000" b="1" dirty="0" smtClean="0">
                <a:latin typeface="Arial" charset="0"/>
              </a:rPr>
              <a:t>Committee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1981200" y="3581400"/>
            <a:ext cx="609600" cy="12192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>
            <a:off x="4724400" y="3581400"/>
            <a:ext cx="685800" cy="12192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6019800" y="2743200"/>
            <a:ext cx="1828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</a:rPr>
              <a:t>QEP</a:t>
            </a:r>
          </a:p>
          <a:p>
            <a:pPr algn="ctr"/>
            <a:r>
              <a:rPr lang="en-US" sz="2000" b="1" dirty="0" smtClean="0">
                <a:latin typeface="Arial" charset="0"/>
              </a:rPr>
              <a:t>Development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24592" name="Line 14"/>
          <p:cNvSpPr>
            <a:spLocks noChangeShapeType="1"/>
          </p:cNvSpPr>
          <p:nvPr/>
        </p:nvSpPr>
        <p:spPr bwMode="auto">
          <a:xfrm flipH="1">
            <a:off x="5486400" y="3581400"/>
            <a:ext cx="533400" cy="12192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Line 15"/>
          <p:cNvSpPr>
            <a:spLocks noChangeShapeType="1"/>
          </p:cNvSpPr>
          <p:nvPr/>
        </p:nvSpPr>
        <p:spPr bwMode="auto">
          <a:xfrm>
            <a:off x="7848600" y="3581400"/>
            <a:ext cx="838200" cy="12192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9" name="Rectangle 17"/>
          <p:cNvSpPr>
            <a:spLocks noChangeArrowheads="1"/>
          </p:cNvSpPr>
          <p:nvPr/>
        </p:nvSpPr>
        <p:spPr bwMode="auto">
          <a:xfrm>
            <a:off x="152400" y="1905000"/>
            <a:ext cx="5257800" cy="3962400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200" b="1">
              <a:latin typeface="Arial" charset="0"/>
            </a:endParaRPr>
          </a:p>
        </p:txBody>
      </p:sp>
      <p:sp>
        <p:nvSpPr>
          <p:cNvPr id="24595" name="Rectangle 13"/>
          <p:cNvSpPr>
            <a:spLocks noChangeArrowheads="1"/>
          </p:cNvSpPr>
          <p:nvPr/>
        </p:nvSpPr>
        <p:spPr bwMode="auto">
          <a:xfrm>
            <a:off x="228600" y="2743200"/>
            <a:ext cx="2057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</a:rPr>
              <a:t>Pre-Planning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24596" name="AutoShape 24"/>
          <p:cNvSpPr>
            <a:spLocks noChangeArrowheads="1"/>
          </p:cNvSpPr>
          <p:nvPr/>
        </p:nvSpPr>
        <p:spPr bwMode="auto">
          <a:xfrm>
            <a:off x="990600" y="3581400"/>
            <a:ext cx="533400" cy="1219200"/>
          </a:xfrm>
          <a:prstGeom prst="downArrow">
            <a:avLst>
              <a:gd name="adj1" fmla="val 50000"/>
              <a:gd name="adj2" fmla="val 571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4597" name="Rectangle 4"/>
          <p:cNvSpPr txBox="1">
            <a:spLocks noGrp="1" noChangeArrowheads="1"/>
          </p:cNvSpPr>
          <p:nvPr/>
        </p:nvSpPr>
        <p:spPr bwMode="auto">
          <a:xfrm>
            <a:off x="3810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1000" dirty="0">
              <a:latin typeface="Arial" charset="0"/>
            </a:endParaRPr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9/29/2010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1066800"/>
          <a:ext cx="4354830" cy="5179314"/>
        </p:xfrm>
        <a:graphic>
          <a:graphicData uri="http://schemas.openxmlformats.org/drawingml/2006/table">
            <a:tbl>
              <a:tblPr/>
              <a:tblGrid>
                <a:gridCol w="1520190"/>
                <a:gridCol w="28346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Bernard, Nancy</a:t>
                      </a:r>
                      <a:endParaRPr lang="en-US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Director, Career Development Services</a:t>
                      </a:r>
                      <a:endParaRPr lang="en-US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Bhavnani, Sushil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Professor, Mechanical Engr.  (Comm. Chair)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Boosinger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, Marcia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Librarian III &amp; Associate Dean, AU Libraries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Boston, Katelyn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Undergraduate Student (SO, AERO)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Burk, Thor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Administrative Support Assistant I, HDFS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Chaudhury, Raj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Director,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Biggio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Center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Clark, Drew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SACS Liaison, Dir., OIRA (Ex officio, non-voting)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DeTure, Monica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Director, Distance Learning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Duffy, Patricia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Assistant Provost for Undergraduate Studies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Dowdle, Deedie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Exec. Dir.,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Univ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Communications and Mktg.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Eick, Charles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Professor, Curriculum and Teaching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Erath, Stephen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Asst Professor, Human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Devel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. &amp; Family Studies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Flowers, George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Dean, Graduate School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Flynn, Kathryn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Director, Interdisciplinary Studies Program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Harris, Paul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Director, Honors College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89170" y="1070808"/>
          <a:ext cx="4126230" cy="4758690"/>
        </p:xfrm>
        <a:graphic>
          <a:graphicData uri="http://schemas.openxmlformats.org/drawingml/2006/table">
            <a:tbl>
              <a:tblPr/>
              <a:tblGrid>
                <a:gridCol w="1440390"/>
                <a:gridCol w="26858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Gillespie, Andy</a:t>
                      </a:r>
                      <a:endParaRPr lang="en-US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Assistant Provost for International Programs</a:t>
                      </a:r>
                      <a:endParaRPr lang="en-US" sz="12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Hecht, Amy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Asst Vice President, Division of Student Affairs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Hendricks, Constance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Professor, Nursing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Inabinet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, Steve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Alumnus, Aviation Management, 1978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Jarvis, Kathryn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Director, Student Academic Support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Johnson,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Iryna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Director for Assessment, OIRA 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Josephson, Missy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 Prof, Anatomy, Phys. &amp; Pharmacology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Key, Kim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Professor, Accounting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Marshall, Margaret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Director, University Writing Program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Mathies, Brittny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Graduate Student, EFLT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Oleinick, Thereza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Associate Professor, Theatre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Phelps, Kevin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Professor, Mathematics and Statistics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Rogers, Tom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Undergraduate Student (JR, POLI)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Scott-Harris, Shirley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Coordinator III, Minority Program, Engineering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Weaver, David</a:t>
                      </a:r>
                      <a:endParaRPr lang="en-US" sz="1200" b="1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Professor, Agronomy &amp; Soils</a:t>
                      </a:r>
                      <a:endParaRPr lang="en-US" sz="1200" b="1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QEP Exploratory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Committee Roster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QEP Exploration Deliverables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Set of 3-4 viable QEP topics to Leadership Team in April 2011</a:t>
            </a:r>
          </a:p>
          <a:p>
            <a:pPr lvl="1"/>
            <a:r>
              <a:rPr lang="en-US" b="1" dirty="0" smtClean="0"/>
              <a:t>Must be supportable by research</a:t>
            </a:r>
          </a:p>
          <a:p>
            <a:pPr lvl="1"/>
            <a:r>
              <a:rPr lang="en-US" b="1" dirty="0" smtClean="0"/>
              <a:t>Must be informed by Auburn assessment results</a:t>
            </a:r>
          </a:p>
          <a:p>
            <a:pPr lvl="1"/>
            <a:r>
              <a:rPr lang="en-US" b="1" dirty="0" smtClean="0"/>
              <a:t>Must be important for our students</a:t>
            </a:r>
          </a:p>
          <a:p>
            <a:pPr lvl="1"/>
            <a:r>
              <a:rPr lang="en-US" b="1" dirty="0" smtClean="0"/>
              <a:t>Must be important for the university</a:t>
            </a:r>
          </a:p>
          <a:p>
            <a:pPr lvl="1"/>
            <a:r>
              <a:rPr lang="en-US" b="1" dirty="0" smtClean="0"/>
              <a:t>Must clearly address student learning (defined as changes in knowledge, skills, behaviors, or values) </a:t>
            </a:r>
          </a:p>
          <a:p>
            <a:pPr lvl="1"/>
            <a:r>
              <a:rPr lang="en-US" b="1" dirty="0" smtClean="0"/>
              <a:t>Must be implementable with reasonable resources</a:t>
            </a:r>
          </a:p>
          <a:p>
            <a:pPr lvl="1"/>
            <a:r>
              <a:rPr lang="en-US" b="1" dirty="0" smtClean="0"/>
              <a:t>Must be broadly seen as important and valuable (faculty, students, staff)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1676400"/>
            <a:ext cx="7848600" cy="762000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QEP Exploratory Committee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B6CC-A572-4020-AB28-572407D17C4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57200" y="1600201"/>
            <a:ext cx="84582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8892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	</a:t>
            </a: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Review institutional assessment</a:t>
            </a:r>
            <a:r>
              <a:rPr kumimoji="0" lang="en-US" sz="3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data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tabLst>
                <a:tab pos="288925" algn="l"/>
              </a:tabLst>
              <a:defRPr/>
            </a:pPr>
            <a:r>
              <a:rPr lang="en-US" sz="3200" b="1" dirty="0" smtClean="0"/>
              <a:t> 	AU Strategic Plan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1">
              <a:spcBef>
                <a:spcPct val="0"/>
              </a:spcBef>
              <a:buFont typeface="Arial" pitchFamily="34" charset="0"/>
              <a:buChar char="•"/>
              <a:tabLst>
                <a:tab pos="288925" algn="l"/>
              </a:tabLst>
              <a:defRPr/>
            </a:pPr>
            <a:r>
              <a:rPr lang="en-US" sz="3200" b="1" baseline="0" dirty="0" smtClean="0">
                <a:latin typeface="+mj-lt"/>
                <a:ea typeface="+mj-ea"/>
                <a:cs typeface="+mj-cs"/>
              </a:rPr>
              <a:t> 	National</a:t>
            </a:r>
            <a:r>
              <a:rPr lang="en-US" sz="3200" b="1" dirty="0" smtClean="0">
                <a:latin typeface="+mj-lt"/>
                <a:ea typeface="+mj-ea"/>
                <a:cs typeface="+mj-cs"/>
              </a:rPr>
              <a:t> Survey of Student Engagement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tabLst>
                <a:tab pos="288925" algn="l"/>
              </a:tabLst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 	Collegiate Learning Assessment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tabLst>
                <a:tab pos="288925" algn="l"/>
              </a:tabLst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88925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	</a:t>
            </a: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Review of</a:t>
            </a:r>
            <a:r>
              <a:rPr kumimoji="0" lang="en-US" sz="3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best practices at peer institutions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tabLst>
                <a:tab pos="685800" algn="l"/>
              </a:tabLst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 		Develop a broad-based information dissemination plan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>
                <a:tab pos="685800" algn="l"/>
              </a:tabLst>
              <a:defRPr/>
            </a:pPr>
            <a:r>
              <a:rPr lang="en-US" sz="3200" b="1" noProof="0" dirty="0" smtClean="0">
                <a:latin typeface="+mj-lt"/>
                <a:ea typeface="+mj-ea"/>
                <a:cs typeface="+mj-cs"/>
              </a:rPr>
              <a:t>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88925" algn="l"/>
              </a:tabLst>
              <a:defRPr/>
            </a:pPr>
            <a:r>
              <a:rPr lang="en-US" sz="3200" b="1" noProof="0" dirty="0" smtClean="0">
                <a:latin typeface="+mj-lt"/>
                <a:ea typeface="+mj-ea"/>
                <a:cs typeface="+mj-cs"/>
              </a:rPr>
              <a:t>  </a:t>
            </a:r>
            <a:r>
              <a:rPr lang="en-US" sz="3800" b="1" noProof="0" dirty="0" smtClean="0">
                <a:latin typeface="+mj-lt"/>
                <a:ea typeface="+mj-ea"/>
                <a:cs typeface="+mj-cs"/>
              </a:rPr>
              <a:t>	Obtain additional input through inclusive campus-wide process</a:t>
            </a:r>
          </a:p>
          <a:p>
            <a:pPr lvl="2" indent="-457200">
              <a:spcBef>
                <a:spcPct val="0"/>
              </a:spcBef>
              <a:buFont typeface="Arial" pitchFamily="34" charset="0"/>
              <a:buChar char="•"/>
              <a:tabLst>
                <a:tab pos="168275" algn="l"/>
              </a:tabLst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Focus groups</a:t>
            </a:r>
          </a:p>
          <a:p>
            <a:pPr lvl="2" indent="-457200">
              <a:spcBef>
                <a:spcPct val="0"/>
              </a:spcBef>
              <a:buFont typeface="Arial" pitchFamily="34" charset="0"/>
              <a:buChar char="•"/>
              <a:tabLst>
                <a:tab pos="168275" algn="l"/>
              </a:tabLst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Surveys</a:t>
            </a:r>
          </a:p>
          <a:p>
            <a:pPr lvl="2" indent="-457200">
              <a:spcBef>
                <a:spcPct val="0"/>
              </a:spcBef>
              <a:buFont typeface="Arial" pitchFamily="34" charset="0"/>
              <a:buChar char="•"/>
              <a:tabLst>
                <a:tab pos="168275" algn="l"/>
              </a:tabLst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Web page with suggestion drop-box</a:t>
            </a:r>
          </a:p>
          <a:p>
            <a:pPr lvl="2" indent="-457200">
              <a:spcBef>
                <a:spcPct val="0"/>
              </a:spcBef>
              <a:buFont typeface="Arial" pitchFamily="34" charset="0"/>
              <a:buChar char="•"/>
              <a:tabLst>
                <a:tab pos="168275" algn="l"/>
              </a:tabLst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Additional input from students through SGA event</a:t>
            </a:r>
          </a:p>
          <a:p>
            <a:pPr lvl="2" indent="-457200">
              <a:spcBef>
                <a:spcPct val="0"/>
              </a:spcBef>
              <a:tabLst>
                <a:tab pos="168275" algn="l"/>
              </a:tabLst>
              <a:defRPr/>
            </a:pPr>
            <a:r>
              <a:rPr lang="en-US" sz="2900" b="1" noProof="0" dirty="0" smtClean="0">
                <a:latin typeface="+mj-lt"/>
                <a:ea typeface="+mj-ea"/>
                <a:cs typeface="+mj-cs"/>
              </a:rPr>
              <a:t> </a:t>
            </a:r>
            <a:endParaRPr kumimoji="0" lang="en-US" sz="29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705856" y="152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Current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467</Words>
  <Application>Microsoft Office PowerPoint</Application>
  <PresentationFormat>On-screen Show (4:3)</PresentationFormat>
  <Paragraphs>118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Quality Enhancement Plan Exploratory Committee    Status Update to University Senate November 16, 2010</vt:lpstr>
      <vt:lpstr>SACS Core Requirement 2.12 (The Quality Enhancement Plan)</vt:lpstr>
      <vt:lpstr>Process for Developing the QEP</vt:lpstr>
      <vt:lpstr>Slide 4</vt:lpstr>
      <vt:lpstr>QEP Exploration Deliverables</vt:lpstr>
      <vt:lpstr>Slide 6</vt:lpstr>
    </vt:vector>
  </TitlesOfParts>
  <Company>Auburn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SACS QEPX Senate Summary</dc:title>
  <cp:lastModifiedBy>Russell Brian Muntifering</cp:lastModifiedBy>
  <cp:revision>79</cp:revision>
  <dcterms:created xsi:type="dcterms:W3CDTF">2010-06-11T20:02:23Z</dcterms:created>
  <dcterms:modified xsi:type="dcterms:W3CDTF">2010-11-15T17:31:52Z</dcterms:modified>
</cp:coreProperties>
</file>