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0" r:id="rId3"/>
    <p:sldId id="290" r:id="rId4"/>
    <p:sldId id="291" r:id="rId5"/>
    <p:sldId id="299" r:id="rId6"/>
    <p:sldId id="292" r:id="rId7"/>
    <p:sldId id="293" r:id="rId8"/>
    <p:sldId id="287" r:id="rId9"/>
    <p:sldId id="288" r:id="rId10"/>
    <p:sldId id="294" r:id="rId11"/>
    <p:sldId id="295" r:id="rId12"/>
    <p:sldId id="296" r:id="rId13"/>
    <p:sldId id="297" r:id="rId14"/>
    <p:sldId id="298" r:id="rId15"/>
  </p:sldIdLst>
  <p:sldSz cx="9144000" cy="6858000" type="screen4x3"/>
  <p:notesSz cx="6924675" cy="92106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" pitchFamily="18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" pitchFamily="18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" pitchFamily="18" charset="0"/>
        <a:ea typeface="+mn-ea"/>
        <a:cs typeface="Arial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" pitchFamily="18" charset="0"/>
        <a:ea typeface="+mn-ea"/>
        <a:cs typeface="Arial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" pitchFamily="18" charset="0"/>
        <a:ea typeface="+mn-ea"/>
        <a:cs typeface="Arial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" pitchFamily="18" charset="0"/>
        <a:ea typeface="+mn-ea"/>
        <a:cs typeface="Arial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845" autoAdjust="0"/>
  </p:normalViewPr>
  <p:slideViewPr>
    <p:cSldViewPr>
      <p:cViewPr varScale="1">
        <p:scale>
          <a:sx n="66" d="100"/>
          <a:sy n="66" d="100"/>
        </p:scale>
        <p:origin x="-6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2007_Workbook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2</c:v>
                </c:pt>
              </c:strCache>
            </c:strRef>
          </c:tx>
          <c:spPr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9050" h="19050"/>
              <a:bevelB w="19050" h="19050"/>
              <a:contourClr>
                <a:srgbClr val="000000"/>
              </a:contourClr>
            </a:sp3d>
          </c:spPr>
          <c:explosion val="25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Housing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19</a:t>
                    </a:r>
                    <a:r>
                      <a:rPr lang="en-US" dirty="0"/>
                      <a:t>%</a:t>
                    </a:r>
                  </a:p>
                </c:rich>
              </c:tx>
              <c:dLblPos val="outEnd"/>
              <c:showVal val="1"/>
              <c:showCatName val="1"/>
              <c:showPercent val="1"/>
            </c:dLbl>
            <c:dLblPos val="outEnd"/>
            <c:showCatName val="1"/>
            <c:showPercent val="1"/>
            <c:showLeaderLines val="1"/>
          </c:dLbls>
          <c:cat>
            <c:strRef>
              <c:f>Sheet1!$A$2:$A$6</c:f>
              <c:strCache>
                <c:ptCount val="5"/>
                <c:pt idx="0">
                  <c:v>Athletics</c:v>
                </c:pt>
                <c:pt idx="1">
                  <c:v>Housing</c:v>
                </c:pt>
                <c:pt idx="2">
                  <c:v>IT</c:v>
                </c:pt>
                <c:pt idx="3">
                  <c:v>Bookstore</c:v>
                </c:pt>
                <c:pt idx="4">
                  <c:v>Other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61</c:v>
                </c:pt>
                <c:pt idx="1">
                  <c:v>20</c:v>
                </c:pt>
                <c:pt idx="2">
                  <c:v>11</c:v>
                </c:pt>
                <c:pt idx="3">
                  <c:v>11</c:v>
                </c:pt>
                <c:pt idx="4">
                  <c:v>2</c:v>
                </c:pt>
              </c:numCache>
            </c:numRef>
          </c:val>
        </c:ser>
      </c:pie3DChart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2713" y="0"/>
            <a:ext cx="30003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8713"/>
            <a:ext cx="30003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2713" y="8748713"/>
            <a:ext cx="30003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latin typeface="Arial" charset="0"/>
              </a:defRPr>
            </a:lvl1pPr>
          </a:lstStyle>
          <a:p>
            <a:fld id="{8D725CE8-1ADC-42CC-A5E8-E6872FEEFBE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2713" y="0"/>
            <a:ext cx="30003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90563"/>
            <a:ext cx="4605337" cy="3454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2150" y="4375150"/>
            <a:ext cx="5540375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48713"/>
            <a:ext cx="30003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2713" y="8748713"/>
            <a:ext cx="30003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latin typeface="Arial" charset="0"/>
              </a:defRPr>
            </a:lvl1pPr>
          </a:lstStyle>
          <a:p>
            <a:fld id="{34A6A487-F8A9-47EE-8FD8-FEA2F09E349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290" y="4375071"/>
            <a:ext cx="5078095" cy="4144804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290" y="4375071"/>
            <a:ext cx="5078095" cy="4144804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6A487-F8A9-47EE-8FD8-FEA2F09E349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6A487-F8A9-47EE-8FD8-FEA2F09E349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553" tIns="45276" rIns="90553" bIns="45276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CA336-E560-40DF-B77E-807EF8202E0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381000" y="0"/>
            <a:ext cx="1447800" cy="6856413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61961"/>
                  <a:invGamma/>
                </a:schemeClr>
              </a:gs>
              <a:gs pos="50000">
                <a:schemeClr val="bg1">
                  <a:alpha val="50000"/>
                </a:schemeClr>
              </a:gs>
              <a:gs pos="100000">
                <a:schemeClr val="bg1">
                  <a:gamma/>
                  <a:shade val="61961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endParaRPr kumimoji="1" lang="en-US" sz="2400"/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685800" y="2438400"/>
            <a:ext cx="8456613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endParaRPr kumimoji="1" lang="en-US" sz="2400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0" indent="0" algn="ctr">
              <a:buFont typeface="Times" pitchFamily="18" charset="0"/>
              <a:buNone/>
              <a:defRPr b="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685800" y="61722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5DFE4D86-2ED9-4576-AAA6-B1DBBF7E978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3017" name="Rectangle 9"/>
          <p:cNvSpPr>
            <a:spLocks noChangeArrowheads="1"/>
          </p:cNvSpPr>
          <p:nvPr/>
        </p:nvSpPr>
        <p:spPr bwMode="auto">
          <a:xfrm>
            <a:off x="0" y="3505200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endParaRPr kumimoji="1" lang="en-US" sz="24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105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543800" cy="3733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381000" y="0"/>
            <a:ext cx="1447800" cy="6856413"/>
          </a:xfrm>
          <a:prstGeom prst="rect">
            <a:avLst/>
          </a:prstGeom>
          <a:gradFill rotWithShape="0"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gamma/>
                  <a:shade val="61961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endParaRPr kumimoji="1" lang="en-US" sz="2400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152400" y="1752600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endParaRPr kumimoji="1" lang="en-US" sz="2400"/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685800" y="6629400"/>
            <a:ext cx="3505200" cy="227013"/>
          </a:xfrm>
          <a:prstGeom prst="rect">
            <a:avLst/>
          </a:prstGeom>
          <a:gradFill rotWithShape="0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endParaRPr kumimoji="1" lang="en-US" sz="2400"/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762000" y="762000"/>
            <a:ext cx="8380413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endParaRPr kumimoji="1" lang="en-US" sz="2400"/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41992" name="Picture 8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077200" y="5867400"/>
            <a:ext cx="838200" cy="739775"/>
          </a:xfrm>
          <a:prstGeom prst="rect">
            <a:avLst/>
          </a:prstGeom>
          <a:noFill/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pitchFamily="18" charset="0"/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pitchFamily="18" charset="0"/>
        <a:buChar char="•"/>
        <a:defRPr sz="2800" b="1">
          <a:solidFill>
            <a:schemeClr val="tx1"/>
          </a:solidFill>
          <a:latin typeface="+mn-lt"/>
        </a:defRPr>
      </a:lvl2pPr>
      <a:lvl3pPr marL="1085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Char char="•"/>
        <a:defRPr sz="2400" b="1">
          <a:solidFill>
            <a:schemeClr val="tx1"/>
          </a:solidFill>
          <a:latin typeface="+mn-lt"/>
        </a:defRPr>
      </a:lvl3pPr>
      <a:lvl4pPr marL="14287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pitchFamily="18" charset="0"/>
        <a:buChar char="•"/>
        <a:defRPr sz="2000" b="1">
          <a:solidFill>
            <a:schemeClr val="tx1"/>
          </a:solidFill>
          <a:latin typeface="+mn-lt"/>
        </a:defRPr>
      </a:lvl4pPr>
      <a:lvl5pPr marL="17716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pitchFamily="18" charset="0"/>
        <a:buChar char="•"/>
        <a:defRPr sz="2000" b="1"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pitchFamily="18" charset="0"/>
        <a:buChar char="•"/>
        <a:defRPr sz="2000" b="1"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pitchFamily="18" charset="0"/>
        <a:buChar char="•"/>
        <a:defRPr sz="2000" b="1"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pitchFamily="18" charset="0"/>
        <a:buChar char="•"/>
        <a:defRPr sz="2000" b="1"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 pitchFamily="18" charset="0"/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00200"/>
            <a:ext cx="7772400" cy="1143000"/>
          </a:xfrm>
        </p:spPr>
        <p:txBody>
          <a:bodyPr/>
          <a:lstStyle/>
          <a:p>
            <a:pPr algn="ctr"/>
            <a:r>
              <a:rPr lang="en-US" sz="6000" dirty="0" smtClean="0">
                <a:solidFill>
                  <a:srgbClr val="FF6600"/>
                </a:solidFill>
              </a:rPr>
              <a:t>Budget Update to University Senate</a:t>
            </a:r>
            <a:endParaRPr lang="en-US" sz="6000" dirty="0">
              <a:solidFill>
                <a:srgbClr val="FF66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4267200"/>
            <a:ext cx="7010400" cy="1295400"/>
          </a:xfrm>
        </p:spPr>
        <p:txBody>
          <a:bodyPr/>
          <a:lstStyle/>
          <a:p>
            <a:r>
              <a:rPr lang="en-US" sz="4400" dirty="0" smtClean="0"/>
              <a:t>October 12, </a:t>
            </a:r>
            <a:r>
              <a:rPr lang="en-US" sz="4400" dirty="0"/>
              <a:t>2010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4000" dirty="0" smtClean="0">
                <a:solidFill>
                  <a:srgbClr val="FF6600"/>
                </a:solidFill>
              </a:rPr>
              <a:t>STIMULUS FUNDING and OUTLOOK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381000" y="152400"/>
            <a:ext cx="8077200" cy="11430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dirty="0">
                <a:solidFill>
                  <a:srgbClr val="FF6600"/>
                </a:solidFill>
              </a:rPr>
              <a:t>Stimulus</a:t>
            </a:r>
          </a:p>
        </p:txBody>
      </p:sp>
      <p:sp>
        <p:nvSpPr>
          <p:cNvPr id="12291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609600" y="1828800"/>
            <a:ext cx="8001000" cy="4800600"/>
          </a:xfrm>
        </p:spPr>
        <p:txBody>
          <a:bodyPr lIns="91440" tIns="45720" rIns="91440" bIns="45720"/>
          <a:lstStyle/>
          <a:p>
            <a:pPr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endParaRPr lang="en-US" sz="2800" smtClean="0"/>
          </a:p>
          <a:p>
            <a:pPr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r>
              <a:rPr lang="en-US" sz="2800" smtClean="0"/>
              <a:t>Final year of  </a:t>
            </a:r>
            <a:r>
              <a:rPr lang="en-US" sz="2800" u="sng" smtClean="0"/>
              <a:t>State Fiscal Stabilization Funds (SFSF)</a:t>
            </a:r>
          </a:p>
          <a:p>
            <a:pPr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endParaRPr lang="en-US" sz="2800" u="sng" smtClean="0"/>
          </a:p>
          <a:p>
            <a:pPr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endParaRPr lang="en-US" sz="2800" u="sng" smtClean="0"/>
          </a:p>
          <a:p>
            <a:pPr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r>
              <a:rPr lang="en-US" sz="2800" smtClean="0"/>
              <a:t>Allocated  primarily to academic units to offset impact of budget reductions</a:t>
            </a:r>
          </a:p>
          <a:p>
            <a:pPr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endParaRPr lang="en-US" sz="2800" smtClean="0"/>
          </a:p>
          <a:p>
            <a:pPr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endParaRPr lang="en-US" sz="2800" smtClean="0"/>
          </a:p>
          <a:p>
            <a:pPr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r>
              <a:rPr lang="en-US" sz="2800" smtClean="0"/>
              <a:t>Main campus allocation of $16.9M</a:t>
            </a:r>
          </a:p>
          <a:p>
            <a:pPr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endParaRPr lang="en-US" sz="2800" smtClean="0"/>
          </a:p>
          <a:p>
            <a:pPr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endParaRPr lang="en-US" sz="2800" smtClean="0"/>
          </a:p>
          <a:p>
            <a:pPr>
              <a:lnSpc>
                <a:spcPct val="80000"/>
              </a:lnSpc>
              <a:buFont typeface="Times" pitchFamily="18" charset="0"/>
              <a:buNone/>
            </a:pPr>
            <a:endParaRPr lang="en-US" sz="2800" smtClean="0"/>
          </a:p>
          <a:p>
            <a:pPr>
              <a:lnSpc>
                <a:spcPct val="80000"/>
              </a:lnSpc>
              <a:buFont typeface="Times" pitchFamily="18" charset="0"/>
              <a:buNone/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 idx="4294967295"/>
          </p:nvPr>
        </p:nvSpPr>
        <p:spPr>
          <a:xfrm>
            <a:off x="533400" y="533400"/>
            <a:ext cx="8229600" cy="12192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sz="4000" dirty="0" smtClean="0">
                <a:solidFill>
                  <a:srgbClr val="FF6600"/>
                </a:solidFill>
              </a:rPr>
              <a:t>FY11 </a:t>
            </a:r>
            <a:r>
              <a:rPr lang="en-US" sz="4000" dirty="0">
                <a:solidFill>
                  <a:srgbClr val="FF6600"/>
                </a:solidFill>
              </a:rPr>
              <a:t>SFSF Allocations-Main Campus</a:t>
            </a:r>
          </a:p>
        </p:txBody>
      </p:sp>
      <p:graphicFrame>
        <p:nvGraphicFramePr>
          <p:cNvPr id="35950" name="Group 110"/>
          <p:cNvGraphicFramePr>
            <a:graphicFrameLocks noGrp="1"/>
          </p:cNvGraphicFramePr>
          <p:nvPr>
            <p:ph idx="4294967295"/>
          </p:nvPr>
        </p:nvGraphicFramePr>
        <p:xfrm>
          <a:off x="228600" y="1676400"/>
          <a:ext cx="8610600" cy="5213558"/>
        </p:xfrm>
        <a:graphic>
          <a:graphicData uri="http://schemas.openxmlformats.org/drawingml/2006/table">
            <a:tbl>
              <a:tblPr/>
              <a:tblGrid>
                <a:gridCol w="6336223"/>
                <a:gridCol w="2274377"/>
              </a:tblGrid>
              <a:tr h="10581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" pitchFamily="18" charset="0"/>
                        </a:rPr>
                        <a:t>Funding GTA, part-time and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" pitchFamily="18" charset="0"/>
                        </a:rPr>
                        <a:t>    temporary faculty positions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" pitchFamily="18" charset="0"/>
                        </a:rPr>
                        <a:t>  $8.7M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37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Core Support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    1.7M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4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Library subscription contract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    1.5M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4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Honors Program personnel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    1.3M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4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Classroom technology - OIT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    1.0M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4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Diversity hires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     1.0M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4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Graduate Opportunity Program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    150K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73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Total to Provost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$ 15.4M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 idx="4294967295"/>
          </p:nvPr>
        </p:nvSpPr>
        <p:spPr>
          <a:xfrm>
            <a:off x="533400" y="533400"/>
            <a:ext cx="8229600" cy="12192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sz="4000" dirty="0" smtClean="0">
                <a:solidFill>
                  <a:srgbClr val="FF6600"/>
                </a:solidFill>
              </a:rPr>
              <a:t>FY11 </a:t>
            </a:r>
            <a:r>
              <a:rPr lang="en-US" sz="4000" dirty="0">
                <a:solidFill>
                  <a:srgbClr val="FF6600"/>
                </a:solidFill>
              </a:rPr>
              <a:t>SFSF Allocations-Main Campus</a:t>
            </a:r>
          </a:p>
        </p:txBody>
      </p:sp>
      <p:graphicFrame>
        <p:nvGraphicFramePr>
          <p:cNvPr id="35950" name="Group 110"/>
          <p:cNvGraphicFramePr>
            <a:graphicFrameLocks noGrp="1"/>
          </p:cNvGraphicFramePr>
          <p:nvPr>
            <p:ph idx="4294967295"/>
          </p:nvPr>
        </p:nvGraphicFramePr>
        <p:xfrm>
          <a:off x="533400" y="1681163"/>
          <a:ext cx="8001000" cy="3383280"/>
        </p:xfrm>
        <a:graphic>
          <a:graphicData uri="http://schemas.openxmlformats.org/drawingml/2006/table">
            <a:tbl>
              <a:tblPr/>
              <a:tblGrid>
                <a:gridCol w="5887641"/>
                <a:gridCol w="2113359"/>
              </a:tblGrid>
              <a:tr h="9468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" pitchFamily="18" charset="0"/>
                        </a:rPr>
                        <a:t> 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 Chemical storage system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$873K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39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 Campus night shuttle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  370K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39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 Public Safety cameras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  300K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39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       Total – other allocations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</a:rPr>
                        <a:t>$1.5M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Outlook</a:t>
            </a:r>
            <a:endParaRPr lang="en-US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077200" cy="3886200"/>
          </a:xfrm>
        </p:spPr>
        <p:txBody>
          <a:bodyPr/>
          <a:lstStyle/>
          <a:p>
            <a:r>
              <a:rPr lang="en-US" dirty="0" smtClean="0"/>
              <a:t>After budget was prepared 2% proration announced for FY10 - $</a:t>
            </a:r>
            <a:r>
              <a:rPr lang="en-US" smtClean="0"/>
              <a:t>5.2M impact</a:t>
            </a:r>
            <a:endParaRPr lang="en-US" dirty="0" smtClean="0"/>
          </a:p>
          <a:p>
            <a:r>
              <a:rPr lang="en-US" dirty="0" smtClean="0"/>
              <a:t>In FY11 </a:t>
            </a:r>
            <a:r>
              <a:rPr lang="en-US" dirty="0"/>
              <a:t>Stimulus will offset </a:t>
            </a:r>
            <a:r>
              <a:rPr lang="en-US" dirty="0" smtClean="0"/>
              <a:t>budget </a:t>
            </a:r>
            <a:r>
              <a:rPr lang="en-US" dirty="0"/>
              <a:t>reductions </a:t>
            </a:r>
            <a:r>
              <a:rPr lang="en-US" dirty="0" smtClean="0"/>
              <a:t>in </a:t>
            </a:r>
            <a:r>
              <a:rPr lang="en-US" dirty="0"/>
              <a:t>academic </a:t>
            </a:r>
            <a:r>
              <a:rPr lang="en-US" dirty="0" smtClean="0"/>
              <a:t>units</a:t>
            </a:r>
            <a:endParaRPr lang="en-US" dirty="0"/>
          </a:p>
          <a:p>
            <a:r>
              <a:rPr lang="en-US" dirty="0"/>
              <a:t>Proration of </a:t>
            </a:r>
            <a:r>
              <a:rPr lang="en-US" dirty="0" smtClean="0"/>
              <a:t>FY11 </a:t>
            </a:r>
            <a:r>
              <a:rPr lang="en-US" dirty="0"/>
              <a:t>State appropriation is </a:t>
            </a:r>
            <a:r>
              <a:rPr lang="en-US" dirty="0" smtClean="0"/>
              <a:t>possible and depending on amount, further one-time budget reductions may be necessary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000">
                <a:solidFill>
                  <a:srgbClr val="FF6600"/>
                </a:solidFill>
              </a:rPr>
              <a:t>Agenda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3733800"/>
          </a:xfrm>
        </p:spPr>
        <p:txBody>
          <a:bodyPr/>
          <a:lstStyle/>
          <a:p>
            <a:r>
              <a:rPr lang="en-US" sz="4400" dirty="0" smtClean="0"/>
              <a:t>FY11 Budget</a:t>
            </a:r>
          </a:p>
          <a:p>
            <a:r>
              <a:rPr lang="en-US" sz="4400" dirty="0" smtClean="0"/>
              <a:t>Proposed one-time salary supplement</a:t>
            </a:r>
          </a:p>
          <a:p>
            <a:r>
              <a:rPr lang="en-US" sz="4400" dirty="0" smtClean="0"/>
              <a:t>Budget outlook</a:t>
            </a:r>
            <a:endParaRPr lang="en-US" sz="4400" dirty="0"/>
          </a:p>
          <a:p>
            <a:pPr>
              <a:buFont typeface="Times" pitchFamily="18" charset="0"/>
              <a:buNone/>
            </a:pPr>
            <a:endParaRPr lang="en-US" sz="2000" dirty="0"/>
          </a:p>
        </p:txBody>
      </p:sp>
      <p:sp>
        <p:nvSpPr>
          <p:cNvPr id="66568" name="Text Box 8"/>
          <p:cNvSpPr txBox="1">
            <a:spLocks noChangeArrowheads="1"/>
          </p:cNvSpPr>
          <p:nvPr/>
        </p:nvSpPr>
        <p:spPr bwMode="auto">
          <a:xfrm>
            <a:off x="8137525" y="62134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2400"/>
          </a:p>
        </p:txBody>
      </p:sp>
      <p:sp>
        <p:nvSpPr>
          <p:cNvPr id="66569" name="Text Box 9"/>
          <p:cNvSpPr txBox="1">
            <a:spLocks noChangeArrowheads="1"/>
          </p:cNvSpPr>
          <p:nvPr/>
        </p:nvSpPr>
        <p:spPr bwMode="auto">
          <a:xfrm>
            <a:off x="3810000" y="6316663"/>
            <a:ext cx="533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6570" name="Rectangle 10"/>
          <p:cNvSpPr>
            <a:spLocks noChangeArrowheads="1"/>
          </p:cNvSpPr>
          <p:nvPr/>
        </p:nvSpPr>
        <p:spPr bwMode="auto">
          <a:xfrm>
            <a:off x="3886200" y="59436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458200" cy="14478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rgbClr val="FF6600"/>
                </a:solidFill>
                <a:latin typeface="Times New Roman" pitchFamily="18" charset="0"/>
              </a:rPr>
              <a:t>Total FY11 </a:t>
            </a:r>
            <a:br>
              <a:rPr lang="en-US" sz="4000" b="1" dirty="0" smtClean="0">
                <a:solidFill>
                  <a:srgbClr val="FF6600"/>
                </a:solidFill>
                <a:latin typeface="Times New Roman" pitchFamily="18" charset="0"/>
              </a:rPr>
            </a:br>
            <a:r>
              <a:rPr lang="en-US" sz="4000" b="1" dirty="0" smtClean="0">
                <a:solidFill>
                  <a:srgbClr val="FF6600"/>
                </a:solidFill>
                <a:latin typeface="Times New Roman" pitchFamily="18" charset="0"/>
              </a:rPr>
              <a:t>Proposed Budget by Division $ 937M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>
            <p:ph idx="1"/>
          </p:nvPr>
        </p:nvGraphicFramePr>
        <p:xfrm>
          <a:off x="217488" y="1795463"/>
          <a:ext cx="8926512" cy="5057775"/>
        </p:xfrm>
        <a:graphic>
          <a:graphicData uri="http://schemas.openxmlformats.org/presentationml/2006/ole">
            <p:oleObj spid="_x0000_s2050" name="Chart" r:id="rId4" imgW="9010802" imgH="5105400" progId="MSGraph.Chart.8">
              <p:embed followColorScheme="full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534400" cy="1143000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accent1"/>
                </a:solidFill>
                <a:latin typeface="Times New Roman" pitchFamily="18" charset="0"/>
              </a:rPr>
              <a:t>Auburn University-Main Campus</a:t>
            </a:r>
            <a:r>
              <a:rPr lang="en-US" sz="3600" b="1" dirty="0" smtClean="0">
                <a:solidFill>
                  <a:schemeClr val="accent1"/>
                </a:solidFill>
                <a:latin typeface="Times New Roman" pitchFamily="18" charset="0"/>
              </a:rPr>
              <a:t/>
            </a:r>
            <a:br>
              <a:rPr lang="en-US" sz="3600" b="1" dirty="0" smtClean="0">
                <a:solidFill>
                  <a:schemeClr val="accent1"/>
                </a:solidFill>
                <a:latin typeface="Times New Roman" pitchFamily="18" charset="0"/>
              </a:rPr>
            </a:br>
            <a:r>
              <a:rPr lang="en-US" sz="3600" b="1" dirty="0" smtClean="0">
                <a:solidFill>
                  <a:schemeClr val="accent1"/>
                </a:solidFill>
                <a:latin typeface="Times New Roman" pitchFamily="18" charset="0"/>
              </a:rPr>
              <a:t>Proposed FY11 Total Budget - $744M</a:t>
            </a:r>
            <a:br>
              <a:rPr lang="en-US" sz="3600" b="1" dirty="0" smtClean="0">
                <a:solidFill>
                  <a:schemeClr val="accent1"/>
                </a:solidFill>
                <a:latin typeface="Times New Roman" pitchFamily="18" charset="0"/>
              </a:rPr>
            </a:br>
            <a:endParaRPr lang="en-US" sz="3600" b="1" dirty="0" smtClean="0">
              <a:solidFill>
                <a:schemeClr val="accent1"/>
              </a:solidFill>
              <a:latin typeface="Times New Roman" pitchFamily="18" charset="0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>
            <p:ph idx="1"/>
          </p:nvPr>
        </p:nvGraphicFramePr>
        <p:xfrm>
          <a:off x="277813" y="2138363"/>
          <a:ext cx="8262937" cy="4486275"/>
        </p:xfrm>
        <a:graphic>
          <a:graphicData uri="http://schemas.openxmlformats.org/presentationml/2006/ole">
            <p:oleObj spid="_x0000_s3074" name="Chart" r:id="rId4" imgW="8858402" imgH="4810049" progId="MSGraph.Chart.8">
              <p:embed followColorScheme="full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State Appropriations</a:t>
            </a:r>
            <a:endParaRPr lang="en-US" dirty="0">
              <a:solidFill>
                <a:srgbClr val="FF66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81001" y="1904999"/>
          <a:ext cx="8229599" cy="41024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6030"/>
                <a:gridCol w="1057013"/>
                <a:gridCol w="1271952"/>
                <a:gridCol w="1112107"/>
                <a:gridCol w="1088982"/>
                <a:gridCol w="1283515"/>
              </a:tblGrid>
              <a:tr h="66232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6600"/>
                          </a:solidFill>
                        </a:rPr>
                        <a:t>2008</a:t>
                      </a:r>
                    </a:p>
                    <a:p>
                      <a:pPr algn="ctr"/>
                      <a:endParaRPr lang="en-US" sz="2000" b="1" dirty="0">
                        <a:solidFill>
                          <a:srgbClr val="FF66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2009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2010</a:t>
                      </a:r>
                      <a:endParaRPr lang="en-US" sz="20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2011</a:t>
                      </a:r>
                      <a:endParaRPr lang="en-US" sz="20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Reduction</a:t>
                      </a:r>
                    </a:p>
                    <a:p>
                      <a:pPr algn="ctr"/>
                      <a:endParaRPr lang="en-US" sz="20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62322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Continuing State Appropriations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 smtClean="0">
                          <a:solidFill>
                            <a:srgbClr val="FF6600"/>
                          </a:solidFill>
                        </a:rPr>
                        <a:t>$336.7</a:t>
                      </a:r>
                      <a:endParaRPr lang="en-US" sz="2000" b="1" baseline="0" dirty="0">
                        <a:solidFill>
                          <a:srgbClr val="FF66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</a:rPr>
                        <a:t>$293.7</a:t>
                      </a:r>
                      <a:endParaRPr lang="en-US" sz="20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</a:rPr>
                        <a:t>   $52.6</a:t>
                      </a:r>
                      <a:endParaRPr lang="en-US" sz="20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7723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 smtClean="0">
                          <a:solidFill>
                            <a:srgbClr val="FF6600"/>
                          </a:solidFill>
                        </a:rPr>
                        <a:t> $336.7</a:t>
                      </a:r>
                      <a:endParaRPr lang="en-US" sz="2000" b="1" baseline="0" dirty="0">
                        <a:solidFill>
                          <a:srgbClr val="FF66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</a:rPr>
                        <a:t>  $260.7</a:t>
                      </a:r>
                      <a:endParaRPr lang="en-US" sz="20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</a:rPr>
                        <a:t>   $ 76.0</a:t>
                      </a:r>
                      <a:endParaRPr lang="en-US" sz="20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62322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 smtClean="0">
                          <a:solidFill>
                            <a:srgbClr val="FF6600"/>
                          </a:solidFill>
                        </a:rPr>
                        <a:t> $336.7</a:t>
                      </a:r>
                      <a:endParaRPr lang="en-US" sz="2000" b="1" baseline="0" dirty="0">
                        <a:solidFill>
                          <a:srgbClr val="FF66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</a:rPr>
                        <a:t>  $242.8</a:t>
                      </a:r>
                    </a:p>
                    <a:p>
                      <a:endParaRPr lang="en-US" sz="20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</a:rPr>
                        <a:t>   $ 93.9</a:t>
                      </a:r>
                    </a:p>
                    <a:p>
                      <a:endParaRPr lang="en-US" sz="20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62322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One-time proration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</a:rPr>
                        <a:t>  $  32.3</a:t>
                      </a:r>
                      <a:endParaRPr lang="en-US" sz="20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</a:rPr>
                        <a:t>   $ 19.5</a:t>
                      </a:r>
                      <a:endParaRPr lang="en-US" sz="20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</a:rPr>
                        <a:t>   $ 51.8</a:t>
                      </a:r>
                    </a:p>
                    <a:p>
                      <a:endParaRPr lang="en-US" sz="20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3352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TOTAL Reductions</a:t>
                      </a:r>
                    </a:p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         over 3 Years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 $274.3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7772400" cy="11430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FF6600"/>
                </a:solidFill>
                <a:latin typeface="Times New Roman" pitchFamily="18" charset="0"/>
              </a:rPr>
              <a:t>Auburn University-Main Campus</a:t>
            </a:r>
            <a:br>
              <a:rPr lang="en-US" sz="3600" b="1" dirty="0" smtClean="0">
                <a:solidFill>
                  <a:srgbClr val="FF6600"/>
                </a:solidFill>
                <a:latin typeface="Times New Roman" pitchFamily="18" charset="0"/>
              </a:rPr>
            </a:br>
            <a:r>
              <a:rPr lang="en-US" sz="3200" b="1" dirty="0" smtClean="0">
                <a:solidFill>
                  <a:srgbClr val="FF6600"/>
                </a:solidFill>
                <a:latin typeface="Times New Roman" pitchFamily="18" charset="0"/>
              </a:rPr>
              <a:t>Proposed FY11 </a:t>
            </a:r>
            <a:r>
              <a:rPr lang="en-US" sz="3200" b="1" dirty="0" smtClean="0">
                <a:solidFill>
                  <a:srgbClr val="FF6600"/>
                </a:solidFill>
                <a:latin typeface="Times New Roman" pitchFamily="18" charset="0"/>
              </a:rPr>
              <a:t>Auxiliary Budget - $105M</a:t>
            </a:r>
            <a:endParaRPr lang="en-US" sz="3200" dirty="0">
              <a:solidFill>
                <a:srgbClr val="FF66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80010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More Auxiliaries</a:t>
            </a:r>
            <a:br>
              <a:rPr lang="en-US" dirty="0" smtClean="0">
                <a:solidFill>
                  <a:srgbClr val="FF6600"/>
                </a:solidFill>
              </a:rPr>
            </a:b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Auxiliary funds</a:t>
            </a:r>
          </a:p>
          <a:p>
            <a:pPr lvl="1"/>
            <a:r>
              <a:rPr lang="en-US" dirty="0" smtClean="0"/>
              <a:t>Self-supporting</a:t>
            </a:r>
          </a:p>
          <a:p>
            <a:pPr lvl="1"/>
            <a:r>
              <a:rPr lang="en-US" dirty="0" smtClean="0"/>
              <a:t>Each auxiliary assessed 6.3% for administrative costs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0010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All Divisions – Salary Supplement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8991600" cy="4343400"/>
          </a:xfrm>
        </p:spPr>
        <p:txBody>
          <a:bodyPr/>
          <a:lstStyle/>
          <a:p>
            <a:r>
              <a:rPr lang="en-US" dirty="0" smtClean="0"/>
              <a:t>One-time </a:t>
            </a:r>
            <a:r>
              <a:rPr lang="en-US" dirty="0" smtClean="0"/>
              <a:t>merit-based salary supplement to be paid in December, 2010</a:t>
            </a:r>
          </a:p>
          <a:p>
            <a:r>
              <a:rPr lang="en-US" dirty="0" smtClean="0"/>
              <a:t>Eligibility – regular/continuing employee prior to June 1, 2010</a:t>
            </a:r>
          </a:p>
          <a:p>
            <a:r>
              <a:rPr lang="en-US" dirty="0" smtClean="0"/>
              <a:t>Based on documented performance </a:t>
            </a:r>
            <a:r>
              <a:rPr lang="en-US" dirty="0" smtClean="0"/>
              <a:t>appraisals</a:t>
            </a:r>
            <a:endParaRPr lang="en-US" dirty="0" smtClean="0"/>
          </a:p>
          <a:p>
            <a:r>
              <a:rPr lang="en-US" dirty="0" smtClean="0"/>
              <a:t>Individual supplements at 0-6% of base salary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0" y="63246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8</a:t>
            </a:r>
            <a:endParaRPr 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0772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All Divisions – Salary Supplement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001000" cy="4419600"/>
          </a:xfrm>
        </p:spPr>
        <p:txBody>
          <a:bodyPr/>
          <a:lstStyle/>
          <a:p>
            <a:r>
              <a:rPr lang="en-US" dirty="0" smtClean="0"/>
              <a:t>Allocation to Colleges/VPs – 4% on </a:t>
            </a:r>
            <a:r>
              <a:rPr lang="en-US" dirty="0" smtClean="0"/>
              <a:t>filled and eligible positions on base </a:t>
            </a:r>
            <a:r>
              <a:rPr lang="en-US" dirty="0" smtClean="0"/>
              <a:t>budget funds</a:t>
            </a:r>
          </a:p>
          <a:p>
            <a:r>
              <a:rPr lang="en-US" dirty="0" smtClean="0"/>
              <a:t>Source – general fund balances, auxiliary funds and other soft funds</a:t>
            </a:r>
          </a:p>
          <a:p>
            <a:r>
              <a:rPr lang="en-US" dirty="0" smtClean="0"/>
              <a:t>Divisional breakdown</a:t>
            </a:r>
          </a:p>
          <a:p>
            <a:pPr lvl="1"/>
            <a:r>
              <a:rPr lang="en-US" sz="2400" dirty="0" smtClean="0"/>
              <a:t>AU -   $13.7M</a:t>
            </a:r>
          </a:p>
          <a:p>
            <a:pPr lvl="1"/>
            <a:r>
              <a:rPr lang="en-US" sz="2400" dirty="0" smtClean="0"/>
              <a:t>AUM - $1.8M</a:t>
            </a:r>
          </a:p>
          <a:p>
            <a:pPr lvl="1"/>
            <a:r>
              <a:rPr lang="en-US" sz="2400" dirty="0" smtClean="0"/>
              <a:t>AAES-$1.3M</a:t>
            </a:r>
          </a:p>
          <a:p>
            <a:pPr lvl="1"/>
            <a:r>
              <a:rPr lang="en-US" sz="2400" dirty="0" smtClean="0"/>
              <a:t>ACES-$1.5M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0" y="6324600"/>
            <a:ext cx="542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9</a:t>
            </a: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ject Overview">
  <a:themeElements>
    <a:clrScheme name="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ED4722"/>
      </a:accent1>
      <a:accent2>
        <a:srgbClr val="19E329"/>
      </a:accent2>
      <a:accent3>
        <a:srgbClr val="AAB8E2"/>
      </a:accent3>
      <a:accent4>
        <a:srgbClr val="DADADA"/>
      </a:accent4>
      <a:accent5>
        <a:srgbClr val="F4B1AB"/>
      </a:accent5>
      <a:accent6>
        <a:srgbClr val="16CE24"/>
      </a:accent6>
      <a:hlink>
        <a:srgbClr val="FF3300"/>
      </a:hlink>
      <a:folHlink>
        <a:srgbClr val="FF7C80"/>
      </a:folHlink>
    </a:clrScheme>
    <a:fontScheme name="Project Overview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lnDef>
  </a:objectDefaults>
  <a:extraClrSchemeLst>
    <a:extraClrScheme>
      <a:clrScheme name="Project Overview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Overview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Overview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 Template3</Template>
  <TotalTime>31671</TotalTime>
  <Words>345</Words>
  <Application>Microsoft Office PowerPoint</Application>
  <PresentationFormat>On-screen Show (4:3)</PresentationFormat>
  <Paragraphs>103</Paragraphs>
  <Slides>14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Project Overview</vt:lpstr>
      <vt:lpstr>Microsoft Graph Chart</vt:lpstr>
      <vt:lpstr>Budget Update to University Senate</vt:lpstr>
      <vt:lpstr>Agenda</vt:lpstr>
      <vt:lpstr>Total FY11  Proposed Budget by Division $ 937M</vt:lpstr>
      <vt:lpstr>Auburn University-Main Campus Proposed FY11 Total Budget - $744M </vt:lpstr>
      <vt:lpstr>State Appropriations</vt:lpstr>
      <vt:lpstr>Auburn University-Main Campus Proposed FY11 Auxiliary Budget - $105M</vt:lpstr>
      <vt:lpstr>More Auxiliaries </vt:lpstr>
      <vt:lpstr>All Divisions – Salary Supplement</vt:lpstr>
      <vt:lpstr>All Divisions – Salary Supplement</vt:lpstr>
      <vt:lpstr>Slide 10</vt:lpstr>
      <vt:lpstr>Stimulus</vt:lpstr>
      <vt:lpstr>FY11 SFSF Allocations-Main Campus</vt:lpstr>
      <vt:lpstr>FY11 SFSF Allocations-Main Campus</vt:lpstr>
      <vt:lpstr>Outlook</vt:lpstr>
    </vt:vector>
  </TitlesOfParts>
  <Company>Auburn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 DEBT ANALYSIS</dc:title>
  <dc:creator>smithmc</dc:creator>
  <cp:lastModifiedBy>SMITHMC</cp:lastModifiedBy>
  <cp:revision>98</cp:revision>
  <dcterms:created xsi:type="dcterms:W3CDTF">2006-08-09T01:35:32Z</dcterms:created>
  <dcterms:modified xsi:type="dcterms:W3CDTF">2010-10-11T21:28:27Z</dcterms:modified>
</cp:coreProperties>
</file>