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94660"/>
  </p:normalViewPr>
  <p:slideViewPr>
    <p:cSldViewPr>
      <p:cViewPr varScale="1">
        <p:scale>
          <a:sx n="104" d="100"/>
          <a:sy n="104" d="100"/>
        </p:scale>
        <p:origin x="-18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1EE531-F759-4A5E-8444-A16B54CFECCB}" type="datetimeFigureOut">
              <a:rPr lang="en-US" smtClean="0"/>
              <a:pPr/>
              <a:t>9/15/2010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790BE-3C1F-46F5-801B-FC9793656E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1EE531-F759-4A5E-8444-A16B54CFECCB}" type="datetimeFigureOut">
              <a:rPr lang="en-US" smtClean="0"/>
              <a:pPr/>
              <a:t>9/15/2010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790BE-3C1F-46F5-801B-FC9793656E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1EE531-F759-4A5E-8444-A16B54CFECCB}" type="datetimeFigureOut">
              <a:rPr lang="en-US" smtClean="0"/>
              <a:pPr/>
              <a:t>9/15/2010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790BE-3C1F-46F5-801B-FC9793656E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1EE531-F759-4A5E-8444-A16B54CFECCB}" type="datetimeFigureOut">
              <a:rPr lang="en-US" smtClean="0"/>
              <a:pPr/>
              <a:t>9/15/2010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790BE-3C1F-46F5-801B-FC9793656E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1EE531-F759-4A5E-8444-A16B54CFECCB}" type="datetimeFigureOut">
              <a:rPr lang="en-US" smtClean="0"/>
              <a:pPr/>
              <a:t>9/15/2010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790BE-3C1F-46F5-801B-FC9793656E7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1EE531-F759-4A5E-8444-A16B54CFECCB}" type="datetimeFigureOut">
              <a:rPr lang="en-US" smtClean="0"/>
              <a:pPr/>
              <a:t>9/15/2010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790BE-3C1F-46F5-801B-FC9793656E7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1EE531-F759-4A5E-8444-A16B54CFECCB}" type="datetimeFigureOut">
              <a:rPr lang="en-US" smtClean="0"/>
              <a:pPr/>
              <a:t>9/15/2010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3790BE-3C1F-46F5-801B-FC9793656E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1EE531-F759-4A5E-8444-A16B54CFECCB}" type="datetimeFigureOut">
              <a:rPr lang="en-US" smtClean="0"/>
              <a:pPr/>
              <a:t>9/15/2010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3790BE-3C1F-46F5-801B-FC9793656E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1EE531-F759-4A5E-8444-A16B54CFECCB}" type="datetimeFigureOut">
              <a:rPr lang="en-US" smtClean="0"/>
              <a:pPr/>
              <a:t>9/15/2010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3790BE-3C1F-46F5-801B-FC9793656E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1EE531-F759-4A5E-8444-A16B54CFECCB}" type="datetimeFigureOut">
              <a:rPr lang="en-US" smtClean="0"/>
              <a:pPr/>
              <a:t>9/15/2010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790BE-3C1F-46F5-801B-FC9793656E7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1EE531-F759-4A5E-8444-A16B54CFECCB}" type="datetimeFigureOut">
              <a:rPr lang="en-US" smtClean="0"/>
              <a:pPr/>
              <a:t>9/15/2010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790BE-3C1F-46F5-801B-FC9793656E7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1EE531-F759-4A5E-8444-A16B54CFECCB}" type="datetimeFigureOut">
              <a:rPr lang="en-US" smtClean="0"/>
              <a:pPr/>
              <a:t>9/15/2010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790BE-3C1F-46F5-801B-FC9793656E7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AU SCHOLARSHIP INCENTIVE POLICY </a:t>
            </a:r>
            <a:endParaRPr lang="en-US" dirty="0"/>
          </a:p>
        </p:txBody>
      </p:sp>
      <p:sp>
        <p:nvSpPr>
          <p:cNvPr id="3" name="Subtitle 2"/>
          <p:cNvSpPr>
            <a:spLocks noGrp="1"/>
          </p:cNvSpPr>
          <p:nvPr>
            <p:ph type="subTitle" idx="1"/>
          </p:nvPr>
        </p:nvSpPr>
        <p:spPr/>
        <p:txBody>
          <a:bodyPr/>
          <a:lstStyle/>
          <a:p>
            <a:r>
              <a:rPr lang="en-US" dirty="0" smtClean="0"/>
              <a:t>Faculty Research Committee</a:t>
            </a:r>
          </a:p>
          <a:p>
            <a:r>
              <a:rPr lang="en-US" dirty="0" smtClean="0"/>
              <a:t>Presented by Bruce Smith, Chair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1.  PREAMBLE </a:t>
            </a:r>
          </a:p>
        </p:txBody>
      </p:sp>
      <p:sp>
        <p:nvSpPr>
          <p:cNvPr id="3" name="Content Placeholder 2"/>
          <p:cNvSpPr>
            <a:spLocks noGrp="1"/>
          </p:cNvSpPr>
          <p:nvPr>
            <p:ph idx="1"/>
          </p:nvPr>
        </p:nvSpPr>
        <p:spPr/>
        <p:txBody>
          <a:bodyPr>
            <a:normAutofit/>
          </a:bodyPr>
          <a:lstStyle/>
          <a:p>
            <a:pPr>
              <a:buNone/>
            </a:pPr>
            <a:r>
              <a:rPr lang="en-US" dirty="0"/>
              <a:t>Externally sponsored academic activity involving university faculty, whether teaching, research, outreach or service, is presumed to satisfy the academic needs of the university and the academically related objectives of the sponsoring agency. The university provides faculty and facilities while the sponsor provides funds for the activities.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PREAMBLE</a:t>
            </a:r>
            <a:endParaRPr lang="en-US" dirty="0"/>
          </a:p>
        </p:txBody>
      </p:sp>
      <p:sp>
        <p:nvSpPr>
          <p:cNvPr id="3" name="Content Placeholder 2"/>
          <p:cNvSpPr>
            <a:spLocks noGrp="1"/>
          </p:cNvSpPr>
          <p:nvPr>
            <p:ph idx="1"/>
          </p:nvPr>
        </p:nvSpPr>
        <p:spPr/>
        <p:txBody>
          <a:bodyPr>
            <a:normAutofit/>
          </a:bodyPr>
          <a:lstStyle/>
          <a:p>
            <a:pPr>
              <a:buNone/>
            </a:pPr>
            <a:r>
              <a:rPr lang="en-US" dirty="0" smtClean="0"/>
              <a:t>Because </a:t>
            </a:r>
            <a:r>
              <a:rPr lang="en-US" dirty="0"/>
              <a:t>faculty time and effort are required, it is reasonable for the university to request funds from the sponsor to support faculty effort. Whenever possible, it is prudent for the university to dedicate released funds in ways that enhance its academic activities. The purpose of this policy is to provide a direct incentive to faculty who receive extramural funding that includes salary support.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2.  GUIDING PRINCIPLES </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a:t>1. When appropriate, sponsoring agencies that have objectives compatible with AU’s academic enterprise may provide funds to support faculty time and effort. Such funds should be substituted for AU funds (state funds, endowment, etc…) that have been dedicated to faculty members’ base salaries. </a:t>
            </a:r>
          </a:p>
          <a:p>
            <a:pPr>
              <a:buNone/>
            </a:pPr>
            <a:r>
              <a:rPr lang="en-US" dirty="0"/>
              <a:t> </a:t>
            </a:r>
          </a:p>
          <a:p>
            <a:pPr>
              <a:buNone/>
            </a:pPr>
            <a:r>
              <a:rPr lang="en-US" dirty="0"/>
              <a:t>2. Eligible funds released when a faculty activity, i.e., teaching, research, outreach or service, is supported by an extramural grant or contract may be used to create an incentive pool within each department to further its academic activities.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GUIDING PRINCIPLES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3. The </a:t>
            </a:r>
            <a:r>
              <a:rPr lang="en-US" dirty="0"/>
              <a:t>incentive pool may be used to provide funds for travel, equipment, faculty salary supplements, graduate student support, and other activities that enhance the academic mission. </a:t>
            </a:r>
          </a:p>
          <a:p>
            <a:pPr>
              <a:buNone/>
            </a:pPr>
            <a:r>
              <a:rPr lang="en-US" dirty="0"/>
              <a:t> </a:t>
            </a:r>
          </a:p>
          <a:p>
            <a:pPr>
              <a:buNone/>
            </a:pPr>
            <a:r>
              <a:rPr lang="en-US" dirty="0"/>
              <a:t>4. Each department or unit may determine the manner of distributing its own incentive funds with the intent of providing an incentive to the faculty member generating the funds.</a:t>
            </a:r>
          </a:p>
          <a:p>
            <a:pPr>
              <a:buNone/>
            </a:pPr>
            <a:r>
              <a:rPr lang="en-US" dirty="0"/>
              <a:t> </a:t>
            </a:r>
          </a:p>
          <a:p>
            <a:pPr>
              <a:buNone/>
            </a:pPr>
            <a:r>
              <a:rPr lang="en-US" dirty="0"/>
              <a:t>5. Incentives for faculty members with joint appointments, or with appointments funded from multiple sources should be negotiated between the funding units.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GUIDING PRINCIPLES </a:t>
            </a:r>
            <a:endParaRPr lang="en-US" dirty="0"/>
          </a:p>
        </p:txBody>
      </p:sp>
      <p:sp>
        <p:nvSpPr>
          <p:cNvPr id="3" name="Content Placeholder 2"/>
          <p:cNvSpPr>
            <a:spLocks noGrp="1"/>
          </p:cNvSpPr>
          <p:nvPr>
            <p:ph idx="1"/>
          </p:nvPr>
        </p:nvSpPr>
        <p:spPr/>
        <p:txBody>
          <a:bodyPr>
            <a:normAutofit fontScale="25000" lnSpcReduction="20000"/>
          </a:bodyPr>
          <a:lstStyle/>
          <a:p>
            <a:pPr>
              <a:buNone/>
            </a:pPr>
            <a:r>
              <a:rPr lang="en-US" sz="9600" dirty="0"/>
              <a:t>6. The base salary or contract salary of individual faculty members may not be altered by the receipt of incentive salary. </a:t>
            </a:r>
            <a:endParaRPr lang="en-US" sz="9600" dirty="0" smtClean="0"/>
          </a:p>
          <a:p>
            <a:pPr>
              <a:buNone/>
            </a:pPr>
            <a:endParaRPr lang="en-US" sz="9600" dirty="0"/>
          </a:p>
          <a:p>
            <a:pPr>
              <a:buNone/>
            </a:pPr>
            <a:r>
              <a:rPr lang="en-US" sz="9600" dirty="0"/>
              <a:t> </a:t>
            </a:r>
            <a:r>
              <a:rPr lang="en-US" sz="9600" dirty="0" smtClean="0"/>
              <a:t>7</a:t>
            </a:r>
            <a:r>
              <a:rPr lang="en-US" sz="9600" dirty="0"/>
              <a:t>. This policy does not restrict the amount that may be secured for summer salary for faculty with 9-month appointments</a:t>
            </a:r>
            <a:r>
              <a:rPr lang="en-US" sz="9600" dirty="0" smtClean="0"/>
              <a:t>.</a:t>
            </a:r>
          </a:p>
          <a:p>
            <a:pPr>
              <a:buNone/>
            </a:pPr>
            <a:endParaRPr lang="en-US" sz="9600" dirty="0"/>
          </a:p>
          <a:p>
            <a:pPr>
              <a:buNone/>
            </a:pPr>
            <a:r>
              <a:rPr lang="en-US" sz="9600" dirty="0"/>
              <a:t> </a:t>
            </a:r>
            <a:r>
              <a:rPr lang="en-US" sz="9600" dirty="0" smtClean="0"/>
              <a:t>8</a:t>
            </a:r>
            <a:r>
              <a:rPr lang="en-US" sz="9600" dirty="0"/>
              <a:t>.  The particular incentive(s) to be received, as described in 2.3 above, are to be negotiated between the faculty member receiving the eligible extramural funding and the appropriate department head or chair</a:t>
            </a:r>
            <a:r>
              <a:rPr lang="en-US" sz="9600" dirty="0" smtClean="0"/>
              <a:t>.</a:t>
            </a:r>
          </a:p>
          <a:p>
            <a:pPr>
              <a:buNone/>
            </a:pPr>
            <a:endParaRPr lang="en-US" sz="9600" dirty="0"/>
          </a:p>
          <a:p>
            <a:pPr>
              <a:buNone/>
            </a:pPr>
            <a:r>
              <a:rPr lang="en-US" sz="9600" dirty="0"/>
              <a:t> </a:t>
            </a:r>
            <a:r>
              <a:rPr lang="en-US" sz="9600" dirty="0" smtClean="0"/>
              <a:t>9</a:t>
            </a:r>
            <a:r>
              <a:rPr lang="en-US" sz="9600" dirty="0"/>
              <a:t>. The Provost and Vice President for Research must approve each department or unit’s plans for distributing funds. </a:t>
            </a:r>
          </a:p>
          <a:p>
            <a:pPr>
              <a:buNone/>
            </a:pPr>
            <a:endParaRPr lang="en-US" sz="51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3.  </a:t>
            </a:r>
            <a:r>
              <a:rPr lang="en-US" sz="3600" b="1" dirty="0"/>
              <a:t>REQUESTS FOR SALARY SUPPORT ON GRANTS AND CONTRACTS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a:t>Faculty members who apply for externally funded grants or contracts should request a percentage of their total salary, including fringe benefits, from the extramural source, consistent with the time commitment to conduct the proposed academic activity, unless excluded by the funding agency. </a:t>
            </a:r>
          </a:p>
          <a:p>
            <a:pPr>
              <a:buNone/>
            </a:pPr>
            <a:r>
              <a:rPr lang="en-US" dirty="0"/>
              <a:t> </a:t>
            </a:r>
          </a:p>
          <a:p>
            <a:pPr>
              <a:buNone/>
            </a:pPr>
            <a:r>
              <a:rPr lang="en-US" dirty="0"/>
              <a:t>All faculty funded from AU sources, unless otherwise restricted, are eligible. Individuals, who are split-funded from eligible and ineligible sources, will be eligible to participate with that portion of their salary supported by eligible funds. </a:t>
            </a:r>
          </a:p>
          <a:p>
            <a:pPr>
              <a:buNone/>
            </a:pPr>
            <a:r>
              <a:rPr lang="en-US" dirty="0"/>
              <a:t> </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3.  </a:t>
            </a:r>
            <a:r>
              <a:rPr lang="en-US" sz="3600" b="1" dirty="0"/>
              <a:t>REQUESTS FOR SALARY SUPPORT ON GRANTS AND CONTRACTS </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a:t> </a:t>
            </a:r>
          </a:p>
          <a:p>
            <a:pPr>
              <a:buNone/>
            </a:pPr>
            <a:r>
              <a:rPr lang="en-US" dirty="0"/>
              <a:t>A faculty member may be eligible for an incentive supplement from the incentive pool not to exceed 20% of their annualized base salary. The faculty member and the department chair will execute a written contract for the specific amount of the incentive award. The academic incentive allocation to faculty will be made once a year at the end of the fiscal year. </a:t>
            </a:r>
          </a:p>
          <a:p>
            <a:pPr>
              <a:buNone/>
            </a:pPr>
            <a:r>
              <a:rPr lang="en-US" dirty="0"/>
              <a:t> </a:t>
            </a:r>
          </a:p>
          <a:p>
            <a:pPr>
              <a:buNone/>
            </a:pPr>
            <a:r>
              <a:rPr lang="en-US" dirty="0"/>
              <a:t>Each contract for academic incentive salary must be approved by the Dean and the appropriate Vice President. </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320</Words>
  <Application>Microsoft Office PowerPoint</Application>
  <PresentationFormat>On-screen Show (4:3)</PresentationFormat>
  <Paragraphs>35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AU SCHOLARSHIP INCENTIVE POLICY </vt:lpstr>
      <vt:lpstr>1.  PREAMBLE </vt:lpstr>
      <vt:lpstr>PREAMBLE</vt:lpstr>
      <vt:lpstr>2.  GUIDING PRINCIPLES </vt:lpstr>
      <vt:lpstr>GUIDING PRINCIPLES  </vt:lpstr>
      <vt:lpstr>GUIDING PRINCIPLES </vt:lpstr>
      <vt:lpstr>3.  REQUESTS FOR SALARY SUPPORT ON GRANTS AND CONTRACTS </vt:lpstr>
      <vt:lpstr>3.  REQUESTS FOR SALARY SUPPORT ON GRANTS AND CONTRACTS </vt:lpstr>
    </vt:vector>
  </TitlesOfParts>
  <Company>College of Business, Auburn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 SCHOLARSHIP INCENTIVE POLICY </dc:title>
  <dc:creator>CLAIRE</dc:creator>
  <cp:lastModifiedBy>crutccl</cp:lastModifiedBy>
  <cp:revision>2</cp:revision>
  <dcterms:created xsi:type="dcterms:W3CDTF">2010-09-03T15:07:25Z</dcterms:created>
  <dcterms:modified xsi:type="dcterms:W3CDTF">2010-09-15T16:11:23Z</dcterms:modified>
</cp:coreProperties>
</file>