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58" r:id="rId3"/>
    <p:sldId id="260" r:id="rId4"/>
    <p:sldId id="261" r:id="rId5"/>
    <p:sldId id="268" r:id="rId6"/>
    <p:sldId id="272" r:id="rId7"/>
    <p:sldId id="265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FE39764-F7FF-4E28-9AD4-FBFAF5FFF58C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75E6E5-51F4-4B31-8A08-13F910E61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0DC328-7FEF-4B48-8480-7B09D8387F66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7F6AE6-8526-4C59-9A36-6DF0DD6C0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8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Sciences (all aspects/inter-relationships: basic, applied, translational, outreach, policy, etc)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6AE6-8526-4C59-9A36-6DF0DD6C0B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Identifying strategic priorities for consideration in our new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0473A-887A-4A8B-9F65-629C8DF0579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4B50-1936-4718-BDE8-3CBAA27BEBC5}" type="datetimeFigureOut">
              <a:rPr lang="en-US" smtClean="0"/>
              <a:pPr/>
              <a:t>8/20/2011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6096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AU Intramural Grants Program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/>
            </a:r>
            <a:b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AU-IGP) </a:t>
            </a:r>
            <a:r>
              <a:rPr lang="en-US" sz="4000" b="1" dirty="0" smtClean="0">
                <a:solidFill>
                  <a:srgbClr val="FF6600"/>
                </a:solidFill>
                <a:latin typeface="Adobe Caslon Pro" pitchFamily="18" charset="0"/>
              </a:rPr>
              <a:t>2011-2012</a:t>
            </a:r>
            <a:endParaRPr lang="en-US" sz="4000" b="1" dirty="0">
              <a:solidFill>
                <a:srgbClr val="FF6600"/>
              </a:solidFill>
              <a:latin typeface="Adobe Caslon Pr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891367"/>
            <a:ext cx="6858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The inaugural 2010-2011 program, with required matching funds, allocated in excess of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$3,000,000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.</a:t>
            </a:r>
          </a:p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For the 2011-12 program, with required matching support outlined in the call, the total funding for scholarly efforts of faculty should exceed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$2,000,000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.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00200"/>
            <a:ext cx="7924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no Pro" pitchFamily="18" charset="0"/>
                <a:ea typeface="Times New Roman"/>
              </a:rPr>
              <a:t>Four levels of competition </a:t>
            </a:r>
            <a:r>
              <a:rPr lang="en-US" sz="2000" b="1" dirty="0" smtClean="0">
                <a:latin typeface="Arno Pro" pitchFamily="18" charset="0"/>
                <a:ea typeface="Times New Roman"/>
              </a:rPr>
              <a:t>(OVPR contribution)</a:t>
            </a:r>
            <a:r>
              <a:rPr lang="en-US" sz="2000" dirty="0" smtClean="0">
                <a:latin typeface="Arno Pro" pitchFamily="18" charset="0"/>
                <a:ea typeface="Times New Roman"/>
              </a:rPr>
              <a:t>: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1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Seed Research/Scholarship Proposals </a:t>
            </a:r>
            <a:r>
              <a:rPr lang="en-US" sz="2000" b="1" dirty="0" smtClean="0">
                <a:latin typeface="Arno Pro" pitchFamily="18" charset="0"/>
              </a:rPr>
              <a:t>($2000)</a:t>
            </a:r>
          </a:p>
          <a:p>
            <a:pPr marL="685800" lvl="1" indent="-228600"/>
            <a:r>
              <a:rPr lang="en-US" sz="2000" b="1" dirty="0" smtClean="0">
                <a:latin typeface="Arno Pro" pitchFamily="18" charset="0"/>
              </a:rPr>
              <a:t>	</a:t>
            </a:r>
            <a:r>
              <a:rPr lang="en-US" sz="2000" dirty="0" smtClean="0">
                <a:latin typeface="Arno Pro" pitchFamily="18" charset="0"/>
              </a:rPr>
              <a:t>Individual investigator driven projects working on a new research program or 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2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Exploratory Interdisciplinary Research/Scholarship Proposals </a:t>
            </a:r>
            <a:r>
              <a:rPr lang="en-US" sz="2000" b="1" dirty="0" smtClean="0">
                <a:latin typeface="Arno Pro" pitchFamily="18" charset="0"/>
              </a:rPr>
              <a:t>($3750)</a:t>
            </a:r>
            <a:r>
              <a:rPr lang="en-US" sz="2000" dirty="0" smtClean="0">
                <a:latin typeface="Arno Pro" pitchFamily="18" charset="0"/>
              </a:rPr>
              <a:t> Faculty from at least two departments/schools/ colleges working on a new research program or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3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– Developmental Interdisciplinary Research/Scholarship Proposals</a:t>
            </a:r>
            <a:r>
              <a:rPr lang="en-US" sz="2000" dirty="0" smtClean="0">
                <a:latin typeface="Arno Pro" pitchFamily="18" charset="0"/>
              </a:rPr>
              <a:t> </a:t>
            </a:r>
            <a:r>
              <a:rPr lang="en-US" sz="2000" b="1" dirty="0" smtClean="0">
                <a:latin typeface="Arno Pro" pitchFamily="18" charset="0"/>
              </a:rPr>
              <a:t>($25,000-$100,000)</a:t>
            </a:r>
            <a:r>
              <a:rPr lang="en-US" sz="2000" dirty="0" smtClean="0">
                <a:latin typeface="Arno Pro" pitchFamily="18" charset="0"/>
              </a:rPr>
              <a:t> Faculty from at least two schools/colleges working on a new research program or scholarly initiative. </a:t>
            </a:r>
          </a:p>
          <a:p>
            <a:pPr marL="685800" lvl="1" indent="-2286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Level 4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–  Interdisciplinary Equipment Proposals </a:t>
            </a:r>
            <a:r>
              <a:rPr lang="en-US" sz="2000" b="1" dirty="0" smtClean="0">
                <a:latin typeface="Arno Pro" pitchFamily="18" charset="0"/>
              </a:rPr>
              <a:t>($25,000-$100,000)</a:t>
            </a:r>
            <a:r>
              <a:rPr lang="en-US" sz="2000" dirty="0" smtClean="0">
                <a:latin typeface="Arno Pro" pitchFamily="18" charset="0"/>
              </a:rPr>
              <a:t> Faculty from at least two schools/colleges must demonstrate need. </a:t>
            </a:r>
            <a:endParaRPr lang="en-US" sz="2000" dirty="0">
              <a:latin typeface="Arno Pro" pitchFamily="18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27287"/>
            <a:ext cx="8610600" cy="392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AU-IGP was designed be all inclusive across all colleges/schools. </a:t>
            </a:r>
          </a:p>
          <a:p>
            <a:pPr marL="228600" indent="-2286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Levels 2-4 provide a broad spectra of targeted areas including:</a:t>
            </a: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 Sciences (all aspects: basic/applied/translational/ outreach/policy/etc)</a:t>
            </a: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 Safety (same considerations)</a:t>
            </a: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Energy and the Environment (same considerations)</a:t>
            </a: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Transportation</a:t>
            </a:r>
          </a:p>
          <a:p>
            <a:pPr marL="804863" lvl="1" indent="-2286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Advanced science innovation and commerce</a:t>
            </a:r>
          </a:p>
          <a:p>
            <a:pPr marL="804863" lvl="1" indent="-228600">
              <a:lnSpc>
                <a:spcPct val="90000"/>
              </a:lnSpc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Science, Technology, Engineering and Mathematics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Auburn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Intramural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Grants Program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Garamond" pitchFamily="18" charset="0"/>
                <a:ea typeface="+mj-ea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gradFill flip="none" rotWithShape="1">
            <a:path path="rect">
              <a:fillToRect l="50000" t="50000" r="50000" b="50000"/>
            </a:path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ts val="2600"/>
              </a:lnSpc>
              <a:defRPr/>
            </a:pPr>
            <a:endParaRPr lang="en-US" sz="2000" b="1" i="1" dirty="0">
              <a:solidFill>
                <a:srgbClr val="003366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95250" y="11429"/>
            <a:ext cx="1828800" cy="7591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</a:rPr>
              <a:t>Auburn </a:t>
            </a:r>
          </a:p>
          <a:p>
            <a:pPr algn="ctr" eaLnBrk="0" hangingPunct="0">
              <a:lnSpc>
                <a:spcPts val="2600"/>
              </a:lnSpc>
              <a:defRPr/>
            </a:pPr>
            <a:r>
              <a:rPr lang="en-US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</a:rPr>
              <a:t>University</a:t>
            </a:r>
          </a:p>
        </p:txBody>
      </p:sp>
      <p:sp>
        <p:nvSpPr>
          <p:cNvPr id="15364" name="Rectangle 29"/>
          <p:cNvSpPr>
            <a:spLocks noChangeArrowheads="1"/>
          </p:cNvSpPr>
          <p:nvPr/>
        </p:nvSpPr>
        <p:spPr bwMode="auto">
          <a:xfrm>
            <a:off x="2438400" y="304800"/>
            <a:ext cx="4495800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600"/>
              </a:lnSpc>
            </a:pPr>
            <a:r>
              <a:rPr lang="en-US" sz="2200" b="1" i="1">
                <a:solidFill>
                  <a:schemeClr val="bg1"/>
                </a:solidFill>
                <a:latin typeface="Garamond" pitchFamily="18" charset="0"/>
              </a:rPr>
              <a:t>Strategic Interdisciplinary Activities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62000"/>
            <a:ext cx="3276600" cy="2514600"/>
          </a:xfr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4320"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Copperplate Gothic Light" pitchFamily="34" charset="0"/>
              </a:rPr>
              <a:t>Advanced science innovation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Copperplate Gothic Light" pitchFamily="34" charset="0"/>
              </a:rPr>
              <a:t> and commerce laboratories</a:t>
            </a:r>
          </a:p>
          <a:p>
            <a:pPr eaLnBrk="1" hangingPunct="1"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Copperplate Gothic Light" pitchFamily="34" charset="0"/>
              </a:rPr>
              <a:t>(CASIC/NIST)</a:t>
            </a:r>
            <a:endParaRPr lang="en-US" sz="1200" b="1" dirty="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pPr algn="l" eaLnBrk="1" hangingPunct="1">
              <a:defRPr/>
            </a:pPr>
            <a:endParaRPr lang="en-US" sz="8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00350" y="1371600"/>
            <a:ext cx="3048000" cy="1417320"/>
          </a:xfrm>
          <a:prstGeom prst="rect">
            <a:avLst/>
          </a:prstGeom>
          <a:noFill/>
        </p:spPr>
        <p:txBody>
          <a:bodyPr wrap="none" lIns="73152"/>
          <a:lstStyle/>
          <a:p>
            <a:pPr marL="18288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  <a:cs typeface="+mn-cs"/>
              </a:rPr>
              <a:t>Ecosystem health </a:t>
            </a:r>
          </a:p>
          <a:p>
            <a:pPr marL="18288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  <a:cs typeface="+mn-cs"/>
              </a:rPr>
              <a:t>Marine fisheries &amp;  aquaculture</a:t>
            </a:r>
          </a:p>
          <a:p>
            <a:pPr marL="171450" indent="11113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tabLst>
                <a:tab pos="28575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  <a:cs typeface="+mn-cs"/>
              </a:rPr>
              <a:t>Predictive biology &amp; informatics</a:t>
            </a:r>
          </a:p>
          <a:p>
            <a:pPr marL="171450" indent="11113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tabLst>
                <a:tab pos="28575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  <a:cs typeface="+mn-cs"/>
              </a:rPr>
              <a:t>        forecasting</a:t>
            </a:r>
          </a:p>
          <a:p>
            <a:pPr marL="18288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  <a:cs typeface="+mn-cs"/>
              </a:rPr>
              <a:t>Water, food &amp; biofuel quality  labs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28604" y="960120"/>
            <a:ext cx="2805113" cy="1828800"/>
          </a:xfrm>
          <a:prstGeom prst="rect">
            <a:avLst/>
          </a:prstGeom>
          <a:solidFill>
            <a:srgbClr val="7CB40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2"/>
                </a:solidFill>
                <a:latin typeface="Copperplate Gothic Light" pitchFamily="34" charset="0"/>
              </a:rPr>
              <a:t>Energy and Environment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800" b="1" dirty="0">
              <a:solidFill>
                <a:schemeClr val="tx2"/>
              </a:solidFill>
              <a:latin typeface="Copperplate Gothic Light" pitchFamily="34" charset="0"/>
            </a:endParaRP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Renewable energy &amp;  biofuels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Water resources management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Advanced semiconductor </a:t>
            </a:r>
            <a:endParaRPr lang="en-US" sz="1050" b="1" dirty="0" smtClean="0">
              <a:solidFill>
                <a:schemeClr val="bg1"/>
              </a:solidFill>
              <a:latin typeface="Copperplate Gothic Light" pitchFamily="34" charset="0"/>
            </a:endParaRP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Copperplate Gothic Light" pitchFamily="34" charset="0"/>
              </a:rPr>
              <a:t>        </a:t>
            </a: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materials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Nuclear waste storage, stability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    </a:t>
            </a:r>
            <a:r>
              <a:rPr lang="en-US" sz="1050" b="1" dirty="0" smtClean="0">
                <a:solidFill>
                  <a:schemeClr val="bg1"/>
                </a:solidFill>
                <a:latin typeface="Copperplate Gothic Light" pitchFamily="34" charset="0"/>
              </a:rPr>
              <a:t>    and </a:t>
            </a: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re-use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sustainability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"/>
              <a:defRPr/>
            </a:pPr>
            <a:endParaRPr lang="en-US" sz="800" dirty="0">
              <a:solidFill>
                <a:schemeClr val="tx1"/>
              </a:solidFill>
              <a:latin typeface="Copperplate Gothic Light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76200" y="2590800"/>
            <a:ext cx="2895600" cy="13716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dirty="0">
                <a:solidFill>
                  <a:schemeClr val="tx2"/>
                </a:solidFill>
                <a:latin typeface="Copperplate Gothic Light" pitchFamily="34" charset="0"/>
              </a:rPr>
              <a:t>transportation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"/>
              <a:defRPr/>
            </a:pPr>
            <a:endParaRPr lang="en-US" sz="800" b="1" dirty="0">
              <a:solidFill>
                <a:schemeClr val="tx1"/>
              </a:solidFill>
              <a:latin typeface="Copperplate Gothic Light" pitchFamily="34" charset="0"/>
            </a:endParaRPr>
          </a:p>
          <a:p>
            <a:pPr marL="60325" algn="just"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NCAT</a:t>
            </a:r>
          </a:p>
          <a:p>
            <a:pPr marL="60325" algn="just"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Wireless technology</a:t>
            </a:r>
          </a:p>
          <a:p>
            <a:pPr marL="60325" algn="just"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Robotics</a:t>
            </a:r>
          </a:p>
          <a:p>
            <a:pPr marL="60325"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Engine &amp; vehicle testing &amp; research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867400" y="868680"/>
            <a:ext cx="3124200" cy="24688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200" b="1" dirty="0">
              <a:solidFill>
                <a:schemeClr val="tx2">
                  <a:lumMod val="75000"/>
                </a:schemeClr>
              </a:solidFill>
              <a:latin typeface="Copperplate Gothic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AU Health Sciences Initiative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(AUHSI)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"/>
              <a:defRPr/>
            </a:pPr>
            <a:r>
              <a:rPr lang="en-US" sz="1000" b="1" dirty="0">
                <a:solidFill>
                  <a:schemeClr val="bg1"/>
                </a:solidFill>
                <a:latin typeface="Copperplate Gothic Light" pitchFamily="34" charset="0"/>
              </a:rPr>
              <a:t>Patient health safety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"/>
              <a:defRPr/>
            </a:pPr>
            <a:r>
              <a:rPr lang="en-US" sz="1000" b="1" dirty="0">
                <a:solidFill>
                  <a:schemeClr val="bg1"/>
                </a:solidFill>
                <a:latin typeface="Copperplate Gothic Light" pitchFamily="34" charset="0"/>
              </a:rPr>
              <a:t>Environmental health concerns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"/>
              <a:defRPr/>
            </a:pPr>
            <a:r>
              <a:rPr lang="en-US" sz="1000" b="1" dirty="0">
                <a:solidFill>
                  <a:schemeClr val="bg1"/>
                </a:solidFill>
                <a:latin typeface="Copperplate Gothic Light" pitchFamily="34" charset="0"/>
              </a:rPr>
              <a:t>Health care related policy  development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"/>
              <a:defRPr/>
            </a:pPr>
            <a:r>
              <a:rPr lang="en-US" sz="1000" b="1" dirty="0">
                <a:solidFill>
                  <a:schemeClr val="bg1"/>
                </a:solidFill>
                <a:latin typeface="Copperplate Gothic Light" pitchFamily="34" charset="0"/>
              </a:rPr>
              <a:t>Patient treatment and wellness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"/>
              <a:defRPr/>
            </a:pPr>
            <a:r>
              <a:rPr lang="en-US" sz="1000" b="1" dirty="0">
                <a:solidFill>
                  <a:schemeClr val="bg1"/>
                </a:solidFill>
                <a:latin typeface="Copperplate Gothic Light" pitchFamily="34" charset="0"/>
              </a:rPr>
              <a:t>Military demography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352800" y="4617720"/>
            <a:ext cx="2590800" cy="1645920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rIns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dirty="0">
                <a:solidFill>
                  <a:schemeClr val="tx2"/>
                </a:solidFill>
                <a:latin typeface="Copperplate Gothic Light" pitchFamily="34" charset="0"/>
              </a:rPr>
              <a:t>Auburn Research 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dirty="0">
                <a:solidFill>
                  <a:schemeClr val="tx2"/>
                </a:solidFill>
                <a:latin typeface="Copperplate Gothic Light" pitchFamily="34" charset="0"/>
              </a:rPr>
              <a:t>Technology  Foundation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dirty="0">
                <a:solidFill>
                  <a:schemeClr val="tx2"/>
                </a:solidFill>
                <a:latin typeface="Copperplate Gothic Light" pitchFamily="34" charset="0"/>
              </a:rPr>
              <a:t>(ARTF)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" b="1" dirty="0">
              <a:solidFill>
                <a:schemeClr val="tx2"/>
              </a:solidFill>
              <a:latin typeface="Copperplate Gothic Light" pitchFamily="34" charset="0"/>
            </a:endParaRPr>
          </a:p>
          <a:p>
            <a:pPr marL="182563" indent="-71438" algn="just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Research park</a:t>
            </a:r>
          </a:p>
          <a:p>
            <a:pPr marL="182563" indent="-71438" algn="just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Collaboration with industry</a:t>
            </a:r>
          </a:p>
          <a:p>
            <a:pPr marL="182563" indent="-71438" algn="just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Technology transfer</a:t>
            </a:r>
          </a:p>
          <a:p>
            <a:pPr marL="182563" indent="-71438" algn="just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Classified research </a:t>
            </a:r>
          </a:p>
          <a:p>
            <a:pPr marL="182563" indent="-71438" algn="just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tabLst>
                <a:tab pos="173038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       opportunities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19800" y="2697480"/>
            <a:ext cx="2895600" cy="15544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MRI</a:t>
            </a:r>
          </a:p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endParaRPr lang="en-US" sz="400" b="1" dirty="0" err="1">
              <a:solidFill>
                <a:schemeClr val="bg1"/>
              </a:solidFill>
              <a:latin typeface="Copperplate Gothic Light" pitchFamily="34" charset="0"/>
            </a:endParaRPr>
          </a:p>
          <a:p>
            <a:pPr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"/>
              <a:tabLst>
                <a:tab pos="111125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Engineering and multi-disciplinary</a:t>
            </a:r>
          </a:p>
          <a:p>
            <a:pPr>
              <a:spcBef>
                <a:spcPct val="20000"/>
              </a:spcBef>
              <a:buClr>
                <a:srgbClr val="000066"/>
              </a:buClr>
              <a:tabLst>
                <a:tab pos="111125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      college  research</a:t>
            </a:r>
          </a:p>
          <a:p>
            <a:pPr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"/>
              <a:tabLst>
                <a:tab pos="111125" algn="l"/>
              </a:tabLst>
              <a:defRPr/>
            </a:pPr>
            <a:r>
              <a:rPr lang="en-US" sz="1050" b="1" dirty="0" err="1">
                <a:solidFill>
                  <a:schemeClr val="bg1"/>
                </a:solidFill>
                <a:latin typeface="Copperplate Gothic Light" pitchFamily="34" charset="0"/>
              </a:rPr>
              <a:t>Outpatient facility (eamc)</a:t>
            </a:r>
          </a:p>
          <a:p>
            <a:pPr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"/>
              <a:tabLst>
                <a:tab pos="111125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Private  sector  tenants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48000" y="2880360"/>
            <a:ext cx="3048000" cy="15544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AU Food 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Systems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Initiative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(AUFSI)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00" b="1" dirty="0" err="1">
              <a:solidFill>
                <a:schemeClr val="bg1"/>
              </a:solidFill>
              <a:latin typeface="Copperplate Gothic Light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Best Management Practices (BMP)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Testing &amp; detection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Research &amp; technology  development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Training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6200" y="4114800"/>
            <a:ext cx="2971800" cy="210312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rIns="0">
            <a:norm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b="1" dirty="0">
                <a:solidFill>
                  <a:schemeClr val="tx2"/>
                </a:solidFill>
                <a:latin typeface="Copperplate Gothic Light" pitchFamily="34" charset="0"/>
              </a:rPr>
              <a:t>Science, technology,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b="1" dirty="0">
                <a:solidFill>
                  <a:schemeClr val="tx2"/>
                </a:solidFill>
                <a:latin typeface="Copperplate Gothic Light" pitchFamily="34" charset="0"/>
              </a:rPr>
              <a:t>engineering &amp; math</a:t>
            </a:r>
            <a:endParaRPr lang="en-US" sz="1150" b="1" dirty="0">
              <a:solidFill>
                <a:schemeClr val="tx1"/>
              </a:solidFill>
              <a:latin typeface="Copperplate Gothic Light" pitchFamily="34" charset="0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b="1" dirty="0">
                <a:solidFill>
                  <a:schemeClr val="tx2"/>
                </a:solidFill>
                <a:latin typeface="Copperplate Gothic Light" pitchFamily="34" charset="0"/>
              </a:rPr>
              <a:t>(STEM)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" dirty="0">
              <a:solidFill>
                <a:schemeClr val="tx2"/>
              </a:solidFill>
              <a:latin typeface="Copperplate Gothic Light" pitchFamily="34" charset="0"/>
            </a:endParaRPr>
          </a:p>
          <a:p>
            <a:pPr marL="914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tabLst>
                <a:tab pos="18288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Multidisciplinary &amp; interdisciplinary </a:t>
            </a:r>
          </a:p>
          <a:p>
            <a:pPr marL="914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tabLst>
                <a:tab pos="18288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       programs</a:t>
            </a:r>
          </a:p>
          <a:p>
            <a:pPr marL="914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Wingdings" pitchFamily="2" charset="2"/>
              <a:buChar char=""/>
              <a:tabLst>
                <a:tab pos="18288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Develop student critical thinking </a:t>
            </a:r>
          </a:p>
          <a:p>
            <a:pPr marL="914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tabLst>
                <a:tab pos="18288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       skills and interests</a:t>
            </a:r>
          </a:p>
          <a:p>
            <a:pPr marL="91440">
              <a:lnSpc>
                <a:spcPct val="110000"/>
              </a:lnSpc>
              <a:buClr>
                <a:srgbClr val="003366"/>
              </a:buClr>
              <a:buFont typeface="Wingdings" pitchFamily="2" charset="2"/>
              <a:buChar char=""/>
              <a:tabLst>
                <a:tab pos="18288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Create educational research tools  </a:t>
            </a:r>
          </a:p>
          <a:p>
            <a:pPr marL="91440">
              <a:lnSpc>
                <a:spcPct val="110000"/>
              </a:lnSpc>
              <a:buClr>
                <a:srgbClr val="003366"/>
              </a:buClr>
              <a:tabLst>
                <a:tab pos="182880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        to enhance education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1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172200" y="5440680"/>
            <a:ext cx="2743200" cy="1280160"/>
          </a:xfrm>
          <a:prstGeom prst="rect">
            <a:avLst/>
          </a:prstGeom>
          <a:solidFill>
            <a:srgbClr val="7030A0">
              <a:alpha val="9882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pperplate Gothic Light" pitchFamily="34" charset="0"/>
              </a:rPr>
              <a:t>Auburn University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pperplate Gothic Light" pitchFamily="34" charset="0"/>
              </a:rPr>
              <a:t>Huntsville Research Center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Government program interface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Research contracts &amp; grants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Technology </a:t>
            </a:r>
            <a:r>
              <a:rPr lang="en-US" sz="1050" b="1" dirty="0" smtClean="0">
                <a:solidFill>
                  <a:schemeClr val="bg1"/>
                </a:solidFill>
                <a:latin typeface="Copperplate Gothic Light" pitchFamily="34" charset="0"/>
              </a:rPr>
              <a:t>interface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Copperplate Gothic Light" pitchFamily="34" charset="0"/>
              </a:rPr>
              <a:t>Cyber-security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Copperplate Gothic Light" pitchFamily="34" charset="0"/>
              </a:rPr>
              <a:t>Commerce</a:t>
            </a:r>
            <a:endParaRPr lang="en-US" sz="1050" b="1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477000" y="4069080"/>
            <a:ext cx="2514600" cy="12801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pharma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Copperplate Gothic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" b="1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marL="111125" indent="-111125"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tabLst>
                <a:tab pos="111125" algn="l"/>
                <a:tab pos="233363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Research &amp; development</a:t>
            </a:r>
          </a:p>
          <a:p>
            <a:pPr marL="111125" indent="-111125"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tabLst>
                <a:tab pos="111125" algn="l"/>
                <a:tab pos="233363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Commercial production</a:t>
            </a:r>
          </a:p>
          <a:p>
            <a:pPr marL="111125" indent="-111125" fontAlgn="auto"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"/>
              <a:tabLst>
                <a:tab pos="111125" algn="l"/>
                <a:tab pos="233363" algn="l"/>
              </a:tabLst>
              <a:defRPr/>
            </a:pPr>
            <a:r>
              <a:rPr lang="en-US" sz="1050" b="1" dirty="0">
                <a:solidFill>
                  <a:schemeClr val="bg1"/>
                </a:solidFill>
                <a:latin typeface="Copperplate Gothic Light" pitchFamily="34" charset="0"/>
              </a:rPr>
              <a:t>Pharmaceutical engineering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  <a:b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Intramural Grants Program</a:t>
            </a:r>
            <a:r>
              <a:rPr lang="en-US" sz="4000" b="1" i="1" dirty="0">
                <a:solidFill>
                  <a:srgbClr val="003366"/>
                </a:solidFill>
                <a:latin typeface="Garamond" pitchFamily="18" charset="0"/>
                <a:cs typeface="Arial" charset="0"/>
              </a:rPr>
              <a:t> </a:t>
            </a:r>
            <a:br>
              <a:rPr lang="en-US" sz="4000" b="1" i="1" dirty="0">
                <a:solidFill>
                  <a:srgbClr val="003366"/>
                </a:solidFill>
                <a:latin typeface="Garamond" pitchFamily="18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Applications for 2011-2012 </a:t>
            </a:r>
            <a:r>
              <a:rPr lang="en-US" b="1" dirty="0" smtClean="0"/>
              <a:t>due </a:t>
            </a:r>
          </a:p>
          <a:p>
            <a:pPr lvl="1"/>
            <a:r>
              <a:rPr lang="en-US" b="1" dirty="0" smtClean="0"/>
              <a:t>September </a:t>
            </a:r>
            <a:r>
              <a:rPr lang="en-US" b="1" dirty="0"/>
              <a:t>30, </a:t>
            </a:r>
            <a:r>
              <a:rPr lang="en-US" b="1" dirty="0" smtClean="0"/>
              <a:t>2011</a:t>
            </a:r>
          </a:p>
          <a:p>
            <a:r>
              <a:rPr lang="en-US" b="1" dirty="0" smtClean="0"/>
              <a:t>Support </a:t>
            </a:r>
            <a:r>
              <a:rPr lang="en-US" b="1" dirty="0"/>
              <a:t>for projects or equipment may begin </a:t>
            </a:r>
            <a:endParaRPr lang="en-US" b="1" dirty="0" smtClean="0"/>
          </a:p>
          <a:p>
            <a:pPr lvl="1"/>
            <a:r>
              <a:rPr lang="en-US" b="1" dirty="0" smtClean="0"/>
              <a:t>February </a:t>
            </a:r>
            <a:r>
              <a:rPr lang="en-US" b="1" dirty="0"/>
              <a:t>1, 2012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PI</a:t>
            </a:r>
            <a:r>
              <a:rPr lang="en-US" b="1" dirty="0"/>
              <a:t>, </a:t>
            </a:r>
            <a:r>
              <a:rPr lang="en-US" b="1" dirty="0" err="1"/>
              <a:t>coPI</a:t>
            </a:r>
            <a:r>
              <a:rPr lang="en-US" b="1" dirty="0"/>
              <a:t>, </a:t>
            </a:r>
            <a:r>
              <a:rPr lang="en-US" b="1" dirty="0" err="1"/>
              <a:t>coI</a:t>
            </a:r>
            <a:r>
              <a:rPr lang="en-US" b="1" dirty="0"/>
              <a:t> are now defined for the IGP</a:t>
            </a:r>
          </a:p>
          <a:p>
            <a:pPr lvl="1"/>
            <a:r>
              <a:rPr lang="en-US" b="1" dirty="0"/>
              <a:t>Does not affect other extramural grant definitions of these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9144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415</Words>
  <Application>Microsoft Office PowerPoint</Application>
  <PresentationFormat>On-screen Show (4:3)</PresentationFormat>
  <Paragraphs>115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Auburn University Intramural Grants Program  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C.A. Pinkert</dc:creator>
  <cp:lastModifiedBy>University Senate</cp:lastModifiedBy>
  <cp:revision>33</cp:revision>
  <dcterms:created xsi:type="dcterms:W3CDTF">2010-08-30T16:56:44Z</dcterms:created>
  <dcterms:modified xsi:type="dcterms:W3CDTF">2011-08-20T13:48:51Z</dcterms:modified>
</cp:coreProperties>
</file>