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56" r:id="rId2"/>
    <p:sldId id="258" r:id="rId3"/>
    <p:sldId id="269" r:id="rId4"/>
    <p:sldId id="263" r:id="rId5"/>
    <p:sldId id="259" r:id="rId6"/>
    <p:sldId id="261" r:id="rId7"/>
    <p:sldId id="264" r:id="rId8"/>
    <p:sldId id="265" r:id="rId9"/>
    <p:sldId id="266" r:id="rId10"/>
    <p:sldId id="270" r:id="rId11"/>
    <p:sldId id="274" r:id="rId12"/>
    <p:sldId id="267" r:id="rId13"/>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402"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60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L:\Stuff%20to%20Do\Book122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Pt>
            <c:idx val="0"/>
            <c:invertIfNegative val="0"/>
            <c:bubble3D val="0"/>
            <c:spPr>
              <a:solidFill>
                <a:schemeClr val="accent6">
                  <a:lumMod val="75000"/>
                </a:schemeClr>
              </a:solidFill>
              <a:ln>
                <a:noFill/>
              </a:ln>
            </c:spPr>
          </c:dPt>
          <c:dPt>
            <c:idx val="3"/>
            <c:invertIfNegative val="0"/>
            <c:bubble3D val="0"/>
            <c:spPr>
              <a:solidFill>
                <a:srgbClr val="002060"/>
              </a:solidFill>
              <a:ln>
                <a:solidFill>
                  <a:srgbClr val="002060"/>
                </a:solidFill>
              </a:ln>
            </c:spPr>
          </c:dPt>
          <c:cat>
            <c:strRef>
              <c:f>Sheet1!$A$1:$A$13</c:f>
              <c:strCache>
                <c:ptCount val="13"/>
                <c:pt idx="0">
                  <c:v>Auburn University - Current</c:v>
                </c:pt>
                <c:pt idx="1">
                  <c:v>North Carolina State University</c:v>
                </c:pt>
                <c:pt idx="2">
                  <c:v>Florida State University</c:v>
                </c:pt>
                <c:pt idx="3">
                  <c:v>Auburn University - Proposed </c:v>
                </c:pt>
                <c:pt idx="4">
                  <c:v>University of Tennessee</c:v>
                </c:pt>
                <c:pt idx="5">
                  <c:v>West Virgina</c:v>
                </c:pt>
                <c:pt idx="6">
                  <c:v>University of North Carolina</c:v>
                </c:pt>
                <c:pt idx="7">
                  <c:v>University of Central Florida</c:v>
                </c:pt>
                <c:pt idx="8">
                  <c:v>University of South Carolina</c:v>
                </c:pt>
                <c:pt idx="9">
                  <c:v>Virgina Tech</c:v>
                </c:pt>
                <c:pt idx="10">
                  <c:v>University of Utah</c:v>
                </c:pt>
                <c:pt idx="11">
                  <c:v>University of Alabama</c:v>
                </c:pt>
                <c:pt idx="12">
                  <c:v>University of Georgia</c:v>
                </c:pt>
              </c:strCache>
            </c:strRef>
          </c:cat>
          <c:val>
            <c:numRef>
              <c:f>Sheet1!$B$1:$B$13</c:f>
              <c:numCache>
                <c:formatCode>General</c:formatCode>
                <c:ptCount val="13"/>
                <c:pt idx="0">
                  <c:v>612</c:v>
                </c:pt>
                <c:pt idx="1">
                  <c:v>666.66666666666663</c:v>
                </c:pt>
                <c:pt idx="2">
                  <c:v>700</c:v>
                </c:pt>
                <c:pt idx="3">
                  <c:v>816</c:v>
                </c:pt>
                <c:pt idx="4">
                  <c:v>1111.1111111111111</c:v>
                </c:pt>
                <c:pt idx="5">
                  <c:v>1111.1111111111111</c:v>
                </c:pt>
                <c:pt idx="6">
                  <c:v>1111.1111111111111</c:v>
                </c:pt>
                <c:pt idx="7">
                  <c:v>1200</c:v>
                </c:pt>
                <c:pt idx="8">
                  <c:v>1200</c:v>
                </c:pt>
                <c:pt idx="9">
                  <c:v>1264</c:v>
                </c:pt>
                <c:pt idx="10">
                  <c:v>1333.3333333333333</c:v>
                </c:pt>
                <c:pt idx="11">
                  <c:v>1334</c:v>
                </c:pt>
                <c:pt idx="12">
                  <c:v>1494</c:v>
                </c:pt>
              </c:numCache>
            </c:numRef>
          </c:val>
        </c:ser>
        <c:dLbls>
          <c:showLegendKey val="0"/>
          <c:showVal val="0"/>
          <c:showCatName val="0"/>
          <c:showSerName val="0"/>
          <c:showPercent val="0"/>
          <c:showBubbleSize val="0"/>
        </c:dLbls>
        <c:gapWidth val="150"/>
        <c:axId val="103721216"/>
        <c:axId val="139161600"/>
      </c:barChart>
      <c:catAx>
        <c:axId val="103721216"/>
        <c:scaling>
          <c:orientation val="minMax"/>
        </c:scaling>
        <c:delete val="0"/>
        <c:axPos val="b"/>
        <c:majorTickMark val="out"/>
        <c:minorTickMark val="none"/>
        <c:tickLblPos val="nextTo"/>
        <c:crossAx val="139161600"/>
        <c:crosses val="autoZero"/>
        <c:auto val="1"/>
        <c:lblAlgn val="ctr"/>
        <c:lblOffset val="100"/>
        <c:noMultiLvlLbl val="0"/>
      </c:catAx>
      <c:valAx>
        <c:axId val="139161600"/>
        <c:scaling>
          <c:orientation val="minMax"/>
        </c:scaling>
        <c:delete val="0"/>
        <c:axPos val="l"/>
        <c:majorGridlines/>
        <c:numFmt formatCode="General" sourceLinked="1"/>
        <c:majorTickMark val="out"/>
        <c:minorTickMark val="none"/>
        <c:tickLblPos val="nextTo"/>
        <c:crossAx val="103721216"/>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7" y="0"/>
            <a:ext cx="2972421" cy="465138"/>
          </a:xfrm>
          <a:prstGeom prst="rect">
            <a:avLst/>
          </a:prstGeom>
        </p:spPr>
        <p:txBody>
          <a:bodyPr vert="horz" lIns="91440" tIns="45720" rIns="91440" bIns="45720" rtlCol="0"/>
          <a:lstStyle>
            <a:lvl1pPr algn="r">
              <a:defRPr sz="1200"/>
            </a:lvl1pPr>
          </a:lstStyle>
          <a:p>
            <a:fld id="{1283881F-6165-4E01-9590-1C0EABA8E7B7}" type="datetimeFigureOut">
              <a:rPr lang="en-US" smtClean="0"/>
              <a:t>2/10/2012</a:t>
            </a:fld>
            <a:endParaRPr lang="en-US"/>
          </a:p>
        </p:txBody>
      </p:sp>
      <p:sp>
        <p:nvSpPr>
          <p:cNvPr id="4" name="Footer Placeholder 3"/>
          <p:cNvSpPr>
            <a:spLocks noGrp="1"/>
          </p:cNvSpPr>
          <p:nvPr>
            <p:ph type="ftr" sz="quarter" idx="2"/>
          </p:nvPr>
        </p:nvSpPr>
        <p:spPr>
          <a:xfrm>
            <a:off x="1" y="8829675"/>
            <a:ext cx="2972421"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829675"/>
            <a:ext cx="2972421" cy="465138"/>
          </a:xfrm>
          <a:prstGeom prst="rect">
            <a:avLst/>
          </a:prstGeom>
        </p:spPr>
        <p:txBody>
          <a:bodyPr vert="horz" lIns="91440" tIns="45720" rIns="91440" bIns="45720" rtlCol="0" anchor="b"/>
          <a:lstStyle>
            <a:lvl1pPr algn="r">
              <a:defRPr sz="1200"/>
            </a:lvl1pPr>
          </a:lstStyle>
          <a:p>
            <a:fld id="{7C41D6D2-2189-4CA9-9988-F0C38ADA3A8B}" type="slidenum">
              <a:rPr lang="en-US" smtClean="0"/>
              <a:t>‹#›</a:t>
            </a:fld>
            <a:endParaRPr lang="en-US"/>
          </a:p>
        </p:txBody>
      </p:sp>
    </p:spTree>
    <p:extLst>
      <p:ext uri="{BB962C8B-B14F-4D97-AF65-F5344CB8AC3E}">
        <p14:creationId xmlns:p14="http://schemas.microsoft.com/office/powerpoint/2010/main" val="358030525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D7D457-BF51-40AC-A472-D77131AA3CD3}" type="datetimeFigureOut">
              <a:rPr lang="en-US" smtClean="0"/>
              <a:pPr/>
              <a:t>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79BDCB-A0E0-440D-8326-575201D9F4D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D7D457-BF51-40AC-A472-D77131AA3CD3}" type="datetimeFigureOut">
              <a:rPr lang="en-US" smtClean="0"/>
              <a:pPr/>
              <a:t>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79BDCB-A0E0-440D-8326-575201D9F4D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D7D457-BF51-40AC-A472-D77131AA3CD3}" type="datetimeFigureOut">
              <a:rPr lang="en-US" smtClean="0"/>
              <a:pPr/>
              <a:t>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79BDCB-A0E0-440D-8326-575201D9F4D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D7D457-BF51-40AC-A472-D77131AA3CD3}" type="datetimeFigureOut">
              <a:rPr lang="en-US" smtClean="0"/>
              <a:pPr/>
              <a:t>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79BDCB-A0E0-440D-8326-575201D9F4D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D7D457-BF51-40AC-A472-D77131AA3CD3}" type="datetimeFigureOut">
              <a:rPr lang="en-US" smtClean="0"/>
              <a:pPr/>
              <a:t>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79BDCB-A0E0-440D-8326-575201D9F4D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D7D457-BF51-40AC-A472-D77131AA3CD3}" type="datetimeFigureOut">
              <a:rPr lang="en-US" smtClean="0"/>
              <a:pPr/>
              <a:t>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79BDCB-A0E0-440D-8326-575201D9F4D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D7D457-BF51-40AC-A472-D77131AA3CD3}" type="datetimeFigureOut">
              <a:rPr lang="en-US" smtClean="0"/>
              <a:pPr/>
              <a:t>2/10/2012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79BDCB-A0E0-440D-8326-575201D9F4D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D7D457-BF51-40AC-A472-D77131AA3CD3}" type="datetimeFigureOut">
              <a:rPr lang="en-US" smtClean="0"/>
              <a:pPr/>
              <a:t>2/10/2012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79BDCB-A0E0-440D-8326-575201D9F4D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D7D457-BF51-40AC-A472-D77131AA3CD3}" type="datetimeFigureOut">
              <a:rPr lang="en-US" smtClean="0"/>
              <a:pPr/>
              <a:t>2/10/2012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79BDCB-A0E0-440D-8326-575201D9F4D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D7D457-BF51-40AC-A472-D77131AA3CD3}" type="datetimeFigureOut">
              <a:rPr lang="en-US" smtClean="0"/>
              <a:pPr/>
              <a:t>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79BDCB-A0E0-440D-8326-575201D9F4D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D7D457-BF51-40AC-A472-D77131AA3CD3}" type="datetimeFigureOut">
              <a:rPr lang="en-US" smtClean="0"/>
              <a:pPr/>
              <a:t>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79BDCB-A0E0-440D-8326-575201D9F4D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D7D457-BF51-40AC-A472-D77131AA3CD3}" type="datetimeFigureOut">
              <a:rPr lang="en-US" smtClean="0"/>
              <a:pPr/>
              <a:t>2/10/2012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79BDCB-A0E0-440D-8326-575201D9F4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Proposed Revisions to Tuition Fellowship Program</a:t>
            </a:r>
            <a:endParaRPr lang="en-US" dirty="0"/>
          </a:p>
        </p:txBody>
      </p:sp>
      <p:sp>
        <p:nvSpPr>
          <p:cNvPr id="3" name="Subtitle 2"/>
          <p:cNvSpPr>
            <a:spLocks noGrp="1"/>
          </p:cNvSpPr>
          <p:nvPr>
            <p:ph type="subTitle" idx="1"/>
          </p:nvPr>
        </p:nvSpPr>
        <p:spPr/>
        <p:txBody>
          <a:bodyPr/>
          <a:lstStyle/>
          <a:p>
            <a:r>
              <a:rPr lang="en-US" dirty="0" smtClean="0">
                <a:solidFill>
                  <a:schemeClr val="tx1"/>
                </a:solidFill>
              </a:rPr>
              <a:t>February 14, 2012</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4092575"/>
            <a:ext cx="9067800" cy="1470025"/>
          </a:xfrm>
        </p:spPr>
        <p:txBody>
          <a:bodyPr>
            <a:normAutofit fontScale="90000"/>
          </a:bodyPr>
          <a:lstStyle/>
          <a:p>
            <a:pPr algn="l"/>
            <a:r>
              <a:rPr lang="en-US" dirty="0" smtClean="0"/>
              <a:t/>
            </a:r>
            <a:br>
              <a:rPr lang="en-US" dirty="0" smtClean="0"/>
            </a:br>
            <a:r>
              <a:rPr lang="en-US" sz="3200" b="1" dirty="0" smtClean="0"/>
              <a:t> </a:t>
            </a:r>
            <a:br>
              <a:rPr lang="en-US" sz="3200" b="1" dirty="0" smtClean="0"/>
            </a:br>
            <a:r>
              <a:rPr lang="en-US" sz="3000" b="1" dirty="0" smtClean="0"/>
              <a:t>Proposed policy changes and clarifications  (continued)</a:t>
            </a:r>
            <a:br>
              <a:rPr lang="en-US" sz="3000" b="1" dirty="0" smtClean="0"/>
            </a:br>
            <a:r>
              <a:rPr lang="en-US" sz="3000" b="1" dirty="0" smtClean="0"/>
              <a:t/>
            </a:r>
            <a:br>
              <a:rPr lang="en-US" sz="3000" b="1" dirty="0" smtClean="0"/>
            </a:br>
            <a:r>
              <a:rPr lang="en-US" sz="3000" dirty="0" smtClean="0"/>
              <a:t> • </a:t>
            </a:r>
            <a:r>
              <a:rPr lang="en-US" sz="3000" dirty="0"/>
              <a:t>University funded in-state tuition support will </a:t>
            </a:r>
            <a:r>
              <a:rPr lang="en-US" sz="3000" dirty="0" smtClean="0"/>
              <a:t>only be provided to graduate assistants receiving a 0.33 or higher FTE assistantship for each semester during the academic year. </a:t>
            </a:r>
            <a:br>
              <a:rPr lang="en-US" sz="3000" dirty="0" smtClean="0"/>
            </a:br>
            <a:r>
              <a:rPr lang="en-US" sz="3000" dirty="0" smtClean="0"/>
              <a:t/>
            </a:r>
            <a:br>
              <a:rPr lang="en-US" sz="3000" dirty="0" smtClean="0"/>
            </a:br>
            <a:r>
              <a:rPr lang="en-US" sz="3000" dirty="0"/>
              <a:t>• </a:t>
            </a:r>
            <a:r>
              <a:rPr lang="en-US" sz="3000" dirty="0" smtClean="0"/>
              <a:t>Those with 0.25-0.32 FTE assistantships will receive 50% in-state tuition. </a:t>
            </a:r>
            <a:br>
              <a:rPr lang="en-US" sz="3000" dirty="0" smtClean="0"/>
            </a:br>
            <a:r>
              <a:rPr lang="en-US" sz="3000" dirty="0"/>
              <a:t/>
            </a:r>
            <a:br>
              <a:rPr lang="en-US" sz="3000" dirty="0"/>
            </a:br>
            <a:r>
              <a:rPr lang="en-US" sz="3000" dirty="0"/>
              <a:t>• </a:t>
            </a:r>
            <a:r>
              <a:rPr lang="en-US" sz="3000" dirty="0" smtClean="0"/>
              <a:t>Those with &lt;0.25 FTE will not be provided tuition support (as is the case currently).</a:t>
            </a:r>
            <a:br>
              <a:rPr lang="en-US" sz="3000" dirty="0" smtClean="0"/>
            </a:br>
            <a:r>
              <a:rPr lang="en-US" sz="3000" dirty="0"/>
              <a:t/>
            </a:r>
            <a:br>
              <a:rPr lang="en-US" sz="3000" dirty="0"/>
            </a:br>
            <a:r>
              <a:rPr lang="en-US" sz="2700" dirty="0" smtClean="0"/>
              <a:t/>
            </a:r>
            <a:br>
              <a:rPr lang="en-US" sz="2700" dirty="0" smtClean="0"/>
            </a:br>
            <a:r>
              <a:rPr lang="en-US" sz="2700" dirty="0" smtClean="0"/>
              <a:t> </a:t>
            </a:r>
            <a:br>
              <a:rPr lang="en-US" sz="2700" dirty="0" smtClean="0"/>
            </a:br>
            <a:r>
              <a:rPr lang="en-US" sz="2700" dirty="0" smtClean="0"/>
              <a:t/>
            </a:r>
            <a:br>
              <a:rPr lang="en-US" sz="2700" dirty="0" smtClean="0"/>
            </a:br>
            <a:r>
              <a:rPr lang="en-US" sz="2700" dirty="0" smtClean="0"/>
              <a:t/>
            </a:r>
            <a:br>
              <a:rPr lang="en-US" sz="2700" dirty="0" smtClean="0"/>
            </a:br>
            <a:r>
              <a:rPr lang="en-US" sz="2700" dirty="0"/>
              <a:t/>
            </a:r>
            <a:br>
              <a:rPr lang="en-US" sz="2700" dirty="0"/>
            </a:br>
            <a:r>
              <a:rPr lang="en-US" sz="2700" dirty="0" smtClean="0"/>
              <a:t/>
            </a:r>
            <a:br>
              <a:rPr lang="en-US" sz="2700" dirty="0" smtClean="0"/>
            </a:br>
            <a:r>
              <a:rPr lang="en-US" dirty="0"/>
              <a:t/>
            </a:r>
            <a:br>
              <a:rPr lang="en-US" dirty="0"/>
            </a:br>
            <a:endParaRPr lang="en-US" dirty="0"/>
          </a:p>
        </p:txBody>
      </p:sp>
    </p:spTree>
    <p:extLst>
      <p:ext uri="{BB962C8B-B14F-4D97-AF65-F5344CB8AC3E}">
        <p14:creationId xmlns:p14="http://schemas.microsoft.com/office/powerpoint/2010/main" val="3504352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092575"/>
            <a:ext cx="8534400" cy="1470025"/>
          </a:xfrm>
        </p:spPr>
        <p:txBody>
          <a:bodyPr>
            <a:normAutofit fontScale="90000"/>
          </a:bodyPr>
          <a:lstStyle/>
          <a:p>
            <a:pPr lvl="0" algn="l"/>
            <a:r>
              <a:rPr lang="en-US" dirty="0" smtClean="0"/>
              <a:t/>
            </a:r>
            <a:br>
              <a:rPr lang="en-US" dirty="0" smtClean="0"/>
            </a:br>
            <a:r>
              <a:rPr lang="en-US" sz="3200" b="1" dirty="0" smtClean="0"/>
              <a:t> </a:t>
            </a:r>
            <a:br>
              <a:rPr lang="en-US" sz="3200" b="1" dirty="0" smtClean="0"/>
            </a:br>
            <a:r>
              <a:rPr lang="en-US" sz="3000" b="1" dirty="0" smtClean="0"/>
              <a:t>Proposed policy changes and clarifications  (continued)</a:t>
            </a:r>
            <a:br>
              <a:rPr lang="en-US" sz="3000" b="1" dirty="0" smtClean="0"/>
            </a:br>
            <a:r>
              <a:rPr lang="en-US" sz="3000" b="1" dirty="0" smtClean="0"/>
              <a:t/>
            </a:r>
            <a:br>
              <a:rPr lang="en-US" sz="3000" b="1" dirty="0" smtClean="0"/>
            </a:br>
            <a:r>
              <a:rPr lang="en-US" sz="3000" dirty="0" smtClean="0"/>
              <a:t> •</a:t>
            </a:r>
            <a:r>
              <a:rPr lang="en-US" sz="2800" dirty="0"/>
              <a:t>University funded full tuition support will be provided to graduate assistants receiving a 0.25 or higher FTE assistantship during the summer semester.</a:t>
            </a:r>
            <a:br>
              <a:rPr lang="en-US" sz="2800" dirty="0"/>
            </a:br>
            <a:r>
              <a:rPr lang="en-US" sz="2800" dirty="0"/>
              <a:t> </a:t>
            </a:r>
            <a:r>
              <a:rPr lang="en-US" sz="2800" dirty="0" smtClean="0"/>
              <a:t/>
            </a:r>
            <a:br>
              <a:rPr lang="en-US" sz="2800" dirty="0" smtClean="0"/>
            </a:br>
            <a:r>
              <a:rPr lang="en-US" sz="2800" dirty="0"/>
              <a:t>• </a:t>
            </a:r>
            <a:r>
              <a:rPr lang="en-US" sz="2800" dirty="0" smtClean="0"/>
              <a:t>For </a:t>
            </a:r>
            <a:r>
              <a:rPr lang="en-US" sz="2800" u="sng" dirty="0"/>
              <a:t>every two</a:t>
            </a:r>
            <a:r>
              <a:rPr lang="en-US" sz="2800" dirty="0"/>
              <a:t> FTE on-campus graduate students within a college/school who received full-tuition support from external sources (either self-funded or from external grants), the associated college/school is allowed to provide  </a:t>
            </a:r>
            <a:r>
              <a:rPr lang="en-US" sz="2800" u="sng" dirty="0"/>
              <a:t>one</a:t>
            </a:r>
            <a:r>
              <a:rPr lang="en-US" sz="2800" dirty="0"/>
              <a:t> 0.25 FTE graduate assistant with </a:t>
            </a:r>
            <a:r>
              <a:rPr lang="en-US" sz="2800" u="sng" dirty="0"/>
              <a:t>full</a:t>
            </a:r>
            <a:r>
              <a:rPr lang="en-US" sz="2800" dirty="0"/>
              <a:t> </a:t>
            </a:r>
            <a:r>
              <a:rPr lang="en-US" sz="2800" u="sng" dirty="0"/>
              <a:t>tuition </a:t>
            </a:r>
            <a:r>
              <a:rPr lang="en-US" sz="2800" dirty="0"/>
              <a:t>support for up to 110% of the hours required for that student’s degree program.</a:t>
            </a:r>
            <a:br>
              <a:rPr lang="en-US" sz="2800" dirty="0"/>
            </a:br>
            <a:r>
              <a:rPr lang="en-US" sz="3000" dirty="0"/>
              <a:t/>
            </a:r>
            <a:br>
              <a:rPr lang="en-US" sz="3000" dirty="0"/>
            </a:br>
            <a:r>
              <a:rPr lang="en-US" sz="3000" dirty="0" smtClean="0"/>
              <a:t/>
            </a:r>
            <a:br>
              <a:rPr lang="en-US" sz="3000" dirty="0" smtClean="0"/>
            </a:br>
            <a:r>
              <a:rPr lang="en-US" sz="3100" dirty="0" smtClean="0"/>
              <a:t/>
            </a:r>
            <a:br>
              <a:rPr lang="en-US" sz="3100" dirty="0" smtClean="0"/>
            </a:br>
            <a:r>
              <a:rPr lang="en-US" sz="2700" dirty="0" smtClean="0"/>
              <a:t/>
            </a:r>
            <a:br>
              <a:rPr lang="en-US" sz="2700" dirty="0" smtClean="0"/>
            </a:br>
            <a:r>
              <a:rPr lang="en-US" sz="2700" dirty="0" smtClean="0"/>
              <a:t> </a:t>
            </a:r>
            <a:br>
              <a:rPr lang="en-US" sz="2700" dirty="0" smtClean="0"/>
            </a:br>
            <a:r>
              <a:rPr lang="en-US" sz="2700" dirty="0" smtClean="0"/>
              <a:t/>
            </a:r>
            <a:br>
              <a:rPr lang="en-US" sz="2700" dirty="0" smtClean="0"/>
            </a:br>
            <a:r>
              <a:rPr lang="en-US" sz="2700" dirty="0" smtClean="0"/>
              <a:t/>
            </a:r>
            <a:br>
              <a:rPr lang="en-US" sz="2700" dirty="0" smtClean="0"/>
            </a:br>
            <a:r>
              <a:rPr lang="en-US" sz="2700" dirty="0"/>
              <a:t/>
            </a:r>
            <a:br>
              <a:rPr lang="en-US" sz="2700" dirty="0"/>
            </a:br>
            <a:r>
              <a:rPr lang="en-US" sz="2700" dirty="0" smtClean="0"/>
              <a:t/>
            </a:r>
            <a:br>
              <a:rPr lang="en-US" sz="2700" dirty="0" smtClean="0"/>
            </a:br>
            <a:r>
              <a:rPr lang="en-US" dirty="0"/>
              <a:t/>
            </a:r>
            <a:br>
              <a:rPr lang="en-US" dirty="0"/>
            </a:br>
            <a:endParaRPr lang="en-US" dirty="0"/>
          </a:p>
        </p:txBody>
      </p:sp>
    </p:spTree>
    <p:extLst>
      <p:ext uri="{BB962C8B-B14F-4D97-AF65-F5344CB8AC3E}">
        <p14:creationId xmlns:p14="http://schemas.microsoft.com/office/powerpoint/2010/main" val="3875791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4092575"/>
            <a:ext cx="9067800" cy="1470025"/>
          </a:xfrm>
        </p:spPr>
        <p:txBody>
          <a:bodyPr>
            <a:normAutofit fontScale="90000"/>
          </a:bodyPr>
          <a:lstStyle/>
          <a:p>
            <a:pPr algn="l"/>
            <a:r>
              <a:rPr lang="en-US" dirty="0" smtClean="0"/>
              <a:t/>
            </a:r>
            <a:br>
              <a:rPr lang="en-US" dirty="0" smtClean="0"/>
            </a:br>
            <a:r>
              <a:rPr lang="en-US" sz="3200" b="1" dirty="0" smtClean="0"/>
              <a:t> </a:t>
            </a:r>
            <a:br>
              <a:rPr lang="en-US" sz="3200" b="1" dirty="0" smtClean="0"/>
            </a:br>
            <a:r>
              <a:rPr lang="en-US" sz="3000" b="1" dirty="0" smtClean="0"/>
              <a:t>Proposed policy changes and clarifications  (continued)</a:t>
            </a:r>
            <a:br>
              <a:rPr lang="en-US" sz="3000" b="1" dirty="0" smtClean="0"/>
            </a:br>
            <a:r>
              <a:rPr lang="en-US" sz="3000" b="1" dirty="0" smtClean="0"/>
              <a:t/>
            </a:r>
            <a:br>
              <a:rPr lang="en-US" sz="3000" b="1" dirty="0" smtClean="0"/>
            </a:br>
            <a:r>
              <a:rPr lang="en-US" sz="3000" dirty="0" smtClean="0"/>
              <a:t> • </a:t>
            </a:r>
            <a:r>
              <a:rPr lang="en-US" sz="3000" dirty="0"/>
              <a:t>University funded in-state tuition support will be limited to 110% of the number of hours required for a graduate degree.  </a:t>
            </a:r>
            <a:br>
              <a:rPr lang="en-US" sz="3000" dirty="0"/>
            </a:br>
            <a:r>
              <a:rPr lang="en-US" sz="3000" dirty="0" smtClean="0"/>
              <a:t/>
            </a:r>
            <a:br>
              <a:rPr lang="en-US" sz="3000" dirty="0" smtClean="0"/>
            </a:br>
            <a:r>
              <a:rPr lang="en-US" sz="3000" dirty="0"/>
              <a:t>• </a:t>
            </a:r>
            <a:r>
              <a:rPr lang="en-US" sz="3000" dirty="0" smtClean="0"/>
              <a:t>This tuition support will be provided for </a:t>
            </a:r>
            <a:r>
              <a:rPr lang="en-US" sz="3000" b="1" dirty="0" smtClean="0"/>
              <a:t>only one</a:t>
            </a:r>
            <a:r>
              <a:rPr lang="en-US" sz="3000" dirty="0" smtClean="0"/>
              <a:t> of the following</a:t>
            </a:r>
            <a:br>
              <a:rPr lang="en-US" sz="3000" dirty="0" smtClean="0"/>
            </a:br>
            <a:r>
              <a:rPr lang="en-US" sz="3000" dirty="0" smtClean="0"/>
              <a:t>    </a:t>
            </a:r>
            <a:r>
              <a:rPr lang="el-GR" sz="3000" dirty="0" smtClean="0"/>
              <a:t>Δ</a:t>
            </a:r>
            <a:r>
              <a:rPr lang="en-US" sz="3000" dirty="0" smtClean="0"/>
              <a:t> One Master's degree</a:t>
            </a:r>
            <a:br>
              <a:rPr lang="en-US" sz="3000" dirty="0" smtClean="0"/>
            </a:br>
            <a:r>
              <a:rPr lang="en-US" sz="3000" dirty="0" smtClean="0"/>
              <a:t>    </a:t>
            </a:r>
            <a:r>
              <a:rPr lang="el-GR" sz="3000" dirty="0" smtClean="0"/>
              <a:t>Δ</a:t>
            </a:r>
            <a:r>
              <a:rPr lang="en-US" sz="3000" dirty="0" smtClean="0"/>
              <a:t> One PhD degree</a:t>
            </a:r>
            <a:br>
              <a:rPr lang="en-US" sz="3000" dirty="0" smtClean="0"/>
            </a:br>
            <a:r>
              <a:rPr lang="en-US" sz="3000" dirty="0" smtClean="0"/>
              <a:t>    </a:t>
            </a:r>
            <a:r>
              <a:rPr lang="el-GR" sz="3000" dirty="0" smtClean="0"/>
              <a:t>Δ</a:t>
            </a:r>
            <a:r>
              <a:rPr lang="en-US" sz="3000" dirty="0" smtClean="0"/>
              <a:t> One Master's degree plus one PhD degree within the </a:t>
            </a:r>
            <a:br>
              <a:rPr lang="en-US" sz="3000" dirty="0" smtClean="0"/>
            </a:br>
            <a:r>
              <a:rPr lang="en-US" sz="3000" dirty="0" smtClean="0"/>
              <a:t>       same or a complementary field.</a:t>
            </a:r>
            <a:br>
              <a:rPr lang="en-US" sz="3000" dirty="0" smtClean="0"/>
            </a:br>
            <a:r>
              <a:rPr lang="en-US" sz="3000" dirty="0" smtClean="0"/>
              <a:t> </a:t>
            </a:r>
            <a:r>
              <a:rPr lang="en-US" sz="3000" dirty="0"/>
              <a:t/>
            </a:r>
            <a:br>
              <a:rPr lang="en-US" sz="3000" dirty="0"/>
            </a:br>
            <a:r>
              <a:rPr lang="en-US" sz="3000" dirty="0"/>
              <a:t>• Exceptions to this limit can be provided with documentation of the academic need and demonstration of good stewardship of the support already provided, with the approval of the graduate dean.</a:t>
            </a:r>
            <a:r>
              <a:rPr lang="en-US" sz="2800" dirty="0"/>
              <a:t/>
            </a:r>
            <a:br>
              <a:rPr lang="en-US" sz="2800" dirty="0"/>
            </a:br>
            <a:r>
              <a:rPr lang="en-US" sz="3100" dirty="0" smtClean="0"/>
              <a:t/>
            </a:r>
            <a:br>
              <a:rPr lang="en-US" sz="3100" dirty="0" smtClean="0"/>
            </a:br>
            <a:r>
              <a:rPr lang="en-US" sz="2700" dirty="0" smtClean="0"/>
              <a:t/>
            </a:r>
            <a:br>
              <a:rPr lang="en-US" sz="2700" dirty="0" smtClean="0"/>
            </a:br>
            <a:r>
              <a:rPr lang="en-US" sz="2700" dirty="0" smtClean="0"/>
              <a:t> </a:t>
            </a:r>
            <a:br>
              <a:rPr lang="en-US" sz="2700" dirty="0" smtClean="0"/>
            </a:br>
            <a:r>
              <a:rPr lang="en-US" sz="2700" dirty="0" smtClean="0"/>
              <a:t/>
            </a:r>
            <a:br>
              <a:rPr lang="en-US" sz="2700" dirty="0" smtClean="0"/>
            </a:br>
            <a:r>
              <a:rPr lang="en-US" sz="2700" dirty="0" smtClean="0"/>
              <a:t/>
            </a:r>
            <a:br>
              <a:rPr lang="en-US" sz="2700" dirty="0" smtClean="0"/>
            </a:br>
            <a:r>
              <a:rPr lang="en-US" sz="2700" dirty="0"/>
              <a:t/>
            </a:r>
            <a:br>
              <a:rPr lang="en-US" sz="2700" dirty="0"/>
            </a:br>
            <a:r>
              <a:rPr lang="en-US" sz="2700" dirty="0" smtClean="0"/>
              <a:t/>
            </a:r>
            <a:br>
              <a:rPr lang="en-US" sz="2700" dirty="0" smtClean="0"/>
            </a:br>
            <a:r>
              <a:rPr lang="en-US" dirty="0"/>
              <a:t/>
            </a:r>
            <a:br>
              <a:rPr lang="en-US" dirty="0"/>
            </a:br>
            <a:endParaRPr lang="en-US" dirty="0"/>
          </a:p>
        </p:txBody>
      </p:sp>
    </p:spTree>
    <p:extLst>
      <p:ext uri="{BB962C8B-B14F-4D97-AF65-F5344CB8AC3E}">
        <p14:creationId xmlns:p14="http://schemas.microsoft.com/office/powerpoint/2010/main" val="1960207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962400"/>
            <a:ext cx="8153400" cy="1470025"/>
          </a:xfrm>
        </p:spPr>
        <p:txBody>
          <a:bodyPr>
            <a:normAutofit fontScale="90000"/>
          </a:bodyPr>
          <a:lstStyle/>
          <a:p>
            <a:pPr algn="l"/>
            <a:r>
              <a:rPr lang="en-US" b="1" dirty="0" smtClean="0"/>
              <a:t>Goals</a:t>
            </a:r>
            <a:r>
              <a:rPr lang="en-US" dirty="0" smtClean="0"/>
              <a:t/>
            </a:r>
            <a:br>
              <a:rPr lang="en-US" dirty="0" smtClean="0"/>
            </a:br>
            <a:r>
              <a:rPr lang="en-US" sz="3600" dirty="0" smtClean="0"/>
              <a:t>Historically, the major goals of the tuition fellowship program are:</a:t>
            </a:r>
            <a:br>
              <a:rPr lang="en-US" sz="3600" dirty="0" smtClean="0"/>
            </a:br>
            <a:r>
              <a:rPr lang="en-US" sz="3600" dirty="0" smtClean="0"/>
              <a:t/>
            </a:r>
            <a:br>
              <a:rPr lang="en-US" sz="3600" dirty="0" smtClean="0"/>
            </a:br>
            <a:r>
              <a:rPr lang="en-US" sz="3600" dirty="0" smtClean="0"/>
              <a:t>•Provide tuition support as a part of competitive financial aid packages to graduate assistants</a:t>
            </a:r>
            <a:r>
              <a:rPr lang="en-US" sz="3600" dirty="0"/>
              <a:t> </a:t>
            </a:r>
            <a:r>
              <a:rPr lang="en-US" sz="3600" dirty="0" smtClean="0"/>
              <a:t>so as to attract the most highly qualified graduate assistants. </a:t>
            </a:r>
            <a:br>
              <a:rPr lang="en-US" sz="3600" dirty="0" smtClean="0"/>
            </a:br>
            <a:r>
              <a:rPr lang="en-US" sz="3600" dirty="0" smtClean="0"/>
              <a:t/>
            </a:r>
            <a:br>
              <a:rPr lang="en-US" sz="3600" dirty="0" smtClean="0"/>
            </a:br>
            <a:r>
              <a:rPr lang="en-US" sz="3600" dirty="0" smtClean="0"/>
              <a:t>•Limit support so as to encourage degree completion in a time-efficient manner .</a:t>
            </a:r>
            <a:r>
              <a:rPr lang="en-US" dirty="0" smtClean="0"/>
              <a:t/>
            </a:r>
            <a:br>
              <a:rPr lang="en-US" dirty="0" smtClean="0"/>
            </a:br>
            <a:r>
              <a:rPr lang="en-US" dirty="0" smtClean="0"/>
              <a:t>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168775"/>
            <a:ext cx="8153400" cy="1470025"/>
          </a:xfrm>
        </p:spPr>
        <p:txBody>
          <a:bodyPr>
            <a:normAutofit fontScale="90000"/>
          </a:bodyPr>
          <a:lstStyle/>
          <a:p>
            <a:pPr algn="l"/>
            <a:r>
              <a:rPr lang="en-US" b="1" dirty="0" smtClean="0"/>
              <a:t>Current Policy</a:t>
            </a:r>
            <a:r>
              <a:rPr lang="en-US" dirty="0" smtClean="0"/>
              <a:t/>
            </a:r>
            <a:br>
              <a:rPr lang="en-US" dirty="0" smtClean="0"/>
            </a:br>
            <a:r>
              <a:rPr lang="en-US" dirty="0" smtClean="0"/>
              <a:t/>
            </a:r>
            <a:br>
              <a:rPr lang="en-US" dirty="0" smtClean="0"/>
            </a:br>
            <a:r>
              <a:rPr lang="en-US" sz="3600" dirty="0" smtClean="0"/>
              <a:t>• All graduate assistants (GTA,GRA, and GA) with a 0.25FTE, minimum stipend of $612/month, receive tuition  support until limits are reached.</a:t>
            </a:r>
            <a:br>
              <a:rPr lang="en-US" sz="3600" dirty="0" smtClean="0"/>
            </a:br>
            <a:r>
              <a:rPr lang="en-US" sz="3600" dirty="0"/>
              <a:t/>
            </a:r>
            <a:br>
              <a:rPr lang="en-US" sz="3600" dirty="0"/>
            </a:br>
            <a:r>
              <a:rPr lang="en-US" sz="3600" dirty="0" smtClean="0"/>
              <a:t>  </a:t>
            </a:r>
            <a:br>
              <a:rPr lang="en-US" sz="3600" dirty="0" smtClean="0"/>
            </a:br>
            <a:r>
              <a:rPr lang="en-US" sz="3600" dirty="0" smtClean="0"/>
              <a:t>• The limit are “minimum program hours + 10” for a master’s degree and “minimum program hours +20” for a doctoral degree.</a:t>
            </a:r>
            <a:br>
              <a:rPr lang="en-US" sz="3600" dirty="0" smtClean="0"/>
            </a:br>
            <a:r>
              <a:rPr lang="en-US" dirty="0" smtClean="0"/>
              <a:t>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endParaRPr lang="en-US" dirty="0"/>
          </a:p>
        </p:txBody>
      </p:sp>
    </p:spTree>
    <p:extLst>
      <p:ext uri="{BB962C8B-B14F-4D97-AF65-F5344CB8AC3E}">
        <p14:creationId xmlns:p14="http://schemas.microsoft.com/office/powerpoint/2010/main" val="2577357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397375"/>
            <a:ext cx="8153400" cy="1470025"/>
          </a:xfrm>
        </p:spPr>
        <p:txBody>
          <a:bodyPr>
            <a:normAutofit fontScale="90000"/>
          </a:bodyPr>
          <a:lstStyle/>
          <a:p>
            <a:pPr algn="l"/>
            <a:r>
              <a:rPr lang="en-US" b="1" dirty="0" smtClean="0"/>
              <a:t>Issues with Current Policy</a:t>
            </a:r>
            <a:r>
              <a:rPr lang="en-US" dirty="0" smtClean="0"/>
              <a:t/>
            </a:r>
            <a:br>
              <a:rPr lang="en-US" dirty="0" smtClean="0"/>
            </a:br>
            <a:r>
              <a:rPr lang="en-US" dirty="0" smtClean="0"/>
              <a:t/>
            </a:r>
            <a:br>
              <a:rPr lang="en-US" dirty="0" smtClean="0"/>
            </a:br>
            <a:r>
              <a:rPr lang="en-US" sz="3600" dirty="0" smtClean="0"/>
              <a:t>• Minimum living stipends are currently $612/month, which is lower than any institution surveyed. </a:t>
            </a:r>
            <a:r>
              <a:rPr lang="en-US" sz="3600" i="1" dirty="0" smtClean="0"/>
              <a:t>It appears that our lower-end living stipends are not competitive with peer institutions.</a:t>
            </a:r>
            <a:br>
              <a:rPr lang="en-US" sz="3600" i="1" dirty="0" smtClean="0"/>
            </a:br>
            <a:r>
              <a:rPr lang="en-US" sz="3600" dirty="0" smtClean="0"/>
              <a:t/>
            </a:r>
            <a:br>
              <a:rPr lang="en-US" sz="3600" dirty="0" smtClean="0"/>
            </a:br>
            <a:r>
              <a:rPr lang="en-US" sz="3600" dirty="0" smtClean="0"/>
              <a:t>• The program limits are sufficiently liberal that there is little financial </a:t>
            </a:r>
            <a:r>
              <a:rPr lang="en-US" sz="3600" dirty="0"/>
              <a:t>incentive in many cases </a:t>
            </a:r>
            <a:r>
              <a:rPr lang="en-US" sz="3600" dirty="0" smtClean="0"/>
              <a:t>for degree completion to occur in a prompt fashion.</a:t>
            </a:r>
            <a:r>
              <a:rPr lang="en-US" dirty="0" smtClean="0"/>
              <a:t/>
            </a:r>
            <a:br>
              <a:rPr lang="en-US" dirty="0" smtClean="0"/>
            </a:br>
            <a:r>
              <a:rPr lang="en-US" dirty="0" smtClean="0"/>
              <a:t>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endParaRPr lang="en-US" dirty="0"/>
          </a:p>
        </p:txBody>
      </p:sp>
    </p:spTree>
    <p:extLst>
      <p:ext uri="{BB962C8B-B14F-4D97-AF65-F5344CB8AC3E}">
        <p14:creationId xmlns:p14="http://schemas.microsoft.com/office/powerpoint/2010/main" val="3994559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787775"/>
            <a:ext cx="8305800" cy="1470025"/>
          </a:xfrm>
        </p:spPr>
        <p:txBody>
          <a:bodyPr>
            <a:noAutofit/>
          </a:bodyPr>
          <a:lstStyle/>
          <a:p>
            <a:pPr algn="l">
              <a:buFont typeface="Arial" pitchFamily="34" charset="0"/>
              <a:buChar char="•"/>
            </a:pPr>
            <a:r>
              <a:rPr lang="en-US" sz="3000" b="1" dirty="0" smtClean="0"/>
              <a:t>Sample Comparison to Other Institutions</a:t>
            </a:r>
            <a:br>
              <a:rPr lang="en-US" sz="3000" b="1" dirty="0" smtClean="0"/>
            </a:br>
            <a:r>
              <a:rPr lang="en-US" sz="3000" u="sng" dirty="0" smtClean="0"/>
              <a:t>Full tuition support provided for </a:t>
            </a:r>
            <a:r>
              <a:rPr lang="en-US" sz="3000" b="1" u="sng" dirty="0" smtClean="0"/>
              <a:t>minimum</a:t>
            </a:r>
            <a:r>
              <a:rPr lang="en-US" sz="3000" u="sng" dirty="0" smtClean="0"/>
              <a:t> 0.50 FTE </a:t>
            </a:r>
            <a:r>
              <a:rPr lang="en-US" sz="3000" dirty="0" smtClean="0"/>
              <a:t/>
            </a:r>
            <a:br>
              <a:rPr lang="en-US" sz="3000" dirty="0" smtClean="0"/>
            </a:br>
            <a:r>
              <a:rPr lang="en-US" sz="3000" dirty="0" smtClean="0"/>
              <a:t>	University of Alabama</a:t>
            </a:r>
            <a:br>
              <a:rPr lang="en-US" sz="3000" dirty="0" smtClean="0"/>
            </a:br>
            <a:r>
              <a:rPr lang="en-US" sz="3000" dirty="0" smtClean="0"/>
              <a:t>	University of Georgia (40% minimum)</a:t>
            </a:r>
            <a:br>
              <a:rPr lang="en-US" sz="3000" dirty="0" smtClean="0"/>
            </a:br>
            <a:r>
              <a:rPr lang="en-US" sz="3000" dirty="0" smtClean="0"/>
              <a:t>           University of Kansas (40% minimum)</a:t>
            </a:r>
            <a:br>
              <a:rPr lang="en-US" sz="3000" dirty="0" smtClean="0"/>
            </a:br>
            <a:r>
              <a:rPr lang="en-US" sz="3000" dirty="0" smtClean="0"/>
              <a:t>	University of Maryland</a:t>
            </a:r>
            <a:br>
              <a:rPr lang="en-US" sz="3000" dirty="0" smtClean="0"/>
            </a:br>
            <a:r>
              <a:rPr lang="en-US" sz="3000" dirty="0" smtClean="0"/>
              <a:t>	Virginia Tech	</a:t>
            </a:r>
            <a:br>
              <a:rPr lang="en-US" sz="3000" dirty="0" smtClean="0"/>
            </a:br>
            <a:r>
              <a:rPr lang="en-US" sz="3000" dirty="0" smtClean="0"/>
              <a:t>	University of Arkansas</a:t>
            </a:r>
            <a:br>
              <a:rPr lang="en-US" sz="3000" dirty="0" smtClean="0"/>
            </a:br>
            <a:r>
              <a:rPr lang="en-US" sz="3000" dirty="0" smtClean="0"/>
              <a:t>	University of Kentucky</a:t>
            </a:r>
            <a:br>
              <a:rPr lang="en-US" sz="3000" dirty="0" smtClean="0"/>
            </a:br>
            <a:r>
              <a:rPr lang="en-US" sz="3000" dirty="0" smtClean="0"/>
              <a:t>	Arizona State University</a:t>
            </a:r>
            <a:br>
              <a:rPr lang="en-US" sz="3000" dirty="0" smtClean="0"/>
            </a:br>
            <a:r>
              <a:rPr lang="en-US" sz="3000" dirty="0" smtClean="0"/>
              <a:t>	Oklahoma State University</a:t>
            </a:r>
            <a:br>
              <a:rPr lang="en-US" sz="3000" dirty="0" smtClean="0"/>
            </a:br>
            <a:r>
              <a:rPr lang="en-US" sz="3000" dirty="0" smtClean="0"/>
              <a:t>	University of Oklahoma</a:t>
            </a:r>
            <a:br>
              <a:rPr lang="en-US" sz="3000" dirty="0" smtClean="0"/>
            </a:br>
            <a:r>
              <a:rPr lang="en-US" sz="3000" dirty="0" smtClean="0"/>
              <a:t>	Kansas State University</a:t>
            </a:r>
            <a:br>
              <a:rPr lang="en-US" sz="3000" dirty="0" smtClean="0"/>
            </a:br>
            <a:r>
              <a:rPr lang="en-US" sz="3000" dirty="0" smtClean="0"/>
              <a:t>	University of Central Florida</a:t>
            </a:r>
            <a:br>
              <a:rPr lang="en-US" sz="3000" dirty="0" smtClean="0"/>
            </a:br>
            <a:r>
              <a:rPr lang="en-US" sz="3000" dirty="0"/>
              <a:t/>
            </a:r>
            <a:br>
              <a:rPr lang="en-US" sz="3000" dirty="0"/>
            </a:br>
            <a:r>
              <a:rPr lang="en-US" sz="3200" dirty="0" smtClean="0"/>
              <a:t/>
            </a:r>
            <a:br>
              <a:rPr lang="en-US" sz="3200" dirty="0" smtClean="0"/>
            </a:br>
            <a:r>
              <a:rPr lang="en-US" sz="3200" dirty="0"/>
              <a:t/>
            </a:r>
            <a:br>
              <a:rPr lang="en-US" sz="3200" dirty="0"/>
            </a:br>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8153400" cy="1470025"/>
          </a:xfrm>
        </p:spPr>
        <p:txBody>
          <a:bodyPr>
            <a:normAutofit fontScale="90000"/>
          </a:bodyPr>
          <a:lstStyle/>
          <a:p>
            <a:pPr algn="l"/>
            <a:r>
              <a:rPr lang="en-US" dirty="0" smtClean="0"/>
              <a:t>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endParaRPr lang="en-US" dirty="0"/>
          </a:p>
        </p:txBody>
      </p:sp>
      <p:sp>
        <p:nvSpPr>
          <p:cNvPr id="5" name="TextBox 4"/>
          <p:cNvSpPr txBox="1"/>
          <p:nvPr/>
        </p:nvSpPr>
        <p:spPr>
          <a:xfrm>
            <a:off x="1752600" y="685800"/>
            <a:ext cx="6096000" cy="830997"/>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Minimum Stipend for Full Tuition Waiver at Selected Universities</a:t>
            </a:r>
            <a:endParaRPr lang="en-US" sz="2400" b="1" dirty="0">
              <a:latin typeface="Times New Roman" pitchFamily="18" charset="0"/>
              <a:cs typeface="Times New Roman" pitchFamily="18" charset="0"/>
            </a:endParaRPr>
          </a:p>
        </p:txBody>
      </p:sp>
      <p:graphicFrame>
        <p:nvGraphicFramePr>
          <p:cNvPr id="6" name="Chart 5"/>
          <p:cNvGraphicFramePr>
            <a:graphicFrameLocks/>
          </p:cNvGraphicFramePr>
          <p:nvPr>
            <p:extLst>
              <p:ext uri="{D42A27DB-BD31-4B8C-83A1-F6EECF244321}">
                <p14:modId xmlns:p14="http://schemas.microsoft.com/office/powerpoint/2010/main" val="1341240582"/>
              </p:ext>
            </p:extLst>
          </p:nvPr>
        </p:nvGraphicFramePr>
        <p:xfrm>
          <a:off x="1143000" y="1905000"/>
          <a:ext cx="7010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92575"/>
            <a:ext cx="7772400" cy="1470025"/>
          </a:xfrm>
        </p:spPr>
        <p:txBody>
          <a:bodyPr>
            <a:noAutofit/>
          </a:bodyPr>
          <a:lstStyle/>
          <a:p>
            <a:pPr algn="l"/>
            <a:r>
              <a:rPr lang="en-US" sz="2400" b="1" dirty="0" smtClean="0"/>
              <a:t>Sample Comparison to Other Institutions</a:t>
            </a:r>
            <a:br>
              <a:rPr lang="en-US" sz="2400" b="1" dirty="0" smtClean="0"/>
            </a:br>
            <a:r>
              <a:rPr lang="en-US" sz="2400" u="sng" dirty="0" smtClean="0"/>
              <a:t>Limits on Tuition Support </a:t>
            </a:r>
            <a:r>
              <a:rPr lang="en-US" sz="2400" dirty="0" smtClean="0"/>
              <a:t/>
            </a:r>
            <a:br>
              <a:rPr lang="en-US" sz="2400" dirty="0" smtClean="0"/>
            </a:br>
            <a:r>
              <a:rPr lang="en-US" sz="2400" dirty="0" smtClean="0"/>
              <a:t/>
            </a:r>
            <a:br>
              <a:rPr lang="en-US" sz="2400" dirty="0" smtClean="0"/>
            </a:br>
            <a:r>
              <a:rPr lang="en-US" sz="2400" b="1" dirty="0" smtClean="0"/>
              <a:t>University of Arkansas</a:t>
            </a:r>
            <a:r>
              <a:rPr lang="en-US" sz="2400" dirty="0" smtClean="0"/>
              <a:t/>
            </a:r>
            <a:br>
              <a:rPr lang="en-US" sz="2400" dirty="0" smtClean="0"/>
            </a:br>
            <a:r>
              <a:rPr lang="en-US" sz="2400" dirty="0" smtClean="0"/>
              <a:t>Three year limit for master’s</a:t>
            </a:r>
            <a:br>
              <a:rPr lang="en-US" sz="2400" dirty="0" smtClean="0"/>
            </a:br>
            <a:r>
              <a:rPr lang="en-US" sz="2400" dirty="0" smtClean="0"/>
              <a:t>Five/eight year limit for doctoral</a:t>
            </a:r>
            <a:br>
              <a:rPr lang="en-US" sz="2400" dirty="0" smtClean="0"/>
            </a:br>
            <a:r>
              <a:rPr lang="en-US" sz="2400" dirty="0"/>
              <a:t/>
            </a:r>
            <a:br>
              <a:rPr lang="en-US" sz="2400" dirty="0"/>
            </a:br>
            <a:r>
              <a:rPr lang="en-US" sz="2400" b="1" dirty="0" smtClean="0"/>
              <a:t>University of Kansas</a:t>
            </a:r>
            <a:r>
              <a:rPr lang="en-US" sz="2400" dirty="0" smtClean="0"/>
              <a:t/>
            </a:r>
            <a:br>
              <a:rPr lang="en-US" sz="2400" dirty="0" smtClean="0"/>
            </a:br>
            <a:r>
              <a:rPr lang="en-US" sz="2400" dirty="0" smtClean="0"/>
              <a:t>Covers only tuition and NO campus fees</a:t>
            </a:r>
            <a:br>
              <a:rPr lang="en-US" sz="2400" dirty="0" smtClean="0"/>
            </a:br>
            <a:r>
              <a:rPr lang="en-US" sz="2400" dirty="0" smtClean="0"/>
              <a:t>Doctoral GRA’s for 10 semesters</a:t>
            </a:r>
            <a:br>
              <a:rPr lang="en-US" sz="2400" dirty="0" smtClean="0"/>
            </a:br>
            <a:r>
              <a:rPr lang="en-US" sz="2400" dirty="0" smtClean="0"/>
              <a:t>Master’s GRA’s not eligible</a:t>
            </a:r>
            <a:br>
              <a:rPr lang="en-US" sz="2400" dirty="0" smtClean="0"/>
            </a:br>
            <a:r>
              <a:rPr lang="en-US" sz="2400" dirty="0"/>
              <a:t/>
            </a:r>
            <a:br>
              <a:rPr lang="en-US" sz="2400" dirty="0"/>
            </a:br>
            <a:r>
              <a:rPr lang="en-US" sz="2400" dirty="0" smtClean="0"/>
              <a:t> </a:t>
            </a:r>
            <a:r>
              <a:rPr lang="en-US" sz="2400" b="1" dirty="0" smtClean="0"/>
              <a:t>University of Oklahoma</a:t>
            </a:r>
            <a:r>
              <a:rPr lang="en-US" sz="2400" dirty="0" smtClean="0"/>
              <a:t/>
            </a:r>
            <a:br>
              <a:rPr lang="en-US" sz="2400" dirty="0" smtClean="0"/>
            </a:br>
            <a:r>
              <a:rPr lang="en-US" sz="2400" dirty="0" smtClean="0"/>
              <a:t> Covers only the number of hours required for the degree</a:t>
            </a:r>
            <a:br>
              <a:rPr lang="en-US" sz="2400" dirty="0" smtClean="0"/>
            </a:br>
            <a:r>
              <a:rPr lang="en-US" sz="2400" dirty="0" smtClean="0"/>
              <a:t/>
            </a:r>
            <a:br>
              <a:rPr lang="en-US" sz="2400" dirty="0" smtClean="0"/>
            </a:br>
            <a:r>
              <a:rPr lang="en-US" sz="2400" b="1" dirty="0" smtClean="0"/>
              <a:t>Oklahoma State University</a:t>
            </a:r>
            <a:br>
              <a:rPr lang="en-US" sz="2400" b="1" dirty="0" smtClean="0"/>
            </a:br>
            <a:r>
              <a:rPr lang="en-US" sz="2400" dirty="0" smtClean="0"/>
              <a:t>6 hours of the resident portion of tuition for each Fall/Spring semester and 3 hours for each summer semester</a:t>
            </a:r>
            <a:br>
              <a:rPr lang="en-US" sz="2400" dirty="0" smtClean="0"/>
            </a:br>
            <a:r>
              <a:rPr lang="en-US" sz="2400" dirty="0"/>
              <a:t>	</a:t>
            </a: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a:t>	</a:t>
            </a: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3000" dirty="0" smtClean="0"/>
              <a:t>	</a:t>
            </a:r>
            <a:endParaRPr lang="en-US" sz="3200" dirty="0"/>
          </a:p>
        </p:txBody>
      </p:sp>
    </p:spTree>
    <p:extLst>
      <p:ext uri="{BB962C8B-B14F-4D97-AF65-F5344CB8AC3E}">
        <p14:creationId xmlns:p14="http://schemas.microsoft.com/office/powerpoint/2010/main" val="3814035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559175"/>
            <a:ext cx="8763000" cy="1470025"/>
          </a:xfrm>
        </p:spPr>
        <p:txBody>
          <a:bodyPr>
            <a:noAutofit/>
          </a:bodyPr>
          <a:lstStyle/>
          <a:p>
            <a:pPr algn="l"/>
            <a:r>
              <a:rPr lang="en-US" sz="2400" dirty="0" smtClean="0"/>
              <a:t/>
            </a:r>
            <a:br>
              <a:rPr lang="en-US" sz="2400" dirty="0" smtClean="0"/>
            </a:br>
            <a:r>
              <a:rPr lang="en-US" sz="2400" b="1" dirty="0" smtClean="0"/>
              <a:t>University of North Carolina</a:t>
            </a:r>
            <a:br>
              <a:rPr lang="en-US" sz="2400" b="1" dirty="0" smtClean="0"/>
            </a:br>
            <a:r>
              <a:rPr lang="en-US" sz="2400" dirty="0" smtClean="0"/>
              <a:t>Master’s – four semesters</a:t>
            </a:r>
            <a:br>
              <a:rPr lang="en-US" sz="2400" dirty="0" smtClean="0"/>
            </a:br>
            <a:r>
              <a:rPr lang="en-US" sz="2400" dirty="0" smtClean="0"/>
              <a:t>Doctoral – 10 semesters</a:t>
            </a:r>
            <a:br>
              <a:rPr lang="en-US" sz="2400" dirty="0" smtClean="0"/>
            </a:br>
            <a:r>
              <a:rPr lang="en-US" sz="2400" dirty="0" smtClean="0"/>
              <a:t/>
            </a:r>
            <a:br>
              <a:rPr lang="en-US" sz="2400" dirty="0" smtClean="0"/>
            </a:br>
            <a:r>
              <a:rPr lang="en-US" sz="2400" b="1" dirty="0" smtClean="0"/>
              <a:t>Utah State University</a:t>
            </a:r>
            <a:r>
              <a:rPr lang="en-US" sz="2400" dirty="0" smtClean="0"/>
              <a:t/>
            </a:r>
            <a:br>
              <a:rPr lang="en-US" sz="2400" dirty="0" smtClean="0"/>
            </a:br>
            <a:r>
              <a:rPr lang="en-US" sz="2400" dirty="0" smtClean="0"/>
              <a:t>Doctoral only and credits must be on plan of study</a:t>
            </a:r>
            <a:br>
              <a:rPr lang="en-US" sz="2400" dirty="0" smtClean="0"/>
            </a:br>
            <a:r>
              <a:rPr lang="en-US" sz="2400" dirty="0" smtClean="0"/>
              <a:t>70 hours</a:t>
            </a:r>
            <a:br>
              <a:rPr lang="en-US" sz="2400" dirty="0" smtClean="0"/>
            </a:br>
            <a:r>
              <a:rPr lang="en-US" sz="2400" dirty="0" smtClean="0"/>
              <a:t/>
            </a:r>
            <a:br>
              <a:rPr lang="en-US" sz="2400" dirty="0" smtClean="0"/>
            </a:br>
            <a:r>
              <a:rPr lang="en-US" sz="2400" b="1" dirty="0" smtClean="0"/>
              <a:t>Duke University</a:t>
            </a:r>
            <a:r>
              <a:rPr lang="en-US" sz="2400" dirty="0" smtClean="0"/>
              <a:t/>
            </a:r>
            <a:br>
              <a:rPr lang="en-US" sz="2400" dirty="0" smtClean="0"/>
            </a:br>
            <a:r>
              <a:rPr lang="en-US" sz="2400" dirty="0" smtClean="0"/>
              <a:t>Doctoral only</a:t>
            </a:r>
            <a:br>
              <a:rPr lang="en-US" sz="2400" dirty="0" smtClean="0"/>
            </a:br>
            <a:r>
              <a:rPr lang="en-US" sz="2400" dirty="0" smtClean="0"/>
              <a:t/>
            </a:r>
            <a:br>
              <a:rPr lang="en-US" sz="2400" dirty="0" smtClean="0"/>
            </a:br>
            <a:r>
              <a:rPr lang="en-US" sz="2400" b="1" dirty="0" smtClean="0"/>
              <a:t>University of Alabama</a:t>
            </a:r>
            <a:br>
              <a:rPr lang="en-US" sz="2400" b="1" dirty="0" smtClean="0"/>
            </a:br>
            <a:r>
              <a:rPr lang="en-US" sz="2400" dirty="0" smtClean="0"/>
              <a:t>Tuition support for GTA,GRA, </a:t>
            </a:r>
            <a:r>
              <a:rPr lang="en-US" sz="2400" dirty="0"/>
              <a:t>or </a:t>
            </a:r>
            <a:r>
              <a:rPr lang="en-US" sz="2400" dirty="0" smtClean="0"/>
              <a:t>GA assigned </a:t>
            </a:r>
            <a:r>
              <a:rPr lang="en-US" sz="2400" dirty="0"/>
              <a:t>to a </a:t>
            </a:r>
            <a:r>
              <a:rPr lang="en-US" sz="2400" b="1" dirty="0"/>
              <a:t>permanently </a:t>
            </a:r>
            <a:r>
              <a:rPr lang="en-US" sz="2400" dirty="0"/>
              <a:t>budgeted position line designated for that </a:t>
            </a:r>
            <a:r>
              <a:rPr lang="en-US" sz="2400" dirty="0" smtClean="0"/>
              <a:t>purpose. Tuition for all other graduate assistants must be paid from the source providing the stipend.</a:t>
            </a:r>
            <a:br>
              <a:rPr lang="en-US" sz="2400" dirty="0" smtClean="0"/>
            </a:br>
            <a:r>
              <a:rPr lang="en-US" sz="2400" dirty="0" smtClean="0"/>
              <a:t/>
            </a:r>
            <a:br>
              <a:rPr lang="en-US" sz="2400" dirty="0" smtClean="0"/>
            </a:br>
            <a:r>
              <a:rPr lang="en-US" sz="2400" dirty="0"/>
              <a:t>	</a:t>
            </a: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3000" dirty="0" smtClean="0"/>
              <a:t>	</a:t>
            </a:r>
            <a:endParaRPr lang="en-US" sz="3200" dirty="0"/>
          </a:p>
        </p:txBody>
      </p:sp>
    </p:spTree>
    <p:extLst>
      <p:ext uri="{BB962C8B-B14F-4D97-AF65-F5344CB8AC3E}">
        <p14:creationId xmlns:p14="http://schemas.microsoft.com/office/powerpoint/2010/main" val="3058755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730375"/>
            <a:ext cx="8458200" cy="1470025"/>
          </a:xfrm>
        </p:spPr>
        <p:txBody>
          <a:bodyPr>
            <a:normAutofit fontScale="90000"/>
          </a:bodyPr>
          <a:lstStyle/>
          <a:p>
            <a:pPr algn="l"/>
            <a:r>
              <a:rPr lang="en-US" sz="2700" dirty="0" smtClean="0"/>
              <a:t/>
            </a:r>
            <a:br>
              <a:rPr lang="en-US" sz="2700" dirty="0" smtClean="0"/>
            </a:br>
            <a:r>
              <a:rPr lang="en-US" sz="2700" dirty="0" smtClean="0"/>
              <a:t>	 </a:t>
            </a:r>
            <a:r>
              <a:rPr lang="en-US" sz="3600" b="1" dirty="0" smtClean="0"/>
              <a:t>Proposed policy changes and clarifications</a:t>
            </a:r>
            <a:r>
              <a:rPr lang="en-US" sz="2700" dirty="0" smtClean="0"/>
              <a:t/>
            </a:r>
            <a:br>
              <a:rPr lang="en-US" sz="2700" dirty="0" smtClean="0"/>
            </a:br>
            <a:r>
              <a:rPr lang="en-US" sz="2700" dirty="0" smtClean="0"/>
              <a:t> </a:t>
            </a:r>
            <a:br>
              <a:rPr lang="en-US" sz="2700" dirty="0" smtClean="0"/>
            </a:br>
            <a:r>
              <a:rPr lang="en-US" sz="2800" dirty="0"/>
              <a:t>• </a:t>
            </a:r>
            <a:r>
              <a:rPr lang="en-US" sz="2800" dirty="0" smtClean="0"/>
              <a:t>All </a:t>
            </a:r>
            <a:r>
              <a:rPr lang="en-US" sz="3100" dirty="0" smtClean="0"/>
              <a:t>0.25 FTE and higher graduate assistants will continue to be classified as in-state residents for the purposes of determining tuition charges.</a:t>
            </a:r>
            <a:br>
              <a:rPr lang="en-US" sz="3100" dirty="0" smtClean="0"/>
            </a:br>
            <a:r>
              <a:rPr lang="en-US" sz="3100" dirty="0"/>
              <a:t/>
            </a:r>
            <a:br>
              <a:rPr lang="en-US" sz="3100" dirty="0"/>
            </a:br>
            <a:r>
              <a:rPr lang="en-US" sz="3200" dirty="0"/>
              <a:t>• </a:t>
            </a:r>
            <a:r>
              <a:rPr lang="en-US" sz="3100" dirty="0" smtClean="0"/>
              <a:t>Proposed changes are only with regard to </a:t>
            </a:r>
            <a:r>
              <a:rPr lang="en-US" sz="3100" b="1" dirty="0" smtClean="0"/>
              <a:t>in-state</a:t>
            </a:r>
            <a:r>
              <a:rPr lang="en-US" sz="3100" dirty="0" smtClean="0"/>
              <a:t> tuition support program</a:t>
            </a:r>
            <a:br>
              <a:rPr lang="en-US" sz="3100" dirty="0" smtClean="0"/>
            </a:br>
            <a:r>
              <a:rPr lang="en-US" sz="3100" dirty="0" smtClean="0"/>
              <a:t> </a:t>
            </a:r>
            <a:br>
              <a:rPr lang="en-US" sz="3100" dirty="0" smtClean="0"/>
            </a:br>
            <a:endParaRPr lang="en-US" dirty="0"/>
          </a:p>
        </p:txBody>
      </p:sp>
    </p:spTree>
    <p:extLst>
      <p:ext uri="{BB962C8B-B14F-4D97-AF65-F5344CB8AC3E}">
        <p14:creationId xmlns:p14="http://schemas.microsoft.com/office/powerpoint/2010/main" val="36456595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14479</TotalTime>
  <Words>36</Words>
  <Application>Microsoft Office PowerPoint</Application>
  <PresentationFormat>On-screen Show (4:3)</PresentationFormat>
  <Paragraphs>14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Proposed Revisions to Tuition Fellowship Program</vt:lpstr>
      <vt:lpstr>Goals Historically, the major goals of the tuition fellowship program are:  •Provide tuition support as a part of competitive financial aid packages to graduate assistants so as to attract the most highly qualified graduate assistants.   •Limit support so as to encourage degree completion in a time-efficient manner .       </vt:lpstr>
      <vt:lpstr>Current Policy  • All graduate assistants (GTA,GRA, and GA) with a 0.25FTE, minimum stipend of $612/month, receive tuition  support until limits are reached.     • The limit are “minimum program hours + 10” for a master’s degree and “minimum program hours +20” for a doctoral degree.       </vt:lpstr>
      <vt:lpstr>Issues with Current Policy  • Minimum living stipends are currently $612/month, which is lower than any institution surveyed. It appears that our lower-end living stipends are not competitive with peer institutions.  • The program limits are sufficiently liberal that there is little financial incentive in many cases for degree completion to occur in a prompt fashion.       </vt:lpstr>
      <vt:lpstr>Sample Comparison to Other Institutions Full tuition support provided for minimum 0.50 FTE   University of Alabama  University of Georgia (40% minimum)            University of Kansas (40% minimum)  University of Maryland  Virginia Tech   University of Arkansas  University of Kentucky  Arizona State University  Oklahoma State University  University of Oklahoma  Kansas State University  University of Central Florida    </vt:lpstr>
      <vt:lpstr>      </vt:lpstr>
      <vt:lpstr>Sample Comparison to Other Institutions Limits on Tuition Support   University of Arkansas Three year limit for master’s Five/eight year limit for doctoral  University of Kansas Covers only tuition and NO campus fees Doctoral GRA’s for 10 semesters Master’s GRA’s not eligible   University of Oklahoma  Covers only the number of hours required for the degree  Oklahoma State University 6 hours of the resident portion of tuition for each Fall/Spring semester and 3 hours for each summer semester          </vt:lpstr>
      <vt:lpstr> University of North Carolina Master’s – four semesters Doctoral – 10 semesters  Utah State University Doctoral only and credits must be on plan of study 70 hours  Duke University Doctoral only  University of Alabama Tuition support for GTA,GRA, or GA assigned to a permanently budgeted position line designated for that purpose. Tuition for all other graduate assistants must be paid from the source providing the stipend.       </vt:lpstr>
      <vt:lpstr>   Proposed policy changes and clarifications   • All 0.25 FTE and higher graduate assistants will continue to be classified as in-state residents for the purposes of determining tuition charges.  • Proposed changes are only with regard to in-state tuition support program   </vt:lpstr>
      <vt:lpstr>   Proposed policy changes and clarifications  (continued)   • University funded in-state tuition support will only be provided to graduate assistants receiving a 0.33 or higher FTE assistantship for each semester during the academic year.   • Those with 0.25-0.32 FTE assistantships will receive 50% in-state tuition.   • Those with &lt;0.25 FTE will not be provided tuition support (as is the case currently).          </vt:lpstr>
      <vt:lpstr>   Proposed policy changes and clarifications  (continued)   •University funded full tuition support will be provided to graduate assistants receiving a 0.25 or higher FTE assistantship during the summer semester.   • For every two FTE on-campus graduate students within a college/school who received full-tuition support from external sources (either self-funded or from external grants), the associated college/school is allowed to provide  one 0.25 FTE graduate assistant with full tuition support for up to 110% of the hours required for that student’s degree program.            </vt:lpstr>
      <vt:lpstr>   Proposed policy changes and clarifications  (continued)   • University funded in-state tuition support will be limited to 110% of the number of hours required for a graduate degree.    • This tuition support will be provided for only one of the following     Δ One Master's degree     Δ One PhD degree     Δ One Master's degree plus one PhD degree within the         same or a complementary field.   • Exceptions to this limit can be provided with documentation of the academic need and demonstration of good stewardship of the support already provided, with the approval of the graduate dean.          </vt:lpstr>
    </vt:vector>
  </TitlesOfParts>
  <Company>Auburn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Revisions to Tuition Fellowship Program</dc:title>
  <dc:creator>flowegt</dc:creator>
  <cp:lastModifiedBy>FLOWEGT</cp:lastModifiedBy>
  <cp:revision>30</cp:revision>
  <cp:lastPrinted>2012-01-19T20:30:36Z</cp:lastPrinted>
  <dcterms:created xsi:type="dcterms:W3CDTF">2011-12-28T00:28:20Z</dcterms:created>
  <dcterms:modified xsi:type="dcterms:W3CDTF">2012-02-10T23:28:52Z</dcterms:modified>
</cp:coreProperties>
</file>