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74" r:id="rId2"/>
    <p:sldId id="261" r:id="rId3"/>
    <p:sldId id="262" r:id="rId4"/>
    <p:sldId id="263" r:id="rId5"/>
    <p:sldId id="260" r:id="rId6"/>
    <p:sldId id="279" r:id="rId7"/>
    <p:sldId id="294" r:id="rId8"/>
    <p:sldId id="278" r:id="rId9"/>
    <p:sldId id="256" r:id="rId10"/>
    <p:sldId id="282" r:id="rId11"/>
    <p:sldId id="281" r:id="rId12"/>
    <p:sldId id="284" r:id="rId13"/>
    <p:sldId id="285" r:id="rId14"/>
    <p:sldId id="267" r:id="rId15"/>
    <p:sldId id="269" r:id="rId16"/>
    <p:sldId id="257" r:id="rId17"/>
    <p:sldId id="258" r:id="rId18"/>
    <p:sldId id="259" r:id="rId19"/>
    <p:sldId id="289" r:id="rId20"/>
    <p:sldId id="288" r:id="rId21"/>
    <p:sldId id="265" r:id="rId22"/>
    <p:sldId id="270" r:id="rId23"/>
    <p:sldId id="273" r:id="rId24"/>
    <p:sldId id="290" r:id="rId25"/>
    <p:sldId id="291" r:id="rId26"/>
    <p:sldId id="292" r:id="rId27"/>
    <p:sldId id="293" r:id="rId28"/>
    <p:sldId id="264" r:id="rId29"/>
    <p:sldId id="272" r:id="rId30"/>
    <p:sldId id="276" r:id="rId31"/>
    <p:sldId id="277" r:id="rId32"/>
    <p:sldId id="295" r:id="rId33"/>
    <p:sldId id="286" r:id="rId34"/>
    <p:sldId id="298" r:id="rId35"/>
    <p:sldId id="296" r:id="rId36"/>
    <p:sldId id="297" r:id="rId37"/>
    <p:sldId id="275"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9.3085739282589675E-2"/>
          <c:y val="2.8252405949256341E-2"/>
          <c:w val="0.73110958005249349"/>
          <c:h val="0.87891586468358118"/>
        </c:manualLayout>
      </c:layout>
      <c:bar3DChart>
        <c:barDir val="col"/>
        <c:grouping val="clustered"/>
        <c:varyColors val="0"/>
        <c:ser>
          <c:idx val="0"/>
          <c:order val="0"/>
          <c:tx>
            <c:v>GSR</c:v>
          </c:tx>
          <c:invertIfNegative val="0"/>
          <c:dLbls>
            <c:delete val="1"/>
          </c:dLbls>
          <c:cat>
            <c:numLit>
              <c:formatCode>General</c:formatCode>
              <c:ptCount val="7"/>
              <c:pt idx="0">
                <c:v>2005</c:v>
              </c:pt>
              <c:pt idx="1">
                <c:v>2006</c:v>
              </c:pt>
              <c:pt idx="2">
                <c:v>2007</c:v>
              </c:pt>
              <c:pt idx="3">
                <c:v>2008</c:v>
              </c:pt>
              <c:pt idx="4">
                <c:v>2009</c:v>
              </c:pt>
              <c:pt idx="5">
                <c:v>2010</c:v>
              </c:pt>
              <c:pt idx="6">
                <c:v>2011</c:v>
              </c:pt>
            </c:numLit>
          </c:cat>
          <c:val>
            <c:numRef>
              <c:f>'[Chart in Microsoft PowerPoint]Sheet1'!$B$2:$H$2</c:f>
              <c:numCache>
                <c:formatCode>General</c:formatCode>
                <c:ptCount val="7"/>
                <c:pt idx="0">
                  <c:v>0.72</c:v>
                </c:pt>
                <c:pt idx="1">
                  <c:v>0.74</c:v>
                </c:pt>
                <c:pt idx="2">
                  <c:v>0.75</c:v>
                </c:pt>
                <c:pt idx="3">
                  <c:v>0.77</c:v>
                </c:pt>
                <c:pt idx="4">
                  <c:v>0.78</c:v>
                </c:pt>
                <c:pt idx="5">
                  <c:v>0.77</c:v>
                </c:pt>
                <c:pt idx="6">
                  <c:v>0.76</c:v>
                </c:pt>
              </c:numCache>
            </c:numRef>
          </c:val>
        </c:ser>
        <c:dLbls>
          <c:showLegendKey val="0"/>
          <c:showVal val="1"/>
          <c:showCatName val="0"/>
          <c:showSerName val="0"/>
          <c:showPercent val="0"/>
          <c:showBubbleSize val="0"/>
        </c:dLbls>
        <c:gapWidth val="150"/>
        <c:shape val="box"/>
        <c:axId val="34346112"/>
        <c:axId val="34347648"/>
        <c:axId val="0"/>
      </c:bar3DChart>
      <c:catAx>
        <c:axId val="34346112"/>
        <c:scaling>
          <c:orientation val="minMax"/>
        </c:scaling>
        <c:delete val="0"/>
        <c:axPos val="b"/>
        <c:numFmt formatCode="General" sourceLinked="1"/>
        <c:majorTickMark val="none"/>
        <c:minorTickMark val="none"/>
        <c:tickLblPos val="none"/>
        <c:crossAx val="34347648"/>
        <c:crosses val="autoZero"/>
        <c:auto val="1"/>
        <c:lblAlgn val="ctr"/>
        <c:lblOffset val="100"/>
        <c:noMultiLvlLbl val="0"/>
      </c:catAx>
      <c:valAx>
        <c:axId val="34347648"/>
        <c:scaling>
          <c:orientation val="minMax"/>
        </c:scaling>
        <c:delete val="0"/>
        <c:axPos val="l"/>
        <c:majorGridlines/>
        <c:numFmt formatCode="General" sourceLinked="1"/>
        <c:majorTickMark val="out"/>
        <c:minorTickMark val="none"/>
        <c:tickLblPos val="nextTo"/>
        <c:crossAx val="34346112"/>
        <c:crosses val="autoZero"/>
        <c:crossBetween val="between"/>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spPr>
        <a:noFill/>
        <a:ln w="9525">
          <a:noFill/>
        </a:ln>
      </c:spPr>
    </c:floor>
    <c:sideWall>
      <c:thickness val="0"/>
    </c:sideWall>
    <c:backWall>
      <c:thickness val="0"/>
    </c:backWall>
    <c:plotArea>
      <c:layout/>
      <c:bar3DChart>
        <c:barDir val="col"/>
        <c:grouping val="clustered"/>
        <c:varyColors val="0"/>
        <c:ser>
          <c:idx val="0"/>
          <c:order val="0"/>
          <c:tx>
            <c:strRef>
              <c:f>'[Chart in Microsoft PowerPoint]Sheet1'!$A$2</c:f>
              <c:strCache>
                <c:ptCount val="1"/>
                <c:pt idx="0">
                  <c:v>%</c:v>
                </c:pt>
              </c:strCache>
            </c:strRef>
          </c:tx>
          <c:invertIfNegative val="0"/>
          <c:dLbls>
            <c:showLegendKey val="0"/>
            <c:showVal val="1"/>
            <c:showCatName val="0"/>
            <c:showSerName val="0"/>
            <c:showPercent val="0"/>
            <c:showBubbleSize val="0"/>
            <c:showLeaderLines val="0"/>
          </c:dLbls>
          <c:cat>
            <c:strRef>
              <c:f>'[Chart in Microsoft PowerPoint]Sheet1'!$B$1:$N$1</c:f>
              <c:strCache>
                <c:ptCount val="13"/>
                <c:pt idx="0">
                  <c:v>DIV I</c:v>
                </c:pt>
                <c:pt idx="1">
                  <c:v>UF</c:v>
                </c:pt>
                <c:pt idx="2">
                  <c:v>UA</c:v>
                </c:pt>
                <c:pt idx="3">
                  <c:v>VAN</c:v>
                </c:pt>
                <c:pt idx="4">
                  <c:v>MSU</c:v>
                </c:pt>
                <c:pt idx="5">
                  <c:v>AU</c:v>
                </c:pt>
                <c:pt idx="6">
                  <c:v>UM</c:v>
                </c:pt>
                <c:pt idx="7">
                  <c:v>UT</c:v>
                </c:pt>
                <c:pt idx="8">
                  <c:v>UGA</c:v>
                </c:pt>
                <c:pt idx="9">
                  <c:v>USC</c:v>
                </c:pt>
                <c:pt idx="10">
                  <c:v>UK</c:v>
                </c:pt>
                <c:pt idx="11">
                  <c:v>LSU</c:v>
                </c:pt>
                <c:pt idx="12">
                  <c:v>ARK</c:v>
                </c:pt>
              </c:strCache>
            </c:strRef>
          </c:cat>
          <c:val>
            <c:numRef>
              <c:f>'[Chart in Microsoft PowerPoint]Sheet1'!$B$2:$N$2</c:f>
              <c:numCache>
                <c:formatCode>General</c:formatCode>
                <c:ptCount val="13"/>
                <c:pt idx="0">
                  <c:v>80</c:v>
                </c:pt>
                <c:pt idx="1">
                  <c:v>83</c:v>
                </c:pt>
                <c:pt idx="2">
                  <c:v>82</c:v>
                </c:pt>
                <c:pt idx="3">
                  <c:v>92</c:v>
                </c:pt>
                <c:pt idx="4">
                  <c:v>79</c:v>
                </c:pt>
                <c:pt idx="5">
                  <c:v>76</c:v>
                </c:pt>
                <c:pt idx="6">
                  <c:v>72</c:v>
                </c:pt>
                <c:pt idx="7">
                  <c:v>76</c:v>
                </c:pt>
                <c:pt idx="8">
                  <c:v>79</c:v>
                </c:pt>
                <c:pt idx="9">
                  <c:v>77</c:v>
                </c:pt>
                <c:pt idx="10">
                  <c:v>77</c:v>
                </c:pt>
                <c:pt idx="11">
                  <c:v>78</c:v>
                </c:pt>
                <c:pt idx="12">
                  <c:v>73</c:v>
                </c:pt>
              </c:numCache>
            </c:numRef>
          </c:val>
        </c:ser>
        <c:dLbls>
          <c:showLegendKey val="0"/>
          <c:showVal val="0"/>
          <c:showCatName val="0"/>
          <c:showSerName val="0"/>
          <c:showPercent val="0"/>
          <c:showBubbleSize val="0"/>
        </c:dLbls>
        <c:gapWidth val="150"/>
        <c:shape val="box"/>
        <c:axId val="33648000"/>
        <c:axId val="36291328"/>
        <c:axId val="0"/>
      </c:bar3DChart>
      <c:catAx>
        <c:axId val="33648000"/>
        <c:scaling>
          <c:orientation val="minMax"/>
        </c:scaling>
        <c:delete val="0"/>
        <c:axPos val="b"/>
        <c:majorTickMark val="out"/>
        <c:minorTickMark val="none"/>
        <c:tickLblPos val="nextTo"/>
        <c:crossAx val="36291328"/>
        <c:crosses val="autoZero"/>
        <c:auto val="1"/>
        <c:lblAlgn val="ctr"/>
        <c:lblOffset val="100"/>
        <c:noMultiLvlLbl val="0"/>
      </c:catAx>
      <c:valAx>
        <c:axId val="36291328"/>
        <c:scaling>
          <c:orientation val="minMax"/>
        </c:scaling>
        <c:delete val="0"/>
        <c:axPos val="l"/>
        <c:majorGridlines/>
        <c:numFmt formatCode="General" sourceLinked="1"/>
        <c:majorTickMark val="out"/>
        <c:minorTickMark val="none"/>
        <c:tickLblPos val="nextTo"/>
        <c:crossAx val="336480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0.29942</cdr:x>
      <cdr:y>0.31148</cdr:y>
    </cdr:from>
    <cdr:to>
      <cdr:x>0.40287</cdr:x>
      <cdr:y>0.47474</cdr:y>
    </cdr:to>
    <cdr:sp macro="" textlink="">
      <cdr:nvSpPr>
        <cdr:cNvPr id="2" name="TextBox 1"/>
        <cdr:cNvSpPr txBox="1"/>
      </cdr:nvSpPr>
      <cdr:spPr>
        <a:xfrm xmlns:a="http://schemas.openxmlformats.org/drawingml/2006/main">
          <a:off x="2144681" y="1447800"/>
          <a:ext cx="740979" cy="7588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smtClean="0">
              <a:solidFill>
                <a:schemeClr val="tx1"/>
              </a:solidFill>
              <a:latin typeface="Futura Md BT"/>
            </a:rPr>
            <a:t>1997 – 1998</a:t>
          </a:r>
        </a:p>
        <a:p xmlns:a="http://schemas.openxmlformats.org/drawingml/2006/main">
          <a:r>
            <a:rPr lang="en-US" b="1" dirty="0" smtClean="0">
              <a:solidFill>
                <a:schemeClr val="tx1"/>
              </a:solidFill>
              <a:latin typeface="Futura Md BT"/>
            </a:rPr>
            <a:t>2000 – 2001</a:t>
          </a:r>
          <a:endParaRPr lang="en-US" sz="1100" b="1" dirty="0">
            <a:solidFill>
              <a:schemeClr val="tx1"/>
            </a:solidFill>
            <a:latin typeface="Futura Md BT"/>
          </a:endParaRPr>
        </a:p>
      </cdr:txBody>
    </cdr:sp>
  </cdr:relSizeAnchor>
  <cdr:relSizeAnchor xmlns:cdr="http://schemas.openxmlformats.org/drawingml/2006/chartDrawing">
    <cdr:from>
      <cdr:x>0.5</cdr:x>
      <cdr:y>0.03279</cdr:y>
    </cdr:from>
    <cdr:to>
      <cdr:x>0.60345</cdr:x>
      <cdr:y>0.15172</cdr:y>
    </cdr:to>
    <cdr:sp macro="" textlink="">
      <cdr:nvSpPr>
        <cdr:cNvPr id="3" name="TextBox 2"/>
        <cdr:cNvSpPr txBox="1"/>
      </cdr:nvSpPr>
      <cdr:spPr>
        <a:xfrm xmlns:a="http://schemas.openxmlformats.org/drawingml/2006/main">
          <a:off x="3581400" y="152400"/>
          <a:ext cx="740979" cy="5528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b="1" kern="1200" dirty="0" smtClean="0">
              <a:solidFill>
                <a:schemeClr val="tx1"/>
              </a:solidFill>
              <a:latin typeface="Futura Md BT"/>
              <a:ea typeface="Futura Md BT"/>
              <a:cs typeface="Futura Md BT"/>
            </a:rPr>
            <a:t>1999 – 2000</a:t>
          </a:r>
        </a:p>
        <a:p xmlns:a="http://schemas.openxmlformats.org/drawingml/2006/main">
          <a:r>
            <a:rPr lang="en-US" b="1" kern="1200" dirty="0" smtClean="0">
              <a:solidFill>
                <a:schemeClr val="tx1"/>
              </a:solidFill>
              <a:latin typeface="Futura Md BT"/>
              <a:ea typeface="Futura Md BT"/>
              <a:cs typeface="Futura Md BT"/>
            </a:rPr>
            <a:t>2002 – 2003</a:t>
          </a:r>
        </a:p>
        <a:p xmlns:a="http://schemas.openxmlformats.org/drawingml/2006/main">
          <a:endParaRPr lang="en-US" sz="1100" dirty="0"/>
        </a:p>
      </cdr:txBody>
    </cdr:sp>
  </cdr:relSizeAnchor>
  <cdr:relSizeAnchor xmlns:cdr="http://schemas.openxmlformats.org/drawingml/2006/chartDrawing">
    <cdr:from>
      <cdr:x>0.59574</cdr:x>
      <cdr:y>0.13115</cdr:y>
    </cdr:from>
    <cdr:to>
      <cdr:x>0.69919</cdr:x>
      <cdr:y>0.24273</cdr:y>
    </cdr:to>
    <cdr:sp macro="" textlink="">
      <cdr:nvSpPr>
        <cdr:cNvPr id="4" name="TextBox 3"/>
        <cdr:cNvSpPr txBox="1"/>
      </cdr:nvSpPr>
      <cdr:spPr>
        <a:xfrm xmlns:a="http://schemas.openxmlformats.org/drawingml/2006/main">
          <a:off x="4267200" y="609600"/>
          <a:ext cx="740980" cy="51867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b="1" kern="1200" dirty="0" smtClean="0">
              <a:solidFill>
                <a:schemeClr val="tx1"/>
              </a:solidFill>
              <a:latin typeface="Futura Md BT"/>
              <a:ea typeface="Futura Md BT"/>
              <a:cs typeface="Futura Md BT"/>
            </a:rPr>
            <a:t>2000 – 2001</a:t>
          </a:r>
        </a:p>
        <a:p xmlns:a="http://schemas.openxmlformats.org/drawingml/2006/main">
          <a:r>
            <a:rPr lang="en-US" b="1" kern="1200" dirty="0" smtClean="0">
              <a:solidFill>
                <a:schemeClr val="tx1"/>
              </a:solidFill>
              <a:latin typeface="Futura Md BT"/>
              <a:ea typeface="Futura Md BT"/>
              <a:cs typeface="Futura Md BT"/>
            </a:rPr>
            <a:t>2003 – 2004</a:t>
          </a:r>
        </a:p>
        <a:p xmlns:a="http://schemas.openxmlformats.org/drawingml/2006/main">
          <a:endParaRPr lang="en-US" sz="1100" dirty="0"/>
        </a:p>
      </cdr:txBody>
    </cdr:sp>
  </cdr:relSizeAnchor>
  <cdr:relSizeAnchor xmlns:cdr="http://schemas.openxmlformats.org/drawingml/2006/chartDrawing">
    <cdr:from>
      <cdr:x>0.70213</cdr:x>
      <cdr:y>0.22951</cdr:y>
    </cdr:from>
    <cdr:to>
      <cdr:x>0.80558</cdr:x>
      <cdr:y>0.34723</cdr:y>
    </cdr:to>
    <cdr:sp macro="" textlink="">
      <cdr:nvSpPr>
        <cdr:cNvPr id="5" name="TextBox 4"/>
        <cdr:cNvSpPr txBox="1"/>
      </cdr:nvSpPr>
      <cdr:spPr>
        <a:xfrm xmlns:a="http://schemas.openxmlformats.org/drawingml/2006/main">
          <a:off x="5029200" y="1066800"/>
          <a:ext cx="740979" cy="54717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b="1" kern="1200" dirty="0" smtClean="0">
              <a:solidFill>
                <a:schemeClr val="tx1"/>
              </a:solidFill>
              <a:latin typeface="Futura Md BT"/>
              <a:ea typeface="Futura Md BT"/>
              <a:cs typeface="Futura Md BT"/>
            </a:rPr>
            <a:t>2001 – 2002</a:t>
          </a:r>
        </a:p>
        <a:p xmlns:a="http://schemas.openxmlformats.org/drawingml/2006/main">
          <a:r>
            <a:rPr lang="en-US" b="1" kern="1200" dirty="0" smtClean="0">
              <a:solidFill>
                <a:schemeClr val="tx1"/>
              </a:solidFill>
              <a:latin typeface="Futura Md BT"/>
              <a:ea typeface="Futura Md BT"/>
              <a:cs typeface="Futura Md BT"/>
            </a:rPr>
            <a:t>2004 – 2005</a:t>
          </a:r>
        </a:p>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29ADE-F73C-4AB7-BC7B-CE6FB617623B}" type="datetimeFigureOut">
              <a:rPr lang="en-US" smtClean="0"/>
              <a:t>2/27/2012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75437-FBA1-40DB-87E0-4F53BA8208D9}" type="slidenum">
              <a:rPr lang="en-US" smtClean="0"/>
              <a:t>‹#›</a:t>
            </a:fld>
            <a:endParaRPr lang="en-US"/>
          </a:p>
        </p:txBody>
      </p:sp>
    </p:spTree>
    <p:extLst>
      <p:ext uri="{BB962C8B-B14F-4D97-AF65-F5344CB8AC3E}">
        <p14:creationId xmlns:p14="http://schemas.microsoft.com/office/powerpoint/2010/main" val="158276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75437-FBA1-40DB-87E0-4F53BA8208D9}" type="slidenum">
              <a:rPr lang="en-US" smtClean="0"/>
              <a:t>16</a:t>
            </a:fld>
            <a:endParaRPr lang="en-US"/>
          </a:p>
        </p:txBody>
      </p:sp>
    </p:spTree>
    <p:extLst>
      <p:ext uri="{BB962C8B-B14F-4D97-AF65-F5344CB8AC3E}">
        <p14:creationId xmlns:p14="http://schemas.microsoft.com/office/powerpoint/2010/main" val="123137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2932685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62642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4231264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22D7C4-9157-4574-997B-3707CB2CE7F0}" type="slidenum">
              <a:rPr lang="en-US"/>
              <a:pPr>
                <a:defRPr/>
              </a:pPr>
              <a:t>‹#›</a:t>
            </a:fld>
            <a:endParaRPr lang="en-US"/>
          </a:p>
        </p:txBody>
      </p:sp>
    </p:spTree>
    <p:extLst>
      <p:ext uri="{BB962C8B-B14F-4D97-AF65-F5344CB8AC3E}">
        <p14:creationId xmlns:p14="http://schemas.microsoft.com/office/powerpoint/2010/main" val="38953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71484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7E5D4-2E89-471F-9FFB-5A397BC9C7E8}" type="datetimeFigureOut">
              <a:rPr lang="en-US" smtClean="0"/>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10918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37E5D4-2E89-471F-9FFB-5A397BC9C7E8}" type="datetimeFigureOut">
              <a:rPr lang="en-US" smtClean="0"/>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61299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37E5D4-2E89-471F-9FFB-5A397BC9C7E8}" type="datetimeFigureOut">
              <a:rPr lang="en-US" smtClean="0"/>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98370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37E5D4-2E89-471F-9FFB-5A397BC9C7E8}" type="datetimeFigureOut">
              <a:rPr lang="en-US" smtClean="0"/>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238431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37E5D4-2E89-471F-9FFB-5A397BC9C7E8}" type="datetimeFigureOut">
              <a:rPr lang="en-US" smtClean="0"/>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991626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7E5D4-2E89-471F-9FFB-5A397BC9C7E8}" type="datetimeFigureOut">
              <a:rPr lang="en-US" smtClean="0"/>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398277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7E5D4-2E89-471F-9FFB-5A397BC9C7E8}" type="datetimeFigureOut">
              <a:rPr lang="en-US" smtClean="0"/>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321843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E5D4-2E89-471F-9FFB-5A397BC9C7E8}" type="datetimeFigureOut">
              <a:rPr lang="en-US" smtClean="0"/>
              <a:t>2/27/2012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42A18-CA8C-45FB-9138-2B78CB0C71C4}" type="slidenum">
              <a:rPr lang="en-US" smtClean="0"/>
              <a:t>‹#›</a:t>
            </a:fld>
            <a:endParaRPr lang="en-US"/>
          </a:p>
        </p:txBody>
      </p:sp>
    </p:spTree>
    <p:extLst>
      <p:ext uri="{BB962C8B-B14F-4D97-AF65-F5344CB8AC3E}">
        <p14:creationId xmlns:p14="http://schemas.microsoft.com/office/powerpoint/2010/main" val="6905240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7907998" cy="1569660"/>
          </a:xfrm>
          <a:prstGeom prst="rect">
            <a:avLst/>
          </a:prstGeom>
          <a:noFill/>
        </p:spPr>
        <p:txBody>
          <a:bodyPr wrap="none" rtlCol="0">
            <a:spAutoFit/>
          </a:bodyPr>
          <a:lstStyle/>
          <a:p>
            <a:pPr algn="ctr"/>
            <a:r>
              <a:rPr lang="en-US" sz="2400" b="1" dirty="0" smtClean="0"/>
              <a:t>Report from the Committee on Intercollegiate Athletics (CIA)</a:t>
            </a:r>
          </a:p>
          <a:p>
            <a:pPr algn="ctr"/>
            <a:r>
              <a:rPr lang="en-US" sz="2400" b="1" dirty="0" smtClean="0"/>
              <a:t>Mary K Boudreaux, DVM, PhD</a:t>
            </a:r>
          </a:p>
          <a:p>
            <a:pPr algn="ctr"/>
            <a:r>
              <a:rPr lang="en-US" sz="2400" b="1" dirty="0" smtClean="0"/>
              <a:t>Faculty Athletics Representative</a:t>
            </a:r>
          </a:p>
          <a:p>
            <a:pPr algn="ctr"/>
            <a:r>
              <a:rPr lang="en-US" sz="2400" b="1" dirty="0" smtClean="0"/>
              <a:t>March </a:t>
            </a:r>
            <a:r>
              <a:rPr lang="en-US" sz="2400" b="1" dirty="0" smtClean="0"/>
              <a:t>6, 2012 </a:t>
            </a:r>
            <a:endParaRPr lang="en-US" sz="2400" b="1" dirty="0"/>
          </a:p>
        </p:txBody>
      </p:sp>
      <p:sp>
        <p:nvSpPr>
          <p:cNvPr id="5" name="TextBox 4"/>
          <p:cNvSpPr txBox="1"/>
          <p:nvPr/>
        </p:nvSpPr>
        <p:spPr>
          <a:xfrm>
            <a:off x="233218" y="1730206"/>
            <a:ext cx="8522846" cy="4708981"/>
          </a:xfrm>
          <a:prstGeom prst="rect">
            <a:avLst/>
          </a:prstGeom>
          <a:noFill/>
        </p:spPr>
        <p:txBody>
          <a:bodyPr wrap="none" rtlCol="0">
            <a:spAutoFit/>
          </a:bodyPr>
          <a:lstStyle/>
          <a:p>
            <a:r>
              <a:rPr lang="en-US" sz="2400" dirty="0" smtClean="0"/>
              <a:t>CIA – Charge, Composition, Subcommittees</a:t>
            </a:r>
          </a:p>
          <a:p>
            <a:r>
              <a:rPr lang="en-US" sz="2400" dirty="0" smtClean="0"/>
              <a:t>Student Athlete Eligibility – Progress Towards Degree requirements</a:t>
            </a:r>
          </a:p>
          <a:p>
            <a:r>
              <a:rPr lang="en-US" sz="2400" dirty="0" smtClean="0"/>
              <a:t>Graduation Success Rate (GSR) – data released in Fall </a:t>
            </a:r>
            <a:r>
              <a:rPr lang="en-US" sz="2400" dirty="0" smtClean="0"/>
              <a:t>2011</a:t>
            </a:r>
            <a:endParaRPr lang="en-US" sz="2400" dirty="0" smtClean="0"/>
          </a:p>
          <a:p>
            <a:r>
              <a:rPr lang="en-US" sz="2400" dirty="0" smtClean="0"/>
              <a:t>Academic Progress Rate (APR) – data released in Spring </a:t>
            </a:r>
            <a:r>
              <a:rPr lang="en-US" sz="2400" dirty="0" smtClean="0"/>
              <a:t>2011</a:t>
            </a:r>
            <a:endParaRPr lang="en-US" sz="2400" dirty="0" smtClean="0"/>
          </a:p>
          <a:p>
            <a:r>
              <a:rPr lang="en-US" sz="2400" dirty="0" smtClean="0"/>
              <a:t>Accolades – Rhodes Scholars, SEC Academic Honor Roll </a:t>
            </a:r>
          </a:p>
          <a:p>
            <a:r>
              <a:rPr lang="en-US" sz="2400" dirty="0" smtClean="0"/>
              <a:t>	         H. Boyd McWhorter Academic Awards</a:t>
            </a:r>
          </a:p>
          <a:p>
            <a:r>
              <a:rPr lang="en-US" sz="2400" dirty="0"/>
              <a:t>	</a:t>
            </a:r>
            <a:r>
              <a:rPr lang="en-US" sz="2400" dirty="0" smtClean="0"/>
              <a:t>         Brad Davis Community Service </a:t>
            </a:r>
            <a:r>
              <a:rPr lang="en-US" sz="2400" dirty="0" smtClean="0"/>
              <a:t>Awards</a:t>
            </a:r>
          </a:p>
          <a:p>
            <a:r>
              <a:rPr lang="en-US" sz="2400" dirty="0" smtClean="0"/>
              <a:t>Auburn University Student Athletes Fall 2011 Statistics</a:t>
            </a:r>
          </a:p>
          <a:p>
            <a:r>
              <a:rPr lang="en-US" sz="2400" dirty="0" smtClean="0"/>
              <a:t>CIA new web-link; Seminar series</a:t>
            </a:r>
          </a:p>
          <a:p>
            <a:r>
              <a:rPr lang="en-US" sz="2400" dirty="0" smtClean="0"/>
              <a:t>SEC FAR members</a:t>
            </a:r>
            <a:endParaRPr lang="en-US" sz="2400" dirty="0" smtClean="0"/>
          </a:p>
          <a:p>
            <a:endParaRPr lang="en-US" sz="2400" dirty="0" smtClean="0"/>
          </a:p>
          <a:p>
            <a:endParaRPr lang="en-US" dirty="0" smtClean="0"/>
          </a:p>
          <a:p>
            <a:endParaRPr lang="en-US" dirty="0"/>
          </a:p>
        </p:txBody>
      </p:sp>
      <p:sp>
        <p:nvSpPr>
          <p:cNvPr id="6" name="TextBox 5"/>
          <p:cNvSpPr txBox="1"/>
          <p:nvPr/>
        </p:nvSpPr>
        <p:spPr>
          <a:xfrm>
            <a:off x="2841622" y="6172200"/>
            <a:ext cx="2681953" cy="584775"/>
          </a:xfrm>
          <a:prstGeom prst="rect">
            <a:avLst/>
          </a:prstGeom>
          <a:noFill/>
        </p:spPr>
        <p:txBody>
          <a:bodyPr wrap="none" rtlCol="0">
            <a:spAutoFit/>
          </a:bodyPr>
          <a:lstStyle/>
          <a:p>
            <a:r>
              <a:rPr lang="en-US" sz="3200" b="1" dirty="0" smtClean="0">
                <a:solidFill>
                  <a:schemeClr val="accent6"/>
                </a:solidFill>
              </a:rPr>
              <a:t>Visit NCAA.org</a:t>
            </a:r>
            <a:endParaRPr lang="en-US" sz="3200" b="1" dirty="0">
              <a:solidFill>
                <a:schemeClr val="accent6"/>
              </a:solidFill>
            </a:endParaRPr>
          </a:p>
        </p:txBody>
      </p:sp>
    </p:spTree>
    <p:extLst>
      <p:ext uri="{BB962C8B-B14F-4D97-AF65-F5344CB8AC3E}">
        <p14:creationId xmlns:p14="http://schemas.microsoft.com/office/powerpoint/2010/main" val="206488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840" y="152400"/>
            <a:ext cx="9015160" cy="6278642"/>
          </a:xfrm>
          <a:prstGeom prst="rect">
            <a:avLst/>
          </a:prstGeom>
          <a:noFill/>
        </p:spPr>
        <p:txBody>
          <a:bodyPr wrap="none" rtlCol="0">
            <a:spAutoFit/>
          </a:bodyPr>
          <a:lstStyle/>
          <a:p>
            <a:r>
              <a:rPr lang="en-US" sz="2400" b="1" dirty="0"/>
              <a:t>Federal Graduation Rate (FGR) vs. Graduation Success Rate (GSR</a:t>
            </a:r>
            <a:r>
              <a:rPr lang="en-US" sz="2400" b="1" dirty="0" smtClean="0"/>
              <a:t>)</a:t>
            </a:r>
          </a:p>
          <a:p>
            <a:endParaRPr lang="en-US" sz="2000" b="1" dirty="0"/>
          </a:p>
          <a:p>
            <a:r>
              <a:rPr lang="en-US" sz="2000" dirty="0"/>
              <a:t>•</a:t>
            </a:r>
            <a:r>
              <a:rPr lang="en-US" sz="2000" b="1" dirty="0"/>
              <a:t>FGR</a:t>
            </a:r>
            <a:r>
              <a:rPr lang="en-US" sz="2000" dirty="0"/>
              <a:t> assesses only first-time full-time freshmen in a given cohort and only counts </a:t>
            </a:r>
            <a:endParaRPr lang="en-US" sz="2000" dirty="0" smtClean="0"/>
          </a:p>
          <a:p>
            <a:r>
              <a:rPr lang="en-US" sz="2000" dirty="0" smtClean="0"/>
              <a:t>them as </a:t>
            </a:r>
            <a:r>
              <a:rPr lang="en-US" sz="2000" dirty="0"/>
              <a:t>academic successes if they graduate from their institution of initial </a:t>
            </a:r>
            <a:endParaRPr lang="en-US" sz="2000" dirty="0" smtClean="0"/>
          </a:p>
          <a:p>
            <a:r>
              <a:rPr lang="en-US" sz="2000" dirty="0" smtClean="0"/>
              <a:t>enrollment within a </a:t>
            </a:r>
            <a:r>
              <a:rPr lang="en-US" sz="2000" dirty="0"/>
              <a:t>six-year period. It makes no accommodation for transfers into </a:t>
            </a:r>
            <a:endParaRPr lang="en-US" sz="2000" dirty="0" smtClean="0"/>
          </a:p>
          <a:p>
            <a:r>
              <a:rPr lang="en-US" sz="2000" dirty="0" smtClean="0"/>
              <a:t>or </a:t>
            </a:r>
            <a:r>
              <a:rPr lang="en-US" sz="2000" dirty="0"/>
              <a:t>out of an institution. </a:t>
            </a:r>
            <a:endParaRPr lang="en-US" sz="2000" dirty="0" smtClean="0"/>
          </a:p>
          <a:p>
            <a:endParaRPr lang="en-US" sz="2000" dirty="0"/>
          </a:p>
          <a:p>
            <a:r>
              <a:rPr lang="en-US" sz="2000" dirty="0" smtClean="0"/>
              <a:t>The </a:t>
            </a:r>
            <a:r>
              <a:rPr lang="en-US" sz="2000" dirty="0"/>
              <a:t>rate is very limited because it ignores the large number of transfer students </a:t>
            </a:r>
            <a:r>
              <a:rPr lang="en-US" sz="2000" dirty="0" smtClean="0"/>
              <a:t>in</a:t>
            </a:r>
          </a:p>
          <a:p>
            <a:r>
              <a:rPr lang="en-US" sz="2000" dirty="0" smtClean="0"/>
              <a:t>higher education</a:t>
            </a:r>
            <a:r>
              <a:rPr lang="en-US" sz="2000" dirty="0"/>
              <a:t>, but it is </a:t>
            </a:r>
            <a:r>
              <a:rPr lang="en-US" sz="2000" u="sng" dirty="0"/>
              <a:t>still the only rate that allows a direct comparison between </a:t>
            </a:r>
            <a:endParaRPr lang="en-US" sz="2000" u="sng" dirty="0" smtClean="0"/>
          </a:p>
          <a:p>
            <a:r>
              <a:rPr lang="en-US" sz="2000" u="sng" dirty="0" smtClean="0"/>
              <a:t>student-athletes </a:t>
            </a:r>
            <a:r>
              <a:rPr lang="en-US" sz="2000" u="sng" dirty="0"/>
              <a:t>and the general student body</a:t>
            </a:r>
            <a:r>
              <a:rPr lang="en-US" sz="2000" dirty="0" smtClean="0"/>
              <a:t>.</a:t>
            </a:r>
          </a:p>
          <a:p>
            <a:endParaRPr lang="en-US" dirty="0"/>
          </a:p>
          <a:p>
            <a:r>
              <a:rPr lang="en-US" sz="2000" dirty="0"/>
              <a:t>•</a:t>
            </a:r>
            <a:r>
              <a:rPr lang="en-US" sz="2000" b="1" dirty="0"/>
              <a:t>GSR</a:t>
            </a:r>
            <a:r>
              <a:rPr lang="en-US" sz="2000" dirty="0"/>
              <a:t> begins with the federal cohort, and adds transfer students, mid-year enrollees</a:t>
            </a:r>
            <a:r>
              <a:rPr lang="en-US" sz="2000" dirty="0" smtClean="0"/>
              <a:t>,</a:t>
            </a:r>
          </a:p>
          <a:p>
            <a:r>
              <a:rPr lang="en-US" sz="2000" dirty="0" smtClean="0"/>
              <a:t> and </a:t>
            </a:r>
            <a:r>
              <a:rPr lang="en-US" sz="2000" dirty="0"/>
              <a:t>non-scholarship students (in specified cases) to the sample. </a:t>
            </a:r>
            <a:r>
              <a:rPr lang="en-US" sz="2000" dirty="0" smtClean="0"/>
              <a:t> Student-athletes </a:t>
            </a:r>
          </a:p>
          <a:p>
            <a:r>
              <a:rPr lang="en-US" sz="2000" dirty="0" smtClean="0"/>
              <a:t>who </a:t>
            </a:r>
            <a:r>
              <a:rPr lang="en-US" sz="2000" dirty="0"/>
              <a:t>leave </a:t>
            </a:r>
            <a:r>
              <a:rPr lang="en-US" sz="2000" dirty="0" smtClean="0"/>
              <a:t>an </a:t>
            </a:r>
            <a:r>
              <a:rPr lang="en-US" sz="2000" dirty="0"/>
              <a:t>institution while in good academic standing before exhausting </a:t>
            </a:r>
            <a:r>
              <a:rPr lang="en-US" sz="2000" dirty="0" smtClean="0"/>
              <a:t>athletics</a:t>
            </a:r>
          </a:p>
          <a:p>
            <a:r>
              <a:rPr lang="en-US" sz="2000" dirty="0" smtClean="0"/>
              <a:t>eligibility </a:t>
            </a:r>
            <a:r>
              <a:rPr lang="en-US" sz="2000" dirty="0"/>
              <a:t>are </a:t>
            </a:r>
            <a:r>
              <a:rPr lang="en-US" sz="2000" dirty="0" smtClean="0"/>
              <a:t>removed </a:t>
            </a:r>
            <a:r>
              <a:rPr lang="en-US" sz="2000" dirty="0"/>
              <a:t>from the cohort of their initial institution. </a:t>
            </a:r>
            <a:endParaRPr lang="en-US" sz="2000" dirty="0" smtClean="0"/>
          </a:p>
          <a:p>
            <a:endParaRPr lang="en-US" sz="2000" dirty="0"/>
          </a:p>
          <a:p>
            <a:r>
              <a:rPr lang="en-US" sz="2000" dirty="0" smtClean="0"/>
              <a:t>This </a:t>
            </a:r>
            <a:r>
              <a:rPr lang="en-US" sz="2000" dirty="0"/>
              <a:t>rate provides a more complete </a:t>
            </a:r>
            <a:r>
              <a:rPr lang="en-US" sz="2000" dirty="0" smtClean="0"/>
              <a:t>and </a:t>
            </a:r>
            <a:r>
              <a:rPr lang="en-US" sz="2000" dirty="0"/>
              <a:t>accurate look at actual student-athlete </a:t>
            </a:r>
            <a:endParaRPr lang="en-US" sz="2000" dirty="0" smtClean="0"/>
          </a:p>
          <a:p>
            <a:r>
              <a:rPr lang="en-US" sz="2000" dirty="0" smtClean="0"/>
              <a:t>success </a:t>
            </a:r>
            <a:r>
              <a:rPr lang="en-US" sz="2000" dirty="0"/>
              <a:t>by taking into account the full variety </a:t>
            </a:r>
            <a:r>
              <a:rPr lang="en-US" sz="2000" dirty="0" smtClean="0"/>
              <a:t>of </a:t>
            </a:r>
            <a:r>
              <a:rPr lang="en-US" sz="2000" dirty="0"/>
              <a:t>participants in Division I athletics </a:t>
            </a:r>
            <a:endParaRPr lang="en-US" sz="2000" dirty="0" smtClean="0"/>
          </a:p>
          <a:p>
            <a:r>
              <a:rPr lang="en-US" sz="2000" dirty="0" smtClean="0"/>
              <a:t>and </a:t>
            </a:r>
            <a:r>
              <a:rPr lang="en-US" sz="2000" dirty="0"/>
              <a:t>tracking their academic outcomes.</a:t>
            </a:r>
          </a:p>
          <a:p>
            <a:endParaRPr lang="en-US" sz="2000" dirty="0"/>
          </a:p>
        </p:txBody>
      </p:sp>
      <p:sp>
        <p:nvSpPr>
          <p:cNvPr id="5" name="TextBox 4"/>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2861022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335846"/>
            <a:ext cx="8991600" cy="4431983"/>
          </a:xfrm>
          <a:prstGeom prst="rect">
            <a:avLst/>
          </a:prstGeom>
        </p:spPr>
        <p:txBody>
          <a:bodyPr wrap="square">
            <a:spAutoFit/>
          </a:bodyPr>
          <a:lstStyle/>
          <a:p>
            <a:pPr algn="ctr"/>
            <a:r>
              <a:rPr lang="en-US" sz="2400" b="1" dirty="0" smtClean="0"/>
              <a:t>Comparison </a:t>
            </a:r>
            <a:r>
              <a:rPr lang="en-US" sz="2400" b="1" dirty="0"/>
              <a:t>of Graduation-Success Rates </a:t>
            </a:r>
            <a:r>
              <a:rPr lang="en-US" sz="2400" b="1" dirty="0" smtClean="0"/>
              <a:t>and </a:t>
            </a:r>
            <a:r>
              <a:rPr lang="en-US" sz="2400" b="1" dirty="0"/>
              <a:t>Federal </a:t>
            </a:r>
            <a:endParaRPr lang="en-US" sz="2400" b="1" dirty="0" smtClean="0"/>
          </a:p>
          <a:p>
            <a:pPr algn="ctr"/>
            <a:r>
              <a:rPr lang="en-US" sz="2400" b="1" dirty="0" smtClean="0"/>
              <a:t>Graduation-Rate Cohorts (</a:t>
            </a:r>
            <a:r>
              <a:rPr lang="en-US" sz="2400" b="1" dirty="0"/>
              <a:t>2001-2004 Entering Classes</a:t>
            </a:r>
            <a:r>
              <a:rPr lang="en-US" sz="2400" b="1" dirty="0" smtClean="0"/>
              <a:t>)</a:t>
            </a:r>
          </a:p>
          <a:p>
            <a:endParaRPr lang="en-US" dirty="0"/>
          </a:p>
          <a:p>
            <a:r>
              <a:rPr lang="en-US" dirty="0" smtClean="0"/>
              <a:t>					</a:t>
            </a:r>
            <a:r>
              <a:rPr lang="en-US" b="1" dirty="0" smtClean="0"/>
              <a:t>Federal </a:t>
            </a:r>
            <a:r>
              <a:rPr lang="en-US" b="1" dirty="0"/>
              <a:t>Rate	GSR</a:t>
            </a:r>
            <a:r>
              <a:rPr lang="en-US" dirty="0"/>
              <a:t>	</a:t>
            </a:r>
          </a:p>
          <a:p>
            <a:r>
              <a:rPr lang="en-US" b="1" dirty="0"/>
              <a:t>Enrolled (Under Federal Definition)</a:t>
            </a:r>
            <a:r>
              <a:rPr lang="en-US" dirty="0"/>
              <a:t>	</a:t>
            </a:r>
            <a:r>
              <a:rPr lang="en-US" dirty="0" smtClean="0"/>
              <a:t>	76,536</a:t>
            </a:r>
            <a:r>
              <a:rPr lang="en-US" dirty="0"/>
              <a:t>	</a:t>
            </a:r>
            <a:r>
              <a:rPr lang="en-US" dirty="0" smtClean="0"/>
              <a:t>	76,536</a:t>
            </a:r>
            <a:r>
              <a:rPr lang="en-US" dirty="0"/>
              <a:t>	</a:t>
            </a:r>
          </a:p>
          <a:p>
            <a:r>
              <a:rPr lang="en-US" b="1" dirty="0"/>
              <a:t>Enrolled as Frosh in January</a:t>
            </a:r>
            <a:r>
              <a:rPr lang="en-US" dirty="0"/>
              <a:t>	</a:t>
            </a:r>
            <a:r>
              <a:rPr lang="en-US" dirty="0" smtClean="0"/>
              <a:t>		          0</a:t>
            </a:r>
            <a:r>
              <a:rPr lang="en-US" dirty="0"/>
              <a:t>	</a:t>
            </a:r>
            <a:r>
              <a:rPr lang="en-US" dirty="0" smtClean="0"/>
              <a:t>                    2,190</a:t>
            </a:r>
            <a:r>
              <a:rPr lang="en-US" dirty="0"/>
              <a:t>	</a:t>
            </a:r>
          </a:p>
          <a:p>
            <a:r>
              <a:rPr lang="en-US" b="1" dirty="0"/>
              <a:t>Two-Year College Transfers</a:t>
            </a:r>
            <a:r>
              <a:rPr lang="en-US" dirty="0"/>
              <a:t>	</a:t>
            </a:r>
            <a:r>
              <a:rPr lang="en-US" dirty="0" smtClean="0"/>
              <a:t>		          0</a:t>
            </a:r>
            <a:r>
              <a:rPr lang="en-US" dirty="0"/>
              <a:t>	</a:t>
            </a:r>
            <a:r>
              <a:rPr lang="en-US" dirty="0" smtClean="0"/>
              <a:t>                    9,278</a:t>
            </a:r>
            <a:r>
              <a:rPr lang="en-US" dirty="0"/>
              <a:t>	</a:t>
            </a:r>
          </a:p>
          <a:p>
            <a:r>
              <a:rPr lang="en-US" b="1" dirty="0"/>
              <a:t>Four-Year College Transfers</a:t>
            </a:r>
            <a:r>
              <a:rPr lang="en-US" dirty="0"/>
              <a:t>	</a:t>
            </a:r>
            <a:r>
              <a:rPr lang="en-US" dirty="0" smtClean="0"/>
              <a:t>		          0</a:t>
            </a:r>
            <a:r>
              <a:rPr lang="en-US" dirty="0"/>
              <a:t>	</a:t>
            </a:r>
            <a:r>
              <a:rPr lang="en-US" dirty="0" smtClean="0"/>
              <a:t>                    7,927</a:t>
            </a:r>
            <a:r>
              <a:rPr lang="en-US" dirty="0"/>
              <a:t>	</a:t>
            </a:r>
          </a:p>
          <a:p>
            <a:r>
              <a:rPr lang="en-US" b="1" dirty="0"/>
              <a:t>Non-Scholarship </a:t>
            </a:r>
            <a:r>
              <a:rPr lang="en-US" b="1" dirty="0" smtClean="0"/>
              <a:t>Athletes</a:t>
            </a:r>
            <a:endParaRPr lang="en-US" dirty="0" smtClean="0"/>
          </a:p>
          <a:p>
            <a:r>
              <a:rPr lang="en-US" b="1" dirty="0" smtClean="0"/>
              <a:t>(Only at Schools Not Offering Aid)</a:t>
            </a:r>
            <a:r>
              <a:rPr lang="en-US" dirty="0" smtClean="0"/>
              <a:t>		          0	                    8,882	</a:t>
            </a:r>
          </a:p>
          <a:p>
            <a:r>
              <a:rPr lang="en-US" b="1" dirty="0" smtClean="0"/>
              <a:t>Total </a:t>
            </a:r>
            <a:r>
              <a:rPr lang="en-US" b="1" dirty="0"/>
              <a:t>Enrolled</a:t>
            </a:r>
            <a:r>
              <a:rPr lang="en-US" dirty="0"/>
              <a:t>	</a:t>
            </a:r>
            <a:r>
              <a:rPr lang="en-US" dirty="0" smtClean="0"/>
              <a:t>			76,536</a:t>
            </a:r>
            <a:r>
              <a:rPr lang="en-US" dirty="0"/>
              <a:t>	</a:t>
            </a:r>
            <a:r>
              <a:rPr lang="en-US" dirty="0" smtClean="0"/>
              <a:t>               </a:t>
            </a:r>
            <a:r>
              <a:rPr lang="en-US" b="1" dirty="0" smtClean="0"/>
              <a:t>104,813 </a:t>
            </a:r>
            <a:r>
              <a:rPr lang="en-US" b="1" dirty="0"/>
              <a:t>(+36.9%)</a:t>
            </a:r>
            <a:r>
              <a:rPr lang="en-US" dirty="0"/>
              <a:t>	</a:t>
            </a:r>
          </a:p>
          <a:p>
            <a:r>
              <a:rPr lang="en-US" b="1" dirty="0"/>
              <a:t>Allowable Exclusions </a:t>
            </a:r>
            <a:endParaRPr lang="en-US" dirty="0"/>
          </a:p>
          <a:p>
            <a:r>
              <a:rPr lang="en-US" b="1" dirty="0"/>
              <a:t>(Death, Military, Church Mission, etc.)</a:t>
            </a:r>
            <a:r>
              <a:rPr lang="en-US" dirty="0"/>
              <a:t>	</a:t>
            </a:r>
            <a:r>
              <a:rPr lang="en-US" dirty="0" smtClean="0"/>
              <a:t>	      261</a:t>
            </a:r>
            <a:r>
              <a:rPr lang="en-US" dirty="0"/>
              <a:t>	</a:t>
            </a:r>
            <a:r>
              <a:rPr lang="en-US" dirty="0" smtClean="0"/>
              <a:t>                       357</a:t>
            </a:r>
            <a:r>
              <a:rPr lang="en-US" dirty="0"/>
              <a:t>	</a:t>
            </a:r>
          </a:p>
          <a:p>
            <a:r>
              <a:rPr lang="en-US" b="1" dirty="0"/>
              <a:t>Left Eligible</a:t>
            </a:r>
            <a:r>
              <a:rPr lang="en-US" dirty="0"/>
              <a:t>	</a:t>
            </a:r>
            <a:r>
              <a:rPr lang="en-US" dirty="0" smtClean="0"/>
              <a:t>			          0</a:t>
            </a:r>
            <a:r>
              <a:rPr lang="en-US" dirty="0"/>
              <a:t>	</a:t>
            </a:r>
            <a:r>
              <a:rPr lang="en-US" dirty="0" smtClean="0"/>
              <a:t>                 19,339</a:t>
            </a:r>
            <a:r>
              <a:rPr lang="en-US" dirty="0"/>
              <a:t>	</a:t>
            </a:r>
          </a:p>
          <a:p>
            <a:r>
              <a:rPr lang="en-US" b="1" dirty="0"/>
              <a:t>Total Denominator</a:t>
            </a:r>
            <a:r>
              <a:rPr lang="en-US" dirty="0"/>
              <a:t>	</a:t>
            </a:r>
            <a:r>
              <a:rPr lang="en-US" dirty="0" smtClean="0"/>
              <a:t>               			</a:t>
            </a:r>
            <a:r>
              <a:rPr lang="en-US" b="1" dirty="0" smtClean="0"/>
              <a:t>76,275</a:t>
            </a:r>
            <a:r>
              <a:rPr lang="en-US" dirty="0"/>
              <a:t>	</a:t>
            </a:r>
            <a:r>
              <a:rPr lang="en-US" dirty="0" smtClean="0"/>
              <a:t>                 </a:t>
            </a:r>
            <a:r>
              <a:rPr lang="en-US" b="1" dirty="0" smtClean="0"/>
              <a:t>85,117 </a:t>
            </a:r>
            <a:r>
              <a:rPr lang="en-US" b="1" dirty="0"/>
              <a:t>(+11.6%)</a:t>
            </a:r>
            <a:r>
              <a:rPr lang="en-US" dirty="0"/>
              <a:t>	</a:t>
            </a:r>
          </a:p>
        </p:txBody>
      </p:sp>
      <p:sp>
        <p:nvSpPr>
          <p:cNvPr id="6" name="TextBox 5"/>
          <p:cNvSpPr txBox="1"/>
          <p:nvPr/>
        </p:nvSpPr>
        <p:spPr>
          <a:xfrm>
            <a:off x="248239" y="5257800"/>
            <a:ext cx="8064324" cy="646331"/>
          </a:xfrm>
          <a:prstGeom prst="rect">
            <a:avLst/>
          </a:prstGeom>
          <a:noFill/>
        </p:spPr>
        <p:txBody>
          <a:bodyPr wrap="none" rtlCol="0">
            <a:spAutoFit/>
          </a:bodyPr>
          <a:lstStyle/>
          <a:p>
            <a:r>
              <a:rPr lang="en-US" b="1" dirty="0" smtClean="0"/>
              <a:t>Both the GSR and FR evaluate  a </a:t>
            </a:r>
            <a:r>
              <a:rPr lang="en-US" b="1" dirty="0"/>
              <a:t>six-year graduation rate (% of students graduating </a:t>
            </a:r>
            <a:endParaRPr lang="en-US" b="1" dirty="0" smtClean="0"/>
          </a:p>
          <a:p>
            <a:r>
              <a:rPr lang="en-US" b="1" dirty="0" smtClean="0"/>
              <a:t>by </a:t>
            </a:r>
            <a:r>
              <a:rPr lang="en-US" b="1" dirty="0"/>
              <a:t>end of their sixth year – or before the 7</a:t>
            </a:r>
            <a:r>
              <a:rPr lang="en-US" b="1" baseline="30000" dirty="0"/>
              <a:t>th</a:t>
            </a:r>
            <a:r>
              <a:rPr lang="en-US" b="1" dirty="0"/>
              <a:t> </a:t>
            </a:r>
            <a:r>
              <a:rPr lang="en-US" b="1" dirty="0" smtClean="0"/>
              <a:t>Fall)</a:t>
            </a:r>
            <a:endParaRPr lang="en-US" dirty="0"/>
          </a:p>
        </p:txBody>
      </p:sp>
      <p:sp>
        <p:nvSpPr>
          <p:cNvPr id="7" name="TextBox 6"/>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4267422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376197001"/>
              </p:ext>
            </p:extLst>
          </p:nvPr>
        </p:nvGraphicFramePr>
        <p:xfrm>
          <a:off x="1066800" y="381000"/>
          <a:ext cx="716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2514600" y="2286000"/>
            <a:ext cx="608315" cy="495299"/>
          </a:xfrm>
          <a:prstGeom prst="rect">
            <a:avLst/>
          </a:prstGeom>
        </p:spPr>
        <p:txBody>
          <a:bodyPr wrap="non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kern="1200" dirty="0" smtClean="0">
                <a:latin typeface="Futura Md BT"/>
                <a:ea typeface="Futura Md BT"/>
                <a:cs typeface="Futura Md BT"/>
              </a:rPr>
              <a:t>1996 – 1997</a:t>
            </a:r>
            <a:endParaRPr lang="en-US" b="1" kern="1200" dirty="0" smtClean="0">
              <a:latin typeface="Futura Md BT"/>
              <a:ea typeface="Futura Md BT"/>
              <a:cs typeface="Futura Md BT"/>
            </a:endParaRPr>
          </a:p>
          <a:p>
            <a:r>
              <a:rPr lang="en-US" b="1" kern="1200" dirty="0" smtClean="0">
                <a:latin typeface="Futura Md BT"/>
                <a:ea typeface="Futura Md BT"/>
                <a:cs typeface="Futura Md BT"/>
              </a:rPr>
              <a:t>1999 – 2000</a:t>
            </a:r>
            <a:endParaRPr lang="en-US" b="1" kern="1200" dirty="0">
              <a:latin typeface="Futura Md BT"/>
              <a:ea typeface="Futura Md BT"/>
              <a:cs typeface="Futura Md BT"/>
            </a:endParaRPr>
          </a:p>
        </p:txBody>
      </p:sp>
      <p:sp>
        <p:nvSpPr>
          <p:cNvPr id="6" name="TextBox 1"/>
          <p:cNvSpPr txBox="1"/>
          <p:nvPr/>
        </p:nvSpPr>
        <p:spPr>
          <a:xfrm>
            <a:off x="3952460" y="990600"/>
            <a:ext cx="675860" cy="457197"/>
          </a:xfrm>
          <a:prstGeom prst="rect">
            <a:avLst/>
          </a:prstGeom>
        </p:spPr>
        <p:txBody>
          <a:bodyPr wrap="non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kern="1200" dirty="0" smtClean="0">
                <a:latin typeface="Futura Md BT"/>
                <a:ea typeface="Futura Md BT"/>
                <a:cs typeface="Futura Md BT"/>
              </a:rPr>
              <a:t>1998 – 1999 </a:t>
            </a:r>
            <a:endParaRPr lang="en-US" b="1" kern="1200" dirty="0" smtClean="0">
              <a:latin typeface="Futura Md BT"/>
              <a:ea typeface="Futura Md BT"/>
              <a:cs typeface="Futura Md BT"/>
            </a:endParaRPr>
          </a:p>
          <a:p>
            <a:r>
              <a:rPr lang="en-US" b="1" kern="1200" dirty="0" smtClean="0">
                <a:latin typeface="Futura Md BT"/>
                <a:ea typeface="Futura Md BT"/>
                <a:cs typeface="Futura Md BT"/>
              </a:rPr>
              <a:t>2001 – 2002</a:t>
            </a:r>
            <a:endParaRPr lang="en-US" b="1" kern="1200" dirty="0">
              <a:latin typeface="Futura Md BT"/>
              <a:ea typeface="Futura Md BT"/>
              <a:cs typeface="Futura Md BT"/>
            </a:endParaRPr>
          </a:p>
        </p:txBody>
      </p:sp>
      <p:sp>
        <p:nvSpPr>
          <p:cNvPr id="7" name="TextBox 6"/>
          <p:cNvSpPr txBox="1"/>
          <p:nvPr/>
        </p:nvSpPr>
        <p:spPr>
          <a:xfrm>
            <a:off x="1785568" y="3048000"/>
            <a:ext cx="968535" cy="707886"/>
          </a:xfrm>
          <a:prstGeom prst="rect">
            <a:avLst/>
          </a:prstGeom>
          <a:noFill/>
        </p:spPr>
        <p:txBody>
          <a:bodyPr wrap="none" rtlCol="0">
            <a:spAutoFit/>
          </a:bodyPr>
          <a:lstStyle/>
          <a:p>
            <a:r>
              <a:rPr lang="en-US" sz="1100" b="1" dirty="0" smtClean="0">
                <a:latin typeface="Futura Md BT"/>
                <a:ea typeface="Futura Md BT"/>
                <a:cs typeface="Futura Md BT"/>
              </a:rPr>
              <a:t>1995 </a:t>
            </a:r>
            <a:r>
              <a:rPr lang="en-US" sz="1100" b="1" dirty="0">
                <a:latin typeface="Futura Md BT"/>
                <a:ea typeface="Futura Md BT"/>
                <a:cs typeface="Futura Md BT"/>
              </a:rPr>
              <a:t>– </a:t>
            </a:r>
            <a:r>
              <a:rPr lang="en-US" sz="1100" b="1" dirty="0" smtClean="0">
                <a:latin typeface="Futura Md BT"/>
                <a:ea typeface="Futura Md BT"/>
                <a:cs typeface="Futura Md BT"/>
              </a:rPr>
              <a:t>1996</a:t>
            </a:r>
            <a:endParaRPr lang="en-US" sz="1100" b="1" dirty="0">
              <a:latin typeface="Futura Md BT"/>
              <a:ea typeface="Futura Md BT"/>
              <a:cs typeface="Futura Md BT"/>
            </a:endParaRPr>
          </a:p>
          <a:p>
            <a:r>
              <a:rPr lang="en-US" sz="1100" b="1" dirty="0" smtClean="0">
                <a:latin typeface="Futura Md BT"/>
                <a:ea typeface="Futura Md BT"/>
                <a:cs typeface="Futura Md BT"/>
              </a:rPr>
              <a:t>1998 </a:t>
            </a:r>
            <a:r>
              <a:rPr lang="en-US" sz="1100" b="1" dirty="0">
                <a:latin typeface="Futura Md BT"/>
                <a:ea typeface="Futura Md BT"/>
                <a:cs typeface="Futura Md BT"/>
              </a:rPr>
              <a:t>– </a:t>
            </a:r>
            <a:r>
              <a:rPr lang="en-US" sz="1100" b="1" dirty="0" smtClean="0">
                <a:latin typeface="Futura Md BT"/>
                <a:ea typeface="Futura Md BT"/>
                <a:cs typeface="Futura Md BT"/>
              </a:rPr>
              <a:t>1999</a:t>
            </a:r>
            <a:endParaRPr lang="en-US" sz="1100" b="1" dirty="0">
              <a:latin typeface="Futura Md BT"/>
              <a:ea typeface="Futura Md BT"/>
              <a:cs typeface="Futura Md BT"/>
            </a:endParaRPr>
          </a:p>
          <a:p>
            <a:endParaRPr lang="en-US" dirty="0"/>
          </a:p>
        </p:txBody>
      </p:sp>
      <p:sp>
        <p:nvSpPr>
          <p:cNvPr id="8" name="TextBox 7"/>
          <p:cNvSpPr txBox="1"/>
          <p:nvPr/>
        </p:nvSpPr>
        <p:spPr>
          <a:xfrm>
            <a:off x="533400" y="5338617"/>
            <a:ext cx="2681760" cy="923330"/>
          </a:xfrm>
          <a:prstGeom prst="rect">
            <a:avLst/>
          </a:prstGeom>
          <a:noFill/>
        </p:spPr>
        <p:txBody>
          <a:bodyPr wrap="none" rtlCol="0">
            <a:spAutoFit/>
          </a:bodyPr>
          <a:lstStyle/>
          <a:p>
            <a:r>
              <a:rPr lang="en-US" dirty="0" smtClean="0"/>
              <a:t>Women’s Golf = 100%</a:t>
            </a:r>
          </a:p>
          <a:p>
            <a:r>
              <a:rPr lang="en-US" dirty="0" smtClean="0"/>
              <a:t>Gymnastics = </a:t>
            </a:r>
            <a:r>
              <a:rPr lang="en-US" dirty="0" smtClean="0"/>
              <a:t>91%</a:t>
            </a:r>
          </a:p>
          <a:p>
            <a:r>
              <a:rPr lang="en-US" dirty="0" smtClean="0"/>
              <a:t>Women’s Basketball = 83%</a:t>
            </a:r>
            <a:endParaRPr lang="en-US" dirty="0"/>
          </a:p>
        </p:txBody>
      </p:sp>
      <p:sp>
        <p:nvSpPr>
          <p:cNvPr id="9" name="TextBox 8"/>
          <p:cNvSpPr txBox="1"/>
          <p:nvPr/>
        </p:nvSpPr>
        <p:spPr>
          <a:xfrm>
            <a:off x="3429000" y="5332367"/>
            <a:ext cx="2136162" cy="923330"/>
          </a:xfrm>
          <a:prstGeom prst="rect">
            <a:avLst/>
          </a:prstGeom>
          <a:noFill/>
        </p:spPr>
        <p:txBody>
          <a:bodyPr wrap="none" rtlCol="0">
            <a:spAutoFit/>
          </a:bodyPr>
          <a:lstStyle/>
          <a:p>
            <a:r>
              <a:rPr lang="en-US" dirty="0" smtClean="0"/>
              <a:t>Men’s Tennis = 100%</a:t>
            </a:r>
          </a:p>
          <a:p>
            <a:r>
              <a:rPr lang="en-US" dirty="0" smtClean="0"/>
              <a:t>Football = 63</a:t>
            </a:r>
            <a:r>
              <a:rPr lang="en-US" dirty="0" smtClean="0"/>
              <a:t>%</a:t>
            </a:r>
          </a:p>
          <a:p>
            <a:r>
              <a:rPr lang="en-US" dirty="0" smtClean="0"/>
              <a:t>Soccer = 91%</a:t>
            </a:r>
            <a:endParaRPr lang="en-US" dirty="0"/>
          </a:p>
        </p:txBody>
      </p:sp>
      <p:sp>
        <p:nvSpPr>
          <p:cNvPr id="10" name="TextBox 9"/>
          <p:cNvSpPr txBox="1"/>
          <p:nvPr/>
        </p:nvSpPr>
        <p:spPr>
          <a:xfrm>
            <a:off x="5638800" y="5332367"/>
            <a:ext cx="2821285" cy="1200329"/>
          </a:xfrm>
          <a:prstGeom prst="rect">
            <a:avLst/>
          </a:prstGeom>
          <a:noFill/>
        </p:spPr>
        <p:txBody>
          <a:bodyPr wrap="none" rtlCol="0">
            <a:spAutoFit/>
          </a:bodyPr>
          <a:lstStyle/>
          <a:p>
            <a:r>
              <a:rPr lang="en-US" dirty="0" smtClean="0"/>
              <a:t>Men’s Track = </a:t>
            </a:r>
            <a:r>
              <a:rPr lang="en-US" dirty="0" smtClean="0"/>
              <a:t>86%</a:t>
            </a:r>
            <a:endParaRPr lang="en-US" dirty="0" smtClean="0"/>
          </a:p>
          <a:p>
            <a:r>
              <a:rPr lang="en-US" dirty="0" smtClean="0"/>
              <a:t>M &amp; W </a:t>
            </a:r>
            <a:r>
              <a:rPr lang="en-US" dirty="0" smtClean="0"/>
              <a:t>Swimming = 81/88%</a:t>
            </a:r>
          </a:p>
          <a:p>
            <a:r>
              <a:rPr lang="en-US" dirty="0" smtClean="0"/>
              <a:t>Softball = 87%</a:t>
            </a:r>
            <a:endParaRPr lang="en-US" dirty="0"/>
          </a:p>
          <a:p>
            <a:endParaRPr lang="en-US" dirty="0"/>
          </a:p>
        </p:txBody>
      </p:sp>
    </p:spTree>
    <p:extLst>
      <p:ext uri="{BB962C8B-B14F-4D97-AF65-F5344CB8AC3E}">
        <p14:creationId xmlns:p14="http://schemas.microsoft.com/office/powerpoint/2010/main" val="3917825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904260747"/>
              </p:ext>
            </p:extLst>
          </p:nvPr>
        </p:nvGraphicFramePr>
        <p:xfrm>
          <a:off x="609600" y="1219200"/>
          <a:ext cx="80772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a:spLocks noGrp="1" noChangeArrowheads="1"/>
          </p:cNvSpPr>
          <p:nvPr>
            <p:ph type="title"/>
          </p:nvPr>
        </p:nvSpPr>
        <p:spPr>
          <a:xfrm>
            <a:off x="762000" y="304800"/>
            <a:ext cx="7772400" cy="533400"/>
          </a:xfrm>
        </p:spPr>
        <p:txBody>
          <a:bodyPr>
            <a:noAutofit/>
          </a:bodyPr>
          <a:lstStyle/>
          <a:p>
            <a:r>
              <a:rPr lang="en-US" sz="2400" b="1" dirty="0" smtClean="0"/>
              <a:t>2011 </a:t>
            </a:r>
            <a:r>
              <a:rPr lang="en-US" sz="2400" b="1" dirty="0" smtClean="0"/>
              <a:t>Average GSR Rate of Last 4 Cohorts</a:t>
            </a:r>
            <a:br>
              <a:rPr lang="en-US" sz="2400" b="1" dirty="0" smtClean="0"/>
            </a:br>
            <a:r>
              <a:rPr lang="en-US" sz="2400" b="1" dirty="0" smtClean="0"/>
              <a:t>SEC and Division I Student-Athletes</a:t>
            </a:r>
            <a:endParaRPr lang="en-US" sz="2400" b="1" dirty="0" smtClean="0"/>
          </a:p>
        </p:txBody>
      </p:sp>
    </p:spTree>
    <p:extLst>
      <p:ext uri="{BB962C8B-B14F-4D97-AF65-F5344CB8AC3E}">
        <p14:creationId xmlns:p14="http://schemas.microsoft.com/office/powerpoint/2010/main" val="165687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990" y="304798"/>
            <a:ext cx="8483220" cy="461665"/>
          </a:xfrm>
          <a:prstGeom prst="rect">
            <a:avLst/>
          </a:prstGeom>
          <a:noFill/>
        </p:spPr>
        <p:txBody>
          <a:bodyPr wrap="none" rtlCol="0">
            <a:spAutoFit/>
          </a:bodyPr>
          <a:lstStyle/>
          <a:p>
            <a:r>
              <a:rPr lang="en-US" sz="2400" b="1" dirty="0" smtClean="0"/>
              <a:t>Graduation Success Rate by Sport   </a:t>
            </a:r>
            <a:r>
              <a:rPr lang="en-US" sz="2400" b="1" dirty="0" smtClean="0"/>
              <a:t>2001 </a:t>
            </a:r>
            <a:r>
              <a:rPr lang="en-US" sz="2400" b="1" dirty="0" smtClean="0"/>
              <a:t>– </a:t>
            </a:r>
            <a:r>
              <a:rPr lang="en-US" sz="2400" b="1" dirty="0" smtClean="0"/>
              <a:t>2004 </a:t>
            </a:r>
            <a:r>
              <a:rPr lang="en-US" sz="2400" b="1" dirty="0" smtClean="0"/>
              <a:t>cohorts  (n = </a:t>
            </a:r>
            <a:r>
              <a:rPr lang="en-US" sz="2400" b="1" dirty="0" smtClean="0"/>
              <a:t>319)</a:t>
            </a:r>
            <a:endParaRPr lang="en-US" sz="2400" b="1" dirty="0"/>
          </a:p>
        </p:txBody>
      </p:sp>
      <p:sp>
        <p:nvSpPr>
          <p:cNvPr id="3" name="TextBox 2"/>
          <p:cNvSpPr txBox="1"/>
          <p:nvPr/>
        </p:nvSpPr>
        <p:spPr>
          <a:xfrm>
            <a:off x="76200" y="1057593"/>
            <a:ext cx="9067800" cy="3693319"/>
          </a:xfrm>
          <a:prstGeom prst="rect">
            <a:avLst/>
          </a:prstGeom>
          <a:noFill/>
        </p:spPr>
        <p:txBody>
          <a:bodyPr wrap="square" rtlCol="0">
            <a:spAutoFit/>
          </a:bodyPr>
          <a:lstStyle/>
          <a:p>
            <a:r>
              <a:rPr lang="en-US" dirty="0" smtClean="0"/>
              <a:t>     </a:t>
            </a:r>
            <a:r>
              <a:rPr lang="en-US" u="sng" dirty="0" smtClean="0"/>
              <a:t>Men’s Sports           GSR          FR </a:t>
            </a:r>
            <a:r>
              <a:rPr lang="en-US" dirty="0" smtClean="0"/>
              <a:t>                    </a:t>
            </a:r>
            <a:r>
              <a:rPr lang="en-US" u="sng" dirty="0" smtClean="0"/>
              <a:t>Women’s Sports                   GSR        FR</a:t>
            </a:r>
          </a:p>
          <a:p>
            <a:r>
              <a:rPr lang="en-US" dirty="0"/>
              <a:t> </a:t>
            </a:r>
            <a:r>
              <a:rPr lang="en-US" dirty="0" smtClean="0"/>
              <a:t>   Baseball                      </a:t>
            </a:r>
            <a:r>
              <a:rPr lang="en-US" dirty="0" smtClean="0"/>
              <a:t>67           </a:t>
            </a:r>
            <a:r>
              <a:rPr lang="en-US" dirty="0" smtClean="0"/>
              <a:t>25                      Basketball                               </a:t>
            </a:r>
            <a:r>
              <a:rPr lang="en-US" dirty="0" smtClean="0"/>
              <a:t>83         42</a:t>
            </a:r>
            <a:endParaRPr lang="en-US" dirty="0" smtClean="0"/>
          </a:p>
          <a:p>
            <a:r>
              <a:rPr lang="en-US" dirty="0"/>
              <a:t> </a:t>
            </a:r>
            <a:r>
              <a:rPr lang="en-US" dirty="0" smtClean="0"/>
              <a:t>   Basketball                   </a:t>
            </a:r>
            <a:r>
              <a:rPr lang="en-US" dirty="0" smtClean="0"/>
              <a:t>29           11                      </a:t>
            </a:r>
            <a:r>
              <a:rPr lang="en-US" dirty="0" smtClean="0"/>
              <a:t>C/C Track                                </a:t>
            </a:r>
            <a:r>
              <a:rPr lang="en-US" dirty="0" smtClean="0"/>
              <a:t>73          67</a:t>
            </a:r>
            <a:endParaRPr lang="en-US" dirty="0" smtClean="0"/>
          </a:p>
          <a:p>
            <a:r>
              <a:rPr lang="en-US" dirty="0" smtClean="0"/>
              <a:t>    CC/Track                     </a:t>
            </a:r>
            <a:r>
              <a:rPr lang="en-US" dirty="0" smtClean="0"/>
              <a:t>86           79                      </a:t>
            </a:r>
            <a:r>
              <a:rPr lang="en-US" dirty="0" smtClean="0"/>
              <a:t>Equestrian                             </a:t>
            </a:r>
            <a:r>
              <a:rPr lang="en-US" dirty="0" smtClean="0"/>
              <a:t> 80          75</a:t>
            </a:r>
            <a:endParaRPr lang="en-US" dirty="0" smtClean="0"/>
          </a:p>
          <a:p>
            <a:r>
              <a:rPr lang="en-US" dirty="0"/>
              <a:t> </a:t>
            </a:r>
            <a:r>
              <a:rPr lang="en-US" dirty="0" smtClean="0"/>
              <a:t>   Football                      63           </a:t>
            </a:r>
            <a:r>
              <a:rPr lang="en-US" dirty="0" smtClean="0"/>
              <a:t>50                      </a:t>
            </a:r>
            <a:r>
              <a:rPr lang="en-US" dirty="0" smtClean="0"/>
              <a:t>Golf                                         100       100</a:t>
            </a:r>
          </a:p>
          <a:p>
            <a:r>
              <a:rPr lang="en-US" dirty="0"/>
              <a:t> </a:t>
            </a:r>
            <a:r>
              <a:rPr lang="en-US" dirty="0" smtClean="0"/>
              <a:t>   Golf                  	     </a:t>
            </a:r>
            <a:r>
              <a:rPr lang="en-US" dirty="0" smtClean="0"/>
              <a:t>50           67                      </a:t>
            </a:r>
            <a:r>
              <a:rPr lang="en-US" dirty="0" smtClean="0"/>
              <a:t>Gymnastics                             </a:t>
            </a:r>
            <a:r>
              <a:rPr lang="en-US" dirty="0" smtClean="0"/>
              <a:t> 91         64</a:t>
            </a:r>
            <a:endParaRPr lang="en-US" dirty="0" smtClean="0"/>
          </a:p>
          <a:p>
            <a:r>
              <a:rPr lang="en-US" dirty="0"/>
              <a:t> </a:t>
            </a:r>
            <a:r>
              <a:rPr lang="en-US" dirty="0" smtClean="0"/>
              <a:t>   Swimming                  </a:t>
            </a:r>
            <a:r>
              <a:rPr lang="en-US" dirty="0" smtClean="0"/>
              <a:t>81           76                      </a:t>
            </a:r>
            <a:r>
              <a:rPr lang="en-US" dirty="0" smtClean="0"/>
              <a:t>Soccer                                      91         </a:t>
            </a:r>
            <a:r>
              <a:rPr lang="en-US" dirty="0" smtClean="0"/>
              <a:t>82</a:t>
            </a:r>
            <a:endParaRPr lang="en-US" dirty="0" smtClean="0"/>
          </a:p>
          <a:p>
            <a:r>
              <a:rPr lang="en-US" dirty="0"/>
              <a:t> </a:t>
            </a:r>
            <a:r>
              <a:rPr lang="en-US" dirty="0" smtClean="0"/>
              <a:t>   Tennis                      </a:t>
            </a:r>
            <a:r>
              <a:rPr lang="en-US" dirty="0" smtClean="0"/>
              <a:t> </a:t>
            </a:r>
            <a:r>
              <a:rPr lang="en-US" dirty="0" smtClean="0"/>
              <a:t>100         </a:t>
            </a:r>
            <a:r>
              <a:rPr lang="en-US" dirty="0" smtClean="0"/>
              <a:t>  50                     </a:t>
            </a:r>
            <a:r>
              <a:rPr lang="en-US" dirty="0" smtClean="0"/>
              <a:t>Softball                                     </a:t>
            </a:r>
            <a:r>
              <a:rPr lang="en-US" dirty="0" smtClean="0"/>
              <a:t>87         69</a:t>
            </a:r>
            <a:endParaRPr lang="en-US" dirty="0" smtClean="0"/>
          </a:p>
          <a:p>
            <a:r>
              <a:rPr lang="en-US" dirty="0"/>
              <a:t> </a:t>
            </a:r>
            <a:r>
              <a:rPr lang="en-US" dirty="0" smtClean="0"/>
              <a:t>                                                                                 Swimming                               </a:t>
            </a:r>
            <a:r>
              <a:rPr lang="en-US" dirty="0" smtClean="0"/>
              <a:t>88          75</a:t>
            </a:r>
            <a:endParaRPr lang="en-US" dirty="0" smtClean="0"/>
          </a:p>
          <a:p>
            <a:r>
              <a:rPr lang="en-US" dirty="0"/>
              <a:t> </a:t>
            </a:r>
            <a:r>
              <a:rPr lang="en-US" dirty="0" smtClean="0"/>
              <a:t>                                                                                 Tennis                                      </a:t>
            </a:r>
            <a:r>
              <a:rPr lang="en-US" dirty="0" smtClean="0"/>
              <a:t>83          67</a:t>
            </a:r>
          </a:p>
          <a:p>
            <a:r>
              <a:rPr lang="en-US" dirty="0" smtClean="0"/>
              <a:t>                                                                                  Volleyball                                77          47</a:t>
            </a:r>
          </a:p>
          <a:p>
            <a:endParaRPr lang="en-US" dirty="0"/>
          </a:p>
          <a:p>
            <a:endParaRPr lang="en-US" dirty="0"/>
          </a:p>
        </p:txBody>
      </p:sp>
      <p:sp>
        <p:nvSpPr>
          <p:cNvPr id="4" name="TextBox 3"/>
          <p:cNvSpPr txBox="1"/>
          <p:nvPr/>
        </p:nvSpPr>
        <p:spPr>
          <a:xfrm>
            <a:off x="76200" y="4572000"/>
            <a:ext cx="8991599" cy="1785104"/>
          </a:xfrm>
          <a:prstGeom prst="rect">
            <a:avLst/>
          </a:prstGeom>
          <a:noFill/>
        </p:spPr>
        <p:txBody>
          <a:bodyPr wrap="square" rtlCol="0">
            <a:spAutoFit/>
          </a:bodyPr>
          <a:lstStyle/>
          <a:p>
            <a:r>
              <a:rPr lang="en-US" sz="2000" b="1" dirty="0" smtClean="0"/>
              <a:t>Graduation Rates  All Students (%)  </a:t>
            </a:r>
            <a:r>
              <a:rPr lang="en-US" sz="2000" b="1" dirty="0" smtClean="0"/>
              <a:t>2001 </a:t>
            </a:r>
            <a:r>
              <a:rPr lang="en-US" sz="2000" b="1" dirty="0" smtClean="0"/>
              <a:t>– </a:t>
            </a:r>
            <a:r>
              <a:rPr lang="en-US" sz="2000" b="1" dirty="0" smtClean="0"/>
              <a:t>2004/5 cohorts  (FED Rate)</a:t>
            </a:r>
            <a:r>
              <a:rPr lang="en-US" sz="2000" dirty="0" smtClean="0"/>
              <a:t>                          </a:t>
            </a:r>
            <a:endParaRPr lang="en-US" sz="2000" b="1" dirty="0" smtClean="0"/>
          </a:p>
          <a:p>
            <a:r>
              <a:rPr lang="en-US" u="sng" dirty="0" smtClean="0"/>
              <a:t>Division I</a:t>
            </a:r>
            <a:r>
              <a:rPr lang="en-US" dirty="0" smtClean="0"/>
              <a:t>      (n = </a:t>
            </a:r>
            <a:r>
              <a:rPr lang="en-US" dirty="0" smtClean="0"/>
              <a:t>2,809,504)         </a:t>
            </a:r>
            <a:r>
              <a:rPr lang="en-US" u="sng" dirty="0" smtClean="0"/>
              <a:t>Auburn</a:t>
            </a:r>
            <a:r>
              <a:rPr lang="en-US" dirty="0" smtClean="0"/>
              <a:t>      (n = </a:t>
            </a:r>
            <a:r>
              <a:rPr lang="en-US" dirty="0" smtClean="0"/>
              <a:t>15,157)                </a:t>
            </a:r>
            <a:r>
              <a:rPr lang="en-US" u="sng" dirty="0" smtClean="0"/>
              <a:t>AU Student Athletes (n = 307)</a:t>
            </a:r>
            <a:endParaRPr lang="en-US" u="sng" dirty="0" smtClean="0"/>
          </a:p>
          <a:p>
            <a:r>
              <a:rPr lang="en-US" dirty="0" smtClean="0"/>
              <a:t>Men              </a:t>
            </a:r>
            <a:r>
              <a:rPr lang="en-US" dirty="0" smtClean="0"/>
              <a:t>60</a:t>
            </a:r>
            <a:r>
              <a:rPr lang="en-US" dirty="0" smtClean="0"/>
              <a:t>		      Men               </a:t>
            </a:r>
            <a:r>
              <a:rPr lang="en-US" dirty="0" smtClean="0"/>
              <a:t>62		</a:t>
            </a:r>
            <a:r>
              <a:rPr lang="en-US" dirty="0"/>
              <a:t>	 Men </a:t>
            </a:r>
            <a:r>
              <a:rPr lang="en-US" dirty="0" smtClean="0"/>
              <a:t>            53</a:t>
            </a:r>
          </a:p>
          <a:p>
            <a:r>
              <a:rPr lang="en-US" dirty="0" smtClean="0"/>
              <a:t>Women        </a:t>
            </a:r>
            <a:r>
              <a:rPr lang="en-US" dirty="0" smtClean="0"/>
              <a:t>65                                </a:t>
            </a:r>
            <a:r>
              <a:rPr lang="en-US" dirty="0" smtClean="0"/>
              <a:t>Women         </a:t>
            </a:r>
            <a:r>
              <a:rPr lang="en-US" dirty="0"/>
              <a:t>68 </a:t>
            </a:r>
            <a:r>
              <a:rPr lang="en-US" dirty="0" smtClean="0"/>
              <a:t>                                     Women       68</a:t>
            </a:r>
            <a:endParaRPr lang="en-US" dirty="0" smtClean="0"/>
          </a:p>
          <a:p>
            <a:r>
              <a:rPr lang="en-US" dirty="0" smtClean="0"/>
              <a:t>Combined    </a:t>
            </a:r>
            <a:r>
              <a:rPr lang="en-US" dirty="0" smtClean="0"/>
              <a:t>62                                </a:t>
            </a:r>
            <a:r>
              <a:rPr lang="en-US" dirty="0" smtClean="0"/>
              <a:t>Combined     </a:t>
            </a:r>
            <a:r>
              <a:rPr lang="en-US" dirty="0"/>
              <a:t>65 </a:t>
            </a:r>
            <a:r>
              <a:rPr lang="en-US" dirty="0" smtClean="0"/>
              <a:t>                                    Combined   60</a:t>
            </a:r>
            <a:endParaRPr lang="en-US" dirty="0" smtClean="0"/>
          </a:p>
          <a:p>
            <a:endParaRPr lang="en-US" dirty="0"/>
          </a:p>
        </p:txBody>
      </p:sp>
    </p:spTree>
    <p:extLst>
      <p:ext uri="{BB962C8B-B14F-4D97-AF65-F5344CB8AC3E}">
        <p14:creationId xmlns:p14="http://schemas.microsoft.com/office/powerpoint/2010/main" val="310806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739124" cy="2215991"/>
          </a:xfrm>
          <a:prstGeom prst="rect">
            <a:avLst/>
          </a:prstGeom>
          <a:noFill/>
        </p:spPr>
        <p:txBody>
          <a:bodyPr wrap="none" rtlCol="0">
            <a:spAutoFit/>
          </a:bodyPr>
          <a:lstStyle/>
          <a:p>
            <a:r>
              <a:rPr lang="en-US" sz="2400" b="1" dirty="0" smtClean="0"/>
              <a:t>Student Athletes Graduation Rates  (GSR %)  </a:t>
            </a:r>
            <a:r>
              <a:rPr lang="en-US" sz="2400" b="1" dirty="0" smtClean="0"/>
              <a:t>2001 </a:t>
            </a:r>
            <a:r>
              <a:rPr lang="en-US" sz="2400" b="1" dirty="0" smtClean="0"/>
              <a:t>– </a:t>
            </a:r>
            <a:r>
              <a:rPr lang="en-US" sz="2400" b="1" dirty="0" smtClean="0"/>
              <a:t>2004/5 </a:t>
            </a:r>
            <a:r>
              <a:rPr lang="en-US" sz="2400" b="1" dirty="0" smtClean="0"/>
              <a:t>cohorts</a:t>
            </a:r>
          </a:p>
          <a:p>
            <a:endParaRPr lang="en-US" dirty="0"/>
          </a:p>
          <a:p>
            <a:r>
              <a:rPr lang="en-US" sz="2400" u="sng" dirty="0" smtClean="0"/>
              <a:t>Division I</a:t>
            </a:r>
            <a:r>
              <a:rPr lang="en-US" sz="2400" dirty="0" smtClean="0"/>
              <a:t>    (n = </a:t>
            </a:r>
            <a:r>
              <a:rPr lang="en-US" sz="2400" dirty="0" smtClean="0"/>
              <a:t>85,117)</a:t>
            </a:r>
            <a:r>
              <a:rPr lang="en-US" sz="2400" dirty="0" smtClean="0"/>
              <a:t>		</a:t>
            </a:r>
            <a:r>
              <a:rPr lang="en-US" sz="2400" u="sng" dirty="0" smtClean="0"/>
              <a:t>Auburn</a:t>
            </a:r>
            <a:r>
              <a:rPr lang="en-US" sz="2400" dirty="0" smtClean="0"/>
              <a:t>    (n = </a:t>
            </a:r>
            <a:r>
              <a:rPr lang="en-US" sz="2400" dirty="0" smtClean="0"/>
              <a:t>319)</a:t>
            </a:r>
            <a:endParaRPr lang="en-US" sz="2400" u="sng" dirty="0" smtClean="0"/>
          </a:p>
          <a:p>
            <a:r>
              <a:rPr lang="en-US" sz="2400" dirty="0" smtClean="0"/>
              <a:t>Men	    	</a:t>
            </a:r>
            <a:r>
              <a:rPr lang="en-US" sz="2400" dirty="0" smtClean="0"/>
              <a:t>73</a:t>
            </a:r>
            <a:r>
              <a:rPr lang="en-US" sz="2400" dirty="0" smtClean="0"/>
              <a:t>			Men	  	69</a:t>
            </a:r>
          </a:p>
          <a:p>
            <a:r>
              <a:rPr lang="en-US" sz="2400" dirty="0" smtClean="0"/>
              <a:t>Women       	</a:t>
            </a:r>
            <a:r>
              <a:rPr lang="en-US" sz="2400" dirty="0" smtClean="0"/>
              <a:t>88                          </a:t>
            </a:r>
            <a:r>
              <a:rPr lang="en-US" sz="2400" dirty="0" smtClean="0"/>
              <a:t>	Women      	</a:t>
            </a:r>
            <a:r>
              <a:rPr lang="en-US" sz="2400" dirty="0" smtClean="0"/>
              <a:t>85</a:t>
            </a:r>
            <a:endParaRPr lang="en-US" sz="2400" dirty="0" smtClean="0"/>
          </a:p>
          <a:p>
            <a:r>
              <a:rPr lang="en-US" sz="2400" dirty="0" smtClean="0"/>
              <a:t>Combined   	</a:t>
            </a:r>
            <a:r>
              <a:rPr lang="en-US" sz="2400" dirty="0" smtClean="0"/>
              <a:t>80</a:t>
            </a:r>
            <a:r>
              <a:rPr lang="en-US" sz="2400" dirty="0" smtClean="0"/>
              <a:t>			Combined  	</a:t>
            </a:r>
            <a:r>
              <a:rPr lang="en-US" sz="2400" dirty="0" smtClean="0"/>
              <a:t>76</a:t>
            </a:r>
            <a:endParaRPr lang="en-US" sz="2400" dirty="0" smtClean="0"/>
          </a:p>
        </p:txBody>
      </p:sp>
    </p:spTree>
    <p:extLst>
      <p:ext uri="{BB962C8B-B14F-4D97-AF65-F5344CB8AC3E}">
        <p14:creationId xmlns:p14="http://schemas.microsoft.com/office/powerpoint/2010/main" val="93900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417" y="990600"/>
            <a:ext cx="8864734" cy="5170646"/>
          </a:xfrm>
          <a:prstGeom prst="rect">
            <a:avLst/>
          </a:prstGeom>
          <a:noFill/>
        </p:spPr>
        <p:txBody>
          <a:bodyPr wrap="none" rtlCol="0">
            <a:spAutoFit/>
          </a:bodyPr>
          <a:lstStyle/>
          <a:p>
            <a:r>
              <a:rPr lang="en-US" sz="2400" dirty="0"/>
              <a:t>While eligibility requirements make the individual student-athlete </a:t>
            </a:r>
            <a:endParaRPr lang="en-US" sz="2400" dirty="0" smtClean="0"/>
          </a:p>
          <a:p>
            <a:r>
              <a:rPr lang="en-US" sz="2400" dirty="0" smtClean="0"/>
              <a:t>accountable</a:t>
            </a:r>
            <a:r>
              <a:rPr lang="en-US" sz="2400" dirty="0"/>
              <a:t>, </a:t>
            </a:r>
            <a:r>
              <a:rPr lang="en-US" sz="2400" dirty="0" smtClean="0"/>
              <a:t>the </a:t>
            </a:r>
            <a:r>
              <a:rPr lang="en-US" sz="2400" dirty="0"/>
              <a:t>Academic Progress Rate </a:t>
            </a:r>
            <a:r>
              <a:rPr lang="en-US" sz="2400" dirty="0" smtClean="0"/>
              <a:t>(APR) creates </a:t>
            </a:r>
            <a:r>
              <a:rPr lang="en-US" sz="2400" dirty="0"/>
              <a:t>a level of </a:t>
            </a:r>
            <a:endParaRPr lang="en-US" sz="2400" dirty="0" smtClean="0"/>
          </a:p>
          <a:p>
            <a:r>
              <a:rPr lang="en-US" sz="2400" dirty="0" smtClean="0"/>
              <a:t>institutional </a:t>
            </a:r>
            <a:r>
              <a:rPr lang="en-US" sz="2400" dirty="0"/>
              <a:t>responsibility. </a:t>
            </a:r>
            <a:endParaRPr lang="en-US" sz="2400" dirty="0" smtClean="0"/>
          </a:p>
          <a:p>
            <a:endParaRPr lang="en-US" sz="2400" dirty="0"/>
          </a:p>
          <a:p>
            <a:r>
              <a:rPr lang="en-US" sz="2400" dirty="0" smtClean="0"/>
              <a:t>The </a:t>
            </a:r>
            <a:r>
              <a:rPr lang="en-US" sz="2400" dirty="0"/>
              <a:t>Academic Progress Rate is a Division I metric developed to </a:t>
            </a:r>
            <a:r>
              <a:rPr lang="en-US" sz="2400" dirty="0" smtClean="0"/>
              <a:t>track</a:t>
            </a:r>
          </a:p>
          <a:p>
            <a:r>
              <a:rPr lang="en-US" sz="2400" dirty="0" smtClean="0"/>
              <a:t>the </a:t>
            </a:r>
            <a:r>
              <a:rPr lang="en-US" sz="2400" dirty="0"/>
              <a:t>academic </a:t>
            </a:r>
            <a:r>
              <a:rPr lang="en-US" sz="2400" dirty="0" smtClean="0"/>
              <a:t>achievement </a:t>
            </a:r>
            <a:r>
              <a:rPr lang="en-US" sz="2400" dirty="0"/>
              <a:t>of teams each academic term</a:t>
            </a:r>
            <a:r>
              <a:rPr lang="en-US" sz="2400" dirty="0" smtClean="0"/>
              <a:t>.</a:t>
            </a:r>
          </a:p>
          <a:p>
            <a:endParaRPr lang="en-US" sz="2400" dirty="0"/>
          </a:p>
          <a:p>
            <a:r>
              <a:rPr lang="en-US" sz="2400" dirty="0"/>
              <a:t>Each student-athlete receiving athletically related financial aid </a:t>
            </a:r>
            <a:r>
              <a:rPr lang="en-US" sz="2400" dirty="0" smtClean="0"/>
              <a:t>earns</a:t>
            </a:r>
          </a:p>
          <a:p>
            <a:r>
              <a:rPr lang="en-US" sz="2400" dirty="0" smtClean="0"/>
              <a:t>one </a:t>
            </a:r>
            <a:r>
              <a:rPr lang="en-US" sz="2400" dirty="0"/>
              <a:t>retention </a:t>
            </a:r>
            <a:r>
              <a:rPr lang="en-US" sz="2400" dirty="0" smtClean="0"/>
              <a:t>point for </a:t>
            </a:r>
            <a:r>
              <a:rPr lang="en-US" sz="2400" dirty="0"/>
              <a:t>staying in school and one eligibility point for </a:t>
            </a:r>
            <a:endParaRPr lang="en-US" sz="2400" dirty="0" smtClean="0"/>
          </a:p>
          <a:p>
            <a:r>
              <a:rPr lang="en-US" sz="2400" dirty="0" smtClean="0"/>
              <a:t>being </a:t>
            </a:r>
            <a:r>
              <a:rPr lang="en-US" sz="2400" dirty="0"/>
              <a:t>academically eligible. </a:t>
            </a:r>
            <a:endParaRPr lang="en-US" sz="2400" dirty="0" smtClean="0"/>
          </a:p>
          <a:p>
            <a:endParaRPr lang="en-US" sz="2400" dirty="0" smtClean="0"/>
          </a:p>
          <a:p>
            <a:r>
              <a:rPr lang="en-US" sz="2400" dirty="0" smtClean="0"/>
              <a:t>A </a:t>
            </a:r>
            <a:r>
              <a:rPr lang="en-US" sz="2400" dirty="0"/>
              <a:t>team’s total points are divided by points possible and then </a:t>
            </a:r>
            <a:endParaRPr lang="en-US" sz="2400" dirty="0" smtClean="0"/>
          </a:p>
          <a:p>
            <a:r>
              <a:rPr lang="en-US" sz="2400" dirty="0" smtClean="0"/>
              <a:t>multiplied </a:t>
            </a:r>
            <a:r>
              <a:rPr lang="en-US" sz="2400" dirty="0"/>
              <a:t>by one thousand </a:t>
            </a:r>
            <a:r>
              <a:rPr lang="en-US" sz="2400" dirty="0" smtClean="0"/>
              <a:t>to </a:t>
            </a:r>
            <a:r>
              <a:rPr lang="en-US" sz="2400" dirty="0"/>
              <a:t>equal the team’s </a:t>
            </a:r>
            <a:r>
              <a:rPr lang="en-US" sz="2400" dirty="0" smtClean="0"/>
              <a:t>APR.</a:t>
            </a:r>
          </a:p>
          <a:p>
            <a:endParaRPr lang="en-US" dirty="0"/>
          </a:p>
        </p:txBody>
      </p:sp>
      <p:sp>
        <p:nvSpPr>
          <p:cNvPr id="2" name="TextBox 1"/>
          <p:cNvSpPr txBox="1"/>
          <p:nvPr/>
        </p:nvSpPr>
        <p:spPr>
          <a:xfrm>
            <a:off x="1752600" y="388003"/>
            <a:ext cx="4659674" cy="523220"/>
          </a:xfrm>
          <a:prstGeom prst="rect">
            <a:avLst/>
          </a:prstGeom>
          <a:noFill/>
        </p:spPr>
        <p:txBody>
          <a:bodyPr wrap="none" rtlCol="0">
            <a:spAutoFit/>
          </a:bodyPr>
          <a:lstStyle/>
          <a:p>
            <a:r>
              <a:rPr lang="en-US" sz="2800" b="1" dirty="0" smtClean="0"/>
              <a:t>Academic Progress Rate (APR)</a:t>
            </a:r>
            <a:endParaRPr lang="en-US" sz="2800" b="1" dirty="0"/>
          </a:p>
        </p:txBody>
      </p:sp>
      <p:sp>
        <p:nvSpPr>
          <p:cNvPr id="3" name="TextBox 2"/>
          <p:cNvSpPr txBox="1"/>
          <p:nvPr/>
        </p:nvSpPr>
        <p:spPr>
          <a:xfrm>
            <a:off x="457200" y="6216134"/>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391019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6760"/>
            <a:ext cx="9087872" cy="5447645"/>
          </a:xfrm>
          <a:prstGeom prst="rect">
            <a:avLst/>
          </a:prstGeom>
          <a:noFill/>
        </p:spPr>
        <p:txBody>
          <a:bodyPr wrap="none" rtlCol="0">
            <a:spAutoFit/>
          </a:bodyPr>
          <a:lstStyle/>
          <a:p>
            <a:r>
              <a:rPr lang="en-US" sz="2400" b="1" dirty="0" smtClean="0"/>
              <a:t>Academic Progress Rate Calculation Example</a:t>
            </a:r>
          </a:p>
          <a:p>
            <a:endParaRPr lang="en-US" sz="2400" b="1" dirty="0" smtClean="0"/>
          </a:p>
          <a:p>
            <a:r>
              <a:rPr lang="en-US" sz="2000" dirty="0" smtClean="0"/>
              <a:t>A Division I Football Bowl Subdivision team awards the full complement of 85 </a:t>
            </a:r>
          </a:p>
          <a:p>
            <a:r>
              <a:rPr lang="en-US" sz="2000" dirty="0" smtClean="0"/>
              <a:t>grants-in-aid.   If 80 student-athletes remain in school and academically eligible, </a:t>
            </a:r>
          </a:p>
          <a:p>
            <a:r>
              <a:rPr lang="en-US" sz="2000" dirty="0" smtClean="0"/>
              <a:t>3 remain in school but are academically ineligible and 2 drop out academically </a:t>
            </a:r>
          </a:p>
          <a:p>
            <a:r>
              <a:rPr lang="en-US" sz="2000" dirty="0" smtClean="0"/>
              <a:t>ineligible, the team earns 163 of 170 possible points for that term. </a:t>
            </a:r>
          </a:p>
          <a:p>
            <a:endParaRPr lang="en-US" sz="2000" dirty="0"/>
          </a:p>
          <a:p>
            <a:r>
              <a:rPr lang="en-US" sz="2000" dirty="0" smtClean="0"/>
              <a:t>Divide 163 by 170 and multiply by 1,000 - team’s APR  that term is 959.</a:t>
            </a:r>
          </a:p>
          <a:p>
            <a:endParaRPr lang="en-US" sz="2000" dirty="0" smtClean="0"/>
          </a:p>
          <a:p>
            <a:r>
              <a:rPr lang="en-US" sz="2000" dirty="0" smtClean="0"/>
              <a:t>The NCAA calculates the rate as a rolling, four-year figure that takes into account all </a:t>
            </a:r>
          </a:p>
          <a:p>
            <a:r>
              <a:rPr lang="en-US" sz="2000" dirty="0" smtClean="0"/>
              <a:t>the points student-athletes could earn for remaining in school and academically </a:t>
            </a:r>
          </a:p>
          <a:p>
            <a:r>
              <a:rPr lang="en-US" sz="2000" dirty="0" smtClean="0"/>
              <a:t>eligible during that period. Teams that do not earn an APR above specific benchmarks</a:t>
            </a:r>
          </a:p>
          <a:p>
            <a:r>
              <a:rPr lang="en-US" sz="2000" dirty="0" smtClean="0"/>
              <a:t>face penalties ranging from scholarship reductions to more severe sanctions.</a:t>
            </a:r>
          </a:p>
          <a:p>
            <a:endParaRPr lang="en-US" sz="2000" dirty="0" smtClean="0"/>
          </a:p>
          <a:p>
            <a:r>
              <a:rPr lang="en-US" sz="2000" dirty="0" smtClean="0"/>
              <a:t>Teams </a:t>
            </a:r>
            <a:r>
              <a:rPr lang="en-US" sz="2000" dirty="0" smtClean="0"/>
              <a:t>that score below 925 and have a student-athlete who both failed academically</a:t>
            </a:r>
          </a:p>
          <a:p>
            <a:r>
              <a:rPr lang="en-US" sz="2000" dirty="0" smtClean="0"/>
              <a:t>and left school </a:t>
            </a:r>
            <a:r>
              <a:rPr lang="en-US" sz="2000" dirty="0" smtClean="0"/>
              <a:t>(0 for 2) can </a:t>
            </a:r>
            <a:r>
              <a:rPr lang="en-US" sz="2000" dirty="0" smtClean="0"/>
              <a:t>lose scholarships (up to 10 percent of their </a:t>
            </a:r>
            <a:r>
              <a:rPr lang="en-US" sz="2000" dirty="0" smtClean="0"/>
              <a:t>scholarships</a:t>
            </a:r>
          </a:p>
          <a:p>
            <a:r>
              <a:rPr lang="en-US" sz="2000" dirty="0" smtClean="0"/>
              <a:t>each year) under </a:t>
            </a:r>
            <a:r>
              <a:rPr lang="en-US" sz="2000" dirty="0" smtClean="0"/>
              <a:t>the immediate (contemporaneous) penalty structure</a:t>
            </a:r>
            <a:r>
              <a:rPr lang="en-US" sz="2000" dirty="0" smtClean="0"/>
              <a:t>.          </a:t>
            </a:r>
            <a:endParaRPr lang="en-US" dirty="0" smtClean="0"/>
          </a:p>
        </p:txBody>
      </p:sp>
      <p:sp>
        <p:nvSpPr>
          <p:cNvPr id="3" name="TextBox 2"/>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526226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46470" cy="6278642"/>
          </a:xfrm>
          <a:prstGeom prst="rect">
            <a:avLst/>
          </a:prstGeom>
          <a:noFill/>
        </p:spPr>
        <p:txBody>
          <a:bodyPr wrap="none" rtlCol="0">
            <a:spAutoFit/>
          </a:bodyPr>
          <a:lstStyle/>
          <a:p>
            <a:r>
              <a:rPr lang="en-US" sz="2400" dirty="0" smtClean="0"/>
              <a:t>Teams with Academic Progress Rates below 900 face additional </a:t>
            </a:r>
          </a:p>
          <a:p>
            <a:r>
              <a:rPr lang="en-US" sz="2400" dirty="0" smtClean="0"/>
              <a:t>sanctions, increasing in severity for each consecutive year the team </a:t>
            </a:r>
          </a:p>
          <a:p>
            <a:r>
              <a:rPr lang="en-US" sz="2400" dirty="0" smtClean="0"/>
              <a:t>fails to meet the standard</a:t>
            </a:r>
            <a:r>
              <a:rPr lang="en-US" sz="2400" dirty="0" smtClean="0"/>
              <a:t>.     </a:t>
            </a:r>
            <a:endParaRPr lang="en-US" sz="2400" dirty="0" smtClean="0"/>
          </a:p>
          <a:p>
            <a:endParaRPr lang="en-US" sz="2400" b="1" dirty="0" smtClean="0"/>
          </a:p>
          <a:p>
            <a:r>
              <a:rPr lang="en-US" sz="2400" b="1" dirty="0" smtClean="0"/>
              <a:t>Year 1</a:t>
            </a:r>
            <a:r>
              <a:rPr lang="en-US" sz="2400" dirty="0" smtClean="0"/>
              <a:t>: a public warning letter for poor performance</a:t>
            </a:r>
          </a:p>
          <a:p>
            <a:endParaRPr lang="en-US" sz="2400" b="1" dirty="0" smtClean="0"/>
          </a:p>
          <a:p>
            <a:r>
              <a:rPr lang="en-US" sz="2400" b="1" dirty="0" smtClean="0"/>
              <a:t>Year 2</a:t>
            </a:r>
            <a:r>
              <a:rPr lang="en-US" sz="2400" dirty="0" smtClean="0"/>
              <a:t>: restrictions on scholarships and practice time</a:t>
            </a:r>
          </a:p>
          <a:p>
            <a:endParaRPr lang="en-US" sz="2400" b="1" dirty="0" smtClean="0"/>
          </a:p>
          <a:p>
            <a:r>
              <a:rPr lang="en-US" sz="2400" b="1" dirty="0" smtClean="0"/>
              <a:t>Year 3</a:t>
            </a:r>
            <a:r>
              <a:rPr lang="en-US" sz="2400" dirty="0" smtClean="0"/>
              <a:t>: loss of postseason competition for the team </a:t>
            </a:r>
          </a:p>
          <a:p>
            <a:r>
              <a:rPr lang="en-US" sz="2400" dirty="0" smtClean="0"/>
              <a:t>(such as a bowl game or the men’s basketball tournament)</a:t>
            </a:r>
          </a:p>
          <a:p>
            <a:endParaRPr lang="en-US" sz="2400" b="1" dirty="0" smtClean="0"/>
          </a:p>
          <a:p>
            <a:r>
              <a:rPr lang="en-US" sz="2400" b="1" dirty="0" smtClean="0"/>
              <a:t>Year 4:</a:t>
            </a:r>
            <a:r>
              <a:rPr lang="en-US" sz="2400" dirty="0" smtClean="0"/>
              <a:t> restricted membership status for an institution. </a:t>
            </a:r>
          </a:p>
          <a:p>
            <a:r>
              <a:rPr lang="en-US" sz="2400" dirty="0" smtClean="0"/>
              <a:t>The school’s entire athletics program is penalized and will not be </a:t>
            </a:r>
          </a:p>
          <a:p>
            <a:r>
              <a:rPr lang="en-US" sz="2400" dirty="0" smtClean="0"/>
              <a:t>considered a part of Division I</a:t>
            </a:r>
          </a:p>
          <a:p>
            <a:endParaRPr lang="en-US" sz="2400" dirty="0" smtClean="0"/>
          </a:p>
          <a:p>
            <a:r>
              <a:rPr lang="en-US" sz="2400" b="1" dirty="0" smtClean="0"/>
              <a:t>THE MINIMUM APR HAS RECENTLY CHANGED FROM 900 TO 930</a:t>
            </a:r>
            <a:endParaRPr lang="en-US" sz="2400" b="1" dirty="0" smtClean="0"/>
          </a:p>
          <a:p>
            <a:endParaRPr lang="en-US" dirty="0"/>
          </a:p>
        </p:txBody>
      </p:sp>
      <p:sp>
        <p:nvSpPr>
          <p:cNvPr id="3" name="TextBox 2"/>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2582974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4310" y="761999"/>
            <a:ext cx="6634380" cy="461665"/>
          </a:xfrm>
          <a:prstGeom prst="rect">
            <a:avLst/>
          </a:prstGeom>
          <a:noFill/>
        </p:spPr>
        <p:txBody>
          <a:bodyPr wrap="none" rtlCol="0">
            <a:spAutoFit/>
          </a:bodyPr>
          <a:lstStyle/>
          <a:p>
            <a:r>
              <a:rPr lang="en-US" sz="2400" dirty="0" smtClean="0"/>
              <a:t>Proposed Penalty Structure for APR of less than 930</a:t>
            </a:r>
            <a:endParaRPr lang="en-US" sz="2400" dirty="0"/>
          </a:p>
        </p:txBody>
      </p:sp>
      <p:sp>
        <p:nvSpPr>
          <p:cNvPr id="5" name="TextBox 4"/>
          <p:cNvSpPr txBox="1"/>
          <p:nvPr/>
        </p:nvSpPr>
        <p:spPr>
          <a:xfrm>
            <a:off x="66964" y="1600200"/>
            <a:ext cx="9115893" cy="4093428"/>
          </a:xfrm>
          <a:prstGeom prst="rect">
            <a:avLst/>
          </a:prstGeom>
          <a:noFill/>
        </p:spPr>
        <p:txBody>
          <a:bodyPr wrap="none" rtlCol="0">
            <a:spAutoFit/>
          </a:bodyPr>
          <a:lstStyle/>
          <a:p>
            <a:r>
              <a:rPr lang="en-US" sz="2000" dirty="0" smtClean="0"/>
              <a:t>Level 1 – Practice penalties  (4 hours/day/week of practice in season resulting in 16 </a:t>
            </a:r>
          </a:p>
          <a:p>
            <a:r>
              <a:rPr lang="en-US" sz="2000" dirty="0" smtClean="0"/>
              <a:t>hours per week rather than 20 and 5 days per week rather than 6, to be replaced </a:t>
            </a:r>
          </a:p>
          <a:p>
            <a:r>
              <a:rPr lang="en-US" sz="2000" dirty="0" smtClean="0"/>
              <a:t>with academic activities.</a:t>
            </a:r>
          </a:p>
          <a:p>
            <a:endParaRPr lang="en-US" sz="2000" dirty="0"/>
          </a:p>
          <a:p>
            <a:r>
              <a:rPr lang="en-US" sz="2000" dirty="0" smtClean="0"/>
              <a:t>Level 2 – Adds out of season practice restrictions (4 hours per week), cancellation of </a:t>
            </a:r>
          </a:p>
          <a:p>
            <a:r>
              <a:rPr lang="en-US" sz="2000" dirty="0" smtClean="0"/>
              <a:t>nontraditional season or spring football and for sports without a nontraditional </a:t>
            </a:r>
          </a:p>
          <a:p>
            <a:r>
              <a:rPr lang="en-US" sz="2000" dirty="0" smtClean="0"/>
              <a:t>season, a 10% reduction in contests and length of season.</a:t>
            </a:r>
          </a:p>
          <a:p>
            <a:endParaRPr lang="en-US" sz="2000" dirty="0"/>
          </a:p>
          <a:p>
            <a:r>
              <a:rPr lang="en-US" sz="2000" dirty="0" smtClean="0"/>
              <a:t>Level 3 – Menu of options including financial penalties, restricted NCAA membership, </a:t>
            </a:r>
          </a:p>
          <a:p>
            <a:r>
              <a:rPr lang="en-US" sz="2000" dirty="0" smtClean="0"/>
              <a:t>coaching suspensions for a designated number of contests and/or recruiting, </a:t>
            </a:r>
          </a:p>
          <a:p>
            <a:r>
              <a:rPr lang="en-US" sz="2000" dirty="0" smtClean="0"/>
              <a:t>restricted access to practice for incoming student-athletes that fall below </a:t>
            </a:r>
          </a:p>
          <a:p>
            <a:r>
              <a:rPr lang="en-US" sz="2000" dirty="0" smtClean="0"/>
              <a:t>predetermined academic standards and multi-year postseason competition bans.  </a:t>
            </a:r>
          </a:p>
          <a:p>
            <a:r>
              <a:rPr lang="en-US" sz="2000" dirty="0" smtClean="0"/>
              <a:t>Teams will be subject to Level 3 penalties until APR improves.  </a:t>
            </a:r>
            <a:endParaRPr lang="en-US" sz="2000" dirty="0"/>
          </a:p>
        </p:txBody>
      </p:sp>
      <p:sp>
        <p:nvSpPr>
          <p:cNvPr id="6" name="Rectangle 5"/>
          <p:cNvSpPr/>
          <p:nvPr/>
        </p:nvSpPr>
        <p:spPr>
          <a:xfrm>
            <a:off x="152400" y="189637"/>
            <a:ext cx="8458200" cy="369332"/>
          </a:xfrm>
          <a:prstGeom prst="rect">
            <a:avLst/>
          </a:prstGeom>
        </p:spPr>
        <p:txBody>
          <a:bodyPr wrap="square">
            <a:spAutoFit/>
          </a:bodyPr>
          <a:lstStyle/>
          <a:p>
            <a:r>
              <a:rPr lang="en-US" b="1" dirty="0"/>
              <a:t>NCAA Post-Presidential Retreat </a:t>
            </a:r>
            <a:r>
              <a:rPr lang="en-US" b="1" dirty="0" smtClean="0"/>
              <a:t>Updates     Committee </a:t>
            </a:r>
            <a:r>
              <a:rPr lang="en-US" b="1" dirty="0"/>
              <a:t>on Academic Performance (CAP</a:t>
            </a:r>
            <a:r>
              <a:rPr lang="en-US" b="1" dirty="0" smtClean="0"/>
              <a:t>)</a:t>
            </a:r>
            <a:endParaRPr lang="en-US" b="1" dirty="0"/>
          </a:p>
        </p:txBody>
      </p:sp>
    </p:spTree>
    <p:extLst>
      <p:ext uri="{BB962C8B-B14F-4D97-AF65-F5344CB8AC3E}">
        <p14:creationId xmlns:p14="http://schemas.microsoft.com/office/powerpoint/2010/main" val="58270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799"/>
            <a:ext cx="8903719" cy="5663089"/>
          </a:xfrm>
          <a:prstGeom prst="rect">
            <a:avLst/>
          </a:prstGeom>
          <a:noFill/>
        </p:spPr>
        <p:txBody>
          <a:bodyPr wrap="none" rtlCol="0">
            <a:spAutoFit/>
          </a:bodyPr>
          <a:lstStyle/>
          <a:p>
            <a:r>
              <a:rPr lang="en-US" sz="2800" b="1" u="sng" dirty="0"/>
              <a:t>Charge of the Committee on Intercollegiate Athletics</a:t>
            </a:r>
            <a:endParaRPr lang="en-US" sz="2800" b="1" dirty="0"/>
          </a:p>
          <a:p>
            <a:endParaRPr lang="en-US" b="1" dirty="0" smtClean="0"/>
          </a:p>
          <a:p>
            <a:endParaRPr lang="en-US" dirty="0"/>
          </a:p>
          <a:p>
            <a:r>
              <a:rPr lang="en-US" sz="2000" dirty="0" smtClean="0"/>
              <a:t>The </a:t>
            </a:r>
            <a:r>
              <a:rPr lang="en-US" sz="2000" dirty="0"/>
              <a:t>Committee on Intercollegiate Athletics </a:t>
            </a:r>
            <a:r>
              <a:rPr lang="en-US" sz="2000" dirty="0" smtClean="0"/>
              <a:t>shall:</a:t>
            </a:r>
            <a:endParaRPr lang="en-US" sz="2000" dirty="0"/>
          </a:p>
          <a:p>
            <a:r>
              <a:rPr lang="en-US" sz="2000" dirty="0"/>
              <a:t> </a:t>
            </a:r>
          </a:p>
          <a:p>
            <a:pPr marL="342900" indent="-342900">
              <a:buAutoNum type="arabicParenBoth"/>
            </a:pPr>
            <a:r>
              <a:rPr lang="en-US" sz="2000" dirty="0" smtClean="0"/>
              <a:t>recommend </a:t>
            </a:r>
            <a:r>
              <a:rPr lang="en-US" sz="2000" dirty="0"/>
              <a:t>to the President the policies for the operation of the Intercollegiate </a:t>
            </a:r>
            <a:endParaRPr lang="en-US" sz="2000" dirty="0" smtClean="0"/>
          </a:p>
          <a:p>
            <a:r>
              <a:rPr lang="en-US" sz="2000" dirty="0" smtClean="0"/>
              <a:t>Athletics </a:t>
            </a:r>
            <a:r>
              <a:rPr lang="en-US" sz="2000" dirty="0"/>
              <a:t>program at Auburn University, </a:t>
            </a:r>
          </a:p>
          <a:p>
            <a:r>
              <a:rPr lang="en-US" sz="2000" dirty="0"/>
              <a:t> </a:t>
            </a:r>
          </a:p>
          <a:p>
            <a:r>
              <a:rPr lang="en-US" sz="2000" dirty="0"/>
              <a:t>(2) monitor for the President all aspects of the Intercollegiate Athletics Program at </a:t>
            </a:r>
            <a:endParaRPr lang="en-US" sz="2000" dirty="0" smtClean="0"/>
          </a:p>
          <a:p>
            <a:r>
              <a:rPr lang="en-US" sz="2000" dirty="0" smtClean="0"/>
              <a:t>Auburn </a:t>
            </a:r>
            <a:r>
              <a:rPr lang="en-US" sz="2000" dirty="0"/>
              <a:t>University for compliance with University policies, and with NCAA and SEC </a:t>
            </a:r>
            <a:endParaRPr lang="en-US" sz="2000" dirty="0" smtClean="0"/>
          </a:p>
          <a:p>
            <a:r>
              <a:rPr lang="en-US" sz="2000" dirty="0" smtClean="0"/>
              <a:t>legislation. </a:t>
            </a:r>
            <a:endParaRPr lang="en-US" sz="2000" dirty="0"/>
          </a:p>
          <a:p>
            <a:r>
              <a:rPr lang="en-US" sz="2000" dirty="0"/>
              <a:t> </a:t>
            </a:r>
          </a:p>
          <a:p>
            <a:r>
              <a:rPr lang="en-US" sz="2000" dirty="0"/>
              <a:t>(3) assist the President and the Director of Athletics on any aspect of the </a:t>
            </a:r>
            <a:endParaRPr lang="en-US" sz="2000" dirty="0" smtClean="0"/>
          </a:p>
          <a:p>
            <a:r>
              <a:rPr lang="en-US" sz="2000" dirty="0" smtClean="0"/>
              <a:t>Intercollegiate Athletics </a:t>
            </a:r>
            <a:r>
              <a:rPr lang="en-US" sz="2000" dirty="0"/>
              <a:t>Program for which advice or assistance is requested.  </a:t>
            </a:r>
            <a:endParaRPr lang="en-US" sz="2000" dirty="0" smtClean="0"/>
          </a:p>
          <a:p>
            <a:endParaRPr lang="en-US" sz="2000" dirty="0" smtClean="0"/>
          </a:p>
          <a:p>
            <a:r>
              <a:rPr lang="en-US" sz="2000" dirty="0" smtClean="0"/>
              <a:t>The </a:t>
            </a:r>
            <a:r>
              <a:rPr lang="en-US" sz="2000" dirty="0"/>
              <a:t>Committee on Intercollegiate Athletics shall meet once per quarter and </a:t>
            </a:r>
            <a:endParaRPr lang="en-US" sz="2000" dirty="0" smtClean="0"/>
          </a:p>
          <a:p>
            <a:r>
              <a:rPr lang="en-US" sz="2000" dirty="0" smtClean="0"/>
              <a:t>additionally </a:t>
            </a:r>
            <a:r>
              <a:rPr lang="en-US" sz="2000" dirty="0"/>
              <a:t>as called by the President of Auburn University.</a:t>
            </a:r>
          </a:p>
          <a:p>
            <a:endParaRPr lang="en-US" dirty="0"/>
          </a:p>
        </p:txBody>
      </p:sp>
    </p:spTree>
    <p:extLst>
      <p:ext uri="{BB962C8B-B14F-4D97-AF65-F5344CB8AC3E}">
        <p14:creationId xmlns:p14="http://schemas.microsoft.com/office/powerpoint/2010/main" val="358213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399" y="381000"/>
            <a:ext cx="8550161" cy="677108"/>
          </a:xfrm>
          <a:prstGeom prst="rect">
            <a:avLst/>
          </a:prstGeom>
          <a:noFill/>
        </p:spPr>
        <p:txBody>
          <a:bodyPr wrap="none" rtlCol="0">
            <a:spAutoFit/>
          </a:bodyPr>
          <a:lstStyle/>
          <a:p>
            <a:r>
              <a:rPr lang="en-US" sz="2000" b="1" dirty="0"/>
              <a:t>Minimum APR </a:t>
            </a:r>
            <a:r>
              <a:rPr lang="en-US" sz="2000" b="1" dirty="0" smtClean="0"/>
              <a:t>changed </a:t>
            </a:r>
            <a:r>
              <a:rPr lang="en-US" sz="2000" b="1" dirty="0"/>
              <a:t>from 925 to 930 for </a:t>
            </a:r>
            <a:r>
              <a:rPr lang="en-US" sz="2000" b="1" dirty="0" smtClean="0"/>
              <a:t>Division I postseason competition</a:t>
            </a:r>
            <a:endParaRPr lang="en-US" dirty="0"/>
          </a:p>
          <a:p>
            <a:endParaRPr lang="en-US" dirty="0"/>
          </a:p>
        </p:txBody>
      </p:sp>
      <p:sp>
        <p:nvSpPr>
          <p:cNvPr id="5" name="TextBox 4"/>
          <p:cNvSpPr txBox="1"/>
          <p:nvPr/>
        </p:nvSpPr>
        <p:spPr>
          <a:xfrm>
            <a:off x="29066" y="1078457"/>
            <a:ext cx="8992590" cy="4801314"/>
          </a:xfrm>
          <a:prstGeom prst="rect">
            <a:avLst/>
          </a:prstGeom>
          <a:noFill/>
        </p:spPr>
        <p:txBody>
          <a:bodyPr wrap="none" rtlCol="0">
            <a:spAutoFit/>
          </a:bodyPr>
          <a:lstStyle/>
          <a:p>
            <a:r>
              <a:rPr lang="en-US" b="1" dirty="0" smtClean="0"/>
              <a:t>Postseason 	Multiyear APR for              	                Two most recent years average</a:t>
            </a:r>
          </a:p>
          <a:p>
            <a:r>
              <a:rPr lang="en-US" b="1" dirty="0" smtClean="0"/>
              <a:t>Competition </a:t>
            </a:r>
            <a:r>
              <a:rPr lang="en-US" b="1" dirty="0"/>
              <a:t>	</a:t>
            </a:r>
            <a:r>
              <a:rPr lang="en-US" b="1" dirty="0" smtClean="0"/>
              <a:t>for Postseason Eligibility		APR for Postseason Eligibility</a:t>
            </a:r>
          </a:p>
          <a:p>
            <a:r>
              <a:rPr lang="en-US" b="1" dirty="0" smtClean="0"/>
              <a:t>Year</a:t>
            </a:r>
            <a:r>
              <a:rPr lang="en-US" b="1" dirty="0"/>
              <a:t>	</a:t>
            </a:r>
            <a:r>
              <a:rPr lang="en-US" b="1" dirty="0" smtClean="0"/>
              <a:t>					                        </a:t>
            </a:r>
          </a:p>
          <a:p>
            <a:endParaRPr lang="en-US" dirty="0" smtClean="0"/>
          </a:p>
          <a:p>
            <a:r>
              <a:rPr lang="en-US" dirty="0" smtClean="0"/>
              <a:t>2011 – 2012	Current Penalty Structure applies	                       NA</a:t>
            </a:r>
          </a:p>
          <a:p>
            <a:endParaRPr lang="en-US" dirty="0" smtClean="0"/>
          </a:p>
          <a:p>
            <a:r>
              <a:rPr lang="en-US" dirty="0" smtClean="0"/>
              <a:t>2012 – 2013	Four year APR of 900     </a:t>
            </a:r>
            <a:r>
              <a:rPr lang="en-US" u="sng" dirty="0" smtClean="0"/>
              <a:t>OR</a:t>
            </a:r>
            <a:r>
              <a:rPr lang="en-US" dirty="0" smtClean="0"/>
              <a:t>	</a:t>
            </a:r>
            <a:r>
              <a:rPr lang="en-US" dirty="0"/>
              <a:t> </a:t>
            </a:r>
            <a:r>
              <a:rPr lang="en-US" dirty="0" smtClean="0"/>
              <a:t>                 Two most recent years average</a:t>
            </a:r>
          </a:p>
          <a:p>
            <a:r>
              <a:rPr lang="en-US" dirty="0"/>
              <a:t> </a:t>
            </a:r>
            <a:r>
              <a:rPr lang="en-US" dirty="0" smtClean="0"/>
              <a:t>                                                                                                                      at or above 930</a:t>
            </a:r>
          </a:p>
          <a:p>
            <a:endParaRPr lang="en-US" dirty="0" smtClean="0"/>
          </a:p>
          <a:p>
            <a:r>
              <a:rPr lang="en-US" dirty="0" smtClean="0"/>
              <a:t>2013 – 2014	Four year APR of 900     </a:t>
            </a:r>
            <a:r>
              <a:rPr lang="en-US" u="sng" dirty="0" smtClean="0"/>
              <a:t>OR</a:t>
            </a:r>
            <a:r>
              <a:rPr lang="en-US" dirty="0" smtClean="0"/>
              <a:t>		Two most recent years average</a:t>
            </a:r>
          </a:p>
          <a:p>
            <a:r>
              <a:rPr lang="en-US" dirty="0"/>
              <a:t>	</a:t>
            </a:r>
            <a:r>
              <a:rPr lang="en-US" dirty="0" smtClean="0"/>
              <a:t>					               at or above 930</a:t>
            </a:r>
          </a:p>
          <a:p>
            <a:endParaRPr lang="en-US" dirty="0" smtClean="0"/>
          </a:p>
          <a:p>
            <a:r>
              <a:rPr lang="en-US" dirty="0" smtClean="0"/>
              <a:t>2014 – 2015	Four year APR of 930     </a:t>
            </a:r>
            <a:r>
              <a:rPr lang="en-US" u="sng" dirty="0" smtClean="0"/>
              <a:t>OR</a:t>
            </a:r>
            <a:r>
              <a:rPr lang="en-US" dirty="0" smtClean="0"/>
              <a:t>		Two most recent years average</a:t>
            </a:r>
          </a:p>
          <a:p>
            <a:r>
              <a:rPr lang="en-US" dirty="0"/>
              <a:t>	</a:t>
            </a:r>
            <a:r>
              <a:rPr lang="en-US" dirty="0" smtClean="0"/>
              <a:t>					               at or above 940</a:t>
            </a:r>
          </a:p>
          <a:p>
            <a:endParaRPr lang="en-US" dirty="0" smtClean="0"/>
          </a:p>
          <a:p>
            <a:r>
              <a:rPr lang="en-US" dirty="0" smtClean="0"/>
              <a:t>2015 – 2016 	Four year APR of 930		                          NA</a:t>
            </a:r>
          </a:p>
          <a:p>
            <a:r>
              <a:rPr lang="en-US" dirty="0" smtClean="0"/>
              <a:t>and beyond</a:t>
            </a:r>
            <a:endParaRPr lang="en-US" dirty="0"/>
          </a:p>
        </p:txBody>
      </p:sp>
    </p:spTree>
    <p:extLst>
      <p:ext uri="{BB962C8B-B14F-4D97-AF65-F5344CB8AC3E}">
        <p14:creationId xmlns:p14="http://schemas.microsoft.com/office/powerpoint/2010/main" val="289282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219200"/>
            <a:ext cx="184731" cy="369332"/>
          </a:xfrm>
          <a:prstGeom prst="rect">
            <a:avLst/>
          </a:prstGeom>
          <a:noFill/>
        </p:spPr>
        <p:txBody>
          <a:bodyPr wrap="non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57176640"/>
              </p:ext>
            </p:extLst>
          </p:nvPr>
        </p:nvGraphicFramePr>
        <p:xfrm>
          <a:off x="1242918" y="228600"/>
          <a:ext cx="7139082" cy="5849441"/>
        </p:xfrm>
        <a:graphic>
          <a:graphicData uri="http://schemas.openxmlformats.org/drawingml/2006/table">
            <a:tbl>
              <a:tblPr/>
              <a:tblGrid>
                <a:gridCol w="2186082"/>
                <a:gridCol w="4953000"/>
              </a:tblGrid>
              <a:tr h="381001">
                <a:tc>
                  <a:txBody>
                    <a:bodyPr/>
                    <a:lstStyle/>
                    <a:p>
                      <a:r>
                        <a:rPr lang="en-US" sz="2000" b="1" dirty="0"/>
                        <a:t>Sport</a:t>
                      </a:r>
                    </a:p>
                  </a:txBody>
                  <a:tcPr marL="29581" marR="29581" marT="14791" marB="14791" anchor="ctr">
                    <a:lnL>
                      <a:noFill/>
                    </a:lnL>
                    <a:lnR>
                      <a:noFill/>
                    </a:lnR>
                    <a:lnT>
                      <a:noFill/>
                    </a:lnT>
                    <a:lnB>
                      <a:noFill/>
                    </a:lnB>
                  </a:tcPr>
                </a:tc>
                <a:tc>
                  <a:txBody>
                    <a:bodyPr/>
                    <a:lstStyle/>
                    <a:p>
                      <a:r>
                        <a:rPr lang="en-US" sz="1800" b="1" dirty="0" smtClean="0"/>
                        <a:t>APR    Multi-Year </a:t>
                      </a:r>
                      <a:r>
                        <a:rPr lang="en-US" sz="1800" b="1" dirty="0" smtClean="0"/>
                        <a:t>(4 year) Rate   Posted</a:t>
                      </a:r>
                      <a:r>
                        <a:rPr lang="en-US" sz="1800" b="1" baseline="0" dirty="0" smtClean="0"/>
                        <a:t> </a:t>
                      </a:r>
                      <a:r>
                        <a:rPr lang="en-US" sz="1800" b="1" dirty="0" smtClean="0"/>
                        <a:t>Spring </a:t>
                      </a:r>
                      <a:r>
                        <a:rPr lang="en-US" sz="1800" b="1" dirty="0" smtClean="0"/>
                        <a:t>2011</a:t>
                      </a:r>
                      <a:endParaRPr lang="en-US" sz="1800" b="1" dirty="0"/>
                    </a:p>
                  </a:txBody>
                  <a:tcPr marL="29581" marR="29581" marT="14791" marB="14791" anchor="ctr">
                    <a:lnL>
                      <a:noFill/>
                    </a:lnL>
                    <a:lnR>
                      <a:noFill/>
                    </a:lnR>
                    <a:lnT>
                      <a:noFill/>
                    </a:lnT>
                    <a:lnB>
                      <a:noFill/>
                    </a:lnB>
                  </a:tcPr>
                </a:tc>
              </a:tr>
              <a:tr h="242898">
                <a:tc>
                  <a:txBody>
                    <a:bodyPr/>
                    <a:lstStyle/>
                    <a:p>
                      <a:r>
                        <a:rPr lang="en-US" sz="1600" b="1" dirty="0"/>
                        <a:t>Baseball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940</a:t>
                      </a:r>
                      <a:endParaRPr lang="en-US" sz="1600" b="1" dirty="0"/>
                    </a:p>
                  </a:txBody>
                  <a:tcPr marL="29581" marR="29581" marT="14791" marB="14791" anchor="ctr">
                    <a:lnL>
                      <a:noFill/>
                    </a:lnL>
                    <a:lnR>
                      <a:noFill/>
                    </a:lnR>
                    <a:lnT>
                      <a:noFill/>
                    </a:lnT>
                    <a:lnB>
                      <a:noFill/>
                    </a:lnB>
                  </a:tcPr>
                </a:tc>
              </a:tr>
              <a:tr h="242898">
                <a:tc>
                  <a:txBody>
                    <a:bodyPr/>
                    <a:lstStyle/>
                    <a:p>
                      <a:r>
                        <a:rPr lang="en-US" sz="1600" b="1" dirty="0"/>
                        <a:t>Football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940</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Basketball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934</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Cross Country</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933</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Golf</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958</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Swimming</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927</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Tennis</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965</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Track, Indoor</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948   </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Track, Outdoor</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948   </a:t>
                      </a:r>
                      <a:endParaRPr lang="en-US" sz="1600" b="1" dirty="0"/>
                    </a:p>
                  </a:txBody>
                  <a:tcPr marL="29581" marR="29581" marT="14791" marB="14791" anchor="ctr">
                    <a:lnL>
                      <a:noFill/>
                    </a:lnL>
                    <a:lnR>
                      <a:noFill/>
                    </a:lnR>
                    <a:lnT>
                      <a:noFill/>
                    </a:lnT>
                    <a:lnB>
                      <a:noFill/>
                    </a:lnB>
                  </a:tcPr>
                </a:tc>
              </a:tr>
              <a:tr h="242898">
                <a:tc>
                  <a:txBody>
                    <a:bodyPr/>
                    <a:lstStyle/>
                    <a:p>
                      <a:r>
                        <a:rPr lang="en-US" sz="1600" b="1" dirty="0"/>
                        <a:t>Softball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976</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Basketball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   1000  </a:t>
                      </a:r>
                      <a:r>
                        <a:rPr lang="en-US" sz="1600" b="1" dirty="0" smtClean="0"/>
                        <a:t>NCAA Public Recognition Award  (top 10%)</a:t>
                      </a:r>
                      <a:endParaRPr lang="en-US" sz="1600" b="1" dirty="0"/>
                    </a:p>
                  </a:txBody>
                  <a:tcPr marL="29581" marR="29581" marT="14791" marB="14791" anchor="ctr">
                    <a:lnL>
                      <a:noFill/>
                    </a:lnL>
                    <a:lnR>
                      <a:noFill/>
                    </a:lnR>
                    <a:lnT>
                      <a:noFill/>
                    </a:lnT>
                    <a:lnB>
                      <a:noFill/>
                    </a:lnB>
                  </a:tcPr>
                </a:tc>
              </a:tr>
              <a:tr h="269856">
                <a:tc>
                  <a:txBody>
                    <a:bodyPr/>
                    <a:lstStyle/>
                    <a:p>
                      <a:r>
                        <a:rPr lang="en-US" sz="1600" b="1" dirty="0"/>
                        <a:t>Women's Cross Country</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990</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Golf</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983</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Gymnastics</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979</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Soccer</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987</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Swimming</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963</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Tennis</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986</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Track, Indoor</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943</a:t>
                      </a:r>
                      <a:endParaRPr lang="en-US" sz="1600" b="1" dirty="0"/>
                    </a:p>
                  </a:txBody>
                  <a:tcPr marL="29581" marR="29581" marT="14791" marB="14791" anchor="ctr">
                    <a:lnL>
                      <a:noFill/>
                    </a:lnL>
                    <a:lnR>
                      <a:noFill/>
                    </a:lnR>
                    <a:lnT>
                      <a:noFill/>
                    </a:lnT>
                    <a:lnB>
                      <a:noFill/>
                    </a:lnB>
                  </a:tcPr>
                </a:tc>
              </a:tr>
              <a:tr h="263525">
                <a:tc>
                  <a:txBody>
                    <a:bodyPr/>
                    <a:lstStyle/>
                    <a:p>
                      <a:r>
                        <a:rPr lang="en-US" sz="1600" b="1" dirty="0"/>
                        <a:t>Women's Track, Outdoor</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941</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Volleyball</a:t>
                      </a:r>
                    </a:p>
                  </a:txBody>
                  <a:tcPr marL="29581" marR="29581" marT="14791" marB="14791" anchor="ctr">
                    <a:lnL>
                      <a:noFill/>
                    </a:lnL>
                    <a:lnR>
                      <a:noFill/>
                    </a:lnR>
                    <a:lnT>
                      <a:noFill/>
                    </a:lnT>
                    <a:lnB>
                      <a:noFill/>
                    </a:lnB>
                  </a:tcPr>
                </a:tc>
                <a:tc>
                  <a:txBody>
                    <a:bodyPr/>
                    <a:lstStyle/>
                    <a:p>
                      <a:pPr algn="l"/>
                      <a:r>
                        <a:rPr lang="en-US" sz="1600" b="1" dirty="0" smtClean="0"/>
                        <a:t>          </a:t>
                      </a:r>
                      <a:r>
                        <a:rPr lang="en-US" sz="1600" b="1" dirty="0" smtClean="0"/>
                        <a:t>952</a:t>
                      </a:r>
                      <a:endParaRPr lang="en-US" sz="1600" b="1" dirty="0"/>
                    </a:p>
                  </a:txBody>
                  <a:tcPr marL="29581" marR="29581" marT="14791" marB="14791" anchor="ctr">
                    <a:lnL>
                      <a:noFill/>
                    </a:lnL>
                    <a:lnR>
                      <a:noFill/>
                    </a:lnR>
                    <a:lnT>
                      <a:noFill/>
                    </a:lnT>
                    <a:lnB>
                      <a:noFill/>
                    </a:lnB>
                  </a:tcPr>
                </a:tc>
              </a:tr>
            </a:tbl>
          </a:graphicData>
        </a:graphic>
      </p:graphicFrame>
      <p:sp>
        <p:nvSpPr>
          <p:cNvPr id="7" name="TextBox 6"/>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2823626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95400" y="1295400"/>
            <a:ext cx="184731" cy="369332"/>
          </a:xfrm>
          <a:prstGeom prst="rect">
            <a:avLst/>
          </a:prstGeom>
          <a:noFill/>
        </p:spPr>
        <p:txBody>
          <a:bodyPr wrap="none" rtlCol="0">
            <a:spAutoFit/>
          </a:bodyPr>
          <a:lstStyle/>
          <a:p>
            <a:endParaRPr lang="en-US" dirty="0"/>
          </a:p>
        </p:txBody>
      </p:sp>
      <p:sp>
        <p:nvSpPr>
          <p:cNvPr id="7" name="TextBox 6"/>
          <p:cNvSpPr txBox="1"/>
          <p:nvPr/>
        </p:nvSpPr>
        <p:spPr>
          <a:xfrm>
            <a:off x="34635" y="1696430"/>
            <a:ext cx="8729697" cy="3785652"/>
          </a:xfrm>
          <a:prstGeom prst="rect">
            <a:avLst/>
          </a:prstGeom>
          <a:noFill/>
        </p:spPr>
        <p:txBody>
          <a:bodyPr wrap="none" rtlCol="0">
            <a:spAutoFit/>
          </a:bodyPr>
          <a:lstStyle/>
          <a:p>
            <a:r>
              <a:rPr lang="en-US" sz="2000" dirty="0" smtClean="0"/>
              <a:t>In 2009 Jordan Anderson, </a:t>
            </a:r>
            <a:r>
              <a:rPr lang="en-US" sz="2000" dirty="0" smtClean="0"/>
              <a:t>the men’s swimming </a:t>
            </a:r>
            <a:r>
              <a:rPr lang="en-US" sz="2000" dirty="0"/>
              <a:t>and diving </a:t>
            </a:r>
            <a:r>
              <a:rPr lang="en-US" sz="2000" dirty="0" smtClean="0"/>
              <a:t>captain, was </a:t>
            </a:r>
            <a:r>
              <a:rPr lang="en-US" sz="2000" dirty="0" smtClean="0"/>
              <a:t>awarded a </a:t>
            </a:r>
            <a:endParaRPr lang="en-US" sz="2000" dirty="0" smtClean="0"/>
          </a:p>
          <a:p>
            <a:r>
              <a:rPr lang="en-US" sz="2000" dirty="0" smtClean="0"/>
              <a:t>Rhodes </a:t>
            </a:r>
            <a:r>
              <a:rPr lang="en-US" sz="2000" dirty="0" smtClean="0"/>
              <a:t>Scholarship. </a:t>
            </a:r>
            <a:endParaRPr lang="en-US" sz="2000" dirty="0" smtClean="0"/>
          </a:p>
          <a:p>
            <a:endParaRPr lang="en-US" sz="2000" dirty="0"/>
          </a:p>
          <a:p>
            <a:r>
              <a:rPr lang="en-US" sz="2000" dirty="0" smtClean="0"/>
              <a:t>In 2010 Erica </a:t>
            </a:r>
            <a:r>
              <a:rPr lang="en-US" sz="2000" dirty="0" err="1" smtClean="0"/>
              <a:t>Meissner</a:t>
            </a:r>
            <a:r>
              <a:rPr lang="en-US" sz="2000" dirty="0" smtClean="0"/>
              <a:t>, the </a:t>
            </a:r>
            <a:r>
              <a:rPr lang="en-US" sz="2000" dirty="0"/>
              <a:t>women’s </a:t>
            </a:r>
            <a:r>
              <a:rPr lang="en-US" sz="2000" dirty="0" smtClean="0"/>
              <a:t>swimming and diving team captain, and </a:t>
            </a:r>
          </a:p>
          <a:p>
            <a:r>
              <a:rPr lang="en-US" sz="2000" dirty="0" smtClean="0"/>
              <a:t>gymnast </a:t>
            </a:r>
            <a:r>
              <a:rPr lang="en-US" sz="2000" dirty="0" err="1"/>
              <a:t>Krissy</a:t>
            </a:r>
            <a:r>
              <a:rPr lang="en-US" sz="2000" dirty="0"/>
              <a:t> </a:t>
            </a:r>
            <a:r>
              <a:rPr lang="en-US" sz="2000" dirty="0" smtClean="0"/>
              <a:t>Voss were Rhodes Scholar finalists</a:t>
            </a:r>
            <a:r>
              <a:rPr lang="en-US" sz="2000" dirty="0" smtClean="0"/>
              <a:t>.</a:t>
            </a:r>
          </a:p>
          <a:p>
            <a:endParaRPr lang="en-US" sz="2000" dirty="0"/>
          </a:p>
          <a:p>
            <a:r>
              <a:rPr lang="en-US" sz="2000" dirty="0" smtClean="0"/>
              <a:t>In 2011 Dan </a:t>
            </a:r>
            <a:r>
              <a:rPr lang="en-US" sz="2000" dirty="0" err="1" smtClean="0"/>
              <a:t>Mazzaferro</a:t>
            </a:r>
            <a:r>
              <a:rPr lang="en-US" sz="2000" dirty="0" smtClean="0"/>
              <a:t>, the men’s swimming and diving captain, was a Rhodes </a:t>
            </a:r>
          </a:p>
          <a:p>
            <a:r>
              <a:rPr lang="en-US" sz="2000" dirty="0" smtClean="0"/>
              <a:t>Scholar finalist.</a:t>
            </a:r>
            <a:endParaRPr lang="en-US" sz="2000" dirty="0" smtClean="0"/>
          </a:p>
          <a:p>
            <a:endParaRPr lang="en-US" sz="2000" dirty="0" smtClean="0"/>
          </a:p>
          <a:p>
            <a:r>
              <a:rPr lang="en-US" sz="2000" dirty="0" smtClean="0"/>
              <a:t>Auburn </a:t>
            </a:r>
            <a:r>
              <a:rPr lang="en-US" sz="2000" dirty="0"/>
              <a:t>is the only </a:t>
            </a:r>
            <a:r>
              <a:rPr lang="en-US" sz="2000" dirty="0" smtClean="0"/>
              <a:t>SEC </a:t>
            </a:r>
            <a:r>
              <a:rPr lang="en-US" sz="2000" dirty="0"/>
              <a:t>institution to have </a:t>
            </a:r>
            <a:r>
              <a:rPr lang="en-US" sz="2000" dirty="0" smtClean="0"/>
              <a:t>4 </a:t>
            </a:r>
            <a:r>
              <a:rPr lang="en-US" sz="2000" dirty="0" smtClean="0"/>
              <a:t>student-athletes </a:t>
            </a:r>
            <a:r>
              <a:rPr lang="en-US" sz="2000" dirty="0"/>
              <a:t>as finalists in the </a:t>
            </a:r>
            <a:endParaRPr lang="en-US" sz="2000" dirty="0" smtClean="0"/>
          </a:p>
          <a:p>
            <a:r>
              <a:rPr lang="en-US" sz="2000" dirty="0" smtClean="0"/>
              <a:t>last </a:t>
            </a:r>
            <a:r>
              <a:rPr lang="en-US" sz="2000" dirty="0"/>
              <a:t>5</a:t>
            </a:r>
            <a:r>
              <a:rPr lang="en-US" sz="2000" dirty="0" smtClean="0"/>
              <a:t> </a:t>
            </a:r>
            <a:r>
              <a:rPr lang="en-US" sz="2000" dirty="0"/>
              <a:t>years. </a:t>
            </a:r>
            <a:endParaRPr lang="en-US" sz="2000" dirty="0" smtClean="0"/>
          </a:p>
          <a:p>
            <a:endParaRPr lang="en-US" sz="2000" dirty="0"/>
          </a:p>
        </p:txBody>
      </p:sp>
      <p:sp>
        <p:nvSpPr>
          <p:cNvPr id="8" name="TextBox 7"/>
          <p:cNvSpPr txBox="1"/>
          <p:nvPr/>
        </p:nvSpPr>
        <p:spPr>
          <a:xfrm>
            <a:off x="554911" y="1033790"/>
            <a:ext cx="2607252" cy="523220"/>
          </a:xfrm>
          <a:prstGeom prst="rect">
            <a:avLst/>
          </a:prstGeom>
          <a:noFill/>
        </p:spPr>
        <p:txBody>
          <a:bodyPr wrap="none" rtlCol="0">
            <a:spAutoFit/>
          </a:bodyPr>
          <a:lstStyle/>
          <a:p>
            <a:r>
              <a:rPr lang="en-US" sz="2800" b="1" dirty="0" smtClean="0"/>
              <a:t>Rhodes Scholars</a:t>
            </a:r>
            <a:endParaRPr lang="en-US" sz="2800" b="1" dirty="0"/>
          </a:p>
        </p:txBody>
      </p:sp>
      <p:sp>
        <p:nvSpPr>
          <p:cNvPr id="11" name="TextBox 10"/>
          <p:cNvSpPr txBox="1"/>
          <p:nvPr/>
        </p:nvSpPr>
        <p:spPr>
          <a:xfrm>
            <a:off x="457200" y="6456933"/>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
        <p:nvSpPr>
          <p:cNvPr id="2" name="TextBox 1"/>
          <p:cNvSpPr txBox="1"/>
          <p:nvPr/>
        </p:nvSpPr>
        <p:spPr>
          <a:xfrm>
            <a:off x="2971800" y="275648"/>
            <a:ext cx="1888274" cy="584775"/>
          </a:xfrm>
          <a:prstGeom prst="rect">
            <a:avLst/>
          </a:prstGeom>
          <a:noFill/>
        </p:spPr>
        <p:txBody>
          <a:bodyPr wrap="none" rtlCol="0">
            <a:spAutoFit/>
          </a:bodyPr>
          <a:lstStyle/>
          <a:p>
            <a:r>
              <a:rPr lang="en-US" sz="3200" b="1" dirty="0"/>
              <a:t>Accolades</a:t>
            </a:r>
          </a:p>
        </p:txBody>
      </p:sp>
    </p:spTree>
    <p:extLst>
      <p:ext uri="{BB962C8B-B14F-4D97-AF65-F5344CB8AC3E}">
        <p14:creationId xmlns:p14="http://schemas.microsoft.com/office/powerpoint/2010/main" val="2575109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745" y="1143000"/>
            <a:ext cx="8101641" cy="5355312"/>
          </a:xfrm>
          <a:prstGeom prst="rect">
            <a:avLst/>
          </a:prstGeom>
          <a:noFill/>
        </p:spPr>
        <p:txBody>
          <a:bodyPr wrap="none" rtlCol="0">
            <a:spAutoFit/>
          </a:bodyPr>
          <a:lstStyle/>
          <a:p>
            <a:pPr marL="342900" indent="-342900">
              <a:buAutoNum type="arabicParenBoth"/>
            </a:pPr>
            <a:r>
              <a:rPr lang="en-US" dirty="0" smtClean="0"/>
              <a:t>A </a:t>
            </a:r>
            <a:r>
              <a:rPr lang="en-US" dirty="0"/>
              <a:t>student-athlete must have a grade point average of 3.00 or above for </a:t>
            </a:r>
            <a:endParaRPr lang="en-US" dirty="0" smtClean="0"/>
          </a:p>
          <a:p>
            <a:r>
              <a:rPr lang="en-US" dirty="0" smtClean="0"/>
              <a:t>either </a:t>
            </a:r>
            <a:r>
              <a:rPr lang="en-US" dirty="0"/>
              <a:t>the preceding academic year (two semesters or three quarters) or have a </a:t>
            </a:r>
            <a:endParaRPr lang="en-US" dirty="0" smtClean="0"/>
          </a:p>
          <a:p>
            <a:r>
              <a:rPr lang="en-US" dirty="0" smtClean="0"/>
              <a:t>cumulative </a:t>
            </a:r>
            <a:r>
              <a:rPr lang="en-US" dirty="0"/>
              <a:t>grade point average of 3.00 or above at the nominating institution. </a:t>
            </a:r>
            <a:endParaRPr lang="en-US" dirty="0" smtClean="0"/>
          </a:p>
          <a:p>
            <a:endParaRPr lang="en-US" dirty="0"/>
          </a:p>
          <a:p>
            <a:r>
              <a:rPr lang="en-US" dirty="0" smtClean="0"/>
              <a:t>(</a:t>
            </a:r>
            <a:r>
              <a:rPr lang="en-US" dirty="0"/>
              <a:t>2) If a student-athlete attends summer school, his/her grade point average during </a:t>
            </a:r>
            <a:endParaRPr lang="en-US" dirty="0" smtClean="0"/>
          </a:p>
          <a:p>
            <a:r>
              <a:rPr lang="en-US" dirty="0" smtClean="0"/>
              <a:t>the </a:t>
            </a:r>
            <a:r>
              <a:rPr lang="en-US" dirty="0"/>
              <a:t>summer academic term must be included in the calculation used to determine </a:t>
            </a:r>
            <a:endParaRPr lang="en-US" dirty="0" smtClean="0"/>
          </a:p>
          <a:p>
            <a:r>
              <a:rPr lang="en-US" dirty="0" smtClean="0"/>
              <a:t>eligibility </a:t>
            </a:r>
            <a:r>
              <a:rPr lang="en-US" dirty="0"/>
              <a:t>for the Academic Honor Roll. </a:t>
            </a:r>
            <a:endParaRPr lang="en-US" dirty="0" smtClean="0"/>
          </a:p>
          <a:p>
            <a:endParaRPr lang="en-US" dirty="0"/>
          </a:p>
          <a:p>
            <a:r>
              <a:rPr lang="en-US" dirty="0" smtClean="0"/>
              <a:t>(</a:t>
            </a:r>
            <a:r>
              <a:rPr lang="en-US" dirty="0"/>
              <a:t>3) Student-athletes eligible for the Honor Roll include those receiving an athletics </a:t>
            </a:r>
            <a:endParaRPr lang="en-US" dirty="0" smtClean="0"/>
          </a:p>
          <a:p>
            <a:r>
              <a:rPr lang="en-US" dirty="0" smtClean="0"/>
              <a:t>scholarship</a:t>
            </a:r>
            <a:r>
              <a:rPr lang="en-US" dirty="0"/>
              <a:t>, recipients of an athletics award (i.e., letter winner), and </a:t>
            </a:r>
            <a:r>
              <a:rPr lang="en-US" dirty="0" smtClean="0"/>
              <a:t>non-scholarship</a:t>
            </a:r>
          </a:p>
          <a:p>
            <a:r>
              <a:rPr lang="en-US" dirty="0" smtClean="0"/>
              <a:t> </a:t>
            </a:r>
            <a:r>
              <a:rPr lang="en-US" dirty="0"/>
              <a:t>student-athletes who have been on a varsity team for two seasons. </a:t>
            </a:r>
            <a:endParaRPr lang="en-US" dirty="0" smtClean="0"/>
          </a:p>
          <a:p>
            <a:endParaRPr lang="en-US" dirty="0"/>
          </a:p>
          <a:p>
            <a:r>
              <a:rPr lang="en-US" dirty="0" smtClean="0"/>
              <a:t>(</a:t>
            </a:r>
            <a:r>
              <a:rPr lang="en-US" dirty="0"/>
              <a:t>4) Prior to being nominated, a student-athlete must have successfully completed </a:t>
            </a:r>
            <a:endParaRPr lang="en-US" dirty="0" smtClean="0"/>
          </a:p>
          <a:p>
            <a:r>
              <a:rPr lang="en-US" dirty="0" smtClean="0"/>
              <a:t>24 </a:t>
            </a:r>
            <a:r>
              <a:rPr lang="en-US" dirty="0"/>
              <a:t>semester or 36 quarter hours of non-remedial academic credit toward a </a:t>
            </a:r>
            <a:endParaRPr lang="en-US" dirty="0" smtClean="0"/>
          </a:p>
          <a:p>
            <a:r>
              <a:rPr lang="en-US" dirty="0" smtClean="0"/>
              <a:t>baccalaureate </a:t>
            </a:r>
            <a:r>
              <a:rPr lang="en-US" dirty="0"/>
              <a:t>degree at the nominating institution. </a:t>
            </a:r>
            <a:endParaRPr lang="en-US" dirty="0" smtClean="0"/>
          </a:p>
          <a:p>
            <a:endParaRPr lang="en-US" dirty="0"/>
          </a:p>
          <a:p>
            <a:r>
              <a:rPr lang="en-US" dirty="0" smtClean="0"/>
              <a:t>(</a:t>
            </a:r>
            <a:r>
              <a:rPr lang="en-US" dirty="0"/>
              <a:t>5) The student-athlete must have been a member of a varsity team for the sport’s </a:t>
            </a:r>
            <a:endParaRPr lang="en-US" dirty="0" smtClean="0"/>
          </a:p>
          <a:p>
            <a:r>
              <a:rPr lang="en-US" dirty="0" smtClean="0"/>
              <a:t>entire </a:t>
            </a:r>
            <a:r>
              <a:rPr lang="en-US" dirty="0"/>
              <a:t>NCAA Championship segment.</a:t>
            </a:r>
          </a:p>
          <a:p>
            <a:endParaRPr lang="en-US" dirty="0"/>
          </a:p>
        </p:txBody>
      </p:sp>
      <p:sp>
        <p:nvSpPr>
          <p:cNvPr id="5" name="TextBox 4"/>
          <p:cNvSpPr txBox="1"/>
          <p:nvPr/>
        </p:nvSpPr>
        <p:spPr>
          <a:xfrm>
            <a:off x="380999" y="302567"/>
            <a:ext cx="4816447" cy="461665"/>
          </a:xfrm>
          <a:prstGeom prst="rect">
            <a:avLst/>
          </a:prstGeom>
          <a:noFill/>
        </p:spPr>
        <p:txBody>
          <a:bodyPr wrap="none" rtlCol="0">
            <a:spAutoFit/>
          </a:bodyPr>
          <a:lstStyle/>
          <a:p>
            <a:r>
              <a:rPr lang="en-US" sz="2400" b="1" dirty="0" smtClean="0"/>
              <a:t>Criteria for SEC Academic Honor Roll</a:t>
            </a:r>
            <a:endParaRPr lang="en-US" sz="2400" b="1" dirty="0"/>
          </a:p>
        </p:txBody>
      </p:sp>
    </p:spTree>
    <p:extLst>
      <p:ext uri="{BB962C8B-B14F-4D97-AF65-F5344CB8AC3E}">
        <p14:creationId xmlns:p14="http://schemas.microsoft.com/office/powerpoint/2010/main" val="16074647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143" y="152400"/>
            <a:ext cx="8462958" cy="707886"/>
          </a:xfrm>
          <a:prstGeom prst="rect">
            <a:avLst/>
          </a:prstGeom>
          <a:noFill/>
        </p:spPr>
        <p:txBody>
          <a:bodyPr wrap="none" rtlCol="0">
            <a:spAutoFit/>
          </a:bodyPr>
          <a:lstStyle/>
          <a:p>
            <a:pPr algn="ctr"/>
            <a:r>
              <a:rPr lang="en-US" sz="2000" b="1" dirty="0" smtClean="0"/>
              <a:t>2011 SPRING </a:t>
            </a:r>
            <a:r>
              <a:rPr lang="en-US" sz="2000" b="1" dirty="0"/>
              <a:t>SEC ACADEMIC HONOR ROLL</a:t>
            </a:r>
          </a:p>
          <a:p>
            <a:pPr algn="ctr"/>
            <a:r>
              <a:rPr lang="en-US" sz="2000" b="1" dirty="0" smtClean="0"/>
              <a:t>Based </a:t>
            </a:r>
            <a:r>
              <a:rPr lang="en-US" sz="2000" b="1" dirty="0"/>
              <a:t>on grades from the </a:t>
            </a:r>
            <a:r>
              <a:rPr lang="en-US" sz="2000" b="1" dirty="0" smtClean="0"/>
              <a:t>2010 Summer </a:t>
            </a:r>
            <a:r>
              <a:rPr lang="en-US" sz="2000" b="1" dirty="0"/>
              <a:t>and Fall </a:t>
            </a:r>
            <a:r>
              <a:rPr lang="en-US" sz="2000" b="1" dirty="0" smtClean="0"/>
              <a:t>terms and 2011 Spring term. </a:t>
            </a:r>
            <a:endParaRPr lang="en-US" sz="2000" b="1" dirty="0"/>
          </a:p>
        </p:txBody>
      </p:sp>
      <p:sp>
        <p:nvSpPr>
          <p:cNvPr id="4" name="TextBox 3"/>
          <p:cNvSpPr txBox="1"/>
          <p:nvPr/>
        </p:nvSpPr>
        <p:spPr>
          <a:xfrm>
            <a:off x="59143" y="860286"/>
            <a:ext cx="7590411" cy="6186309"/>
          </a:xfrm>
          <a:prstGeom prst="rect">
            <a:avLst/>
          </a:prstGeom>
          <a:noFill/>
        </p:spPr>
        <p:txBody>
          <a:bodyPr wrap="none" rtlCol="0">
            <a:spAutoFit/>
          </a:bodyPr>
          <a:lstStyle/>
          <a:p>
            <a:r>
              <a:rPr lang="en-US" dirty="0" smtClean="0"/>
              <a:t>Brooks </a:t>
            </a:r>
            <a:r>
              <a:rPr lang="en-US" dirty="0" err="1" smtClean="0"/>
              <a:t>Beisner</a:t>
            </a:r>
            <a:r>
              <a:rPr lang="en-US" dirty="0" smtClean="0"/>
              <a:t>		Baseball		History</a:t>
            </a:r>
          </a:p>
          <a:p>
            <a:r>
              <a:rPr lang="en-US" dirty="0" smtClean="0"/>
              <a:t>Zach Blatt		Baseball		Physical Ed/ Teach Ed</a:t>
            </a:r>
          </a:p>
          <a:p>
            <a:r>
              <a:rPr lang="en-US" dirty="0" smtClean="0"/>
              <a:t>Caleb Bowen 		Baseball		Health Promotion</a:t>
            </a:r>
          </a:p>
          <a:p>
            <a:r>
              <a:rPr lang="en-US" dirty="0" smtClean="0"/>
              <a:t>Justin </a:t>
            </a:r>
            <a:r>
              <a:rPr lang="en-US" dirty="0" err="1" smtClean="0"/>
              <a:t>Hargett</a:t>
            </a:r>
            <a:r>
              <a:rPr lang="en-US" dirty="0" smtClean="0"/>
              <a:t>		Baseball		Exercise Science</a:t>
            </a:r>
          </a:p>
          <a:p>
            <a:r>
              <a:rPr lang="en-US" dirty="0" smtClean="0"/>
              <a:t>Jon Luke Jacobs		Baseball		Finance</a:t>
            </a:r>
          </a:p>
          <a:p>
            <a:r>
              <a:rPr lang="en-US" dirty="0" smtClean="0"/>
              <a:t>Cory </a:t>
            </a:r>
            <a:r>
              <a:rPr lang="en-US" dirty="0" err="1" smtClean="0"/>
              <a:t>Luckie</a:t>
            </a:r>
            <a:r>
              <a:rPr lang="en-US" dirty="0" smtClean="0"/>
              <a:t>		Baseball		Biomedical Sciences/Pre-Med</a:t>
            </a:r>
          </a:p>
          <a:p>
            <a:r>
              <a:rPr lang="en-US" dirty="0" smtClean="0"/>
              <a:t>Chris O’Neil		Baseball		Accountancy</a:t>
            </a:r>
          </a:p>
          <a:p>
            <a:r>
              <a:rPr lang="en-US" dirty="0" smtClean="0"/>
              <a:t>Kevin Patterson		Baseball		Economics</a:t>
            </a:r>
          </a:p>
          <a:p>
            <a:r>
              <a:rPr lang="en-US" dirty="0" smtClean="0"/>
              <a:t>Patrick Savage		Baseball		Pre-Building Science</a:t>
            </a:r>
          </a:p>
          <a:p>
            <a:r>
              <a:rPr lang="en-US" dirty="0" smtClean="0"/>
              <a:t>Mitchell Self		Baseball		Pre-Building Science</a:t>
            </a:r>
          </a:p>
          <a:p>
            <a:r>
              <a:rPr lang="en-US" dirty="0" smtClean="0"/>
              <a:t>Derek </a:t>
            </a:r>
            <a:r>
              <a:rPr lang="en-US" dirty="0" err="1" smtClean="0"/>
              <a:t>Varnadore</a:t>
            </a:r>
            <a:r>
              <a:rPr lang="en-US" dirty="0" smtClean="0"/>
              <a:t>		Baseball		Pre-Building Science</a:t>
            </a:r>
          </a:p>
          <a:p>
            <a:r>
              <a:rPr lang="en-US" dirty="0" smtClean="0"/>
              <a:t>Anna Becker		Equestrian	Marketing</a:t>
            </a:r>
          </a:p>
          <a:p>
            <a:r>
              <a:rPr lang="en-US" dirty="0" err="1" smtClean="0"/>
              <a:t>Coryn</a:t>
            </a:r>
            <a:r>
              <a:rPr lang="en-US" dirty="0" smtClean="0"/>
              <a:t> </a:t>
            </a:r>
            <a:r>
              <a:rPr lang="en-US" dirty="0" err="1" smtClean="0"/>
              <a:t>Bergenty</a:t>
            </a:r>
            <a:r>
              <a:rPr lang="en-US" dirty="0" smtClean="0"/>
              <a:t>		Equestrian	Psychology</a:t>
            </a:r>
          </a:p>
          <a:p>
            <a:r>
              <a:rPr lang="en-US" dirty="0" smtClean="0"/>
              <a:t>Mallory Campbell		Equestrian	Animal Science/Pre-Vet</a:t>
            </a:r>
          </a:p>
          <a:p>
            <a:r>
              <a:rPr lang="en-US" dirty="0" smtClean="0"/>
              <a:t>Rachel Cooper		Equestrian	History</a:t>
            </a:r>
          </a:p>
          <a:p>
            <a:r>
              <a:rPr lang="en-US" dirty="0" smtClean="0"/>
              <a:t>Casey Fowler		Equestrian	Finance</a:t>
            </a:r>
          </a:p>
          <a:p>
            <a:r>
              <a:rPr lang="en-US" dirty="0" smtClean="0"/>
              <a:t>Jillian Fuller		Equestrian	Health Promotion</a:t>
            </a:r>
          </a:p>
          <a:p>
            <a:r>
              <a:rPr lang="en-US" dirty="0" smtClean="0"/>
              <a:t>Kelsey George		Equestrian	Fish &amp; Allied Aquacultures</a:t>
            </a:r>
          </a:p>
          <a:p>
            <a:r>
              <a:rPr lang="en-US" dirty="0" smtClean="0"/>
              <a:t>Dorothy Grubb		Equestrian	English</a:t>
            </a:r>
          </a:p>
          <a:p>
            <a:r>
              <a:rPr lang="en-US" dirty="0" smtClean="0"/>
              <a:t>Kristin Hansen		Equestrian	Psychology</a:t>
            </a:r>
          </a:p>
          <a:p>
            <a:r>
              <a:rPr lang="en-US" dirty="0"/>
              <a:t>Lydia </a:t>
            </a:r>
            <a:r>
              <a:rPr lang="en-US" dirty="0" err="1"/>
              <a:t>Hinshaw</a:t>
            </a:r>
            <a:r>
              <a:rPr lang="en-US" dirty="0"/>
              <a:t>		Equestrian	Elementary Education</a:t>
            </a:r>
          </a:p>
          <a:p>
            <a:endParaRPr lang="en-US" dirty="0"/>
          </a:p>
        </p:txBody>
      </p:sp>
    </p:spTree>
    <p:extLst>
      <p:ext uri="{BB962C8B-B14F-4D97-AF65-F5344CB8AC3E}">
        <p14:creationId xmlns:p14="http://schemas.microsoft.com/office/powerpoint/2010/main" val="514776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7065" y="15159"/>
            <a:ext cx="5827108" cy="400110"/>
          </a:xfrm>
          <a:prstGeom prst="rect">
            <a:avLst/>
          </a:prstGeom>
          <a:noFill/>
        </p:spPr>
        <p:txBody>
          <a:bodyPr wrap="none" rtlCol="0">
            <a:spAutoFit/>
          </a:bodyPr>
          <a:lstStyle/>
          <a:p>
            <a:pPr algn="ctr"/>
            <a:r>
              <a:rPr lang="en-US" sz="2000" b="1" dirty="0" smtClean="0"/>
              <a:t>2011 Spring </a:t>
            </a:r>
            <a:r>
              <a:rPr lang="en-US" sz="2000" b="1" dirty="0"/>
              <a:t>SEC ACADEMIC HONOR </a:t>
            </a:r>
            <a:r>
              <a:rPr lang="en-US" sz="2000" b="1" dirty="0" smtClean="0"/>
              <a:t>ROLL - continued</a:t>
            </a:r>
            <a:endParaRPr lang="en-US" sz="2000" b="1" dirty="0"/>
          </a:p>
        </p:txBody>
      </p:sp>
      <p:sp>
        <p:nvSpPr>
          <p:cNvPr id="3" name="TextBox 2"/>
          <p:cNvSpPr txBox="1"/>
          <p:nvPr/>
        </p:nvSpPr>
        <p:spPr>
          <a:xfrm>
            <a:off x="175491" y="417578"/>
            <a:ext cx="8603958" cy="6463308"/>
          </a:xfrm>
          <a:prstGeom prst="rect">
            <a:avLst/>
          </a:prstGeom>
          <a:noFill/>
        </p:spPr>
        <p:txBody>
          <a:bodyPr wrap="none" rtlCol="0">
            <a:spAutoFit/>
          </a:bodyPr>
          <a:lstStyle/>
          <a:p>
            <a:r>
              <a:rPr lang="en-US" dirty="0" smtClean="0"/>
              <a:t>Jessica Jones		Equestrian	Lab Technology</a:t>
            </a:r>
          </a:p>
          <a:p>
            <a:r>
              <a:rPr lang="en-US" dirty="0" smtClean="0"/>
              <a:t>Bailey </a:t>
            </a:r>
            <a:r>
              <a:rPr lang="en-US" dirty="0" err="1" smtClean="0"/>
              <a:t>Kleis</a:t>
            </a:r>
            <a:r>
              <a:rPr lang="en-US" dirty="0" smtClean="0"/>
              <a:t>		Equestrian	Animal Science/Pre-Vet</a:t>
            </a:r>
          </a:p>
          <a:p>
            <a:r>
              <a:rPr lang="en-US" dirty="0" smtClean="0"/>
              <a:t>Mallory </a:t>
            </a:r>
            <a:r>
              <a:rPr lang="en-US" dirty="0" err="1" smtClean="0"/>
              <a:t>Kolpin</a:t>
            </a:r>
            <a:r>
              <a:rPr lang="en-US" dirty="0" smtClean="0"/>
              <a:t>		Equestrian	Human Development &amp; Family Studies</a:t>
            </a:r>
          </a:p>
          <a:p>
            <a:r>
              <a:rPr lang="en-US" dirty="0" smtClean="0"/>
              <a:t>Alexandra </a:t>
            </a:r>
            <a:r>
              <a:rPr lang="en-US" dirty="0" err="1" smtClean="0"/>
              <a:t>Loprete</a:t>
            </a:r>
            <a:r>
              <a:rPr lang="en-US" dirty="0" smtClean="0"/>
              <a:t>		Equestrian	English</a:t>
            </a:r>
          </a:p>
          <a:p>
            <a:r>
              <a:rPr lang="en-US" dirty="0" smtClean="0"/>
              <a:t>Margaret </a:t>
            </a:r>
            <a:r>
              <a:rPr lang="en-US" dirty="0" err="1" smtClean="0"/>
              <a:t>McAlary</a:t>
            </a:r>
            <a:r>
              <a:rPr lang="en-US" dirty="0" smtClean="0"/>
              <a:t>		Equestrian	Communication</a:t>
            </a:r>
          </a:p>
          <a:p>
            <a:r>
              <a:rPr lang="en-US" dirty="0" smtClean="0"/>
              <a:t>Paige </a:t>
            </a:r>
            <a:r>
              <a:rPr lang="en-US" dirty="0" err="1" smtClean="0"/>
              <a:t>Monfroe</a:t>
            </a:r>
            <a:r>
              <a:rPr lang="en-US" dirty="0" smtClean="0"/>
              <a:t>		Equestrian	Biomedical Sciences/Pre-Med</a:t>
            </a:r>
          </a:p>
          <a:p>
            <a:r>
              <a:rPr lang="en-US" dirty="0" smtClean="0"/>
              <a:t>Christine </a:t>
            </a:r>
            <a:r>
              <a:rPr lang="en-US" dirty="0" err="1" smtClean="0"/>
              <a:t>Orrison</a:t>
            </a:r>
            <a:r>
              <a:rPr lang="en-US" dirty="0" smtClean="0"/>
              <a:t>		Equestrian	Chemistry – Biochemistry</a:t>
            </a:r>
          </a:p>
          <a:p>
            <a:r>
              <a:rPr lang="en-US" dirty="0" smtClean="0"/>
              <a:t>Lindsay </a:t>
            </a:r>
            <a:r>
              <a:rPr lang="en-US" dirty="0" err="1" smtClean="0"/>
              <a:t>Portela</a:t>
            </a:r>
            <a:r>
              <a:rPr lang="en-US" dirty="0" smtClean="0"/>
              <a:t>		Equestrian	Communication</a:t>
            </a:r>
          </a:p>
          <a:p>
            <a:r>
              <a:rPr lang="en-US" dirty="0" smtClean="0"/>
              <a:t>Jessica Remy		Equestrian	Exercise Science</a:t>
            </a:r>
          </a:p>
          <a:p>
            <a:r>
              <a:rPr lang="en-US" dirty="0" smtClean="0"/>
              <a:t>Leslie Roper		Equestrian	Finance</a:t>
            </a:r>
          </a:p>
          <a:p>
            <a:r>
              <a:rPr lang="en-US" dirty="0" smtClean="0"/>
              <a:t>Anna </a:t>
            </a:r>
            <a:r>
              <a:rPr lang="en-US" dirty="0" err="1" smtClean="0"/>
              <a:t>Schierholz</a:t>
            </a:r>
            <a:r>
              <a:rPr lang="en-US" dirty="0" smtClean="0"/>
              <a:t>		Equestrian	Journalism</a:t>
            </a:r>
          </a:p>
          <a:p>
            <a:r>
              <a:rPr lang="en-US" dirty="0" err="1" smtClean="0"/>
              <a:t>Rosson</a:t>
            </a:r>
            <a:r>
              <a:rPr lang="en-US" dirty="0" smtClean="0"/>
              <a:t> Anderson		M. Golf		Business Administration</a:t>
            </a:r>
          </a:p>
          <a:p>
            <a:r>
              <a:rPr lang="en-US" dirty="0" err="1" smtClean="0"/>
              <a:t>Blayne</a:t>
            </a:r>
            <a:r>
              <a:rPr lang="en-US" dirty="0" smtClean="0"/>
              <a:t> Barber		M. Golf		Finance</a:t>
            </a:r>
          </a:p>
          <a:p>
            <a:r>
              <a:rPr lang="en-US" dirty="0" smtClean="0"/>
              <a:t>Dominic </a:t>
            </a:r>
            <a:r>
              <a:rPr lang="en-US" dirty="0" err="1" smtClean="0"/>
              <a:t>Bozzelli</a:t>
            </a:r>
            <a:r>
              <a:rPr lang="en-US" dirty="0" smtClean="0"/>
              <a:t>		M. Golf		Public Administration</a:t>
            </a:r>
          </a:p>
          <a:p>
            <a:r>
              <a:rPr lang="en-US" dirty="0" smtClean="0"/>
              <a:t>Cory Gilmer		M. Golf		Business Administration</a:t>
            </a:r>
          </a:p>
          <a:p>
            <a:r>
              <a:rPr lang="en-US" dirty="0" smtClean="0"/>
              <a:t>Michael Hebert		M. Golf		Public Administration</a:t>
            </a:r>
          </a:p>
          <a:p>
            <a:r>
              <a:rPr lang="en-US" dirty="0" smtClean="0"/>
              <a:t>Kyle </a:t>
            </a:r>
            <a:r>
              <a:rPr lang="en-US" dirty="0" err="1" smtClean="0"/>
              <a:t>Kopsick</a:t>
            </a:r>
            <a:r>
              <a:rPr lang="en-US" dirty="0" smtClean="0"/>
              <a:t>		M. Golf		History</a:t>
            </a:r>
          </a:p>
          <a:p>
            <a:r>
              <a:rPr lang="en-US" dirty="0" smtClean="0"/>
              <a:t>Mark McCurdy		M. Golf		Radio, TV, &amp; Film (Mass Communication)</a:t>
            </a:r>
          </a:p>
          <a:p>
            <a:r>
              <a:rPr lang="en-US" dirty="0" smtClean="0"/>
              <a:t>John Stembridge		M. Golf		Mechanical Engineering</a:t>
            </a:r>
          </a:p>
          <a:p>
            <a:r>
              <a:rPr lang="en-US" dirty="0" smtClean="0"/>
              <a:t>William David </a:t>
            </a:r>
            <a:r>
              <a:rPr lang="en-US" dirty="0" err="1" smtClean="0"/>
              <a:t>Zickler</a:t>
            </a:r>
            <a:r>
              <a:rPr lang="en-US" dirty="0" smtClean="0"/>
              <a:t>	M. Golf		Finance</a:t>
            </a:r>
          </a:p>
          <a:p>
            <a:r>
              <a:rPr lang="en-US" dirty="0"/>
              <a:t>Madison </a:t>
            </a:r>
            <a:r>
              <a:rPr lang="en-US" dirty="0" err="1"/>
              <a:t>Overbey</a:t>
            </a:r>
            <a:r>
              <a:rPr lang="en-US" dirty="0"/>
              <a:t>		W. Golf		Marketing</a:t>
            </a:r>
          </a:p>
          <a:p>
            <a:r>
              <a:rPr lang="en-US" dirty="0"/>
              <a:t>Patricia </a:t>
            </a:r>
            <a:r>
              <a:rPr lang="en-US" dirty="0" err="1"/>
              <a:t>Sanz</a:t>
            </a:r>
            <a:r>
              <a:rPr lang="en-US" dirty="0"/>
              <a:t>		W. Golf		Biomedical Science/Pre-Med</a:t>
            </a:r>
          </a:p>
          <a:p>
            <a:endParaRPr lang="en-US" dirty="0"/>
          </a:p>
        </p:txBody>
      </p:sp>
    </p:spTree>
    <p:extLst>
      <p:ext uri="{BB962C8B-B14F-4D97-AF65-F5344CB8AC3E}">
        <p14:creationId xmlns:p14="http://schemas.microsoft.com/office/powerpoint/2010/main" val="3609077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2528" y="15159"/>
            <a:ext cx="5256182" cy="369332"/>
          </a:xfrm>
          <a:prstGeom prst="rect">
            <a:avLst/>
          </a:prstGeom>
          <a:noFill/>
        </p:spPr>
        <p:txBody>
          <a:bodyPr wrap="none" rtlCol="0">
            <a:spAutoFit/>
          </a:bodyPr>
          <a:lstStyle/>
          <a:p>
            <a:pPr algn="ctr"/>
            <a:r>
              <a:rPr lang="en-US" b="1" dirty="0" smtClean="0"/>
              <a:t>2011 Spring </a:t>
            </a:r>
            <a:r>
              <a:rPr lang="en-US" b="1" dirty="0"/>
              <a:t>SEC ACADEMIC HONOR </a:t>
            </a:r>
            <a:r>
              <a:rPr lang="en-US" b="1" dirty="0" smtClean="0"/>
              <a:t>ROLL - continued</a:t>
            </a:r>
            <a:endParaRPr lang="en-US" b="1" dirty="0"/>
          </a:p>
        </p:txBody>
      </p:sp>
      <p:sp>
        <p:nvSpPr>
          <p:cNvPr id="3" name="TextBox 2"/>
          <p:cNvSpPr txBox="1"/>
          <p:nvPr/>
        </p:nvSpPr>
        <p:spPr>
          <a:xfrm>
            <a:off x="304800" y="403637"/>
            <a:ext cx="8316572" cy="6463308"/>
          </a:xfrm>
          <a:prstGeom prst="rect">
            <a:avLst/>
          </a:prstGeom>
          <a:noFill/>
        </p:spPr>
        <p:txBody>
          <a:bodyPr wrap="none" rtlCol="0">
            <a:spAutoFit/>
          </a:bodyPr>
          <a:lstStyle/>
          <a:p>
            <a:r>
              <a:rPr lang="en-US" dirty="0" smtClean="0"/>
              <a:t>Katie Colton		Softball		Marketing</a:t>
            </a:r>
          </a:p>
          <a:p>
            <a:r>
              <a:rPr lang="en-US" dirty="0" smtClean="0"/>
              <a:t>Elizabeth </a:t>
            </a:r>
            <a:r>
              <a:rPr lang="en-US" dirty="0" err="1" smtClean="0"/>
              <a:t>Eisterhold</a:t>
            </a:r>
            <a:r>
              <a:rPr lang="en-US" dirty="0" smtClean="0"/>
              <a:t>		Softball		Marketing</a:t>
            </a:r>
          </a:p>
          <a:p>
            <a:r>
              <a:rPr lang="en-US" dirty="0" smtClean="0"/>
              <a:t>Amber Harrison		Softball		Industrial &amp; Systems Engineering</a:t>
            </a:r>
          </a:p>
          <a:p>
            <a:r>
              <a:rPr lang="en-US" dirty="0" smtClean="0"/>
              <a:t>Elaine </a:t>
            </a:r>
            <a:r>
              <a:rPr lang="en-US" dirty="0" err="1" smtClean="0"/>
              <a:t>Loree</a:t>
            </a:r>
            <a:r>
              <a:rPr lang="en-US" dirty="0" smtClean="0"/>
              <a:t>		Softball		Accountancy</a:t>
            </a:r>
          </a:p>
          <a:p>
            <a:r>
              <a:rPr lang="en-US" dirty="0" smtClean="0"/>
              <a:t>Holly Ragsdale		Softball		Accountancy</a:t>
            </a:r>
          </a:p>
          <a:p>
            <a:r>
              <a:rPr lang="en-US" dirty="0" err="1" smtClean="0"/>
              <a:t>Baylee</a:t>
            </a:r>
            <a:r>
              <a:rPr lang="en-US" dirty="0" smtClean="0"/>
              <a:t> Stephens		Softball		Pre-Nursing </a:t>
            </a:r>
          </a:p>
          <a:p>
            <a:r>
              <a:rPr lang="en-US" dirty="0" smtClean="0"/>
              <a:t>Liana </a:t>
            </a:r>
            <a:r>
              <a:rPr lang="en-US" dirty="0" err="1" smtClean="0"/>
              <a:t>Wuchte</a:t>
            </a:r>
            <a:r>
              <a:rPr lang="en-US" dirty="0" smtClean="0"/>
              <a:t>		Softball		Pre-</a:t>
            </a:r>
            <a:r>
              <a:rPr lang="en-US" dirty="0" err="1" smtClean="0"/>
              <a:t>Biosystems</a:t>
            </a:r>
            <a:r>
              <a:rPr lang="en-US" dirty="0" smtClean="0"/>
              <a:t> Engineering</a:t>
            </a:r>
          </a:p>
          <a:p>
            <a:r>
              <a:rPr lang="en-US" dirty="0" smtClean="0"/>
              <a:t>Tim Puetz		M. Tennis		Economics</a:t>
            </a:r>
          </a:p>
          <a:p>
            <a:r>
              <a:rPr lang="en-US" dirty="0" smtClean="0"/>
              <a:t>Alex </a:t>
            </a:r>
            <a:r>
              <a:rPr lang="en-US" dirty="0" err="1" smtClean="0"/>
              <a:t>Stamchev</a:t>
            </a:r>
            <a:r>
              <a:rPr lang="en-US" dirty="0" smtClean="0"/>
              <a:t>		M. Tennis		Economics</a:t>
            </a:r>
          </a:p>
          <a:p>
            <a:r>
              <a:rPr lang="en-US" dirty="0" smtClean="0"/>
              <a:t>Davis Taylor		M. Tennis		Economics</a:t>
            </a:r>
          </a:p>
          <a:p>
            <a:r>
              <a:rPr lang="en-US" dirty="0" smtClean="0"/>
              <a:t>Michael </a:t>
            </a:r>
            <a:r>
              <a:rPr lang="en-US" dirty="0" err="1" smtClean="0"/>
              <a:t>Wardell</a:t>
            </a:r>
            <a:r>
              <a:rPr lang="en-US" dirty="0" smtClean="0"/>
              <a:t>		M. Tennis		Undeclared Science &amp; Math/Pre-Med</a:t>
            </a:r>
          </a:p>
          <a:p>
            <a:r>
              <a:rPr lang="en-US" dirty="0" err="1" smtClean="0"/>
              <a:t>Fani</a:t>
            </a:r>
            <a:r>
              <a:rPr lang="en-US" dirty="0" smtClean="0"/>
              <a:t> </a:t>
            </a:r>
            <a:r>
              <a:rPr lang="en-US" dirty="0" err="1" smtClean="0"/>
              <a:t>Chifchieva</a:t>
            </a:r>
            <a:r>
              <a:rPr lang="en-US" dirty="0" smtClean="0"/>
              <a:t>		W. Tennis		School Counseling</a:t>
            </a:r>
          </a:p>
          <a:p>
            <a:r>
              <a:rPr lang="en-US" dirty="0" err="1" smtClean="0"/>
              <a:t>Dunja</a:t>
            </a:r>
            <a:r>
              <a:rPr lang="en-US" dirty="0" smtClean="0"/>
              <a:t> </a:t>
            </a:r>
            <a:r>
              <a:rPr lang="en-US" dirty="0" err="1" smtClean="0"/>
              <a:t>Djuranovic</a:t>
            </a:r>
            <a:r>
              <a:rPr lang="en-US" dirty="0" smtClean="0"/>
              <a:t>		W. Tennis		Horticulture Landscape</a:t>
            </a:r>
          </a:p>
          <a:p>
            <a:r>
              <a:rPr lang="en-US" dirty="0" err="1" smtClean="0"/>
              <a:t>Jil</a:t>
            </a:r>
            <a:r>
              <a:rPr lang="en-US" dirty="0" smtClean="0"/>
              <a:t> </a:t>
            </a:r>
            <a:r>
              <a:rPr lang="en-US" dirty="0" err="1" smtClean="0"/>
              <a:t>Hastenrath</a:t>
            </a:r>
            <a:r>
              <a:rPr lang="en-US" dirty="0" smtClean="0"/>
              <a:t>		W. Tennis		Management Info Systems</a:t>
            </a:r>
          </a:p>
          <a:p>
            <a:r>
              <a:rPr lang="en-US" dirty="0" err="1" smtClean="0"/>
              <a:t>Myrthe</a:t>
            </a:r>
            <a:r>
              <a:rPr lang="en-US" dirty="0" smtClean="0"/>
              <a:t> </a:t>
            </a:r>
            <a:r>
              <a:rPr lang="en-US" dirty="0" err="1" smtClean="0"/>
              <a:t>Molenveld</a:t>
            </a:r>
            <a:r>
              <a:rPr lang="en-US" dirty="0" smtClean="0"/>
              <a:t>		W. Tennis		International Business</a:t>
            </a:r>
          </a:p>
          <a:p>
            <a:r>
              <a:rPr lang="en-US" dirty="0" smtClean="0"/>
              <a:t>Paulina </a:t>
            </a:r>
            <a:r>
              <a:rPr lang="en-US" dirty="0" err="1" smtClean="0"/>
              <a:t>Schippers</a:t>
            </a:r>
            <a:r>
              <a:rPr lang="en-US" dirty="0" smtClean="0"/>
              <a:t>		W. Tennis		Pre-Chemical Engineering</a:t>
            </a:r>
          </a:p>
          <a:p>
            <a:r>
              <a:rPr lang="en-US" dirty="0" smtClean="0"/>
              <a:t>Caroline Thornton 		W. Tennis		Psychology</a:t>
            </a:r>
          </a:p>
          <a:p>
            <a:r>
              <a:rPr lang="en-US" dirty="0" smtClean="0"/>
              <a:t>Gerard Brown		M. Track		Marketing</a:t>
            </a:r>
          </a:p>
          <a:p>
            <a:r>
              <a:rPr lang="en-US" dirty="0" smtClean="0"/>
              <a:t>Zachary Clayton		M. Track		Agricultural Business &amp; Econ</a:t>
            </a:r>
          </a:p>
          <a:p>
            <a:r>
              <a:rPr lang="en-US" dirty="0" smtClean="0"/>
              <a:t>John Cowden		M. Track		Health Promotion</a:t>
            </a:r>
          </a:p>
          <a:p>
            <a:r>
              <a:rPr lang="en-US" dirty="0"/>
              <a:t>Neil Danville		M. Track		Entrepreneurship &amp; Family Business</a:t>
            </a:r>
          </a:p>
          <a:p>
            <a:r>
              <a:rPr lang="en-US" dirty="0"/>
              <a:t>Milan </a:t>
            </a:r>
            <a:r>
              <a:rPr lang="en-US" dirty="0" err="1"/>
              <a:t>Dekich</a:t>
            </a:r>
            <a:r>
              <a:rPr lang="en-US" dirty="0"/>
              <a:t>		M. Track		Communication</a:t>
            </a:r>
          </a:p>
          <a:p>
            <a:endParaRPr lang="en-US" dirty="0"/>
          </a:p>
        </p:txBody>
      </p:sp>
    </p:spTree>
    <p:extLst>
      <p:ext uri="{BB962C8B-B14F-4D97-AF65-F5344CB8AC3E}">
        <p14:creationId xmlns:p14="http://schemas.microsoft.com/office/powerpoint/2010/main" val="875617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2528" y="15159"/>
            <a:ext cx="5256182" cy="369332"/>
          </a:xfrm>
          <a:prstGeom prst="rect">
            <a:avLst/>
          </a:prstGeom>
          <a:noFill/>
        </p:spPr>
        <p:txBody>
          <a:bodyPr wrap="none" rtlCol="0">
            <a:spAutoFit/>
          </a:bodyPr>
          <a:lstStyle/>
          <a:p>
            <a:pPr algn="ctr"/>
            <a:r>
              <a:rPr lang="en-US" b="1" dirty="0" smtClean="0"/>
              <a:t>2011 Spring </a:t>
            </a:r>
            <a:r>
              <a:rPr lang="en-US" b="1" dirty="0"/>
              <a:t>SEC ACADEMIC HONOR </a:t>
            </a:r>
            <a:r>
              <a:rPr lang="en-US" b="1" dirty="0" smtClean="0"/>
              <a:t>ROLL - continued</a:t>
            </a:r>
            <a:endParaRPr lang="en-US" b="1" dirty="0"/>
          </a:p>
        </p:txBody>
      </p:sp>
      <p:sp>
        <p:nvSpPr>
          <p:cNvPr id="3" name="TextBox 2"/>
          <p:cNvSpPr txBox="1"/>
          <p:nvPr/>
        </p:nvSpPr>
        <p:spPr>
          <a:xfrm>
            <a:off x="304800" y="353713"/>
            <a:ext cx="8409162" cy="6463308"/>
          </a:xfrm>
          <a:prstGeom prst="rect">
            <a:avLst/>
          </a:prstGeom>
          <a:noFill/>
        </p:spPr>
        <p:txBody>
          <a:bodyPr wrap="none" rtlCol="0">
            <a:spAutoFit/>
          </a:bodyPr>
          <a:lstStyle/>
          <a:p>
            <a:r>
              <a:rPr lang="en-US" dirty="0" smtClean="0"/>
              <a:t>Mark Fleming		M. Track		Electrical Engineering</a:t>
            </a:r>
          </a:p>
          <a:p>
            <a:r>
              <a:rPr lang="en-US" dirty="0" smtClean="0"/>
              <a:t>Stephen Fly		M. Track		Supply Chain Management</a:t>
            </a:r>
          </a:p>
          <a:p>
            <a:r>
              <a:rPr lang="en-US" dirty="0" err="1" smtClean="0"/>
              <a:t>Johnathon</a:t>
            </a:r>
            <a:r>
              <a:rPr lang="en-US" dirty="0" smtClean="0"/>
              <a:t> Haynes		M. Track		Industrial Design</a:t>
            </a:r>
          </a:p>
          <a:p>
            <a:r>
              <a:rPr lang="en-US" dirty="0" smtClean="0"/>
              <a:t>Tyler Kennedy		M. Track		Chemical Engineering</a:t>
            </a:r>
          </a:p>
          <a:p>
            <a:r>
              <a:rPr lang="en-US" dirty="0" err="1" smtClean="0"/>
              <a:t>Elkanah</a:t>
            </a:r>
            <a:r>
              <a:rPr lang="en-US" dirty="0" smtClean="0"/>
              <a:t> </a:t>
            </a:r>
            <a:r>
              <a:rPr lang="en-US" dirty="0" err="1" smtClean="0"/>
              <a:t>Kiber</a:t>
            </a:r>
            <a:r>
              <a:rPr lang="en-US" dirty="0" smtClean="0"/>
              <a:t>		M. Track		Economics</a:t>
            </a:r>
          </a:p>
          <a:p>
            <a:r>
              <a:rPr lang="en-US" dirty="0" smtClean="0"/>
              <a:t>Felix </a:t>
            </a:r>
            <a:r>
              <a:rPr lang="en-US" dirty="0" err="1" smtClean="0"/>
              <a:t>Kiboiywo</a:t>
            </a:r>
            <a:r>
              <a:rPr lang="en-US" dirty="0" smtClean="0"/>
              <a:t>		M. Track		Medical Economics</a:t>
            </a:r>
          </a:p>
          <a:p>
            <a:r>
              <a:rPr lang="en-US" dirty="0" smtClean="0"/>
              <a:t>Joseph </a:t>
            </a:r>
            <a:r>
              <a:rPr lang="en-US" dirty="0" err="1" smtClean="0"/>
              <a:t>Peake</a:t>
            </a:r>
            <a:r>
              <a:rPr lang="en-US" dirty="0" smtClean="0"/>
              <a:t>		M. Track		Applied Math-Actuarial Science</a:t>
            </a:r>
          </a:p>
          <a:p>
            <a:r>
              <a:rPr lang="en-US" dirty="0" smtClean="0"/>
              <a:t>Marcus Rowland		M. Track		Public Administration</a:t>
            </a:r>
          </a:p>
          <a:p>
            <a:r>
              <a:rPr lang="en-US" dirty="0" smtClean="0"/>
              <a:t>Stephen Saenz		M. Track		Health Promotion</a:t>
            </a:r>
          </a:p>
          <a:p>
            <a:r>
              <a:rPr lang="en-US" dirty="0" smtClean="0"/>
              <a:t>Jeffery Sanders		M. Track		Interior Architecture</a:t>
            </a:r>
          </a:p>
          <a:p>
            <a:r>
              <a:rPr lang="en-US" dirty="0" smtClean="0"/>
              <a:t>Jean-Pierre </a:t>
            </a:r>
            <a:r>
              <a:rPr lang="en-US" dirty="0" err="1" smtClean="0"/>
              <a:t>Weerts</a:t>
            </a:r>
            <a:r>
              <a:rPr lang="en-US" dirty="0" smtClean="0"/>
              <a:t> 		M. Track		Exercise Science</a:t>
            </a:r>
          </a:p>
          <a:p>
            <a:r>
              <a:rPr lang="en-US" dirty="0" smtClean="0"/>
              <a:t>Eric </a:t>
            </a:r>
            <a:r>
              <a:rPr lang="en-US" dirty="0" err="1" smtClean="0"/>
              <a:t>Werskey</a:t>
            </a:r>
            <a:r>
              <a:rPr lang="en-US" dirty="0" smtClean="0"/>
              <a:t>		M. Track		Health Promotion</a:t>
            </a:r>
          </a:p>
          <a:p>
            <a:r>
              <a:rPr lang="en-US" dirty="0" smtClean="0"/>
              <a:t>Erika Akins		W. Track		Electrical Engineering</a:t>
            </a:r>
          </a:p>
          <a:p>
            <a:r>
              <a:rPr lang="en-US" dirty="0" smtClean="0"/>
              <a:t>Miriam </a:t>
            </a:r>
            <a:r>
              <a:rPr lang="en-US" dirty="0" err="1" smtClean="0"/>
              <a:t>Arusei</a:t>
            </a:r>
            <a:r>
              <a:rPr lang="en-US" dirty="0" smtClean="0"/>
              <a:t>		W. Track		Nursing</a:t>
            </a:r>
          </a:p>
          <a:p>
            <a:r>
              <a:rPr lang="en-US" dirty="0" smtClean="0"/>
              <a:t>Stephanie Barnes		W. Track		Health Promotion</a:t>
            </a:r>
          </a:p>
          <a:p>
            <a:r>
              <a:rPr lang="en-US" dirty="0" smtClean="0"/>
              <a:t>Holly Knight		W. Track		Human Development &amp; Family Studies</a:t>
            </a:r>
          </a:p>
          <a:p>
            <a:r>
              <a:rPr lang="en-US" dirty="0" smtClean="0"/>
              <a:t>Brittany </a:t>
            </a:r>
            <a:r>
              <a:rPr lang="en-US" dirty="0" err="1" smtClean="0"/>
              <a:t>Mattrella</a:t>
            </a:r>
            <a:r>
              <a:rPr lang="en-US" dirty="0" smtClean="0"/>
              <a:t>		W. Track		Zoology/Pre-Vet</a:t>
            </a:r>
          </a:p>
          <a:p>
            <a:r>
              <a:rPr lang="en-US" dirty="0" smtClean="0"/>
              <a:t>Victoria </a:t>
            </a:r>
            <a:r>
              <a:rPr lang="en-US" dirty="0" err="1" smtClean="0"/>
              <a:t>Nwadiogbu</a:t>
            </a:r>
            <a:r>
              <a:rPr lang="en-US" dirty="0" smtClean="0"/>
              <a:t>	W. Track		Lab Technology</a:t>
            </a:r>
          </a:p>
          <a:p>
            <a:r>
              <a:rPr lang="en-US" dirty="0" smtClean="0"/>
              <a:t>Latoya Parkinson		W. Track		Mathematics</a:t>
            </a:r>
          </a:p>
          <a:p>
            <a:r>
              <a:rPr lang="en-US" dirty="0" smtClean="0"/>
              <a:t>Maya Pressley		W. Track		Communication</a:t>
            </a:r>
          </a:p>
          <a:p>
            <a:r>
              <a:rPr lang="en-US" dirty="0" smtClean="0"/>
              <a:t>Laurel Pritchard 		W. Track		Nutrition-Dietetics</a:t>
            </a:r>
          </a:p>
          <a:p>
            <a:r>
              <a:rPr lang="en-US" dirty="0" smtClean="0"/>
              <a:t>Kai </a:t>
            </a:r>
            <a:r>
              <a:rPr lang="en-US" dirty="0" err="1" smtClean="0"/>
              <a:t>Selvon</a:t>
            </a:r>
            <a:r>
              <a:rPr lang="en-US" dirty="0" smtClean="0"/>
              <a:t>		W. Track		Pre-Industrial Design</a:t>
            </a:r>
          </a:p>
          <a:p>
            <a:r>
              <a:rPr lang="en-US" dirty="0" smtClean="0"/>
              <a:t>Alexandra Spear		W. Track		Physical Ed/Teach Ed</a:t>
            </a:r>
            <a:endParaRPr lang="en-US" dirty="0"/>
          </a:p>
        </p:txBody>
      </p:sp>
    </p:spTree>
    <p:extLst>
      <p:ext uri="{BB962C8B-B14F-4D97-AF65-F5344CB8AC3E}">
        <p14:creationId xmlns:p14="http://schemas.microsoft.com/office/powerpoint/2010/main" val="682566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636" y="725100"/>
            <a:ext cx="8606330" cy="6463308"/>
          </a:xfrm>
          <a:prstGeom prst="rect">
            <a:avLst/>
          </a:prstGeom>
          <a:noFill/>
        </p:spPr>
        <p:txBody>
          <a:bodyPr wrap="none" rtlCol="0">
            <a:spAutoFit/>
          </a:bodyPr>
          <a:lstStyle/>
          <a:p>
            <a:r>
              <a:rPr lang="en-US" dirty="0" smtClean="0"/>
              <a:t>Joel </a:t>
            </a:r>
            <a:r>
              <a:rPr lang="en-US" dirty="0" err="1"/>
              <a:t>Bonomolo</a:t>
            </a:r>
            <a:r>
              <a:rPr lang="en-US" dirty="0"/>
              <a:t> 		</a:t>
            </a:r>
            <a:r>
              <a:rPr lang="en-US" dirty="0" smtClean="0"/>
              <a:t>Football </a:t>
            </a:r>
            <a:r>
              <a:rPr lang="en-US" dirty="0"/>
              <a:t>		</a:t>
            </a:r>
            <a:r>
              <a:rPr lang="en-US" dirty="0" smtClean="0"/>
              <a:t>Interdisciplinary Studies</a:t>
            </a:r>
            <a:endParaRPr lang="en-US" dirty="0"/>
          </a:p>
          <a:p>
            <a:r>
              <a:rPr lang="en-US" dirty="0" smtClean="0"/>
              <a:t>Chandler Brooks</a:t>
            </a:r>
            <a:r>
              <a:rPr lang="en-US" dirty="0"/>
              <a:t>		</a:t>
            </a:r>
            <a:r>
              <a:rPr lang="en-US" dirty="0" smtClean="0"/>
              <a:t>Football </a:t>
            </a:r>
            <a:r>
              <a:rPr lang="en-US" dirty="0"/>
              <a:t>		</a:t>
            </a:r>
            <a:r>
              <a:rPr lang="en-US" dirty="0" smtClean="0"/>
              <a:t>Wildlife</a:t>
            </a:r>
            <a:endParaRPr lang="en-US" dirty="0"/>
          </a:p>
          <a:p>
            <a:r>
              <a:rPr lang="en-US" dirty="0" smtClean="0"/>
              <a:t>Steven Clark</a:t>
            </a:r>
            <a:r>
              <a:rPr lang="en-US" dirty="0"/>
              <a:t>		</a:t>
            </a:r>
            <a:r>
              <a:rPr lang="en-US" dirty="0" smtClean="0"/>
              <a:t>Football </a:t>
            </a:r>
            <a:r>
              <a:rPr lang="en-US" dirty="0"/>
              <a:t>		</a:t>
            </a:r>
            <a:r>
              <a:rPr lang="en-US" dirty="0" smtClean="0"/>
              <a:t>Exercise </a:t>
            </a:r>
            <a:r>
              <a:rPr lang="en-US" dirty="0"/>
              <a:t>Science</a:t>
            </a:r>
          </a:p>
          <a:p>
            <a:r>
              <a:rPr lang="en-US" dirty="0" smtClean="0"/>
              <a:t>Jared Cooper</a:t>
            </a:r>
            <a:r>
              <a:rPr lang="en-US" dirty="0"/>
              <a:t>		</a:t>
            </a:r>
            <a:r>
              <a:rPr lang="en-US" dirty="0" smtClean="0"/>
              <a:t>Football </a:t>
            </a:r>
            <a:r>
              <a:rPr lang="en-US" dirty="0"/>
              <a:t>		</a:t>
            </a:r>
            <a:r>
              <a:rPr lang="en-US" dirty="0" smtClean="0"/>
              <a:t>General Social Science Education</a:t>
            </a:r>
            <a:endParaRPr lang="en-US" dirty="0"/>
          </a:p>
          <a:p>
            <a:r>
              <a:rPr lang="en-US" dirty="0" smtClean="0"/>
              <a:t>Adam </a:t>
            </a:r>
            <a:r>
              <a:rPr lang="en-US" dirty="0" err="1" smtClean="0"/>
              <a:t>Dyas</a:t>
            </a:r>
            <a:r>
              <a:rPr lang="en-US" dirty="0"/>
              <a:t>		</a:t>
            </a:r>
            <a:r>
              <a:rPr lang="en-US" dirty="0" smtClean="0"/>
              <a:t>Football </a:t>
            </a:r>
            <a:r>
              <a:rPr lang="en-US" dirty="0"/>
              <a:t>		</a:t>
            </a:r>
            <a:r>
              <a:rPr lang="en-US" dirty="0" smtClean="0"/>
              <a:t>Sciences and Math/Pre-Med</a:t>
            </a:r>
            <a:endParaRPr lang="en-US" dirty="0"/>
          </a:p>
          <a:p>
            <a:r>
              <a:rPr lang="en-US" dirty="0" err="1" smtClean="0"/>
              <a:t>Tunde</a:t>
            </a:r>
            <a:r>
              <a:rPr lang="en-US" dirty="0" smtClean="0"/>
              <a:t> </a:t>
            </a:r>
            <a:r>
              <a:rPr lang="en-US" dirty="0" err="1" smtClean="0"/>
              <a:t>Fariyike</a:t>
            </a:r>
            <a:r>
              <a:rPr lang="en-US" dirty="0"/>
              <a:t>		</a:t>
            </a:r>
            <a:r>
              <a:rPr lang="en-US" dirty="0" smtClean="0"/>
              <a:t>Football </a:t>
            </a:r>
            <a:r>
              <a:rPr lang="en-US" dirty="0"/>
              <a:t>		</a:t>
            </a:r>
            <a:r>
              <a:rPr lang="en-US" dirty="0" smtClean="0"/>
              <a:t>Sciences </a:t>
            </a:r>
            <a:r>
              <a:rPr lang="en-US" dirty="0"/>
              <a:t>and Math/Pre-Med</a:t>
            </a:r>
            <a:endParaRPr lang="en-US" dirty="0"/>
          </a:p>
          <a:p>
            <a:r>
              <a:rPr lang="en-US" dirty="0" smtClean="0"/>
              <a:t>Trenton Fisher	</a:t>
            </a:r>
            <a:r>
              <a:rPr lang="en-US" dirty="0"/>
              <a:t>	</a:t>
            </a:r>
            <a:r>
              <a:rPr lang="en-US" dirty="0" smtClean="0"/>
              <a:t>Football </a:t>
            </a:r>
            <a:r>
              <a:rPr lang="en-US" dirty="0"/>
              <a:t>		</a:t>
            </a:r>
            <a:r>
              <a:rPr lang="en-US" dirty="0" smtClean="0"/>
              <a:t>Communication</a:t>
            </a:r>
            <a:endParaRPr lang="en-US" dirty="0"/>
          </a:p>
          <a:p>
            <a:r>
              <a:rPr lang="en-US" dirty="0" smtClean="0"/>
              <a:t>Joshua Harris</a:t>
            </a:r>
            <a:r>
              <a:rPr lang="en-US" dirty="0"/>
              <a:t>		</a:t>
            </a:r>
            <a:r>
              <a:rPr lang="en-US" dirty="0" smtClean="0"/>
              <a:t>Football </a:t>
            </a:r>
            <a:r>
              <a:rPr lang="en-US" dirty="0"/>
              <a:t>		</a:t>
            </a:r>
            <a:r>
              <a:rPr lang="en-US" dirty="0" smtClean="0"/>
              <a:t>Political Science</a:t>
            </a:r>
            <a:endParaRPr lang="en-US" dirty="0"/>
          </a:p>
          <a:p>
            <a:r>
              <a:rPr lang="en-US" dirty="0" err="1"/>
              <a:t>Wo-Otinnah</a:t>
            </a:r>
            <a:r>
              <a:rPr lang="en-US" dirty="0"/>
              <a:t> </a:t>
            </a:r>
            <a:r>
              <a:rPr lang="en-US" dirty="0" err="1" smtClean="0"/>
              <a:t>Iyegha</a:t>
            </a:r>
            <a:r>
              <a:rPr lang="en-US" dirty="0"/>
              <a:t>		</a:t>
            </a:r>
            <a:r>
              <a:rPr lang="en-US" dirty="0" smtClean="0"/>
              <a:t>Football </a:t>
            </a:r>
            <a:r>
              <a:rPr lang="en-US" dirty="0"/>
              <a:t>		</a:t>
            </a:r>
            <a:r>
              <a:rPr lang="en-US" dirty="0" smtClean="0"/>
              <a:t>Electrical Engineering</a:t>
            </a:r>
            <a:endParaRPr lang="en-US" dirty="0"/>
          </a:p>
          <a:p>
            <a:r>
              <a:rPr lang="en-US" dirty="0" smtClean="0"/>
              <a:t>Anthony Morgan</a:t>
            </a:r>
            <a:r>
              <a:rPr lang="en-US" dirty="0"/>
              <a:t>		</a:t>
            </a:r>
            <a:r>
              <a:rPr lang="en-US" dirty="0" smtClean="0"/>
              <a:t>Football </a:t>
            </a:r>
            <a:r>
              <a:rPr lang="en-US" dirty="0"/>
              <a:t>		</a:t>
            </a:r>
            <a:r>
              <a:rPr lang="en-US" dirty="0" smtClean="0"/>
              <a:t>Interdisciplinary Studies</a:t>
            </a:r>
            <a:endParaRPr lang="en-US" dirty="0"/>
          </a:p>
          <a:p>
            <a:r>
              <a:rPr lang="en-US" dirty="0" smtClean="0"/>
              <a:t>Dustin Norris</a:t>
            </a:r>
            <a:r>
              <a:rPr lang="en-US" dirty="0"/>
              <a:t>		</a:t>
            </a:r>
            <a:r>
              <a:rPr lang="en-US" dirty="0" smtClean="0"/>
              <a:t>Football </a:t>
            </a:r>
            <a:r>
              <a:rPr lang="en-US" dirty="0"/>
              <a:t>		</a:t>
            </a:r>
            <a:r>
              <a:rPr lang="en-US" dirty="0" smtClean="0"/>
              <a:t>Building Science</a:t>
            </a:r>
            <a:endParaRPr lang="en-US" dirty="0" smtClean="0"/>
          </a:p>
          <a:p>
            <a:r>
              <a:rPr lang="en-US" dirty="0" smtClean="0"/>
              <a:t>Ryan Preston		Football		Industrial and Systems Engineering</a:t>
            </a:r>
            <a:endParaRPr lang="en-US" dirty="0" smtClean="0"/>
          </a:p>
          <a:p>
            <a:r>
              <a:rPr lang="en-US" dirty="0" smtClean="0"/>
              <a:t>Ashton </a:t>
            </a:r>
            <a:r>
              <a:rPr lang="en-US" dirty="0" smtClean="0"/>
              <a:t>Richardson 		Football 		Animal </a:t>
            </a:r>
            <a:r>
              <a:rPr lang="en-US" dirty="0" smtClean="0"/>
              <a:t>Sciences/Pre-Vet</a:t>
            </a:r>
            <a:endParaRPr lang="en-US" dirty="0"/>
          </a:p>
          <a:p>
            <a:r>
              <a:rPr lang="en-US" dirty="0" smtClean="0"/>
              <a:t>John Sullen</a:t>
            </a:r>
            <a:r>
              <a:rPr lang="en-US" dirty="0"/>
              <a:t>		</a:t>
            </a:r>
            <a:r>
              <a:rPr lang="en-US" dirty="0" smtClean="0"/>
              <a:t>Football </a:t>
            </a:r>
            <a:r>
              <a:rPr lang="en-US" dirty="0"/>
              <a:t>		</a:t>
            </a:r>
            <a:r>
              <a:rPr lang="en-US" dirty="0" smtClean="0"/>
              <a:t>History</a:t>
            </a:r>
            <a:endParaRPr lang="en-US" dirty="0"/>
          </a:p>
          <a:p>
            <a:r>
              <a:rPr lang="en-US" dirty="0"/>
              <a:t>Barrett Trotter 		</a:t>
            </a:r>
            <a:r>
              <a:rPr lang="en-US" dirty="0" smtClean="0"/>
              <a:t>Football</a:t>
            </a:r>
            <a:r>
              <a:rPr lang="en-US" dirty="0"/>
              <a:t>		</a:t>
            </a:r>
            <a:r>
              <a:rPr lang="en-US" dirty="0" smtClean="0"/>
              <a:t>Public Administration</a:t>
            </a:r>
            <a:endParaRPr lang="en-US" dirty="0"/>
          </a:p>
          <a:p>
            <a:r>
              <a:rPr lang="en-US" dirty="0" smtClean="0"/>
              <a:t>Taylor Williams</a:t>
            </a:r>
            <a:r>
              <a:rPr lang="en-US" dirty="0"/>
              <a:t>		</a:t>
            </a:r>
            <a:r>
              <a:rPr lang="en-US" dirty="0" smtClean="0"/>
              <a:t>Football </a:t>
            </a:r>
            <a:r>
              <a:rPr lang="en-US" dirty="0"/>
              <a:t>		</a:t>
            </a:r>
            <a:r>
              <a:rPr lang="en-US" dirty="0" smtClean="0"/>
              <a:t>Political Science</a:t>
            </a:r>
            <a:endParaRPr lang="en-US" dirty="0" smtClean="0"/>
          </a:p>
          <a:p>
            <a:r>
              <a:rPr lang="en-US" dirty="0" smtClean="0"/>
              <a:t>Tori Ball	</a:t>
            </a:r>
            <a:r>
              <a:rPr lang="en-US" dirty="0"/>
              <a:t>		Soccer 		</a:t>
            </a:r>
            <a:r>
              <a:rPr lang="en-US" dirty="0" smtClean="0"/>
              <a:t>Human Development and Family Studies</a:t>
            </a:r>
            <a:endParaRPr lang="en-US" dirty="0"/>
          </a:p>
          <a:p>
            <a:r>
              <a:rPr lang="en-US" dirty="0" err="1"/>
              <a:t>Maddie</a:t>
            </a:r>
            <a:r>
              <a:rPr lang="en-US" dirty="0"/>
              <a:t> Barnes		Soccer 		</a:t>
            </a:r>
            <a:r>
              <a:rPr lang="en-US" dirty="0" smtClean="0"/>
              <a:t>Chemistry/Pre-Med</a:t>
            </a:r>
            <a:endParaRPr lang="en-US" dirty="0"/>
          </a:p>
          <a:p>
            <a:r>
              <a:rPr lang="en-US" dirty="0"/>
              <a:t>Ana Cate 			Soccer 		</a:t>
            </a:r>
            <a:r>
              <a:rPr lang="en-US" dirty="0" smtClean="0"/>
              <a:t>Exercise </a:t>
            </a:r>
            <a:r>
              <a:rPr lang="en-US" dirty="0"/>
              <a:t>Science</a:t>
            </a:r>
          </a:p>
          <a:p>
            <a:r>
              <a:rPr lang="en-US" dirty="0"/>
              <a:t>Mary </a:t>
            </a:r>
            <a:r>
              <a:rPr lang="en-US" dirty="0" err="1"/>
              <a:t>Coffed</a:t>
            </a:r>
            <a:r>
              <a:rPr lang="en-US" dirty="0"/>
              <a:t> 		Soccer 		</a:t>
            </a:r>
            <a:r>
              <a:rPr lang="en-US" dirty="0" smtClean="0"/>
              <a:t>Marketing</a:t>
            </a:r>
            <a:endParaRPr lang="en-US" dirty="0"/>
          </a:p>
          <a:p>
            <a:r>
              <a:rPr lang="en-US" dirty="0"/>
              <a:t>Katy </a:t>
            </a:r>
            <a:r>
              <a:rPr lang="en-US" dirty="0" err="1"/>
              <a:t>Frierson</a:t>
            </a:r>
            <a:r>
              <a:rPr lang="en-US" dirty="0"/>
              <a:t> 		Soccer 		Political Science</a:t>
            </a:r>
          </a:p>
          <a:p>
            <a:r>
              <a:rPr lang="en-US" dirty="0"/>
              <a:t>Aimee </a:t>
            </a:r>
            <a:r>
              <a:rPr lang="en-US" dirty="0" err="1"/>
              <a:t>Golightly</a:t>
            </a:r>
            <a:r>
              <a:rPr lang="en-US" dirty="0"/>
              <a:t>		Soccer		Biomedical Sciences/Pre-Pharm</a:t>
            </a:r>
          </a:p>
          <a:p>
            <a:endParaRPr lang="en-US" dirty="0"/>
          </a:p>
        </p:txBody>
      </p:sp>
      <p:sp>
        <p:nvSpPr>
          <p:cNvPr id="3" name="TextBox 2"/>
          <p:cNvSpPr txBox="1"/>
          <p:nvPr/>
        </p:nvSpPr>
        <p:spPr>
          <a:xfrm>
            <a:off x="829124" y="15159"/>
            <a:ext cx="6922985" cy="707886"/>
          </a:xfrm>
          <a:prstGeom prst="rect">
            <a:avLst/>
          </a:prstGeom>
          <a:noFill/>
        </p:spPr>
        <p:txBody>
          <a:bodyPr wrap="none" rtlCol="0">
            <a:spAutoFit/>
          </a:bodyPr>
          <a:lstStyle/>
          <a:p>
            <a:pPr algn="ctr"/>
            <a:r>
              <a:rPr lang="en-US" sz="2000" b="1" dirty="0" smtClean="0"/>
              <a:t>2011 </a:t>
            </a:r>
            <a:r>
              <a:rPr lang="en-US" sz="2000" b="1" dirty="0"/>
              <a:t>FALL SEC ACADEMIC HONOR ROLL</a:t>
            </a:r>
          </a:p>
          <a:p>
            <a:pPr algn="ctr"/>
            <a:r>
              <a:rPr lang="en-US" sz="2000" b="1" dirty="0" smtClean="0"/>
              <a:t>Based </a:t>
            </a:r>
            <a:r>
              <a:rPr lang="en-US" sz="2000" b="1" dirty="0"/>
              <a:t>on grades from the </a:t>
            </a:r>
            <a:r>
              <a:rPr lang="en-US" sz="2000" b="1" dirty="0" smtClean="0"/>
              <a:t>2011 </a:t>
            </a:r>
            <a:r>
              <a:rPr lang="en-US" sz="2000" b="1" dirty="0"/>
              <a:t>Spring, Summer and Fall terms. </a:t>
            </a:r>
          </a:p>
        </p:txBody>
      </p:sp>
    </p:spTree>
    <p:extLst>
      <p:ext uri="{BB962C8B-B14F-4D97-AF65-F5344CB8AC3E}">
        <p14:creationId xmlns:p14="http://schemas.microsoft.com/office/powerpoint/2010/main" val="16710878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14" y="401414"/>
            <a:ext cx="9064020" cy="6463308"/>
          </a:xfrm>
          <a:prstGeom prst="rect">
            <a:avLst/>
          </a:prstGeom>
          <a:noFill/>
        </p:spPr>
        <p:txBody>
          <a:bodyPr wrap="none" rtlCol="0">
            <a:spAutoFit/>
          </a:bodyPr>
          <a:lstStyle/>
          <a:p>
            <a:r>
              <a:rPr lang="en-US" dirty="0"/>
              <a:t>Heather </a:t>
            </a:r>
            <a:r>
              <a:rPr lang="en-US" dirty="0" err="1"/>
              <a:t>Havron</a:t>
            </a:r>
            <a:r>
              <a:rPr lang="en-US" dirty="0"/>
              <a:t>		Soccer 		Marketing</a:t>
            </a:r>
          </a:p>
          <a:p>
            <a:r>
              <a:rPr lang="en-US" dirty="0" smtClean="0"/>
              <a:t>Chandler </a:t>
            </a:r>
            <a:r>
              <a:rPr lang="en-US" dirty="0" err="1" smtClean="0"/>
              <a:t>Hillen</a:t>
            </a:r>
            <a:r>
              <a:rPr lang="en-US" dirty="0" smtClean="0"/>
              <a:t>		Soccer		Pre-Special Education Early Childhood</a:t>
            </a:r>
          </a:p>
          <a:p>
            <a:r>
              <a:rPr lang="en-US" dirty="0" smtClean="0"/>
              <a:t>Amy </a:t>
            </a:r>
            <a:r>
              <a:rPr lang="en-US" dirty="0"/>
              <a:t>Howard 		Soccer 		</a:t>
            </a:r>
            <a:r>
              <a:rPr lang="en-US" dirty="0" smtClean="0"/>
              <a:t>Elementary </a:t>
            </a:r>
            <a:r>
              <a:rPr lang="en-US" dirty="0"/>
              <a:t>Education</a:t>
            </a:r>
          </a:p>
          <a:p>
            <a:r>
              <a:rPr lang="en-US" dirty="0"/>
              <a:t>Rebecca Howell 		Soccer		</a:t>
            </a:r>
            <a:r>
              <a:rPr lang="en-US" dirty="0" smtClean="0"/>
              <a:t>Marketing</a:t>
            </a:r>
            <a:endParaRPr lang="en-US" dirty="0"/>
          </a:p>
          <a:p>
            <a:r>
              <a:rPr lang="en-US" dirty="0" smtClean="0"/>
              <a:t>Julie </a:t>
            </a:r>
            <a:r>
              <a:rPr lang="en-US" dirty="0"/>
              <a:t>King 		</a:t>
            </a:r>
            <a:r>
              <a:rPr lang="en-US" dirty="0" smtClean="0"/>
              <a:t>Soccer </a:t>
            </a:r>
            <a:r>
              <a:rPr lang="en-US" dirty="0"/>
              <a:t>		</a:t>
            </a:r>
            <a:r>
              <a:rPr lang="en-US" dirty="0" smtClean="0"/>
              <a:t>Interdisciplinary Studies</a:t>
            </a:r>
            <a:endParaRPr lang="en-US" dirty="0"/>
          </a:p>
          <a:p>
            <a:r>
              <a:rPr lang="en-US" dirty="0"/>
              <a:t>Mary Nicholson 		</a:t>
            </a:r>
            <a:r>
              <a:rPr lang="en-US" dirty="0" smtClean="0"/>
              <a:t>Soccer </a:t>
            </a:r>
            <a:r>
              <a:rPr lang="en-US" dirty="0"/>
              <a:t>		</a:t>
            </a:r>
            <a:r>
              <a:rPr lang="en-US" dirty="0" smtClean="0"/>
              <a:t>Nursing </a:t>
            </a:r>
            <a:endParaRPr lang="en-US" dirty="0"/>
          </a:p>
          <a:p>
            <a:r>
              <a:rPr lang="en-US" dirty="0"/>
              <a:t>Addison Ragsdale 		</a:t>
            </a:r>
            <a:r>
              <a:rPr lang="en-US" dirty="0" smtClean="0"/>
              <a:t>Soccer </a:t>
            </a:r>
            <a:r>
              <a:rPr lang="en-US" dirty="0"/>
              <a:t>		</a:t>
            </a:r>
            <a:r>
              <a:rPr lang="en-US" dirty="0" smtClean="0"/>
              <a:t>Graphic </a:t>
            </a:r>
            <a:r>
              <a:rPr lang="en-US" dirty="0"/>
              <a:t>Design</a:t>
            </a:r>
          </a:p>
          <a:p>
            <a:r>
              <a:rPr lang="en-US" dirty="0"/>
              <a:t>Jessica </a:t>
            </a:r>
            <a:r>
              <a:rPr lang="en-US" dirty="0" err="1"/>
              <a:t>Rightmer</a:t>
            </a:r>
            <a:r>
              <a:rPr lang="en-US" dirty="0"/>
              <a:t> 		</a:t>
            </a:r>
            <a:r>
              <a:rPr lang="en-US" dirty="0" smtClean="0"/>
              <a:t>Soccer </a:t>
            </a:r>
            <a:r>
              <a:rPr lang="en-US" dirty="0"/>
              <a:t>		</a:t>
            </a:r>
            <a:r>
              <a:rPr lang="en-US" dirty="0" smtClean="0"/>
              <a:t>Communication Disorders</a:t>
            </a:r>
            <a:endParaRPr lang="en-US" dirty="0"/>
          </a:p>
          <a:p>
            <a:r>
              <a:rPr lang="en-US" dirty="0" smtClean="0"/>
              <a:t>Kimberly Spence		Soccer		Undeclared Sciences &amp; Math</a:t>
            </a:r>
          </a:p>
          <a:p>
            <a:r>
              <a:rPr lang="en-US" dirty="0" smtClean="0"/>
              <a:t>Caitlin </a:t>
            </a:r>
            <a:r>
              <a:rPr lang="en-US" dirty="0" err="1"/>
              <a:t>Torie</a:t>
            </a:r>
            <a:r>
              <a:rPr lang="en-US" dirty="0"/>
              <a:t> 		</a:t>
            </a:r>
            <a:r>
              <a:rPr lang="en-US" dirty="0" smtClean="0"/>
              <a:t>Soccer </a:t>
            </a:r>
            <a:r>
              <a:rPr lang="en-US" dirty="0"/>
              <a:t>		</a:t>
            </a:r>
            <a:r>
              <a:rPr lang="en-US" dirty="0" smtClean="0"/>
              <a:t>Exercise Science</a:t>
            </a:r>
            <a:endParaRPr lang="en-US" dirty="0"/>
          </a:p>
          <a:p>
            <a:r>
              <a:rPr lang="en-US" dirty="0"/>
              <a:t>Samantha Towne 		</a:t>
            </a:r>
            <a:r>
              <a:rPr lang="en-US" dirty="0" smtClean="0"/>
              <a:t>Soccer </a:t>
            </a:r>
            <a:r>
              <a:rPr lang="en-US" dirty="0"/>
              <a:t>		</a:t>
            </a:r>
            <a:r>
              <a:rPr lang="en-US" dirty="0" smtClean="0"/>
              <a:t>Human </a:t>
            </a:r>
            <a:r>
              <a:rPr lang="en-US" dirty="0"/>
              <a:t>Development &amp; </a:t>
            </a:r>
            <a:r>
              <a:rPr lang="en-US" dirty="0" smtClean="0"/>
              <a:t>Family Studies</a:t>
            </a:r>
            <a:endParaRPr lang="en-US" dirty="0"/>
          </a:p>
          <a:p>
            <a:r>
              <a:rPr lang="en-US" dirty="0"/>
              <a:t>Lydia Townsend  		</a:t>
            </a:r>
            <a:r>
              <a:rPr lang="en-US" dirty="0" smtClean="0"/>
              <a:t>Soccer </a:t>
            </a:r>
            <a:r>
              <a:rPr lang="en-US" dirty="0"/>
              <a:t>		</a:t>
            </a:r>
            <a:r>
              <a:rPr lang="en-US" dirty="0" smtClean="0"/>
              <a:t>Radio</a:t>
            </a:r>
            <a:r>
              <a:rPr lang="en-US" dirty="0"/>
              <a:t>, TV and Film (</a:t>
            </a:r>
            <a:r>
              <a:rPr lang="en-US" dirty="0" smtClean="0"/>
              <a:t>Mass Communication</a:t>
            </a:r>
            <a:r>
              <a:rPr lang="en-US" dirty="0"/>
              <a:t>)</a:t>
            </a:r>
          </a:p>
          <a:p>
            <a:r>
              <a:rPr lang="en-US" dirty="0"/>
              <a:t>Jessica Wolfe  		</a:t>
            </a:r>
            <a:r>
              <a:rPr lang="en-US" dirty="0" smtClean="0"/>
              <a:t>Soccer </a:t>
            </a:r>
            <a:r>
              <a:rPr lang="en-US" dirty="0"/>
              <a:t>		</a:t>
            </a:r>
            <a:r>
              <a:rPr lang="en-US" dirty="0" smtClean="0"/>
              <a:t>Building </a:t>
            </a:r>
            <a:r>
              <a:rPr lang="en-US" dirty="0"/>
              <a:t>Science</a:t>
            </a:r>
          </a:p>
          <a:p>
            <a:r>
              <a:rPr lang="en-US" dirty="0" smtClean="0"/>
              <a:t>Sarah Bullock		Volleyball		Marketing</a:t>
            </a:r>
          </a:p>
          <a:p>
            <a:r>
              <a:rPr lang="en-US" dirty="0" smtClean="0"/>
              <a:t>Katherine </a:t>
            </a:r>
            <a:r>
              <a:rPr lang="en-US" dirty="0" err="1"/>
              <a:t>Culwell</a:t>
            </a:r>
            <a:r>
              <a:rPr lang="en-US" dirty="0"/>
              <a:t> 		</a:t>
            </a:r>
            <a:r>
              <a:rPr lang="en-US" dirty="0" smtClean="0"/>
              <a:t>Volleyball </a:t>
            </a:r>
            <a:r>
              <a:rPr lang="en-US" dirty="0"/>
              <a:t>	</a:t>
            </a:r>
            <a:r>
              <a:rPr lang="en-US" dirty="0" smtClean="0"/>
              <a:t>Finance</a:t>
            </a:r>
            <a:endParaRPr lang="en-US" dirty="0"/>
          </a:p>
          <a:p>
            <a:r>
              <a:rPr lang="en-US" dirty="0"/>
              <a:t>Kelly </a:t>
            </a:r>
            <a:r>
              <a:rPr lang="en-US" dirty="0" err="1"/>
              <a:t>Fidero</a:t>
            </a:r>
            <a:r>
              <a:rPr lang="en-US" dirty="0"/>
              <a:t> 		</a:t>
            </a:r>
            <a:r>
              <a:rPr lang="en-US" dirty="0" smtClean="0"/>
              <a:t>Volleyball </a:t>
            </a:r>
            <a:r>
              <a:rPr lang="en-US" dirty="0"/>
              <a:t>	</a:t>
            </a:r>
            <a:r>
              <a:rPr lang="en-US" dirty="0" smtClean="0"/>
              <a:t>Health </a:t>
            </a:r>
            <a:r>
              <a:rPr lang="en-US" dirty="0"/>
              <a:t>Promotion</a:t>
            </a:r>
          </a:p>
          <a:p>
            <a:r>
              <a:rPr lang="en-US" dirty="0" err="1"/>
              <a:t>MacKenzy</a:t>
            </a:r>
            <a:r>
              <a:rPr lang="en-US" dirty="0"/>
              <a:t> Harper 		</a:t>
            </a:r>
            <a:r>
              <a:rPr lang="en-US" dirty="0" smtClean="0"/>
              <a:t>Volleyball </a:t>
            </a:r>
            <a:r>
              <a:rPr lang="en-US" dirty="0"/>
              <a:t>	</a:t>
            </a:r>
            <a:r>
              <a:rPr lang="en-US" dirty="0" smtClean="0"/>
              <a:t>Accountancy</a:t>
            </a:r>
            <a:endParaRPr lang="en-US" dirty="0"/>
          </a:p>
          <a:p>
            <a:r>
              <a:rPr lang="en-US" dirty="0" err="1" smtClean="0"/>
              <a:t>Camila</a:t>
            </a:r>
            <a:r>
              <a:rPr lang="en-US" dirty="0" smtClean="0"/>
              <a:t> </a:t>
            </a:r>
            <a:r>
              <a:rPr lang="en-US" dirty="0" err="1" smtClean="0"/>
              <a:t>Jersonsky</a:t>
            </a:r>
            <a:r>
              <a:rPr lang="en-US" dirty="0" smtClean="0"/>
              <a:t>		Volleyball		Pre-Polymer and Fiber Engineering</a:t>
            </a:r>
          </a:p>
          <a:p>
            <a:r>
              <a:rPr lang="en-US" dirty="0" smtClean="0"/>
              <a:t>Brittney </a:t>
            </a:r>
            <a:r>
              <a:rPr lang="en-US" dirty="0" err="1"/>
              <a:t>Rhude</a:t>
            </a:r>
            <a:r>
              <a:rPr lang="en-US" dirty="0"/>
              <a:t> 		</a:t>
            </a:r>
            <a:r>
              <a:rPr lang="en-US" dirty="0" smtClean="0"/>
              <a:t>Volleyball </a:t>
            </a:r>
            <a:r>
              <a:rPr lang="en-US" dirty="0"/>
              <a:t>	</a:t>
            </a:r>
            <a:r>
              <a:rPr lang="en-US" dirty="0" smtClean="0"/>
              <a:t>Management</a:t>
            </a:r>
            <a:endParaRPr lang="en-US" dirty="0"/>
          </a:p>
          <a:p>
            <a:r>
              <a:rPr lang="en-US" dirty="0" err="1" smtClean="0"/>
              <a:t>Kathia</a:t>
            </a:r>
            <a:r>
              <a:rPr lang="en-US" dirty="0" smtClean="0"/>
              <a:t> </a:t>
            </a:r>
            <a:r>
              <a:rPr lang="en-US" dirty="0" err="1" smtClean="0"/>
              <a:t>Rud</a:t>
            </a:r>
            <a:r>
              <a:rPr lang="en-US" dirty="0" smtClean="0"/>
              <a:t>		Volleyball		Pre-Business</a:t>
            </a:r>
          </a:p>
          <a:p>
            <a:r>
              <a:rPr lang="en-US" dirty="0" smtClean="0"/>
              <a:t>Christina </a:t>
            </a:r>
            <a:r>
              <a:rPr lang="en-US" dirty="0" err="1"/>
              <a:t>Solverson</a:t>
            </a:r>
            <a:r>
              <a:rPr lang="en-US" dirty="0"/>
              <a:t> 		</a:t>
            </a:r>
            <a:r>
              <a:rPr lang="en-US" dirty="0" smtClean="0"/>
              <a:t>Volleyball </a:t>
            </a:r>
            <a:r>
              <a:rPr lang="en-US" dirty="0"/>
              <a:t>	</a:t>
            </a:r>
            <a:r>
              <a:rPr lang="en-US" dirty="0" smtClean="0"/>
              <a:t>Polymer </a:t>
            </a:r>
            <a:r>
              <a:rPr lang="en-US" dirty="0"/>
              <a:t>&amp; Fiber </a:t>
            </a:r>
            <a:r>
              <a:rPr lang="en-US" dirty="0" smtClean="0"/>
              <a:t>Engineering, Polymer Option</a:t>
            </a:r>
            <a:endParaRPr lang="en-US" dirty="0"/>
          </a:p>
          <a:p>
            <a:r>
              <a:rPr lang="en-US" dirty="0" smtClean="0"/>
              <a:t>Chelsea </a:t>
            </a:r>
            <a:r>
              <a:rPr lang="en-US" dirty="0" err="1" smtClean="0"/>
              <a:t>Wintzinger</a:t>
            </a:r>
            <a:r>
              <a:rPr lang="en-US" dirty="0"/>
              <a:t>		</a:t>
            </a:r>
            <a:r>
              <a:rPr lang="en-US" dirty="0" smtClean="0"/>
              <a:t>Volleyball </a:t>
            </a:r>
            <a:r>
              <a:rPr lang="en-US" dirty="0"/>
              <a:t>	</a:t>
            </a:r>
            <a:r>
              <a:rPr lang="en-US" dirty="0" smtClean="0"/>
              <a:t>Undeclared Sciences &amp; Math/Pre-Pharm</a:t>
            </a:r>
          </a:p>
          <a:p>
            <a:r>
              <a:rPr lang="en-US" dirty="0" smtClean="0"/>
              <a:t>Sarah </a:t>
            </a:r>
            <a:r>
              <a:rPr lang="en-US" dirty="0" err="1" smtClean="0"/>
              <a:t>Wroblicky</a:t>
            </a:r>
            <a:r>
              <a:rPr lang="en-US" dirty="0" smtClean="0"/>
              <a:t>		Volleyball		Pre-Elementary Education</a:t>
            </a:r>
            <a:endParaRPr lang="en-US" dirty="0"/>
          </a:p>
        </p:txBody>
      </p:sp>
      <p:sp>
        <p:nvSpPr>
          <p:cNvPr id="5" name="TextBox 4"/>
          <p:cNvSpPr txBox="1"/>
          <p:nvPr/>
        </p:nvSpPr>
        <p:spPr>
          <a:xfrm>
            <a:off x="1475712" y="15159"/>
            <a:ext cx="5629811" cy="400110"/>
          </a:xfrm>
          <a:prstGeom prst="rect">
            <a:avLst/>
          </a:prstGeom>
          <a:noFill/>
        </p:spPr>
        <p:txBody>
          <a:bodyPr wrap="none" rtlCol="0">
            <a:spAutoFit/>
          </a:bodyPr>
          <a:lstStyle/>
          <a:p>
            <a:pPr algn="ctr"/>
            <a:r>
              <a:rPr lang="en-US" sz="2000" b="1" dirty="0" smtClean="0"/>
              <a:t>2011 </a:t>
            </a:r>
            <a:r>
              <a:rPr lang="en-US" sz="2000" b="1" dirty="0"/>
              <a:t>FALL SEC ACADEMIC HONOR </a:t>
            </a:r>
            <a:r>
              <a:rPr lang="en-US" sz="2000" b="1" dirty="0" smtClean="0"/>
              <a:t>ROLL - continued</a:t>
            </a:r>
            <a:endParaRPr lang="en-US" sz="2000" b="1" dirty="0"/>
          </a:p>
        </p:txBody>
      </p:sp>
    </p:spTree>
    <p:extLst>
      <p:ext uri="{BB962C8B-B14F-4D97-AF65-F5344CB8AC3E}">
        <p14:creationId xmlns:p14="http://schemas.microsoft.com/office/powerpoint/2010/main" val="3458711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76200"/>
            <a:ext cx="7200048" cy="6494085"/>
          </a:xfrm>
          <a:prstGeom prst="rect">
            <a:avLst/>
          </a:prstGeom>
          <a:noFill/>
        </p:spPr>
        <p:txBody>
          <a:bodyPr wrap="none" rtlCol="0">
            <a:spAutoFit/>
          </a:bodyPr>
          <a:lstStyle/>
          <a:p>
            <a:r>
              <a:rPr lang="en-US" sz="2000" b="1" u="sng" dirty="0"/>
              <a:t>Composition of the Committee on Intercollegiate Athletics</a:t>
            </a:r>
            <a:endParaRPr lang="en-US" sz="2000" b="1" dirty="0"/>
          </a:p>
          <a:p>
            <a:r>
              <a:rPr lang="en-US" dirty="0"/>
              <a:t>	</a:t>
            </a:r>
            <a:endParaRPr lang="en-US" dirty="0" smtClean="0"/>
          </a:p>
          <a:p>
            <a:r>
              <a:rPr lang="en-US" dirty="0"/>
              <a:t>	</a:t>
            </a:r>
            <a:r>
              <a:rPr lang="en-US" dirty="0" smtClean="0"/>
              <a:t>Mary </a:t>
            </a:r>
            <a:r>
              <a:rPr lang="en-US" dirty="0" smtClean="0"/>
              <a:t>K Boudreaux, Pathobiology, Chair</a:t>
            </a:r>
            <a:endParaRPr lang="en-US" dirty="0"/>
          </a:p>
          <a:p>
            <a:r>
              <a:rPr lang="en-US" dirty="0"/>
              <a:t>	</a:t>
            </a:r>
            <a:r>
              <a:rPr lang="en-US" dirty="0" smtClean="0"/>
              <a:t>Larry Teeter, Forestry &amp; Wildlife Sciences</a:t>
            </a:r>
            <a:endParaRPr lang="en-US" dirty="0"/>
          </a:p>
          <a:p>
            <a:r>
              <a:rPr lang="en-US" dirty="0"/>
              <a:t>	</a:t>
            </a:r>
            <a:r>
              <a:rPr lang="en-US" dirty="0" smtClean="0"/>
              <a:t>John </a:t>
            </a:r>
            <a:r>
              <a:rPr lang="en-US" dirty="0" err="1" smtClean="0"/>
              <a:t>Carvalho</a:t>
            </a:r>
            <a:r>
              <a:rPr lang="en-US" dirty="0" smtClean="0"/>
              <a:t>, Communication and Journalism</a:t>
            </a:r>
            <a:endParaRPr lang="en-US" dirty="0"/>
          </a:p>
          <a:p>
            <a:r>
              <a:rPr lang="en-US" dirty="0"/>
              <a:t>	</a:t>
            </a:r>
            <a:r>
              <a:rPr lang="en-US" dirty="0" smtClean="0"/>
              <a:t>John </a:t>
            </a:r>
            <a:r>
              <a:rPr lang="en-US" dirty="0" err="1" smtClean="0"/>
              <a:t>Saye</a:t>
            </a:r>
            <a:r>
              <a:rPr lang="en-US" dirty="0" smtClean="0"/>
              <a:t>, Curriculum &amp; Teaching</a:t>
            </a:r>
            <a:endParaRPr lang="en-US" dirty="0"/>
          </a:p>
          <a:p>
            <a:r>
              <a:rPr lang="en-US" dirty="0"/>
              <a:t>	</a:t>
            </a:r>
            <a:r>
              <a:rPr lang="en-US" dirty="0" smtClean="0"/>
              <a:t>Joseph Molnar, Agricultural Economics and Rural Sociology</a:t>
            </a:r>
          </a:p>
          <a:p>
            <a:r>
              <a:rPr lang="en-US" dirty="0"/>
              <a:t>	</a:t>
            </a:r>
            <a:r>
              <a:rPr lang="en-US" dirty="0" smtClean="0"/>
              <a:t>Barbara Wilder, </a:t>
            </a:r>
            <a:r>
              <a:rPr lang="en-US" dirty="0" smtClean="0"/>
              <a:t>Nursing</a:t>
            </a:r>
          </a:p>
          <a:p>
            <a:r>
              <a:rPr lang="en-US" dirty="0"/>
              <a:t>	</a:t>
            </a:r>
            <a:r>
              <a:rPr lang="en-US" dirty="0" smtClean="0"/>
              <a:t>James </a:t>
            </a:r>
            <a:r>
              <a:rPr lang="en-US" dirty="0" err="1" smtClean="0"/>
              <a:t>Barbaree</a:t>
            </a:r>
            <a:r>
              <a:rPr lang="en-US" dirty="0" smtClean="0"/>
              <a:t>, Biological Sciences</a:t>
            </a:r>
            <a:endParaRPr lang="en-US" dirty="0" smtClean="0"/>
          </a:p>
          <a:p>
            <a:r>
              <a:rPr lang="en-US" dirty="0" smtClean="0"/>
              <a:t>	Don Large, Executive Vice-President</a:t>
            </a:r>
          </a:p>
          <a:p>
            <a:r>
              <a:rPr lang="en-US" dirty="0"/>
              <a:t>	</a:t>
            </a:r>
            <a:r>
              <a:rPr lang="en-US" dirty="0" err="1" smtClean="0"/>
              <a:t>Ainsley</a:t>
            </a:r>
            <a:r>
              <a:rPr lang="en-US" dirty="0" smtClean="0"/>
              <a:t> Carry, Vice President of Student Affairs</a:t>
            </a:r>
            <a:endParaRPr lang="en-US" dirty="0"/>
          </a:p>
          <a:p>
            <a:r>
              <a:rPr lang="en-US" dirty="0"/>
              <a:t>	C. Wayne Alderman, Dean of Enrollment </a:t>
            </a:r>
            <a:r>
              <a:rPr lang="en-US" dirty="0" smtClean="0"/>
              <a:t>Management</a:t>
            </a:r>
            <a:endParaRPr lang="en-US" dirty="0"/>
          </a:p>
          <a:p>
            <a:r>
              <a:rPr lang="en-US" dirty="0"/>
              <a:t>	Kevin Robinson, Executive Director of Internal Auditing</a:t>
            </a:r>
          </a:p>
          <a:p>
            <a:r>
              <a:rPr lang="en-US" dirty="0"/>
              <a:t>	</a:t>
            </a:r>
            <a:r>
              <a:rPr lang="en-US" dirty="0" smtClean="0"/>
              <a:t>Seth Humphrey, A &amp; P Chair and </a:t>
            </a:r>
            <a:r>
              <a:rPr lang="en-US" dirty="0"/>
              <a:t>Representative</a:t>
            </a:r>
          </a:p>
          <a:p>
            <a:r>
              <a:rPr lang="en-US" dirty="0"/>
              <a:t>	</a:t>
            </a:r>
            <a:r>
              <a:rPr lang="en-US" dirty="0" err="1" smtClean="0"/>
              <a:t>Nakeisha</a:t>
            </a:r>
            <a:r>
              <a:rPr lang="en-US" dirty="0" smtClean="0"/>
              <a:t> </a:t>
            </a:r>
            <a:r>
              <a:rPr lang="en-US" dirty="0" err="1" smtClean="0"/>
              <a:t>Janigan</a:t>
            </a:r>
            <a:r>
              <a:rPr lang="en-US" dirty="0" smtClean="0"/>
              <a:t>, </a:t>
            </a:r>
            <a:r>
              <a:rPr lang="en-US" dirty="0"/>
              <a:t>Staff Council </a:t>
            </a:r>
            <a:r>
              <a:rPr lang="en-US" dirty="0" smtClean="0"/>
              <a:t>Chair and </a:t>
            </a:r>
            <a:r>
              <a:rPr lang="en-US" dirty="0"/>
              <a:t>Representative</a:t>
            </a:r>
          </a:p>
          <a:p>
            <a:r>
              <a:rPr lang="en-US" dirty="0"/>
              <a:t>	</a:t>
            </a:r>
            <a:r>
              <a:rPr lang="en-US" dirty="0" smtClean="0"/>
              <a:t>Kirby </a:t>
            </a:r>
            <a:r>
              <a:rPr lang="en-US" dirty="0" err="1" smtClean="0"/>
              <a:t>Turnage</a:t>
            </a:r>
            <a:r>
              <a:rPr lang="en-US" dirty="0" smtClean="0"/>
              <a:t>, </a:t>
            </a:r>
            <a:r>
              <a:rPr lang="en-US" dirty="0"/>
              <a:t>SGA President, Student Representative</a:t>
            </a:r>
          </a:p>
          <a:p>
            <a:r>
              <a:rPr lang="en-US" dirty="0"/>
              <a:t> </a:t>
            </a:r>
          </a:p>
          <a:p>
            <a:r>
              <a:rPr lang="en-US" dirty="0" smtClean="0"/>
              <a:t>	</a:t>
            </a:r>
            <a:r>
              <a:rPr lang="en-US" b="1" u="sng" dirty="0" smtClean="0"/>
              <a:t>Ex-Officio </a:t>
            </a:r>
            <a:r>
              <a:rPr lang="en-US" b="1" u="sng" dirty="0"/>
              <a:t>Members</a:t>
            </a:r>
          </a:p>
          <a:p>
            <a:r>
              <a:rPr lang="en-US" dirty="0"/>
              <a:t>	Jay </a:t>
            </a:r>
            <a:r>
              <a:rPr lang="en-US" dirty="0" err="1"/>
              <a:t>Gogue</a:t>
            </a:r>
            <a:r>
              <a:rPr lang="en-US" dirty="0"/>
              <a:t>, President</a:t>
            </a:r>
          </a:p>
          <a:p>
            <a:r>
              <a:rPr lang="en-US" dirty="0"/>
              <a:t>	</a:t>
            </a:r>
            <a:r>
              <a:rPr lang="en-US" dirty="0" smtClean="0"/>
              <a:t>Timothy Boosinger and Constance </a:t>
            </a:r>
            <a:r>
              <a:rPr lang="en-US" dirty="0" err="1" smtClean="0"/>
              <a:t>Relihan</a:t>
            </a:r>
            <a:r>
              <a:rPr lang="en-US" dirty="0" smtClean="0"/>
              <a:t>, </a:t>
            </a:r>
            <a:r>
              <a:rPr lang="en-US" dirty="0"/>
              <a:t>Office of the Provost</a:t>
            </a:r>
          </a:p>
          <a:p>
            <a:r>
              <a:rPr lang="en-US" dirty="0"/>
              <a:t>	Jay Jacobs, Athletics Director</a:t>
            </a:r>
          </a:p>
          <a:p>
            <a:r>
              <a:rPr lang="en-US" dirty="0"/>
              <a:t>	</a:t>
            </a:r>
            <a:r>
              <a:rPr lang="en-US" dirty="0" smtClean="0"/>
              <a:t>Rich </a:t>
            </a:r>
            <a:r>
              <a:rPr lang="en-US" dirty="0" err="1" smtClean="0"/>
              <a:t>McGlynn</a:t>
            </a:r>
            <a:r>
              <a:rPr lang="en-US" dirty="0" smtClean="0"/>
              <a:t>, </a:t>
            </a:r>
            <a:r>
              <a:rPr lang="en-US" dirty="0" smtClean="0"/>
              <a:t>Senior Associate </a:t>
            </a:r>
            <a:r>
              <a:rPr lang="en-US" dirty="0"/>
              <a:t>Athletics Director </a:t>
            </a:r>
          </a:p>
          <a:p>
            <a:endParaRPr lang="en-US" dirty="0"/>
          </a:p>
        </p:txBody>
      </p:sp>
    </p:spTree>
    <p:extLst>
      <p:ext uri="{BB962C8B-B14F-4D97-AF65-F5344CB8AC3E}">
        <p14:creationId xmlns:p14="http://schemas.microsoft.com/office/powerpoint/2010/main" val="14295940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4891" y="152476"/>
            <a:ext cx="6544740" cy="461665"/>
          </a:xfrm>
          <a:prstGeom prst="rect">
            <a:avLst/>
          </a:prstGeom>
          <a:noFill/>
        </p:spPr>
        <p:txBody>
          <a:bodyPr wrap="none" rtlCol="0">
            <a:spAutoFit/>
          </a:bodyPr>
          <a:lstStyle/>
          <a:p>
            <a:r>
              <a:rPr lang="en-US" sz="2400" b="1" dirty="0" smtClean="0"/>
              <a:t>SEC H. Boyd McWhorter Postgraduate Scholarship</a:t>
            </a:r>
            <a:endParaRPr lang="en-US" sz="2400" b="1" dirty="0"/>
          </a:p>
        </p:txBody>
      </p:sp>
      <p:sp>
        <p:nvSpPr>
          <p:cNvPr id="5" name="TextBox 4"/>
          <p:cNvSpPr txBox="1"/>
          <p:nvPr/>
        </p:nvSpPr>
        <p:spPr>
          <a:xfrm>
            <a:off x="77310" y="614141"/>
            <a:ext cx="9032537" cy="3477875"/>
          </a:xfrm>
          <a:prstGeom prst="rect">
            <a:avLst/>
          </a:prstGeom>
          <a:noFill/>
        </p:spPr>
        <p:txBody>
          <a:bodyPr wrap="none" rtlCol="0">
            <a:spAutoFit/>
          </a:bodyPr>
          <a:lstStyle/>
          <a:p>
            <a:r>
              <a:rPr lang="en-US" sz="2000" dirty="0" smtClean="0"/>
              <a:t>Recognizes student-athletes, one male and one female, for outstanding and </a:t>
            </a:r>
          </a:p>
          <a:p>
            <a:r>
              <a:rPr lang="en-US" sz="2000" dirty="0" smtClean="0"/>
              <a:t>meritorious academic and athletic achievements during their entire college career.</a:t>
            </a:r>
          </a:p>
          <a:p>
            <a:r>
              <a:rPr lang="en-US" sz="2000" dirty="0" smtClean="0"/>
              <a:t>Two from each SEC school, $7500 each</a:t>
            </a:r>
          </a:p>
          <a:p>
            <a:endParaRPr lang="en-US" sz="2000" dirty="0" smtClean="0"/>
          </a:p>
          <a:p>
            <a:r>
              <a:rPr lang="en-US" sz="2000" dirty="0" smtClean="0"/>
              <a:t>Minimum cumulative undergraduate GPA of 3.2</a:t>
            </a:r>
          </a:p>
          <a:p>
            <a:endParaRPr lang="en-US" sz="2000" dirty="0" smtClean="0"/>
          </a:p>
          <a:p>
            <a:r>
              <a:rPr lang="en-US" sz="2000" dirty="0" smtClean="0"/>
              <a:t>Demonstrated qualities of leadership that bring credit to the student-athlete, the </a:t>
            </a:r>
          </a:p>
          <a:p>
            <a:r>
              <a:rPr lang="en-US" sz="2000" dirty="0" smtClean="0"/>
              <a:t>Institution, intercollegiate athletics and the goals and objectives of higher education.</a:t>
            </a:r>
          </a:p>
          <a:p>
            <a:endParaRPr lang="en-US" sz="2000" dirty="0"/>
          </a:p>
          <a:p>
            <a:r>
              <a:rPr lang="en-US" sz="2000" dirty="0" smtClean="0"/>
              <a:t>The 24 SEC student-athletes then compete for SEC Scholar Athlete of the Year </a:t>
            </a:r>
          </a:p>
          <a:p>
            <a:r>
              <a:rPr lang="en-US" sz="2000" dirty="0" smtClean="0"/>
              <a:t>determined by the SEC FARs at their March meeting.   2 students chosen - $15,000</a:t>
            </a:r>
            <a:endParaRPr lang="en-US" sz="2000" dirty="0"/>
          </a:p>
        </p:txBody>
      </p:sp>
      <p:sp>
        <p:nvSpPr>
          <p:cNvPr id="8" name="TextBox 7"/>
          <p:cNvSpPr txBox="1"/>
          <p:nvPr/>
        </p:nvSpPr>
        <p:spPr>
          <a:xfrm>
            <a:off x="138545" y="4143462"/>
            <a:ext cx="8803628" cy="1292662"/>
          </a:xfrm>
          <a:prstGeom prst="rect">
            <a:avLst/>
          </a:prstGeom>
          <a:noFill/>
        </p:spPr>
        <p:txBody>
          <a:bodyPr wrap="none" rtlCol="0">
            <a:spAutoFit/>
          </a:bodyPr>
          <a:lstStyle/>
          <a:p>
            <a:r>
              <a:rPr lang="en-US" sz="2000" b="1" dirty="0" smtClean="0"/>
              <a:t>2012 AU </a:t>
            </a:r>
            <a:r>
              <a:rPr lang="en-US" sz="2000" b="1" dirty="0"/>
              <a:t>recipients </a:t>
            </a:r>
            <a:r>
              <a:rPr lang="en-US" b="1" dirty="0"/>
              <a:t>(will compete with other SEC winners for </a:t>
            </a:r>
            <a:r>
              <a:rPr lang="en-US" b="1" dirty="0" smtClean="0"/>
              <a:t>Scholar Athlete </a:t>
            </a:r>
            <a:r>
              <a:rPr lang="en-US" b="1" dirty="0"/>
              <a:t>of the </a:t>
            </a:r>
            <a:r>
              <a:rPr lang="en-US" b="1" dirty="0" smtClean="0"/>
              <a:t>Year)</a:t>
            </a:r>
            <a:endParaRPr lang="en-US" b="1" dirty="0"/>
          </a:p>
          <a:p>
            <a:r>
              <a:rPr lang="en-US" sz="2000" b="1" dirty="0" smtClean="0"/>
              <a:t>Katy </a:t>
            </a:r>
            <a:r>
              <a:rPr lang="en-US" sz="2000" b="1" dirty="0" err="1" smtClean="0"/>
              <a:t>Frierson</a:t>
            </a:r>
            <a:r>
              <a:rPr lang="en-US" sz="2000" b="1" dirty="0" smtClean="0"/>
              <a:t>, Soccer</a:t>
            </a:r>
            <a:endParaRPr lang="en-US" sz="2000" b="1" dirty="0" smtClean="0"/>
          </a:p>
          <a:p>
            <a:r>
              <a:rPr lang="en-US" sz="2000" b="1" dirty="0" smtClean="0"/>
              <a:t>Cory </a:t>
            </a:r>
            <a:r>
              <a:rPr lang="en-US" sz="2000" b="1" dirty="0" err="1" smtClean="0"/>
              <a:t>Luckie</a:t>
            </a:r>
            <a:r>
              <a:rPr lang="en-US" sz="2000" b="1" dirty="0" smtClean="0"/>
              <a:t>, Baseball</a:t>
            </a:r>
            <a:endParaRPr lang="en-US" sz="2000" b="1" dirty="0"/>
          </a:p>
          <a:p>
            <a:endParaRPr lang="en-US" dirty="0"/>
          </a:p>
        </p:txBody>
      </p:sp>
      <p:sp>
        <p:nvSpPr>
          <p:cNvPr id="9" name="TextBox 8"/>
          <p:cNvSpPr txBox="1"/>
          <p:nvPr/>
        </p:nvSpPr>
        <p:spPr>
          <a:xfrm>
            <a:off x="138544" y="5410200"/>
            <a:ext cx="8966301" cy="1600438"/>
          </a:xfrm>
          <a:prstGeom prst="rect">
            <a:avLst/>
          </a:prstGeom>
          <a:noFill/>
        </p:spPr>
        <p:txBody>
          <a:bodyPr wrap="none" rtlCol="0">
            <a:spAutoFit/>
          </a:bodyPr>
          <a:lstStyle/>
          <a:p>
            <a:r>
              <a:rPr lang="en-US" sz="2000" b="1" dirty="0" smtClean="0"/>
              <a:t>Female and Male 2010-2011  H. Boyd McWhorter SEC Scholar Athletes of the Year</a:t>
            </a:r>
          </a:p>
          <a:p>
            <a:r>
              <a:rPr lang="en-US" sz="2000" b="1" dirty="0" smtClean="0"/>
              <a:t>Erica </a:t>
            </a:r>
            <a:r>
              <a:rPr lang="en-US" sz="2000" b="1" dirty="0" err="1" smtClean="0"/>
              <a:t>Meissner</a:t>
            </a:r>
            <a:r>
              <a:rPr lang="en-US" sz="2000" b="1" dirty="0" smtClean="0"/>
              <a:t>, Swimming and Diving              FIRST TIME BOTH MALE AND FEMALE </a:t>
            </a:r>
          </a:p>
          <a:p>
            <a:r>
              <a:rPr lang="en-US" sz="2000" b="1" dirty="0" smtClean="0"/>
              <a:t>Dan </a:t>
            </a:r>
            <a:r>
              <a:rPr lang="en-US" sz="2000" b="1" dirty="0" err="1" smtClean="0"/>
              <a:t>Mazzaferro</a:t>
            </a:r>
            <a:r>
              <a:rPr lang="en-US" sz="2000" b="1" dirty="0" smtClean="0"/>
              <a:t>, </a:t>
            </a:r>
            <a:r>
              <a:rPr lang="en-US" sz="2000" b="1" dirty="0" smtClean="0"/>
              <a:t>Swimming and Diving </a:t>
            </a:r>
            <a:r>
              <a:rPr lang="en-US" sz="2000" b="1" dirty="0" smtClean="0"/>
              <a:t>          AWARD WINNERS CAME FROM THE </a:t>
            </a:r>
          </a:p>
          <a:p>
            <a:r>
              <a:rPr lang="en-US" sz="2000" b="1" dirty="0"/>
              <a:t>	</a:t>
            </a:r>
            <a:r>
              <a:rPr lang="en-US" sz="2000" b="1" dirty="0" smtClean="0"/>
              <a:t>					</a:t>
            </a:r>
            <a:r>
              <a:rPr lang="en-US" sz="2000" b="1" dirty="0" smtClean="0"/>
              <a:t>SAME UNIVERSITY</a:t>
            </a:r>
            <a:endParaRPr lang="en-US" sz="2000" b="1" dirty="0"/>
          </a:p>
          <a:p>
            <a:endParaRPr lang="en-US" dirty="0"/>
          </a:p>
        </p:txBody>
      </p:sp>
    </p:spTree>
    <p:extLst>
      <p:ext uri="{BB962C8B-B14F-4D97-AF65-F5344CB8AC3E}">
        <p14:creationId xmlns:p14="http://schemas.microsoft.com/office/powerpoint/2010/main" val="868618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2515" y="71735"/>
            <a:ext cx="7895110" cy="461665"/>
          </a:xfrm>
          <a:prstGeom prst="rect">
            <a:avLst/>
          </a:prstGeom>
          <a:noFill/>
        </p:spPr>
        <p:txBody>
          <a:bodyPr wrap="none" rtlCol="0">
            <a:spAutoFit/>
          </a:bodyPr>
          <a:lstStyle/>
          <a:p>
            <a:r>
              <a:rPr lang="en-US" sz="2400" b="1" dirty="0" smtClean="0"/>
              <a:t>Brad Davis SEC Community Service Postgraduate Scholarship</a:t>
            </a:r>
            <a:endParaRPr lang="en-US" sz="2400" b="1" dirty="0"/>
          </a:p>
        </p:txBody>
      </p:sp>
      <p:sp>
        <p:nvSpPr>
          <p:cNvPr id="3" name="TextBox 2"/>
          <p:cNvSpPr txBox="1"/>
          <p:nvPr/>
        </p:nvSpPr>
        <p:spPr>
          <a:xfrm>
            <a:off x="10212" y="533400"/>
            <a:ext cx="9193927" cy="5601533"/>
          </a:xfrm>
          <a:prstGeom prst="rect">
            <a:avLst/>
          </a:prstGeom>
          <a:noFill/>
        </p:spPr>
        <p:txBody>
          <a:bodyPr wrap="none" rtlCol="0">
            <a:spAutoFit/>
          </a:bodyPr>
          <a:lstStyle/>
          <a:p>
            <a:r>
              <a:rPr lang="en-US" sz="2000" dirty="0" smtClean="0"/>
              <a:t>Recognizes outstanding and meritorious community service achievements by one </a:t>
            </a:r>
          </a:p>
          <a:p>
            <a:r>
              <a:rPr lang="en-US" sz="2000" dirty="0" smtClean="0"/>
              <a:t>male and one female student-athlete during their entire college career.</a:t>
            </a:r>
          </a:p>
          <a:p>
            <a:r>
              <a:rPr lang="en-US" sz="2000" dirty="0"/>
              <a:t>Two from each SEC school, </a:t>
            </a:r>
            <a:r>
              <a:rPr lang="en-US" sz="2000" dirty="0" smtClean="0"/>
              <a:t>$5000 </a:t>
            </a:r>
            <a:r>
              <a:rPr lang="en-US" sz="2000" dirty="0"/>
              <a:t>each</a:t>
            </a:r>
          </a:p>
          <a:p>
            <a:endParaRPr lang="en-US" sz="2000" dirty="0"/>
          </a:p>
          <a:p>
            <a:r>
              <a:rPr lang="en-US" sz="2000" dirty="0" smtClean="0"/>
              <a:t>Minimum cumulative undergraduate GPA of 2.75</a:t>
            </a:r>
          </a:p>
          <a:p>
            <a:endParaRPr lang="en-US" sz="2000" dirty="0"/>
          </a:p>
          <a:p>
            <a:r>
              <a:rPr lang="en-US" sz="2000" dirty="0" smtClean="0"/>
              <a:t>Demonstrated a commitment to serving others in the university or other communities</a:t>
            </a:r>
          </a:p>
          <a:p>
            <a:r>
              <a:rPr lang="en-US" sz="2000" dirty="0" smtClean="0"/>
              <a:t>through participation in various service projects and activities, demonstrated qualities </a:t>
            </a:r>
          </a:p>
          <a:p>
            <a:r>
              <a:rPr lang="en-US" sz="2000" dirty="0" smtClean="0"/>
              <a:t>of leadership bringing credit to the student-athlete, their institution, intercollegiate </a:t>
            </a:r>
          </a:p>
          <a:p>
            <a:r>
              <a:rPr lang="en-US" sz="2000" dirty="0" smtClean="0"/>
              <a:t>athletics, and the goals and objectives of higher education.</a:t>
            </a:r>
          </a:p>
          <a:p>
            <a:endParaRPr lang="en-US" sz="2000" dirty="0"/>
          </a:p>
          <a:p>
            <a:r>
              <a:rPr lang="en-US" sz="2000" dirty="0"/>
              <a:t>The 24 SEC student-athletes then compete for </a:t>
            </a:r>
            <a:r>
              <a:rPr lang="en-US" sz="2000" dirty="0" smtClean="0"/>
              <a:t>Service Leader </a:t>
            </a:r>
            <a:r>
              <a:rPr lang="en-US" sz="2000" dirty="0"/>
              <a:t>of the Year </a:t>
            </a:r>
            <a:r>
              <a:rPr lang="en-US" sz="2000" dirty="0" smtClean="0"/>
              <a:t>determined</a:t>
            </a:r>
            <a:endParaRPr lang="en-US" sz="2000" dirty="0"/>
          </a:p>
          <a:p>
            <a:r>
              <a:rPr lang="en-US" sz="2000" dirty="0"/>
              <a:t>by the SEC FARs </a:t>
            </a:r>
            <a:r>
              <a:rPr lang="en-US" sz="2000" dirty="0" smtClean="0"/>
              <a:t>at </a:t>
            </a:r>
            <a:r>
              <a:rPr lang="en-US" sz="2000" dirty="0"/>
              <a:t>their March meeting.  </a:t>
            </a:r>
            <a:r>
              <a:rPr lang="en-US" sz="2000" dirty="0" smtClean="0"/>
              <a:t>     </a:t>
            </a:r>
            <a:r>
              <a:rPr lang="en-US" sz="2000" dirty="0"/>
              <a:t>2 students chosen - </a:t>
            </a:r>
            <a:r>
              <a:rPr lang="en-US" sz="2000" dirty="0" smtClean="0"/>
              <a:t>$10,000 each</a:t>
            </a:r>
          </a:p>
          <a:p>
            <a:endParaRPr lang="en-US" sz="2000" dirty="0" smtClean="0"/>
          </a:p>
          <a:p>
            <a:endParaRPr lang="en-US" sz="2000" dirty="0" smtClean="0"/>
          </a:p>
          <a:p>
            <a:endParaRPr lang="en-US" sz="2000" dirty="0"/>
          </a:p>
          <a:p>
            <a:endParaRPr lang="en-US" sz="2000" dirty="0"/>
          </a:p>
          <a:p>
            <a:endParaRPr lang="en-US" dirty="0"/>
          </a:p>
        </p:txBody>
      </p:sp>
      <p:sp>
        <p:nvSpPr>
          <p:cNvPr id="4" name="TextBox 3"/>
          <p:cNvSpPr txBox="1"/>
          <p:nvPr/>
        </p:nvSpPr>
        <p:spPr>
          <a:xfrm>
            <a:off x="68312" y="5149122"/>
            <a:ext cx="8733866" cy="1015663"/>
          </a:xfrm>
          <a:prstGeom prst="rect">
            <a:avLst/>
          </a:prstGeom>
          <a:noFill/>
        </p:spPr>
        <p:txBody>
          <a:bodyPr wrap="none" rtlCol="0">
            <a:spAutoFit/>
          </a:bodyPr>
          <a:lstStyle/>
          <a:p>
            <a:r>
              <a:rPr lang="en-US" sz="2000" b="1" dirty="0" smtClean="0"/>
              <a:t>2012 AU </a:t>
            </a:r>
            <a:r>
              <a:rPr lang="en-US" sz="2000" b="1" dirty="0" smtClean="0"/>
              <a:t>recipients </a:t>
            </a:r>
            <a:r>
              <a:rPr lang="en-US" b="1" dirty="0" smtClean="0"/>
              <a:t>(will compete with other SEC winners for Service Leader of the Year)</a:t>
            </a:r>
          </a:p>
          <a:p>
            <a:r>
              <a:rPr lang="en-US" sz="2000" b="1" dirty="0" smtClean="0"/>
              <a:t>Laura Lane, Gymnastics</a:t>
            </a:r>
            <a:endParaRPr lang="en-US" sz="2000" b="1" dirty="0" smtClean="0"/>
          </a:p>
          <a:p>
            <a:r>
              <a:rPr lang="en-US" sz="2000" b="1" dirty="0" smtClean="0"/>
              <a:t>John Stembridge, Golf</a:t>
            </a:r>
            <a:endParaRPr lang="en-US" sz="2400" b="1" dirty="0"/>
          </a:p>
        </p:txBody>
      </p:sp>
    </p:spTree>
    <p:extLst>
      <p:ext uri="{BB962C8B-B14F-4D97-AF65-F5344CB8AC3E}">
        <p14:creationId xmlns:p14="http://schemas.microsoft.com/office/powerpoint/2010/main" val="36684272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180" y="366074"/>
            <a:ext cx="8591839" cy="523220"/>
          </a:xfrm>
          <a:prstGeom prst="rect">
            <a:avLst/>
          </a:prstGeom>
          <a:noFill/>
        </p:spPr>
        <p:txBody>
          <a:bodyPr wrap="none" rtlCol="0">
            <a:spAutoFit/>
          </a:bodyPr>
          <a:lstStyle/>
          <a:p>
            <a:r>
              <a:rPr lang="en-US" sz="2800" b="1" dirty="0" smtClean="0"/>
              <a:t>Auburn University Student Athletes    Fall Semester 2011</a:t>
            </a:r>
            <a:endParaRPr lang="en-US" sz="2800" b="1" dirty="0"/>
          </a:p>
        </p:txBody>
      </p:sp>
      <p:sp>
        <p:nvSpPr>
          <p:cNvPr id="3" name="TextBox 2"/>
          <p:cNvSpPr txBox="1"/>
          <p:nvPr/>
        </p:nvSpPr>
        <p:spPr>
          <a:xfrm>
            <a:off x="152400" y="1600199"/>
            <a:ext cx="8915400" cy="3693319"/>
          </a:xfrm>
          <a:prstGeom prst="rect">
            <a:avLst/>
          </a:prstGeom>
          <a:noFill/>
        </p:spPr>
        <p:txBody>
          <a:bodyPr wrap="square" rtlCol="0">
            <a:spAutoFit/>
          </a:bodyPr>
          <a:lstStyle/>
          <a:p>
            <a:r>
              <a:rPr lang="en-US" sz="2400" dirty="0" smtClean="0"/>
              <a:t>Average Team GPA for Semester				2.98</a:t>
            </a:r>
          </a:p>
          <a:p>
            <a:r>
              <a:rPr lang="en-US" sz="2400" dirty="0" smtClean="0"/>
              <a:t>Average Team Cumulative GPA				3.04</a:t>
            </a:r>
          </a:p>
          <a:p>
            <a:r>
              <a:rPr lang="en-US" sz="2400" dirty="0" smtClean="0"/>
              <a:t>Average Individual Student Athlete GPA for Semester	2.87</a:t>
            </a:r>
          </a:p>
          <a:p>
            <a:r>
              <a:rPr lang="en-US" sz="2400" dirty="0" smtClean="0"/>
              <a:t>Average Individual Student Athlete Cumulative GPA		2.93</a:t>
            </a:r>
          </a:p>
          <a:p>
            <a:r>
              <a:rPr lang="en-US" sz="2400" dirty="0" smtClean="0"/>
              <a:t>Total Student Athletes with 3.00+ 			          263 (52.08%)</a:t>
            </a:r>
          </a:p>
          <a:p>
            <a:r>
              <a:rPr lang="en-US" sz="2400" dirty="0" smtClean="0"/>
              <a:t>Top Team GPA for the Semester	Men’s Cross Country 	3.46</a:t>
            </a:r>
          </a:p>
          <a:p>
            <a:r>
              <a:rPr lang="en-US" sz="2400" dirty="0" smtClean="0"/>
              <a:t>Top Team Cumulative GPA		Men’s Cross Country 	3.49</a:t>
            </a:r>
          </a:p>
          <a:p>
            <a:r>
              <a:rPr lang="en-US" sz="2400" dirty="0" smtClean="0"/>
              <a:t>Team with most 3.00+ GPAs		Equestrian 		 32</a:t>
            </a:r>
          </a:p>
          <a:p>
            <a:r>
              <a:rPr lang="en-US" sz="2400" dirty="0" smtClean="0"/>
              <a:t>Team with Highest % 3.00+ GPAs	Men’s Golf 		93.33%</a:t>
            </a:r>
          </a:p>
          <a:p>
            <a:endParaRPr lang="en-US" dirty="0"/>
          </a:p>
        </p:txBody>
      </p:sp>
    </p:spTree>
    <p:extLst>
      <p:ext uri="{BB962C8B-B14F-4D97-AF65-F5344CB8AC3E}">
        <p14:creationId xmlns:p14="http://schemas.microsoft.com/office/powerpoint/2010/main" val="3243771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3809999"/>
            <a:ext cx="4525534" cy="461665"/>
          </a:xfrm>
          <a:prstGeom prst="rect">
            <a:avLst/>
          </a:prstGeom>
          <a:noFill/>
        </p:spPr>
        <p:txBody>
          <a:bodyPr wrap="none" rtlCol="0">
            <a:spAutoFit/>
          </a:bodyPr>
          <a:lstStyle/>
          <a:p>
            <a:r>
              <a:rPr lang="en-US" sz="2400" dirty="0"/>
              <a:t>http://www.auburntigers.com/cia/</a:t>
            </a:r>
          </a:p>
        </p:txBody>
      </p:sp>
      <p:sp>
        <p:nvSpPr>
          <p:cNvPr id="3" name="TextBox 2"/>
          <p:cNvSpPr txBox="1"/>
          <p:nvPr/>
        </p:nvSpPr>
        <p:spPr>
          <a:xfrm>
            <a:off x="457200" y="228600"/>
            <a:ext cx="8362289" cy="461665"/>
          </a:xfrm>
          <a:prstGeom prst="rect">
            <a:avLst/>
          </a:prstGeom>
          <a:noFill/>
        </p:spPr>
        <p:txBody>
          <a:bodyPr wrap="none" rtlCol="0">
            <a:spAutoFit/>
          </a:bodyPr>
          <a:lstStyle/>
          <a:p>
            <a:r>
              <a:rPr lang="en-US" sz="2400" b="1" dirty="0"/>
              <a:t>Athletics Department Seminar </a:t>
            </a:r>
            <a:r>
              <a:rPr lang="en-US" sz="2400" b="1" dirty="0" smtClean="0"/>
              <a:t>Series – Subcommittee of the CIA</a:t>
            </a:r>
            <a:endParaRPr lang="en-US" sz="2400" b="1" dirty="0"/>
          </a:p>
        </p:txBody>
      </p:sp>
      <p:sp>
        <p:nvSpPr>
          <p:cNvPr id="4" name="TextBox 3"/>
          <p:cNvSpPr txBox="1"/>
          <p:nvPr/>
        </p:nvSpPr>
        <p:spPr>
          <a:xfrm>
            <a:off x="152400" y="990600"/>
            <a:ext cx="8560613" cy="2523768"/>
          </a:xfrm>
          <a:prstGeom prst="rect">
            <a:avLst/>
          </a:prstGeom>
          <a:noFill/>
        </p:spPr>
        <p:txBody>
          <a:bodyPr wrap="none" rtlCol="0">
            <a:spAutoFit/>
          </a:bodyPr>
          <a:lstStyle/>
          <a:p>
            <a:r>
              <a:rPr lang="en-US" sz="2000" b="1" dirty="0" smtClean="0"/>
              <a:t>Purpose:</a:t>
            </a:r>
            <a:r>
              <a:rPr lang="en-US" sz="2000" dirty="0" smtClean="0"/>
              <a:t> </a:t>
            </a:r>
            <a:endParaRPr lang="en-US" sz="2000" dirty="0"/>
          </a:p>
          <a:p>
            <a:r>
              <a:rPr lang="en-US" sz="2000" dirty="0" smtClean="0"/>
              <a:t>Develop </a:t>
            </a:r>
            <a:r>
              <a:rPr lang="en-US" sz="2000" dirty="0"/>
              <a:t>a series of topics aimed at educating Auburn University faculty and </a:t>
            </a:r>
            <a:r>
              <a:rPr lang="en-US" sz="2000" dirty="0" smtClean="0"/>
              <a:t>staff</a:t>
            </a:r>
          </a:p>
          <a:p>
            <a:r>
              <a:rPr lang="en-US" sz="2000" dirty="0" smtClean="0"/>
              <a:t> </a:t>
            </a:r>
            <a:r>
              <a:rPr lang="en-US" sz="2000" dirty="0"/>
              <a:t>about </a:t>
            </a:r>
            <a:r>
              <a:rPr lang="en-US" sz="2000" dirty="0" smtClean="0"/>
              <a:t>Athletics </a:t>
            </a:r>
            <a:r>
              <a:rPr lang="en-US" sz="2000" dirty="0"/>
              <a:t>Department policies and activities.</a:t>
            </a:r>
          </a:p>
          <a:p>
            <a:pPr lvl="0"/>
            <a:r>
              <a:rPr lang="en-US" sz="2000" dirty="0"/>
              <a:t>Assist Athletics Department personnel with the development of presentations.</a:t>
            </a:r>
          </a:p>
          <a:p>
            <a:pPr lvl="0"/>
            <a:r>
              <a:rPr lang="en-US" sz="2000" dirty="0"/>
              <a:t>Plan/advertise the location and times for presentations.</a:t>
            </a:r>
          </a:p>
          <a:p>
            <a:pPr lvl="0"/>
            <a:r>
              <a:rPr lang="en-US" sz="2000" dirty="0"/>
              <a:t>Arrange for recording of seminars for future availability on-line.</a:t>
            </a:r>
          </a:p>
          <a:p>
            <a:pPr lvl="0"/>
            <a:r>
              <a:rPr lang="en-US" sz="2000" dirty="0"/>
              <a:t>Develop an evaluation document for seminar attendees.</a:t>
            </a:r>
          </a:p>
          <a:p>
            <a:endParaRPr lang="en-US" dirty="0"/>
          </a:p>
        </p:txBody>
      </p:sp>
    </p:spTree>
    <p:extLst>
      <p:ext uri="{BB962C8B-B14F-4D97-AF65-F5344CB8AC3E}">
        <p14:creationId xmlns:p14="http://schemas.microsoft.com/office/powerpoint/2010/main" val="957734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5705344" cy="523220"/>
          </a:xfrm>
          <a:prstGeom prst="rect">
            <a:avLst/>
          </a:prstGeom>
          <a:noFill/>
        </p:spPr>
        <p:txBody>
          <a:bodyPr wrap="none" rtlCol="0">
            <a:spAutoFit/>
          </a:bodyPr>
          <a:lstStyle/>
          <a:p>
            <a:r>
              <a:rPr lang="en-US" sz="2800" b="1" dirty="0" smtClean="0"/>
              <a:t>SEC Faculty Athletics Representatives</a:t>
            </a:r>
            <a:endParaRPr lang="en-US" sz="2800" b="1" dirty="0"/>
          </a:p>
        </p:txBody>
      </p:sp>
      <p:sp>
        <p:nvSpPr>
          <p:cNvPr id="3" name="TextBox 2"/>
          <p:cNvSpPr txBox="1"/>
          <p:nvPr/>
        </p:nvSpPr>
        <p:spPr>
          <a:xfrm>
            <a:off x="0" y="1295400"/>
            <a:ext cx="9160782" cy="1323439"/>
          </a:xfrm>
          <a:prstGeom prst="rect">
            <a:avLst/>
          </a:prstGeom>
          <a:noFill/>
        </p:spPr>
        <p:txBody>
          <a:bodyPr wrap="square" rtlCol="0">
            <a:spAutoFit/>
          </a:bodyPr>
          <a:lstStyle/>
          <a:p>
            <a:r>
              <a:rPr lang="en-US" sz="2000" dirty="0" smtClean="0"/>
              <a:t>Provosts		  	  1  	Vanderbilt</a:t>
            </a:r>
          </a:p>
          <a:p>
            <a:r>
              <a:rPr lang="en-US" sz="2000" dirty="0" smtClean="0"/>
              <a:t>Associate Deans        	  2  	Alabama, University of Mississippi</a:t>
            </a:r>
          </a:p>
          <a:p>
            <a:r>
              <a:rPr lang="en-US" sz="2000" dirty="0" smtClean="0"/>
              <a:t>Department Heads/Chairs   4  	Arkansas, Florida, Mississippi State, Tennessee</a:t>
            </a:r>
          </a:p>
          <a:p>
            <a:r>
              <a:rPr lang="en-US" sz="2000" dirty="0" smtClean="0"/>
              <a:t>Professors	  	   5  	Auburn, Georgia, LSU, Kentucky, S. Carolina </a:t>
            </a:r>
            <a:endParaRPr lang="en-US" sz="2000" dirty="0"/>
          </a:p>
        </p:txBody>
      </p:sp>
      <p:sp>
        <p:nvSpPr>
          <p:cNvPr id="4" name="TextBox 3"/>
          <p:cNvSpPr txBox="1"/>
          <p:nvPr/>
        </p:nvSpPr>
        <p:spPr>
          <a:xfrm>
            <a:off x="304800" y="2971800"/>
            <a:ext cx="4007828" cy="3170099"/>
          </a:xfrm>
          <a:prstGeom prst="rect">
            <a:avLst/>
          </a:prstGeom>
          <a:noFill/>
        </p:spPr>
        <p:txBody>
          <a:bodyPr wrap="none" rtlCol="0">
            <a:spAutoFit/>
          </a:bodyPr>
          <a:lstStyle/>
          <a:p>
            <a:r>
              <a:rPr lang="en-US" sz="2000" dirty="0" smtClean="0"/>
              <a:t>Engineering			1</a:t>
            </a:r>
          </a:p>
          <a:p>
            <a:r>
              <a:rPr lang="en-US" sz="2000" dirty="0" smtClean="0"/>
              <a:t>Kinesiology			1</a:t>
            </a:r>
          </a:p>
          <a:p>
            <a:r>
              <a:rPr lang="en-US" sz="2000" dirty="0" smtClean="0"/>
              <a:t>Sports Management		1</a:t>
            </a:r>
          </a:p>
          <a:p>
            <a:r>
              <a:rPr lang="en-US" sz="2000" dirty="0" smtClean="0"/>
              <a:t>Law				3</a:t>
            </a:r>
          </a:p>
          <a:p>
            <a:r>
              <a:rPr lang="en-US" sz="2000" dirty="0" smtClean="0"/>
              <a:t>English				1</a:t>
            </a:r>
          </a:p>
          <a:p>
            <a:r>
              <a:rPr lang="en-US" sz="2000" dirty="0" smtClean="0"/>
              <a:t>Ag Economics			1</a:t>
            </a:r>
          </a:p>
          <a:p>
            <a:r>
              <a:rPr lang="en-US" sz="2000" dirty="0" smtClean="0"/>
              <a:t>Accounting			1</a:t>
            </a:r>
          </a:p>
          <a:p>
            <a:r>
              <a:rPr lang="en-US" sz="2000" dirty="0" smtClean="0"/>
              <a:t>Educational Leadership		1</a:t>
            </a:r>
          </a:p>
          <a:p>
            <a:r>
              <a:rPr lang="en-US" sz="2000" dirty="0" smtClean="0"/>
              <a:t>Psychology			1</a:t>
            </a:r>
          </a:p>
          <a:p>
            <a:r>
              <a:rPr lang="en-US" sz="2000" dirty="0" smtClean="0"/>
              <a:t>Veterinary Medicine		1</a:t>
            </a:r>
            <a:endParaRPr lang="en-US" sz="2000" dirty="0"/>
          </a:p>
        </p:txBody>
      </p:sp>
    </p:spTree>
    <p:extLst>
      <p:ext uri="{BB962C8B-B14F-4D97-AF65-F5344CB8AC3E}">
        <p14:creationId xmlns:p14="http://schemas.microsoft.com/office/powerpoint/2010/main" val="3625233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9301392" cy="6740307"/>
          </a:xfrm>
          <a:prstGeom prst="rect">
            <a:avLst/>
          </a:prstGeom>
          <a:noFill/>
        </p:spPr>
        <p:txBody>
          <a:bodyPr wrap="none" rtlCol="0">
            <a:spAutoFit/>
          </a:bodyPr>
          <a:lstStyle/>
          <a:p>
            <a:r>
              <a:rPr lang="en-US" sz="1600" dirty="0" smtClean="0"/>
              <a:t>Kevin Whitaker, </a:t>
            </a:r>
            <a:r>
              <a:rPr lang="en-US" sz="1600" dirty="0"/>
              <a:t>University of Alabama, </a:t>
            </a:r>
            <a:r>
              <a:rPr lang="en-US" sz="1600" dirty="0" smtClean="0"/>
              <a:t> Associate Dean for Academic Programs, Associate Professor of </a:t>
            </a:r>
          </a:p>
          <a:p>
            <a:r>
              <a:rPr lang="en-US" sz="1600" dirty="0" smtClean="0"/>
              <a:t>Aerospace Engineering and Mechanics </a:t>
            </a:r>
          </a:p>
          <a:p>
            <a:r>
              <a:rPr lang="en-US" sz="1600" dirty="0"/>
              <a:t> </a:t>
            </a:r>
          </a:p>
          <a:p>
            <a:r>
              <a:rPr lang="en-US" sz="1600" dirty="0"/>
              <a:t>Sharon Hunt, University of Arkansas, Department Head, Department of Health Science, </a:t>
            </a:r>
            <a:r>
              <a:rPr lang="en-US" sz="1600" dirty="0" smtClean="0"/>
              <a:t>Kinesiology</a:t>
            </a:r>
            <a:r>
              <a:rPr lang="en-US" sz="1600" dirty="0"/>
              <a:t>, </a:t>
            </a:r>
            <a:endParaRPr lang="en-US" sz="1600" dirty="0" smtClean="0"/>
          </a:p>
          <a:p>
            <a:r>
              <a:rPr lang="en-US" sz="1600" dirty="0" smtClean="0"/>
              <a:t>Recreation </a:t>
            </a:r>
            <a:r>
              <a:rPr lang="en-US" sz="1600" dirty="0"/>
              <a:t>and Dance  </a:t>
            </a:r>
          </a:p>
          <a:p>
            <a:r>
              <a:rPr lang="en-US" sz="1600" dirty="0"/>
              <a:t> </a:t>
            </a:r>
          </a:p>
          <a:p>
            <a:r>
              <a:rPr lang="en-US" sz="1600" dirty="0"/>
              <a:t>Michael Sagas , University of Florida, Professor </a:t>
            </a:r>
            <a:r>
              <a:rPr lang="en-US" sz="1600" dirty="0" smtClean="0"/>
              <a:t>and Chair, Department of Tourism, Recreation, and Sport</a:t>
            </a:r>
          </a:p>
          <a:p>
            <a:r>
              <a:rPr lang="en-US" sz="1600" dirty="0" smtClean="0"/>
              <a:t>Management</a:t>
            </a:r>
            <a:endParaRPr lang="en-US" sz="1600" dirty="0"/>
          </a:p>
          <a:p>
            <a:r>
              <a:rPr lang="en-US" sz="1600" dirty="0"/>
              <a:t> </a:t>
            </a:r>
          </a:p>
          <a:p>
            <a:r>
              <a:rPr lang="en-US" sz="1600" dirty="0"/>
              <a:t>David Shipley, University of Georgia, Former Law School Dean, Professor of Law</a:t>
            </a:r>
          </a:p>
          <a:p>
            <a:r>
              <a:rPr lang="en-US" sz="1600" dirty="0"/>
              <a:t> </a:t>
            </a:r>
          </a:p>
          <a:p>
            <a:r>
              <a:rPr lang="en-US" sz="1600" dirty="0"/>
              <a:t>Joseph Fink, University of Kentucky, Professor of Pharmacy Law and Policy (has </a:t>
            </a:r>
            <a:r>
              <a:rPr lang="en-US" sz="1600" dirty="0" smtClean="0"/>
              <a:t>Pharmacy  </a:t>
            </a:r>
            <a:r>
              <a:rPr lang="en-US" sz="1600" dirty="0"/>
              <a:t>degree and </a:t>
            </a:r>
            <a:endParaRPr lang="en-US" sz="1600" dirty="0" smtClean="0"/>
          </a:p>
          <a:p>
            <a:r>
              <a:rPr lang="en-US" sz="1600" dirty="0" smtClean="0"/>
              <a:t>Doctor </a:t>
            </a:r>
            <a:r>
              <a:rPr lang="en-US" sz="1600" dirty="0"/>
              <a:t>of Law degree)</a:t>
            </a:r>
          </a:p>
          <a:p>
            <a:r>
              <a:rPr lang="en-US" sz="1600" dirty="0"/>
              <a:t> </a:t>
            </a:r>
          </a:p>
          <a:p>
            <a:r>
              <a:rPr lang="en-US" sz="1600" dirty="0" smtClean="0"/>
              <a:t>Bill </a:t>
            </a:r>
            <a:r>
              <a:rPr lang="en-US" sz="1600" dirty="0" err="1" smtClean="0"/>
              <a:t>Demastes</a:t>
            </a:r>
            <a:r>
              <a:rPr lang="en-US" sz="1600" dirty="0" smtClean="0"/>
              <a:t>, </a:t>
            </a:r>
            <a:r>
              <a:rPr lang="en-US" sz="1600" dirty="0"/>
              <a:t>Louisiana State University, </a:t>
            </a:r>
            <a:r>
              <a:rPr lang="en-US" sz="1600" dirty="0" smtClean="0"/>
              <a:t> Alumni Professor of English</a:t>
            </a:r>
            <a:endParaRPr lang="en-US" sz="1600" dirty="0"/>
          </a:p>
          <a:p>
            <a:r>
              <a:rPr lang="en-US" sz="1600" dirty="0"/>
              <a:t> </a:t>
            </a:r>
          </a:p>
          <a:p>
            <a:r>
              <a:rPr lang="en-US" sz="1600" dirty="0"/>
              <a:t>Ron </a:t>
            </a:r>
            <a:r>
              <a:rPr lang="en-US" sz="1600" dirty="0" err="1"/>
              <a:t>Rychlak</a:t>
            </a:r>
            <a:r>
              <a:rPr lang="en-US" sz="1600" dirty="0"/>
              <a:t>, University of Mississippi, Associate Dean for Academic Affairs and Professor of Law</a:t>
            </a:r>
          </a:p>
          <a:p>
            <a:r>
              <a:rPr lang="en-US" sz="1600" dirty="0"/>
              <a:t> </a:t>
            </a:r>
          </a:p>
          <a:p>
            <a:r>
              <a:rPr lang="en-US" sz="1600" dirty="0"/>
              <a:t>Steve Turner, Mississippi State, Department Head and Professor, Department of Agricultural Economics</a:t>
            </a:r>
          </a:p>
          <a:p>
            <a:r>
              <a:rPr lang="en-US" sz="1600" dirty="0"/>
              <a:t> </a:t>
            </a:r>
          </a:p>
          <a:p>
            <a:r>
              <a:rPr lang="en-US" sz="1600" dirty="0"/>
              <a:t>Zach </a:t>
            </a:r>
            <a:r>
              <a:rPr lang="en-US" sz="1600" dirty="0" err="1"/>
              <a:t>Kelehear</a:t>
            </a:r>
            <a:r>
              <a:rPr lang="en-US" sz="1600" dirty="0"/>
              <a:t>, University of South Carolina, Professor of Educational Leadership and Policies</a:t>
            </a:r>
          </a:p>
          <a:p>
            <a:r>
              <a:rPr lang="en-US" sz="1600" dirty="0"/>
              <a:t> </a:t>
            </a:r>
          </a:p>
          <a:p>
            <a:r>
              <a:rPr lang="en-US" sz="1600" dirty="0"/>
              <a:t>Dan Murphy, University of Tennessee, Professor and Department Head, Accounting and Information </a:t>
            </a:r>
            <a:endParaRPr lang="en-US" sz="1600" dirty="0" smtClean="0"/>
          </a:p>
          <a:p>
            <a:r>
              <a:rPr lang="en-US" sz="1600" dirty="0"/>
              <a:t> </a:t>
            </a:r>
            <a:r>
              <a:rPr lang="en-US" sz="1600" dirty="0" smtClean="0"/>
              <a:t>  Management</a:t>
            </a:r>
            <a:endParaRPr lang="en-US" sz="1600" dirty="0"/>
          </a:p>
          <a:p>
            <a:r>
              <a:rPr lang="en-US" sz="1600" dirty="0"/>
              <a:t> </a:t>
            </a:r>
          </a:p>
          <a:p>
            <a:r>
              <a:rPr lang="en-US" sz="1600" dirty="0"/>
              <a:t>Richard McCarty, Vanderbilt, Provost and Vice Chancellor for Academic Affairs and Professor of </a:t>
            </a:r>
            <a:r>
              <a:rPr lang="en-US" sz="1600" dirty="0" smtClean="0"/>
              <a:t>Psychology</a:t>
            </a:r>
            <a:endParaRPr lang="en-US" dirty="0"/>
          </a:p>
        </p:txBody>
      </p:sp>
    </p:spTree>
    <p:extLst>
      <p:ext uri="{BB962C8B-B14F-4D97-AF65-F5344CB8AC3E}">
        <p14:creationId xmlns:p14="http://schemas.microsoft.com/office/powerpoint/2010/main" val="28548038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336" y="1219199"/>
            <a:ext cx="8636082" cy="646331"/>
          </a:xfrm>
          <a:prstGeom prst="rect">
            <a:avLst/>
          </a:prstGeom>
          <a:noFill/>
        </p:spPr>
        <p:txBody>
          <a:bodyPr wrap="none" rtlCol="0">
            <a:spAutoFit/>
          </a:bodyPr>
          <a:lstStyle/>
          <a:p>
            <a:r>
              <a:rPr lang="en-US" dirty="0" smtClean="0"/>
              <a:t>Tom Adair, Texas A&amp;M, Professor, Department of Physics and Astronomy</a:t>
            </a:r>
          </a:p>
          <a:p>
            <a:r>
              <a:rPr lang="en-US" dirty="0" smtClean="0"/>
              <a:t>Lori Franz	, University of Missouri, Professor, Management, </a:t>
            </a:r>
            <a:r>
              <a:rPr lang="en-US" dirty="0" err="1" smtClean="0"/>
              <a:t>Trulaske</a:t>
            </a:r>
            <a:r>
              <a:rPr lang="en-US" dirty="0" smtClean="0"/>
              <a:t> College of Business</a:t>
            </a:r>
            <a:endParaRPr lang="en-US" dirty="0"/>
          </a:p>
        </p:txBody>
      </p:sp>
      <p:sp>
        <p:nvSpPr>
          <p:cNvPr id="3" name="TextBox 2"/>
          <p:cNvSpPr txBox="1"/>
          <p:nvPr/>
        </p:nvSpPr>
        <p:spPr>
          <a:xfrm>
            <a:off x="1524000" y="380999"/>
            <a:ext cx="4851969" cy="461665"/>
          </a:xfrm>
          <a:prstGeom prst="rect">
            <a:avLst/>
          </a:prstGeom>
          <a:noFill/>
        </p:spPr>
        <p:txBody>
          <a:bodyPr wrap="none" rtlCol="0">
            <a:spAutoFit/>
          </a:bodyPr>
          <a:lstStyle/>
          <a:p>
            <a:r>
              <a:rPr lang="en-US" sz="2400" b="1" dirty="0" smtClean="0"/>
              <a:t>New SEC FARs – Join SEC in July 2012</a:t>
            </a:r>
            <a:endParaRPr lang="en-US" sz="2400" b="1" dirty="0"/>
          </a:p>
        </p:txBody>
      </p:sp>
    </p:spTree>
    <p:extLst>
      <p:ext uri="{BB962C8B-B14F-4D97-AF65-F5344CB8AC3E}">
        <p14:creationId xmlns:p14="http://schemas.microsoft.com/office/powerpoint/2010/main" val="2941507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458200" cy="6186309"/>
          </a:xfrm>
          <a:prstGeom prst="rect">
            <a:avLst/>
          </a:prstGeom>
          <a:noFill/>
        </p:spPr>
        <p:txBody>
          <a:bodyPr wrap="square" rtlCol="0">
            <a:spAutoFit/>
          </a:bodyPr>
          <a:lstStyle/>
          <a:p>
            <a:r>
              <a:rPr lang="en-US" sz="2400" dirty="0" smtClean="0"/>
              <a:t>During their time at Auburn, our student-athletes not only become well-educated, they also develop excellent time management skills and a sense of community that is  unique to Auburn University.  </a:t>
            </a:r>
          </a:p>
          <a:p>
            <a:endParaRPr lang="en-US" sz="2400" dirty="0" smtClean="0"/>
          </a:p>
          <a:p>
            <a:r>
              <a:rPr lang="en-US" sz="2400" dirty="0" smtClean="0"/>
              <a:t>Their success relies on the cooperation of faculty, counselors, coaches, sport administrators, and the students themselves.</a:t>
            </a:r>
          </a:p>
          <a:p>
            <a:endParaRPr lang="en-US" sz="2400" dirty="0"/>
          </a:p>
          <a:p>
            <a:r>
              <a:rPr lang="en-US" sz="2400" dirty="0" smtClean="0"/>
              <a:t>Student athletes cannot succeed without being both academically</a:t>
            </a:r>
          </a:p>
          <a:p>
            <a:r>
              <a:rPr lang="en-US" sz="2400" dirty="0" smtClean="0"/>
              <a:t>and athletically prepared.</a:t>
            </a:r>
          </a:p>
          <a:p>
            <a:endParaRPr lang="en-US" sz="2400" dirty="0"/>
          </a:p>
          <a:p>
            <a:r>
              <a:rPr lang="en-US" sz="2400" dirty="0" smtClean="0"/>
              <a:t>Thanks to the faculty and staff who have helped and continue to help inspire our students to be the best that they can be, in the classroom and on the playing field (court, track, pool, horse).</a:t>
            </a:r>
          </a:p>
          <a:p>
            <a:endParaRPr lang="en-US" sz="2400" dirty="0"/>
          </a:p>
          <a:p>
            <a:endParaRPr lang="en-US" sz="2400" dirty="0"/>
          </a:p>
          <a:p>
            <a:endParaRPr lang="en-US" dirty="0" smtClean="0"/>
          </a:p>
          <a:p>
            <a:endParaRPr lang="en-US" dirty="0" smtClean="0"/>
          </a:p>
        </p:txBody>
      </p:sp>
    </p:spTree>
    <p:extLst>
      <p:ext uri="{BB962C8B-B14F-4D97-AF65-F5344CB8AC3E}">
        <p14:creationId xmlns:p14="http://schemas.microsoft.com/office/powerpoint/2010/main" val="39545821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28600"/>
            <a:ext cx="4267200" cy="645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989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67177"/>
            <a:ext cx="9278437" cy="4585871"/>
          </a:xfrm>
          <a:prstGeom prst="rect">
            <a:avLst/>
          </a:prstGeom>
          <a:noFill/>
        </p:spPr>
        <p:txBody>
          <a:bodyPr wrap="none" rtlCol="0">
            <a:spAutoFit/>
          </a:bodyPr>
          <a:lstStyle/>
          <a:p>
            <a:r>
              <a:rPr lang="en-US" sz="2800" b="1" u="sng" dirty="0"/>
              <a:t>Subcommittees of the Committee on Intercollegiate Athletics</a:t>
            </a:r>
            <a:endParaRPr lang="en-US" sz="2800" b="1" dirty="0"/>
          </a:p>
          <a:p>
            <a:r>
              <a:rPr lang="en-US" dirty="0"/>
              <a:t>	</a:t>
            </a:r>
            <a:endParaRPr lang="en-US" dirty="0" smtClean="0"/>
          </a:p>
          <a:p>
            <a:endParaRPr lang="en-US" dirty="0"/>
          </a:p>
          <a:p>
            <a:r>
              <a:rPr lang="en-US" sz="2400" dirty="0" smtClean="0"/>
              <a:t>     Academic </a:t>
            </a:r>
            <a:r>
              <a:rPr lang="en-US" sz="2400" dirty="0"/>
              <a:t>Standards </a:t>
            </a:r>
            <a:r>
              <a:rPr lang="en-US" sz="2400" dirty="0" smtClean="0"/>
              <a:t>Subcommittee—Joseph Molnar, </a:t>
            </a:r>
            <a:r>
              <a:rPr lang="en-US" sz="2400" dirty="0" smtClean="0"/>
              <a:t>Chair</a:t>
            </a:r>
          </a:p>
          <a:p>
            <a:r>
              <a:rPr lang="en-US" sz="2400" dirty="0" smtClean="0"/>
              <a:t>     Awards </a:t>
            </a:r>
            <a:r>
              <a:rPr lang="en-US" sz="2400" dirty="0" smtClean="0"/>
              <a:t>Subcommittee—John </a:t>
            </a:r>
            <a:r>
              <a:rPr lang="en-US" sz="2400" dirty="0" err="1" smtClean="0"/>
              <a:t>Carvalho</a:t>
            </a:r>
            <a:r>
              <a:rPr lang="en-US" sz="2400" dirty="0" smtClean="0"/>
              <a:t>, </a:t>
            </a:r>
            <a:r>
              <a:rPr lang="en-US" sz="2400" dirty="0"/>
              <a:t>Chair</a:t>
            </a:r>
          </a:p>
          <a:p>
            <a:r>
              <a:rPr lang="en-US" sz="2400" dirty="0" smtClean="0"/>
              <a:t>     Compliance Subcommittee—Mary K Boudreaux, </a:t>
            </a:r>
            <a:r>
              <a:rPr lang="en-US" sz="2400" dirty="0"/>
              <a:t>Chair</a:t>
            </a:r>
          </a:p>
          <a:p>
            <a:r>
              <a:rPr lang="en-US" sz="2400" dirty="0" smtClean="0"/>
              <a:t>     Drug </a:t>
            </a:r>
            <a:r>
              <a:rPr lang="en-US" sz="2400" dirty="0"/>
              <a:t>Education/Testing Advisory Group—Randall Clark, Chair</a:t>
            </a:r>
          </a:p>
          <a:p>
            <a:r>
              <a:rPr lang="en-US" sz="2400" dirty="0" smtClean="0"/>
              <a:t>     Equity</a:t>
            </a:r>
            <a:r>
              <a:rPr lang="en-US" sz="2400" dirty="0"/>
              <a:t>, Welfare, and Sportsmanship </a:t>
            </a:r>
            <a:r>
              <a:rPr lang="en-US" sz="2400" dirty="0" smtClean="0"/>
              <a:t>—Barbara Wilder, </a:t>
            </a:r>
            <a:r>
              <a:rPr lang="en-US" sz="2400" dirty="0"/>
              <a:t>Chair</a:t>
            </a:r>
          </a:p>
          <a:p>
            <a:r>
              <a:rPr lang="en-US" sz="2400" dirty="0" smtClean="0"/>
              <a:t>     Priority </a:t>
            </a:r>
            <a:r>
              <a:rPr lang="en-US" sz="2400" dirty="0"/>
              <a:t>and Seating </a:t>
            </a:r>
            <a:r>
              <a:rPr lang="en-US" sz="2400" dirty="0" smtClean="0"/>
              <a:t>Subcommittee—John </a:t>
            </a:r>
            <a:r>
              <a:rPr lang="en-US" sz="2400" dirty="0" err="1" smtClean="0"/>
              <a:t>Saye</a:t>
            </a:r>
            <a:r>
              <a:rPr lang="en-US" sz="2400" dirty="0" smtClean="0"/>
              <a:t>, </a:t>
            </a:r>
            <a:r>
              <a:rPr lang="en-US" sz="2400" dirty="0" smtClean="0"/>
              <a:t>Chair</a:t>
            </a:r>
          </a:p>
          <a:p>
            <a:r>
              <a:rPr lang="en-US" sz="2400" dirty="0" smtClean="0"/>
              <a:t>     Athletics Department Seminar Series – Barbara </a:t>
            </a:r>
            <a:r>
              <a:rPr lang="en-US" sz="2400" dirty="0" err="1" smtClean="0"/>
              <a:t>Struempler</a:t>
            </a:r>
            <a:r>
              <a:rPr lang="en-US" sz="2400" dirty="0" smtClean="0"/>
              <a:t>, Chair</a:t>
            </a:r>
            <a:endParaRPr lang="en-US" sz="2400" dirty="0"/>
          </a:p>
          <a:p>
            <a:r>
              <a:rPr lang="en-US" sz="2400" dirty="0" smtClean="0"/>
              <a:t>     </a:t>
            </a:r>
            <a:endParaRPr lang="en-US" sz="2400" dirty="0"/>
          </a:p>
          <a:p>
            <a:r>
              <a:rPr lang="en-US" dirty="0"/>
              <a:t>	</a:t>
            </a:r>
          </a:p>
          <a:p>
            <a:endParaRPr lang="en-US" dirty="0"/>
          </a:p>
        </p:txBody>
      </p:sp>
    </p:spTree>
    <p:extLst>
      <p:ext uri="{BB962C8B-B14F-4D97-AF65-F5344CB8AC3E}">
        <p14:creationId xmlns:p14="http://schemas.microsoft.com/office/powerpoint/2010/main" val="1393856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860" y="537865"/>
            <a:ext cx="8832995" cy="6832640"/>
          </a:xfrm>
          <a:prstGeom prst="rect">
            <a:avLst/>
          </a:prstGeom>
          <a:noFill/>
        </p:spPr>
        <p:txBody>
          <a:bodyPr wrap="none" rtlCol="0">
            <a:spAutoFit/>
          </a:bodyPr>
          <a:lstStyle/>
          <a:p>
            <a:r>
              <a:rPr lang="en-US" sz="2400" dirty="0"/>
              <a:t>The Division I academic-eligibility model provides a </a:t>
            </a:r>
            <a:r>
              <a:rPr lang="en-US" sz="2400" dirty="0" smtClean="0"/>
              <a:t>set </a:t>
            </a:r>
            <a:r>
              <a:rPr lang="en-US" sz="2400" dirty="0"/>
              <a:t>of standards </a:t>
            </a:r>
            <a:endParaRPr lang="en-US" sz="2400" dirty="0" smtClean="0"/>
          </a:p>
          <a:p>
            <a:r>
              <a:rPr lang="en-US" sz="2400" dirty="0" smtClean="0"/>
              <a:t>that begin </a:t>
            </a:r>
            <a:r>
              <a:rPr lang="en-US" sz="2400" dirty="0"/>
              <a:t>when a high school student is considering becoming a </a:t>
            </a:r>
            <a:endParaRPr lang="en-US" sz="2400" dirty="0" smtClean="0"/>
          </a:p>
          <a:p>
            <a:r>
              <a:rPr lang="en-US" sz="2400" dirty="0" smtClean="0"/>
              <a:t>Division </a:t>
            </a:r>
            <a:r>
              <a:rPr lang="en-US" sz="2400" dirty="0"/>
              <a:t>I student-athlete </a:t>
            </a:r>
            <a:r>
              <a:rPr lang="en-US" sz="2400" dirty="0" smtClean="0"/>
              <a:t>and </a:t>
            </a:r>
            <a:r>
              <a:rPr lang="en-US" sz="2400" dirty="0"/>
              <a:t>end when the student-athlete earns a </a:t>
            </a:r>
            <a:endParaRPr lang="en-US" sz="2400" dirty="0" smtClean="0"/>
          </a:p>
          <a:p>
            <a:r>
              <a:rPr lang="en-US" sz="2400" dirty="0" smtClean="0"/>
              <a:t>degree </a:t>
            </a:r>
            <a:r>
              <a:rPr lang="en-US" sz="2400" dirty="0"/>
              <a:t>from a Division I institution.</a:t>
            </a:r>
          </a:p>
          <a:p>
            <a:endParaRPr lang="en-US" sz="2400" dirty="0" smtClean="0"/>
          </a:p>
          <a:p>
            <a:r>
              <a:rPr lang="en-US" sz="2400" dirty="0" smtClean="0"/>
              <a:t>Before </a:t>
            </a:r>
            <a:r>
              <a:rPr lang="en-US" sz="2400" dirty="0"/>
              <a:t>a high school student can be eligible to play Division I sports, </a:t>
            </a:r>
            <a:endParaRPr lang="en-US" sz="2400" dirty="0" smtClean="0"/>
          </a:p>
          <a:p>
            <a:r>
              <a:rPr lang="en-US" sz="2400" dirty="0" smtClean="0"/>
              <a:t>he </a:t>
            </a:r>
            <a:r>
              <a:rPr lang="en-US" sz="2400" dirty="0"/>
              <a:t>or she must </a:t>
            </a:r>
            <a:r>
              <a:rPr lang="en-US" sz="2400" dirty="0" smtClean="0"/>
              <a:t>meet </a:t>
            </a:r>
            <a:r>
              <a:rPr lang="en-US" sz="2400" dirty="0"/>
              <a:t>academic requirements in high school. </a:t>
            </a:r>
            <a:endParaRPr lang="en-US" sz="2400" dirty="0" smtClean="0"/>
          </a:p>
          <a:p>
            <a:endParaRPr lang="en-US" sz="2400" dirty="0"/>
          </a:p>
          <a:p>
            <a:r>
              <a:rPr lang="en-US" sz="2400" dirty="0" smtClean="0"/>
              <a:t>Those </a:t>
            </a:r>
            <a:r>
              <a:rPr lang="en-US" sz="2400" dirty="0"/>
              <a:t>standards include</a:t>
            </a:r>
            <a:r>
              <a:rPr lang="en-US" sz="2400" dirty="0" smtClean="0"/>
              <a:t>:</a:t>
            </a:r>
            <a:endParaRPr lang="en-US" sz="2400" dirty="0"/>
          </a:p>
          <a:p>
            <a:r>
              <a:rPr lang="en-US" sz="2400" dirty="0"/>
              <a:t>The successful completion of 16 core courses.</a:t>
            </a:r>
          </a:p>
          <a:p>
            <a:r>
              <a:rPr lang="en-US" sz="2400" dirty="0"/>
              <a:t>A sliding-scale combination of grades in high school core courses and </a:t>
            </a:r>
            <a:endParaRPr lang="en-US" sz="2400" dirty="0" smtClean="0"/>
          </a:p>
          <a:p>
            <a:r>
              <a:rPr lang="en-US" sz="2400" dirty="0" smtClean="0"/>
              <a:t>standardized-test </a:t>
            </a:r>
            <a:r>
              <a:rPr lang="en-US" sz="2400" dirty="0"/>
              <a:t>scores</a:t>
            </a:r>
            <a:r>
              <a:rPr lang="en-US" sz="2400" dirty="0" smtClean="0"/>
              <a:t>.</a:t>
            </a:r>
          </a:p>
          <a:p>
            <a:r>
              <a:rPr lang="en-US" sz="2400" dirty="0" smtClean="0"/>
              <a:t>Example</a:t>
            </a:r>
            <a:r>
              <a:rPr lang="en-US" sz="2400" dirty="0"/>
              <a:t>, if a student-athlete earns a 3.0 grade-point average in </a:t>
            </a:r>
            <a:endParaRPr lang="en-US" sz="2400" dirty="0" smtClean="0"/>
          </a:p>
          <a:p>
            <a:r>
              <a:rPr lang="en-US" sz="2400" dirty="0" smtClean="0"/>
              <a:t>core </a:t>
            </a:r>
            <a:r>
              <a:rPr lang="en-US" sz="2400" dirty="0"/>
              <a:t>courses, </a:t>
            </a:r>
            <a:r>
              <a:rPr lang="en-US" sz="2400" dirty="0" smtClean="0"/>
              <a:t>that individual </a:t>
            </a:r>
            <a:r>
              <a:rPr lang="en-US" sz="2400" dirty="0"/>
              <a:t>must score at least 620 on the SAT </a:t>
            </a:r>
            <a:endParaRPr lang="en-US" sz="2400" dirty="0" smtClean="0"/>
          </a:p>
          <a:p>
            <a:r>
              <a:rPr lang="en-US" sz="2400" dirty="0" smtClean="0"/>
              <a:t>or </a:t>
            </a:r>
            <a:r>
              <a:rPr lang="en-US" sz="2400" dirty="0"/>
              <a:t>52 on the ACT. </a:t>
            </a:r>
            <a:r>
              <a:rPr lang="en-US" sz="2400" dirty="0" smtClean="0"/>
              <a:t> As </a:t>
            </a:r>
            <a:r>
              <a:rPr lang="en-US" sz="2400" dirty="0"/>
              <a:t>the GPA increases, the required test score </a:t>
            </a:r>
            <a:endParaRPr lang="en-US" sz="2400" dirty="0" smtClean="0"/>
          </a:p>
          <a:p>
            <a:r>
              <a:rPr lang="en-US" sz="2400" dirty="0" smtClean="0"/>
              <a:t>decreases</a:t>
            </a:r>
            <a:r>
              <a:rPr lang="en-US" sz="2400" dirty="0"/>
              <a:t>, and vice versa</a:t>
            </a:r>
            <a:r>
              <a:rPr lang="en-US" sz="2400" dirty="0" smtClean="0"/>
              <a:t>.</a:t>
            </a:r>
          </a:p>
          <a:p>
            <a:endParaRPr lang="en-US" dirty="0"/>
          </a:p>
          <a:p>
            <a:r>
              <a:rPr lang="en-US" dirty="0"/>
              <a:t> </a:t>
            </a:r>
          </a:p>
          <a:p>
            <a:endParaRPr lang="en-US" dirty="0"/>
          </a:p>
        </p:txBody>
      </p:sp>
      <p:sp>
        <p:nvSpPr>
          <p:cNvPr id="3" name="TextBox 2"/>
          <p:cNvSpPr txBox="1"/>
          <p:nvPr/>
        </p:nvSpPr>
        <p:spPr>
          <a:xfrm>
            <a:off x="304800" y="76200"/>
            <a:ext cx="3434915" cy="461665"/>
          </a:xfrm>
          <a:prstGeom prst="rect">
            <a:avLst/>
          </a:prstGeom>
          <a:noFill/>
        </p:spPr>
        <p:txBody>
          <a:bodyPr wrap="none" rtlCol="0">
            <a:spAutoFit/>
          </a:bodyPr>
          <a:lstStyle/>
          <a:p>
            <a:r>
              <a:rPr lang="en-US" sz="2400" b="1" dirty="0" smtClean="0"/>
              <a:t>Student Athlete Eligibility</a:t>
            </a:r>
            <a:endParaRPr lang="en-US" sz="2400" b="1" dirty="0"/>
          </a:p>
        </p:txBody>
      </p:sp>
      <p:sp>
        <p:nvSpPr>
          <p:cNvPr id="4" name="TextBox 3"/>
          <p:cNvSpPr txBox="1"/>
          <p:nvPr/>
        </p:nvSpPr>
        <p:spPr>
          <a:xfrm>
            <a:off x="457200" y="6488668"/>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3013556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072" y="570300"/>
            <a:ext cx="3188693" cy="6186309"/>
          </a:xfrm>
          <a:prstGeom prst="rect">
            <a:avLst/>
          </a:prstGeom>
          <a:noFill/>
        </p:spPr>
        <p:txBody>
          <a:bodyPr wrap="none" rtlCol="0">
            <a:spAutoFit/>
          </a:bodyPr>
          <a:lstStyle/>
          <a:p>
            <a:r>
              <a:rPr lang="en-US" dirty="0" smtClean="0"/>
              <a:t>3.550 &amp; above         400           37</a:t>
            </a:r>
            <a:endParaRPr lang="en-US" dirty="0"/>
          </a:p>
          <a:p>
            <a:r>
              <a:rPr lang="en-US" dirty="0" smtClean="0"/>
              <a:t>3.525 </a:t>
            </a:r>
            <a:r>
              <a:rPr lang="en-US" dirty="0"/>
              <a:t>	</a:t>
            </a:r>
            <a:r>
              <a:rPr lang="en-US" dirty="0" smtClean="0"/>
              <a:t>	410 </a:t>
            </a:r>
            <a:r>
              <a:rPr lang="en-US" dirty="0"/>
              <a:t>	</a:t>
            </a:r>
            <a:r>
              <a:rPr lang="en-US" dirty="0" smtClean="0"/>
              <a:t>38</a:t>
            </a:r>
            <a:endParaRPr lang="en-US" dirty="0"/>
          </a:p>
          <a:p>
            <a:r>
              <a:rPr lang="en-US" dirty="0" smtClean="0"/>
              <a:t>3.500 </a:t>
            </a:r>
            <a:r>
              <a:rPr lang="en-US" dirty="0"/>
              <a:t>		</a:t>
            </a:r>
            <a:r>
              <a:rPr lang="en-US" dirty="0" smtClean="0"/>
              <a:t>420 </a:t>
            </a:r>
            <a:r>
              <a:rPr lang="en-US" dirty="0"/>
              <a:t>	</a:t>
            </a:r>
            <a:r>
              <a:rPr lang="en-US" dirty="0" smtClean="0"/>
              <a:t>39</a:t>
            </a:r>
            <a:endParaRPr lang="en-US" dirty="0"/>
          </a:p>
          <a:p>
            <a:r>
              <a:rPr lang="en-US" dirty="0" smtClean="0"/>
              <a:t>3.475 </a:t>
            </a:r>
            <a:r>
              <a:rPr lang="en-US" dirty="0"/>
              <a:t>		</a:t>
            </a:r>
            <a:r>
              <a:rPr lang="en-US" dirty="0" smtClean="0"/>
              <a:t>430 </a:t>
            </a:r>
            <a:r>
              <a:rPr lang="en-US" dirty="0"/>
              <a:t>	</a:t>
            </a:r>
            <a:r>
              <a:rPr lang="en-US" dirty="0" smtClean="0"/>
              <a:t>40</a:t>
            </a:r>
            <a:endParaRPr lang="en-US" dirty="0"/>
          </a:p>
          <a:p>
            <a:r>
              <a:rPr lang="en-US" dirty="0" smtClean="0"/>
              <a:t>3.450 </a:t>
            </a:r>
            <a:r>
              <a:rPr lang="en-US" dirty="0"/>
              <a:t>		</a:t>
            </a:r>
            <a:r>
              <a:rPr lang="en-US" dirty="0" smtClean="0"/>
              <a:t>440 </a:t>
            </a:r>
            <a:r>
              <a:rPr lang="en-US" dirty="0"/>
              <a:t>	</a:t>
            </a:r>
            <a:r>
              <a:rPr lang="en-US" dirty="0" smtClean="0"/>
              <a:t>41</a:t>
            </a:r>
            <a:endParaRPr lang="en-US" dirty="0"/>
          </a:p>
          <a:p>
            <a:r>
              <a:rPr lang="en-US" dirty="0" smtClean="0"/>
              <a:t>3.425 </a:t>
            </a:r>
            <a:r>
              <a:rPr lang="en-US" dirty="0"/>
              <a:t>		</a:t>
            </a:r>
            <a:r>
              <a:rPr lang="en-US" dirty="0" smtClean="0"/>
              <a:t>450 </a:t>
            </a:r>
            <a:r>
              <a:rPr lang="en-US" dirty="0"/>
              <a:t>	41</a:t>
            </a:r>
          </a:p>
          <a:p>
            <a:r>
              <a:rPr lang="en-US" dirty="0" smtClean="0"/>
              <a:t>3.400 </a:t>
            </a:r>
            <a:r>
              <a:rPr lang="en-US" dirty="0"/>
              <a:t>		</a:t>
            </a:r>
            <a:r>
              <a:rPr lang="en-US" dirty="0" smtClean="0"/>
              <a:t>460 </a:t>
            </a:r>
            <a:r>
              <a:rPr lang="en-US" dirty="0"/>
              <a:t>	</a:t>
            </a:r>
            <a:r>
              <a:rPr lang="en-US" dirty="0" smtClean="0"/>
              <a:t>42</a:t>
            </a:r>
            <a:endParaRPr lang="en-US" dirty="0"/>
          </a:p>
          <a:p>
            <a:r>
              <a:rPr lang="en-US" dirty="0" smtClean="0"/>
              <a:t>3.375 </a:t>
            </a:r>
            <a:r>
              <a:rPr lang="en-US" dirty="0"/>
              <a:t>		</a:t>
            </a:r>
            <a:r>
              <a:rPr lang="en-US" dirty="0" smtClean="0"/>
              <a:t>470 </a:t>
            </a:r>
            <a:r>
              <a:rPr lang="en-US" dirty="0"/>
              <a:t>	42</a:t>
            </a:r>
          </a:p>
          <a:p>
            <a:r>
              <a:rPr lang="en-US" dirty="0" smtClean="0"/>
              <a:t>3.350 </a:t>
            </a:r>
            <a:r>
              <a:rPr lang="en-US" dirty="0"/>
              <a:t>		</a:t>
            </a:r>
            <a:r>
              <a:rPr lang="en-US" dirty="0" smtClean="0"/>
              <a:t>480 </a:t>
            </a:r>
            <a:r>
              <a:rPr lang="en-US" dirty="0"/>
              <a:t>	</a:t>
            </a:r>
            <a:r>
              <a:rPr lang="en-US" dirty="0" smtClean="0"/>
              <a:t>43</a:t>
            </a:r>
            <a:endParaRPr lang="en-US" dirty="0"/>
          </a:p>
          <a:p>
            <a:r>
              <a:rPr lang="en-US" dirty="0" smtClean="0"/>
              <a:t>3.325 </a:t>
            </a:r>
            <a:r>
              <a:rPr lang="en-US" dirty="0"/>
              <a:t>		</a:t>
            </a:r>
            <a:r>
              <a:rPr lang="en-US" dirty="0" smtClean="0"/>
              <a:t>490 </a:t>
            </a:r>
            <a:r>
              <a:rPr lang="en-US" dirty="0"/>
              <a:t>	</a:t>
            </a:r>
            <a:r>
              <a:rPr lang="en-US" dirty="0" smtClean="0"/>
              <a:t>44</a:t>
            </a:r>
            <a:endParaRPr lang="en-US" dirty="0"/>
          </a:p>
          <a:p>
            <a:r>
              <a:rPr lang="en-US" dirty="0" smtClean="0"/>
              <a:t>3.300 </a:t>
            </a:r>
            <a:r>
              <a:rPr lang="en-US" dirty="0"/>
              <a:t>		</a:t>
            </a:r>
            <a:r>
              <a:rPr lang="en-US" dirty="0" smtClean="0"/>
              <a:t>500 </a:t>
            </a:r>
            <a:r>
              <a:rPr lang="en-US" dirty="0"/>
              <a:t>	44</a:t>
            </a:r>
          </a:p>
          <a:p>
            <a:r>
              <a:rPr lang="en-US" dirty="0" smtClean="0"/>
              <a:t>3.275 </a:t>
            </a:r>
            <a:r>
              <a:rPr lang="en-US" dirty="0"/>
              <a:t>		</a:t>
            </a:r>
            <a:r>
              <a:rPr lang="en-US" dirty="0" smtClean="0"/>
              <a:t>510 </a:t>
            </a:r>
            <a:r>
              <a:rPr lang="en-US" dirty="0"/>
              <a:t>	</a:t>
            </a:r>
            <a:r>
              <a:rPr lang="en-US" dirty="0" smtClean="0"/>
              <a:t>45</a:t>
            </a:r>
            <a:endParaRPr lang="en-US" dirty="0"/>
          </a:p>
          <a:p>
            <a:r>
              <a:rPr lang="en-US" dirty="0" smtClean="0"/>
              <a:t>3.250 </a:t>
            </a:r>
            <a:r>
              <a:rPr lang="en-US" dirty="0"/>
              <a:t>		</a:t>
            </a:r>
            <a:r>
              <a:rPr lang="en-US" dirty="0" smtClean="0"/>
              <a:t>520 </a:t>
            </a:r>
            <a:r>
              <a:rPr lang="en-US" dirty="0"/>
              <a:t>	</a:t>
            </a:r>
            <a:r>
              <a:rPr lang="en-US" dirty="0" smtClean="0"/>
              <a:t>46</a:t>
            </a:r>
            <a:endParaRPr lang="en-US" dirty="0"/>
          </a:p>
          <a:p>
            <a:r>
              <a:rPr lang="en-US" dirty="0" smtClean="0"/>
              <a:t>3.225 </a:t>
            </a:r>
            <a:r>
              <a:rPr lang="en-US" dirty="0"/>
              <a:t>		</a:t>
            </a:r>
            <a:r>
              <a:rPr lang="en-US" dirty="0" smtClean="0"/>
              <a:t>530 </a:t>
            </a:r>
            <a:r>
              <a:rPr lang="en-US" dirty="0"/>
              <a:t>	46</a:t>
            </a:r>
          </a:p>
          <a:p>
            <a:r>
              <a:rPr lang="en-US" dirty="0" smtClean="0"/>
              <a:t>3.200</a:t>
            </a:r>
            <a:r>
              <a:rPr lang="en-US" dirty="0"/>
              <a:t>		</a:t>
            </a:r>
            <a:r>
              <a:rPr lang="en-US" dirty="0" smtClean="0"/>
              <a:t>540 </a:t>
            </a:r>
            <a:r>
              <a:rPr lang="en-US" dirty="0"/>
              <a:t>	</a:t>
            </a:r>
            <a:r>
              <a:rPr lang="en-US" dirty="0" smtClean="0"/>
              <a:t>47</a:t>
            </a:r>
            <a:endParaRPr lang="en-US" dirty="0"/>
          </a:p>
          <a:p>
            <a:r>
              <a:rPr lang="en-US" dirty="0" smtClean="0"/>
              <a:t>3.175 </a:t>
            </a:r>
            <a:r>
              <a:rPr lang="en-US" dirty="0"/>
              <a:t>		</a:t>
            </a:r>
            <a:r>
              <a:rPr lang="en-US" dirty="0" smtClean="0"/>
              <a:t>550 </a:t>
            </a:r>
            <a:r>
              <a:rPr lang="en-US" dirty="0"/>
              <a:t>	47</a:t>
            </a:r>
          </a:p>
          <a:p>
            <a:r>
              <a:rPr lang="en-US" dirty="0" smtClean="0"/>
              <a:t>3.150 </a:t>
            </a:r>
            <a:r>
              <a:rPr lang="en-US" dirty="0"/>
              <a:t>		</a:t>
            </a:r>
            <a:r>
              <a:rPr lang="en-US" dirty="0" smtClean="0"/>
              <a:t>560 </a:t>
            </a:r>
            <a:r>
              <a:rPr lang="en-US" dirty="0"/>
              <a:t>	</a:t>
            </a:r>
            <a:r>
              <a:rPr lang="en-US" dirty="0" smtClean="0"/>
              <a:t>48</a:t>
            </a:r>
            <a:endParaRPr lang="en-US" dirty="0"/>
          </a:p>
          <a:p>
            <a:r>
              <a:rPr lang="en-US" dirty="0" smtClean="0"/>
              <a:t>3.125 </a:t>
            </a:r>
            <a:r>
              <a:rPr lang="en-US" dirty="0"/>
              <a:t>		</a:t>
            </a:r>
            <a:r>
              <a:rPr lang="en-US" dirty="0" smtClean="0"/>
              <a:t>570 </a:t>
            </a:r>
            <a:r>
              <a:rPr lang="en-US" dirty="0"/>
              <a:t>	</a:t>
            </a:r>
            <a:r>
              <a:rPr lang="en-US" dirty="0" smtClean="0"/>
              <a:t>49</a:t>
            </a:r>
            <a:endParaRPr lang="en-US" dirty="0"/>
          </a:p>
          <a:p>
            <a:r>
              <a:rPr lang="en-US" dirty="0" smtClean="0"/>
              <a:t>3.100 </a:t>
            </a:r>
            <a:r>
              <a:rPr lang="en-US" dirty="0"/>
              <a:t>		</a:t>
            </a:r>
            <a:r>
              <a:rPr lang="en-US" dirty="0" smtClean="0"/>
              <a:t>580 </a:t>
            </a:r>
            <a:r>
              <a:rPr lang="en-US" dirty="0"/>
              <a:t>	49</a:t>
            </a:r>
          </a:p>
          <a:p>
            <a:r>
              <a:rPr lang="en-US" dirty="0" smtClean="0"/>
              <a:t>3.075 </a:t>
            </a:r>
            <a:r>
              <a:rPr lang="en-US" dirty="0"/>
              <a:t>		</a:t>
            </a:r>
            <a:r>
              <a:rPr lang="en-US" dirty="0" smtClean="0"/>
              <a:t>590 </a:t>
            </a:r>
            <a:r>
              <a:rPr lang="en-US" dirty="0"/>
              <a:t>	</a:t>
            </a:r>
            <a:r>
              <a:rPr lang="en-US" dirty="0" smtClean="0"/>
              <a:t>50</a:t>
            </a:r>
            <a:endParaRPr lang="en-US" dirty="0"/>
          </a:p>
          <a:p>
            <a:r>
              <a:rPr lang="en-US" dirty="0" smtClean="0"/>
              <a:t>3.050 </a:t>
            </a:r>
            <a:r>
              <a:rPr lang="en-US" dirty="0"/>
              <a:t>		</a:t>
            </a:r>
            <a:r>
              <a:rPr lang="en-US" dirty="0" smtClean="0"/>
              <a:t>600 </a:t>
            </a:r>
            <a:r>
              <a:rPr lang="en-US" dirty="0"/>
              <a:t>	50</a:t>
            </a:r>
          </a:p>
          <a:p>
            <a:endParaRPr lang="en-US" dirty="0"/>
          </a:p>
        </p:txBody>
      </p:sp>
      <p:sp>
        <p:nvSpPr>
          <p:cNvPr id="3" name="TextBox 2"/>
          <p:cNvSpPr txBox="1"/>
          <p:nvPr/>
        </p:nvSpPr>
        <p:spPr>
          <a:xfrm>
            <a:off x="247072" y="196333"/>
            <a:ext cx="9067799" cy="738664"/>
          </a:xfrm>
          <a:prstGeom prst="rect">
            <a:avLst/>
          </a:prstGeom>
          <a:noFill/>
        </p:spPr>
        <p:txBody>
          <a:bodyPr wrap="square" rtlCol="0">
            <a:spAutoFit/>
          </a:bodyPr>
          <a:lstStyle/>
          <a:p>
            <a:r>
              <a:rPr lang="en-US" sz="2400" b="1" dirty="0" smtClean="0"/>
              <a:t>Core GPA         SAT     Sum ACT            	Core </a:t>
            </a:r>
            <a:r>
              <a:rPr lang="en-US" sz="2400" b="1" dirty="0"/>
              <a:t>GPA    </a:t>
            </a:r>
            <a:r>
              <a:rPr lang="en-US" sz="2400" b="1" dirty="0" smtClean="0"/>
              <a:t>     </a:t>
            </a:r>
            <a:r>
              <a:rPr lang="en-US" sz="2400" b="1" dirty="0"/>
              <a:t>SAT       Sum ACT      </a:t>
            </a:r>
          </a:p>
          <a:p>
            <a:r>
              <a:rPr lang="en-US" dirty="0" smtClean="0"/>
              <a:t>   </a:t>
            </a:r>
            <a:endParaRPr lang="en-US" dirty="0"/>
          </a:p>
        </p:txBody>
      </p:sp>
      <p:sp>
        <p:nvSpPr>
          <p:cNvPr id="4" name="TextBox 3"/>
          <p:cNvSpPr txBox="1"/>
          <p:nvPr/>
        </p:nvSpPr>
        <p:spPr>
          <a:xfrm>
            <a:off x="3943926" y="588788"/>
            <a:ext cx="4112023" cy="6463308"/>
          </a:xfrm>
          <a:prstGeom prst="rect">
            <a:avLst/>
          </a:prstGeom>
          <a:noFill/>
        </p:spPr>
        <p:txBody>
          <a:bodyPr wrap="none" rtlCol="0">
            <a:spAutoFit/>
          </a:bodyPr>
          <a:lstStyle/>
          <a:p>
            <a:r>
              <a:rPr lang="en-US" dirty="0" smtClean="0"/>
              <a:t>      	3.025 </a:t>
            </a:r>
            <a:r>
              <a:rPr lang="en-US" dirty="0"/>
              <a:t>		610 	51</a:t>
            </a:r>
          </a:p>
          <a:p>
            <a:r>
              <a:rPr lang="en-US" dirty="0" smtClean="0"/>
              <a:t>	</a:t>
            </a:r>
            <a:r>
              <a:rPr lang="en-US" b="1" dirty="0" smtClean="0">
                <a:solidFill>
                  <a:srgbClr val="FFC000"/>
                </a:solidFill>
              </a:rPr>
              <a:t>3.000 		620 	52</a:t>
            </a:r>
            <a:endParaRPr lang="en-US" b="1" dirty="0">
              <a:solidFill>
                <a:srgbClr val="FFC000"/>
              </a:solidFill>
            </a:endParaRPr>
          </a:p>
          <a:p>
            <a:r>
              <a:rPr lang="en-US" dirty="0" smtClean="0"/>
              <a:t>	2.975 		630 	52</a:t>
            </a:r>
            <a:endParaRPr lang="en-US" dirty="0"/>
          </a:p>
          <a:p>
            <a:r>
              <a:rPr lang="en-US" dirty="0" smtClean="0"/>
              <a:t>	2.950 		640 	53</a:t>
            </a:r>
            <a:endParaRPr lang="en-US" dirty="0"/>
          </a:p>
          <a:p>
            <a:r>
              <a:rPr lang="en-US" dirty="0" smtClean="0"/>
              <a:t>	2.925 		650 	53</a:t>
            </a:r>
            <a:endParaRPr lang="en-US" dirty="0"/>
          </a:p>
          <a:p>
            <a:r>
              <a:rPr lang="en-US" dirty="0" smtClean="0"/>
              <a:t>	2.900 		660	54</a:t>
            </a:r>
            <a:endParaRPr lang="en-US" dirty="0"/>
          </a:p>
          <a:p>
            <a:r>
              <a:rPr lang="en-US" dirty="0" smtClean="0"/>
              <a:t>	2.875 		670 	55</a:t>
            </a:r>
            <a:endParaRPr lang="en-US" dirty="0"/>
          </a:p>
          <a:p>
            <a:r>
              <a:rPr lang="en-US" dirty="0" smtClean="0"/>
              <a:t>	2.850 		680 	56</a:t>
            </a:r>
            <a:endParaRPr lang="en-US" dirty="0"/>
          </a:p>
          <a:p>
            <a:r>
              <a:rPr lang="en-US" dirty="0" smtClean="0"/>
              <a:t>	2.825 		690 	56</a:t>
            </a:r>
            <a:endParaRPr lang="en-US" dirty="0"/>
          </a:p>
          <a:p>
            <a:r>
              <a:rPr lang="en-US" dirty="0" smtClean="0"/>
              <a:t>	2.800 		700 	57</a:t>
            </a:r>
            <a:endParaRPr lang="en-US" dirty="0"/>
          </a:p>
          <a:p>
            <a:r>
              <a:rPr lang="en-US" dirty="0" smtClean="0"/>
              <a:t>	2.775 		710 	58</a:t>
            </a:r>
            <a:endParaRPr lang="en-US" dirty="0"/>
          </a:p>
          <a:p>
            <a:r>
              <a:rPr lang="en-US" dirty="0" smtClean="0"/>
              <a:t>	2.750 		720 	59</a:t>
            </a:r>
            <a:endParaRPr lang="en-US" dirty="0"/>
          </a:p>
          <a:p>
            <a:r>
              <a:rPr lang="en-US" dirty="0" smtClean="0"/>
              <a:t>	2.725 		730 	59</a:t>
            </a:r>
            <a:endParaRPr lang="en-US" dirty="0"/>
          </a:p>
          <a:p>
            <a:r>
              <a:rPr lang="en-US" dirty="0" smtClean="0"/>
              <a:t>	2.700 		730 	60</a:t>
            </a:r>
            <a:endParaRPr lang="en-US" dirty="0"/>
          </a:p>
          <a:p>
            <a:r>
              <a:rPr lang="en-US" dirty="0" smtClean="0"/>
              <a:t>	2.675 		740-750  61</a:t>
            </a:r>
            <a:endParaRPr lang="en-US" dirty="0"/>
          </a:p>
          <a:p>
            <a:r>
              <a:rPr lang="en-US" dirty="0" smtClean="0"/>
              <a:t>	2.650 		760 	62</a:t>
            </a:r>
            <a:endParaRPr lang="en-US" dirty="0"/>
          </a:p>
          <a:p>
            <a:r>
              <a:rPr lang="en-US" dirty="0" smtClean="0"/>
              <a:t>	2.625 		770 	63</a:t>
            </a:r>
            <a:endParaRPr lang="en-US" dirty="0"/>
          </a:p>
          <a:p>
            <a:r>
              <a:rPr lang="en-US" dirty="0" smtClean="0"/>
              <a:t>	2.600 		780 	64</a:t>
            </a:r>
            <a:endParaRPr lang="en-US" dirty="0"/>
          </a:p>
          <a:p>
            <a:r>
              <a:rPr lang="en-US" dirty="0" smtClean="0"/>
              <a:t>	2.575 		790 	65</a:t>
            </a:r>
            <a:endParaRPr lang="en-US" dirty="0"/>
          </a:p>
          <a:p>
            <a:r>
              <a:rPr lang="en-US" dirty="0" smtClean="0"/>
              <a:t>	2.550 		800 	66</a:t>
            </a:r>
            <a:endParaRPr lang="en-US" dirty="0"/>
          </a:p>
          <a:p>
            <a:r>
              <a:rPr lang="en-US" dirty="0" smtClean="0"/>
              <a:t>	2.525 		810 	67</a:t>
            </a:r>
            <a:endParaRPr lang="en-US" dirty="0"/>
          </a:p>
          <a:p>
            <a:r>
              <a:rPr lang="en-US" dirty="0" smtClean="0"/>
              <a:t>	2.500 		820 	68</a:t>
            </a:r>
            <a:endParaRPr lang="en-US" dirty="0"/>
          </a:p>
          <a:p>
            <a:endParaRPr lang="en-US" dirty="0"/>
          </a:p>
        </p:txBody>
      </p:sp>
    </p:spTree>
    <p:extLst>
      <p:ext uri="{BB962C8B-B14F-4D97-AF65-F5344CB8AC3E}">
        <p14:creationId xmlns:p14="http://schemas.microsoft.com/office/powerpoint/2010/main" val="3631443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228600"/>
            <a:ext cx="6233117" cy="1323439"/>
          </a:xfrm>
          <a:prstGeom prst="rect">
            <a:avLst/>
          </a:prstGeom>
          <a:noFill/>
        </p:spPr>
        <p:txBody>
          <a:bodyPr wrap="none" rtlCol="0">
            <a:spAutoFit/>
          </a:bodyPr>
          <a:lstStyle/>
          <a:p>
            <a:r>
              <a:rPr lang="en-US" sz="2000" b="1" dirty="0" smtClean="0"/>
              <a:t>NCAA Post-Presidential Retreat Updates</a:t>
            </a:r>
          </a:p>
          <a:p>
            <a:r>
              <a:rPr lang="en-US" sz="2000" b="1" dirty="0"/>
              <a:t>Committee on Academic Performance (CAP</a:t>
            </a:r>
            <a:r>
              <a:rPr lang="en-US" sz="2000" b="1" dirty="0" smtClean="0"/>
              <a:t>)</a:t>
            </a:r>
          </a:p>
          <a:p>
            <a:r>
              <a:rPr lang="en-US" sz="2000" b="1" dirty="0" smtClean="0"/>
              <a:t>Chair:  Walter Harrison, President, University of Hartford</a:t>
            </a:r>
          </a:p>
          <a:p>
            <a:r>
              <a:rPr lang="en-US" sz="2000" b="1" dirty="0" smtClean="0"/>
              <a:t>Vice Chair:  Roderick </a:t>
            </a:r>
            <a:r>
              <a:rPr lang="en-US" sz="2000" b="1" dirty="0" err="1" smtClean="0"/>
              <a:t>McDavis</a:t>
            </a:r>
            <a:r>
              <a:rPr lang="en-US" sz="2000" b="1" dirty="0" smtClean="0"/>
              <a:t>, President, Ohio University</a:t>
            </a:r>
            <a:endParaRPr lang="en-US" sz="2000" b="1" dirty="0"/>
          </a:p>
        </p:txBody>
      </p:sp>
      <p:sp>
        <p:nvSpPr>
          <p:cNvPr id="3" name="TextBox 2"/>
          <p:cNvSpPr txBox="1"/>
          <p:nvPr/>
        </p:nvSpPr>
        <p:spPr>
          <a:xfrm>
            <a:off x="228600" y="1752600"/>
            <a:ext cx="8611012" cy="523220"/>
          </a:xfrm>
          <a:prstGeom prst="rect">
            <a:avLst/>
          </a:prstGeom>
          <a:noFill/>
        </p:spPr>
        <p:txBody>
          <a:bodyPr wrap="none" rtlCol="0">
            <a:spAutoFit/>
          </a:bodyPr>
          <a:lstStyle/>
          <a:p>
            <a:r>
              <a:rPr lang="en-US" sz="2800" dirty="0"/>
              <a:t>Recent proposed </a:t>
            </a:r>
            <a:r>
              <a:rPr lang="en-US" sz="2800" dirty="0" smtClean="0"/>
              <a:t>changes – Effective Date August 1, 2015 </a:t>
            </a:r>
            <a:endParaRPr lang="en-US" sz="2800" dirty="0"/>
          </a:p>
        </p:txBody>
      </p:sp>
      <p:sp>
        <p:nvSpPr>
          <p:cNvPr id="4" name="TextBox 3"/>
          <p:cNvSpPr txBox="1"/>
          <p:nvPr/>
        </p:nvSpPr>
        <p:spPr>
          <a:xfrm>
            <a:off x="304800" y="2743200"/>
            <a:ext cx="8050665" cy="2308324"/>
          </a:xfrm>
          <a:prstGeom prst="rect">
            <a:avLst/>
          </a:prstGeom>
          <a:noFill/>
        </p:spPr>
        <p:txBody>
          <a:bodyPr wrap="none" rtlCol="0">
            <a:spAutoFit/>
          </a:bodyPr>
          <a:lstStyle/>
          <a:p>
            <a:r>
              <a:rPr lang="en-US" sz="2400" dirty="0" smtClean="0"/>
              <a:t>Initial eligibility minimum of 2.3 GPA  (from 2.0)</a:t>
            </a:r>
          </a:p>
          <a:p>
            <a:r>
              <a:rPr lang="en-US" sz="2400" dirty="0" smtClean="0"/>
              <a:t>Increased sliding scale – require higher GPA (approx. 0.5 units) </a:t>
            </a:r>
          </a:p>
          <a:p>
            <a:r>
              <a:rPr lang="en-US" sz="2400" dirty="0"/>
              <a:t>	</a:t>
            </a:r>
            <a:r>
              <a:rPr lang="en-US" sz="2400" dirty="0" smtClean="0"/>
              <a:t>for a given test score.</a:t>
            </a:r>
          </a:p>
          <a:p>
            <a:r>
              <a:rPr lang="en-US" sz="2400" dirty="0" smtClean="0"/>
              <a:t>Require prospects to complete 10 of the total 16 required core </a:t>
            </a:r>
          </a:p>
          <a:p>
            <a:r>
              <a:rPr lang="en-US" sz="2400" dirty="0"/>
              <a:t>	</a:t>
            </a:r>
            <a:r>
              <a:rPr lang="en-US" sz="2400" dirty="0" smtClean="0"/>
              <a:t>courses before the start of their senior year.  </a:t>
            </a:r>
          </a:p>
          <a:p>
            <a:r>
              <a:rPr lang="en-US" sz="2400" dirty="0"/>
              <a:t>	</a:t>
            </a:r>
            <a:r>
              <a:rPr lang="en-US" sz="2400" dirty="0" smtClean="0"/>
              <a:t>7 of the 10 must be in English, math, and science.</a:t>
            </a:r>
            <a:endParaRPr lang="en-US" sz="2400" dirty="0"/>
          </a:p>
        </p:txBody>
      </p:sp>
    </p:spTree>
    <p:extLst>
      <p:ext uri="{BB962C8B-B14F-4D97-AF65-F5344CB8AC3E}">
        <p14:creationId xmlns:p14="http://schemas.microsoft.com/office/powerpoint/2010/main" val="47925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309" y="990600"/>
            <a:ext cx="9068060" cy="6063198"/>
          </a:xfrm>
          <a:prstGeom prst="rect">
            <a:avLst/>
          </a:prstGeom>
          <a:noFill/>
        </p:spPr>
        <p:txBody>
          <a:bodyPr wrap="none" rtlCol="0">
            <a:spAutoFit/>
          </a:bodyPr>
          <a:lstStyle/>
          <a:p>
            <a:r>
              <a:rPr lang="en-US" sz="2400" dirty="0"/>
              <a:t>40-60-80 Rule. </a:t>
            </a:r>
            <a:r>
              <a:rPr lang="en-US" sz="2400" dirty="0" smtClean="0"/>
              <a:t>  Once </a:t>
            </a:r>
            <a:r>
              <a:rPr lang="en-US" sz="2400" dirty="0"/>
              <a:t>in college, student-athletes must make steady </a:t>
            </a:r>
            <a:endParaRPr lang="en-US" sz="2400" dirty="0" smtClean="0"/>
          </a:p>
          <a:p>
            <a:r>
              <a:rPr lang="en-US" sz="2400" dirty="0" smtClean="0"/>
              <a:t>progress toward degrees.    Student-athletes </a:t>
            </a:r>
            <a:r>
              <a:rPr lang="en-US" sz="2400" dirty="0"/>
              <a:t>must </a:t>
            </a:r>
            <a:r>
              <a:rPr lang="en-US" sz="2400" dirty="0" smtClean="0"/>
              <a:t>complete </a:t>
            </a:r>
          </a:p>
          <a:p>
            <a:r>
              <a:rPr lang="en-US" sz="2400" dirty="0" smtClean="0"/>
              <a:t>coursework </a:t>
            </a:r>
            <a:r>
              <a:rPr lang="en-US" sz="2400" u="sng" dirty="0" smtClean="0"/>
              <a:t>required for a degree </a:t>
            </a:r>
            <a:r>
              <a:rPr lang="en-US" sz="2400" dirty="0" smtClean="0"/>
              <a:t>in the following time frame:</a:t>
            </a:r>
          </a:p>
          <a:p>
            <a:endParaRPr lang="en-US" sz="2400" dirty="0"/>
          </a:p>
          <a:p>
            <a:r>
              <a:rPr lang="en-US" sz="2400" dirty="0" smtClean="0"/>
              <a:t>40 </a:t>
            </a:r>
            <a:r>
              <a:rPr lang="en-US" sz="2400" dirty="0"/>
              <a:t>percent </a:t>
            </a:r>
            <a:r>
              <a:rPr lang="en-US" sz="2400" dirty="0" smtClean="0"/>
              <a:t>by </a:t>
            </a:r>
            <a:r>
              <a:rPr lang="en-US" sz="2400" dirty="0"/>
              <a:t>the end of </a:t>
            </a:r>
            <a:r>
              <a:rPr lang="en-US" sz="2400" dirty="0" smtClean="0"/>
              <a:t>their second </a:t>
            </a:r>
            <a:r>
              <a:rPr lang="en-US" sz="2400" dirty="0"/>
              <a:t>year, </a:t>
            </a:r>
            <a:endParaRPr lang="en-US" sz="2400" dirty="0" smtClean="0"/>
          </a:p>
          <a:p>
            <a:endParaRPr lang="en-US" sz="2400" dirty="0"/>
          </a:p>
          <a:p>
            <a:r>
              <a:rPr lang="en-US" sz="2400" dirty="0" smtClean="0"/>
              <a:t>60 </a:t>
            </a:r>
            <a:r>
              <a:rPr lang="en-US" sz="2400" dirty="0"/>
              <a:t>percent by the end of their third </a:t>
            </a:r>
            <a:r>
              <a:rPr lang="en-US" sz="2400" dirty="0" smtClean="0"/>
              <a:t>year, </a:t>
            </a:r>
          </a:p>
          <a:p>
            <a:endParaRPr lang="en-US" sz="2400" dirty="0"/>
          </a:p>
          <a:p>
            <a:r>
              <a:rPr lang="en-US" sz="2400" dirty="0" smtClean="0"/>
              <a:t>80 </a:t>
            </a:r>
            <a:r>
              <a:rPr lang="en-US" sz="2400" dirty="0"/>
              <a:t>percent </a:t>
            </a:r>
            <a:r>
              <a:rPr lang="en-US" sz="2400" dirty="0" smtClean="0"/>
              <a:t>by </a:t>
            </a:r>
            <a:r>
              <a:rPr lang="en-US" sz="2400" dirty="0"/>
              <a:t>the end of their fourth year. </a:t>
            </a:r>
            <a:endParaRPr lang="en-US" sz="2400" dirty="0" smtClean="0"/>
          </a:p>
          <a:p>
            <a:endParaRPr lang="en-US" sz="2400" dirty="0"/>
          </a:p>
          <a:p>
            <a:r>
              <a:rPr lang="en-US" sz="2400" dirty="0"/>
              <a:t>Student-athletes are allowed five years to graduate while receiving </a:t>
            </a:r>
            <a:endParaRPr lang="en-US" sz="2400" dirty="0" smtClean="0"/>
          </a:p>
          <a:p>
            <a:r>
              <a:rPr lang="en-US" sz="2400" dirty="0" smtClean="0"/>
              <a:t>athletically </a:t>
            </a:r>
            <a:r>
              <a:rPr lang="en-US" sz="2400" dirty="0"/>
              <a:t>related </a:t>
            </a:r>
            <a:r>
              <a:rPr lang="en-US" sz="2400" dirty="0" smtClean="0"/>
              <a:t>financial </a:t>
            </a:r>
            <a:r>
              <a:rPr lang="en-US" sz="2400" dirty="0"/>
              <a:t>aid.   </a:t>
            </a:r>
            <a:endParaRPr lang="en-US" sz="2400" dirty="0" smtClean="0"/>
          </a:p>
          <a:p>
            <a:endParaRPr lang="en-US" sz="2400" dirty="0"/>
          </a:p>
          <a:p>
            <a:r>
              <a:rPr lang="en-US" sz="2400" dirty="0" smtClean="0"/>
              <a:t>All </a:t>
            </a:r>
            <a:r>
              <a:rPr lang="en-US" sz="2400" dirty="0"/>
              <a:t>student-athletes must earn a minimum of six hours each term to be </a:t>
            </a:r>
          </a:p>
          <a:p>
            <a:r>
              <a:rPr lang="en-US" sz="2400" dirty="0"/>
              <a:t>eligible the next semester.</a:t>
            </a:r>
          </a:p>
          <a:p>
            <a:endParaRPr lang="en-US" sz="2800" dirty="0"/>
          </a:p>
        </p:txBody>
      </p:sp>
      <p:sp>
        <p:nvSpPr>
          <p:cNvPr id="3" name="TextBox 2"/>
          <p:cNvSpPr txBox="1"/>
          <p:nvPr/>
        </p:nvSpPr>
        <p:spPr>
          <a:xfrm>
            <a:off x="341745" y="307032"/>
            <a:ext cx="5014321" cy="461665"/>
          </a:xfrm>
          <a:prstGeom prst="rect">
            <a:avLst/>
          </a:prstGeom>
          <a:noFill/>
        </p:spPr>
        <p:txBody>
          <a:bodyPr wrap="none" rtlCol="0">
            <a:spAutoFit/>
          </a:bodyPr>
          <a:lstStyle/>
          <a:p>
            <a:r>
              <a:rPr lang="en-US" sz="2400" b="1" dirty="0" smtClean="0"/>
              <a:t>Student Athlete Eligibility – continued</a:t>
            </a:r>
            <a:endParaRPr lang="en-US" sz="2400" b="1" dirty="0"/>
          </a:p>
        </p:txBody>
      </p:sp>
      <p:sp>
        <p:nvSpPr>
          <p:cNvPr id="4" name="TextBox 3"/>
          <p:cNvSpPr txBox="1"/>
          <p:nvPr/>
        </p:nvSpPr>
        <p:spPr>
          <a:xfrm>
            <a:off x="7315200" y="64008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3601868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990600"/>
            <a:ext cx="9168792" cy="5016758"/>
          </a:xfrm>
          <a:prstGeom prst="rect">
            <a:avLst/>
          </a:prstGeom>
          <a:noFill/>
        </p:spPr>
        <p:txBody>
          <a:bodyPr wrap="none" rtlCol="0">
            <a:spAutoFit/>
          </a:bodyPr>
          <a:lstStyle/>
          <a:p>
            <a:r>
              <a:rPr lang="en-US" sz="2000" dirty="0"/>
              <a:t>The NCAA developed the Division I Graduation Success Rate in response to </a:t>
            </a:r>
            <a:endParaRPr lang="en-US" sz="2000" dirty="0" smtClean="0"/>
          </a:p>
          <a:p>
            <a:r>
              <a:rPr lang="en-US" sz="2000" dirty="0" smtClean="0"/>
              <a:t>college </a:t>
            </a:r>
            <a:r>
              <a:rPr lang="en-US" sz="2000" dirty="0"/>
              <a:t>and university presidents who wanted graduation data that more accurately </a:t>
            </a:r>
            <a:endParaRPr lang="en-US" sz="2000" dirty="0" smtClean="0"/>
          </a:p>
          <a:p>
            <a:r>
              <a:rPr lang="en-US" sz="2000" dirty="0" smtClean="0"/>
              <a:t>reflect </a:t>
            </a:r>
            <a:r>
              <a:rPr lang="en-US" sz="2000" dirty="0"/>
              <a:t>the mobility among all college students today. </a:t>
            </a:r>
            <a:endParaRPr lang="en-US" sz="2000" dirty="0" smtClean="0"/>
          </a:p>
          <a:p>
            <a:endParaRPr lang="en-US" sz="2000" dirty="0"/>
          </a:p>
          <a:p>
            <a:r>
              <a:rPr lang="en-US" sz="2000" dirty="0" smtClean="0"/>
              <a:t>The </a:t>
            </a:r>
            <a:r>
              <a:rPr lang="en-US" sz="2000" dirty="0"/>
              <a:t>rate measures graduation rates at Division I institutions and includes </a:t>
            </a:r>
            <a:endParaRPr lang="en-US" sz="2000" dirty="0" smtClean="0"/>
          </a:p>
          <a:p>
            <a:r>
              <a:rPr lang="en-US" sz="2000" dirty="0" smtClean="0"/>
              <a:t>student-athletes </a:t>
            </a:r>
            <a:r>
              <a:rPr lang="en-US" sz="2000" dirty="0"/>
              <a:t>transferring into the institutions. </a:t>
            </a:r>
            <a:r>
              <a:rPr lang="en-US" sz="2000" dirty="0" smtClean="0"/>
              <a:t>  </a:t>
            </a:r>
          </a:p>
          <a:p>
            <a:endParaRPr lang="en-US" sz="2000" dirty="0"/>
          </a:p>
          <a:p>
            <a:r>
              <a:rPr lang="en-US" sz="2000" dirty="0" smtClean="0"/>
              <a:t>It </a:t>
            </a:r>
            <a:r>
              <a:rPr lang="en-US" sz="2000" dirty="0"/>
              <a:t>differs from </a:t>
            </a:r>
            <a:r>
              <a:rPr lang="en-US" sz="2000" dirty="0" smtClean="0"/>
              <a:t>the rate </a:t>
            </a:r>
            <a:r>
              <a:rPr lang="en-US" sz="2000" dirty="0"/>
              <a:t>mandated by the federal government, which does not </a:t>
            </a:r>
            <a:endParaRPr lang="en-US" sz="2000" dirty="0" smtClean="0"/>
          </a:p>
          <a:p>
            <a:r>
              <a:rPr lang="en-US" sz="2000" dirty="0" smtClean="0"/>
              <a:t>count </a:t>
            </a:r>
            <a:r>
              <a:rPr lang="en-US" sz="2000" dirty="0"/>
              <a:t>incoming transfer </a:t>
            </a:r>
            <a:r>
              <a:rPr lang="en-US" sz="2000" dirty="0" smtClean="0"/>
              <a:t>student-athletes and </a:t>
            </a:r>
            <a:r>
              <a:rPr lang="en-US" sz="2000" dirty="0"/>
              <a:t>counts student-athletes who </a:t>
            </a:r>
            <a:endParaRPr lang="en-US" sz="2000" dirty="0" smtClean="0"/>
          </a:p>
          <a:p>
            <a:r>
              <a:rPr lang="en-US" sz="2000" dirty="0" smtClean="0"/>
              <a:t>transfer </a:t>
            </a:r>
            <a:r>
              <a:rPr lang="en-US" sz="2000" dirty="0"/>
              <a:t>out as not having </a:t>
            </a:r>
            <a:r>
              <a:rPr lang="en-US" sz="2000" dirty="0" smtClean="0"/>
              <a:t>graduated</a:t>
            </a:r>
            <a:r>
              <a:rPr lang="en-US" sz="2000" dirty="0"/>
              <a:t>, regardless of whether they actually did. </a:t>
            </a:r>
            <a:endParaRPr lang="en-US" sz="2000" dirty="0" smtClean="0"/>
          </a:p>
          <a:p>
            <a:endParaRPr lang="en-US" sz="2000" dirty="0"/>
          </a:p>
          <a:p>
            <a:r>
              <a:rPr lang="en-US" sz="2000" dirty="0" smtClean="0"/>
              <a:t>The </a:t>
            </a:r>
            <a:r>
              <a:rPr lang="en-US" sz="2000" dirty="0"/>
              <a:t>Graduation Success Rate also allows institutions to exclude from the computation </a:t>
            </a:r>
            <a:endParaRPr lang="en-US" sz="2000" dirty="0" smtClean="0"/>
          </a:p>
          <a:p>
            <a:r>
              <a:rPr lang="en-US" sz="2000" dirty="0" smtClean="0"/>
              <a:t>student-athletes </a:t>
            </a:r>
            <a:r>
              <a:rPr lang="en-US" sz="2000" dirty="0"/>
              <a:t>who leave their institutions before graduation, so long as they would </a:t>
            </a:r>
            <a:endParaRPr lang="en-US" sz="2000" dirty="0" smtClean="0"/>
          </a:p>
          <a:p>
            <a:r>
              <a:rPr lang="en-US" sz="2000" dirty="0" smtClean="0"/>
              <a:t>have </a:t>
            </a:r>
            <a:r>
              <a:rPr lang="en-US" sz="2000" dirty="0"/>
              <a:t>been academically eligible to compete had they remained</a:t>
            </a:r>
            <a:r>
              <a:rPr lang="en-US" sz="2000" dirty="0" smtClean="0"/>
              <a:t>.</a:t>
            </a:r>
          </a:p>
          <a:p>
            <a:endParaRPr lang="en-US" sz="2000" dirty="0"/>
          </a:p>
          <a:p>
            <a:endParaRPr lang="en-US" sz="2000" dirty="0"/>
          </a:p>
        </p:txBody>
      </p:sp>
      <p:sp>
        <p:nvSpPr>
          <p:cNvPr id="5" name="TextBox 4"/>
          <p:cNvSpPr txBox="1"/>
          <p:nvPr/>
        </p:nvSpPr>
        <p:spPr>
          <a:xfrm>
            <a:off x="644236" y="152400"/>
            <a:ext cx="4748736" cy="523220"/>
          </a:xfrm>
          <a:prstGeom prst="rect">
            <a:avLst/>
          </a:prstGeom>
          <a:noFill/>
        </p:spPr>
        <p:txBody>
          <a:bodyPr wrap="none" rtlCol="0">
            <a:spAutoFit/>
          </a:bodyPr>
          <a:lstStyle/>
          <a:p>
            <a:r>
              <a:rPr lang="en-US" sz="2800" b="1" dirty="0" smtClean="0"/>
              <a:t>Graduation Success Rate (GSR)</a:t>
            </a:r>
            <a:endParaRPr lang="en-US" sz="2800" b="1" dirty="0"/>
          </a:p>
        </p:txBody>
      </p:sp>
      <p:sp>
        <p:nvSpPr>
          <p:cNvPr id="6" name="TextBox 5"/>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39341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15187</TotalTime>
  <Words>2509</Words>
  <Application>Microsoft Office PowerPoint</Application>
  <PresentationFormat>On-screen Show (4:3)</PresentationFormat>
  <Paragraphs>674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2011 Average GSR Rate of Last 4 Cohorts SEC and Division I Student-Athletes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Auburn University CVM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boudrmk</dc:creator>
  <cp:lastModifiedBy>boudrmk</cp:lastModifiedBy>
  <cp:revision>334</cp:revision>
  <dcterms:created xsi:type="dcterms:W3CDTF">2011-01-24T21:10:04Z</dcterms:created>
  <dcterms:modified xsi:type="dcterms:W3CDTF">2012-03-02T21:32:33Z</dcterms:modified>
</cp:coreProperties>
</file>