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62" r:id="rId2"/>
    <p:sldId id="274" r:id="rId3"/>
    <p:sldId id="293" r:id="rId4"/>
    <p:sldId id="301" r:id="rId5"/>
    <p:sldId id="280" r:id="rId6"/>
    <p:sldId id="281" r:id="rId7"/>
    <p:sldId id="283" r:id="rId8"/>
    <p:sldId id="258" r:id="rId9"/>
    <p:sldId id="298" r:id="rId10"/>
    <p:sldId id="299" r:id="rId11"/>
    <p:sldId id="292" r:id="rId12"/>
    <p:sldId id="304" r:id="rId13"/>
    <p:sldId id="286" r:id="rId14"/>
    <p:sldId id="300" r:id="rId15"/>
    <p:sldId id="303" r:id="rId16"/>
    <p:sldId id="305" r:id="rId17"/>
    <p:sldId id="259" r:id="rId18"/>
  </p:sldIdLst>
  <p:sldSz cx="9144000" cy="6858000" type="screen4x3"/>
  <p:notesSz cx="7077075" cy="9051925"/>
  <p:custShowLst>
    <p:custShow name="Academic Affairs" id="0">
      <p:sldLst>
        <p:sld r:id="rId2"/>
        <p:sld r:id="rId3"/>
        <p:sld r:id="rId4"/>
        <p:sld r:id="rId7"/>
        <p:sld r:id="rId8"/>
        <p:sld r:id="rId9"/>
        <p:sld r:id="rId11"/>
        <p:sld r:id="rId15"/>
        <p:sld r:id="rId10"/>
        <p:sld r:id="rId14"/>
        <p:sld r:id="rId12"/>
        <p:sld r:id="rId18"/>
      </p:sldLst>
    </p:custShow>
    <p:custShow name="Faculty Senate Final" id="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3"/>
        <p:sld r:id="rId14"/>
        <p:sld r:id="rId15"/>
        <p:sld r:id="rId16"/>
        <p:sld r:id="rId17"/>
        <p:sld r:id="rId18"/>
      </p:sldLst>
    </p:custShow>
    <p:custShow name="Copy of Faculty Senate Final" id="2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3"/>
        <p:sld r:id="rId14"/>
        <p:sld r:id="rId15"/>
        <p:sld r:id="rId16"/>
        <p:sld r:id="rId17"/>
        <p:sld r:id="rId18"/>
      </p:sldLst>
    </p:custShow>
  </p:custShow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9" autoAdjust="0"/>
    <p:restoredTop sz="94638" autoAdjust="0"/>
  </p:normalViewPr>
  <p:slideViewPr>
    <p:cSldViewPr>
      <p:cViewPr varScale="1">
        <p:scale>
          <a:sx n="67" d="100"/>
          <a:sy n="67" d="100"/>
        </p:scale>
        <p:origin x="-4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76"/>
    </p:cViewPr>
  </p:sorterViewPr>
  <p:notesViewPr>
    <p:cSldViewPr>
      <p:cViewPr varScale="1">
        <p:scale>
          <a:sx n="54" d="100"/>
          <a:sy n="54" d="100"/>
        </p:scale>
        <p:origin x="-1626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B22AC-4ECE-47CC-85A1-218026A9594F}" type="datetimeFigureOut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BD269-51E1-46ED-B91D-7D4A7BB22B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50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B1404-0E5D-4AAA-B16D-15FD0F99C197}" type="datetimeFigureOut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7945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99665"/>
            <a:ext cx="5661660" cy="4073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28195-F55D-4051-B203-73FE9A0C75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214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28195-F55D-4051-B203-73FE9A0C75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3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B31B-BB65-45D5-AD78-C9FF4A8F688D}" type="datetime1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351198-062D-4C0D-BD99-7252F09ECF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189C-B6AB-49C5-9D9F-6B3D6AC4FB34}" type="datetime1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1198-062D-4C0D-BD99-7252F09ECF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1351198-062D-4C0D-BD99-7252F09ECF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65CA-03F9-4EAD-8779-12C3E0A9EA14}" type="datetime1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C936-4733-417A-BF62-5BDDEA188647}" type="datetime1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1351198-062D-4C0D-BD99-7252F09ECF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1B5D-5CB6-43A8-A335-5FAA3F0A5C83}" type="datetime1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351198-062D-4C0D-BD99-7252F09ECF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BE12643-4C11-4D60-8E1A-8D1258795A6C}" type="datetime1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1198-062D-4C0D-BD99-7252F09ECF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81D2-0B2B-4441-892F-0B3740F6554A}" type="datetime1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1351198-062D-4C0D-BD99-7252F09ECF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E4D3-07B4-402D-A705-720EBCDF9F4E}" type="datetime1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1351198-062D-4C0D-BD99-7252F09ECF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E22B-5B56-47EC-A297-F12F72A19F7F}" type="datetime1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351198-062D-4C0D-BD99-7252F09ECF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351198-062D-4C0D-BD99-7252F09ECF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7BBD-CA41-49CD-889C-2BC4519B3D35}" type="datetime1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1351198-062D-4C0D-BD99-7252F09ECF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932100A-4709-418E-B53F-0EA8EE8397A5}" type="datetime1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282A238-350C-493F-9A79-91DDD7C9B24F}" type="datetime1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351198-062D-4C0D-BD99-7252F09ECF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wipe dir="r"/>
  </p:transition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uburn.edu/auburnconnects/calendar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.com/time/specials/packages/printout/0,29239,1984685_1984949_1985272,00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tadias.com/wp-content/uploads/2009/06/gebisa_inside1.jpg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pbs.org/video/207376481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3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Auburn</a:t>
            </a:r>
            <a:r>
              <a:rPr lang="en-US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Connects 2011</a:t>
            </a:r>
            <a:br>
              <a:rPr lang="en-US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hlinkClick r:id="rId2"/>
              </a:rPr>
              <a:t>http://www.auburn.edu/auburnconnects</a:t>
            </a:r>
            <a:endParaRPr lang="en-US" sz="27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391400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334000"/>
            <a:ext cx="58674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QUESIMPUCO, BOLIVIA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August 4-11, 2011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r="347"/>
          <a:stretch>
            <a:fillRect/>
          </a:stretch>
        </p:blipFill>
        <p:spPr>
          <a:xfrm>
            <a:off x="3581400" y="762000"/>
            <a:ext cx="2933699" cy="213359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algn="ctr"/>
            <a:r>
              <a:rPr lang="en-US" sz="2400" b="1" i="1" dirty="0" smtClean="0"/>
              <a:t>Engineers Without Borders</a:t>
            </a:r>
          </a:p>
          <a:p>
            <a:pPr algn="ctr"/>
            <a:r>
              <a:rPr lang="en-US" sz="1800" b="1" dirty="0" smtClean="0"/>
              <a:t> </a:t>
            </a:r>
            <a:r>
              <a:rPr lang="en-US" sz="2000" b="1" dirty="0" smtClean="0"/>
              <a:t>Dr. Steve Duke, and Student Members of the Auburn Chapter</a:t>
            </a:r>
          </a:p>
          <a:p>
            <a:pPr algn="ctr"/>
            <a:r>
              <a:rPr lang="en-US" sz="2000" b="1" dirty="0" smtClean="0"/>
              <a:t>Samuel </a:t>
            </a:r>
            <a:r>
              <a:rPr lang="en-US" sz="2000" b="1" dirty="0" err="1" smtClean="0"/>
              <a:t>Ginn</a:t>
            </a:r>
            <a:r>
              <a:rPr lang="en-US" sz="2000" b="1" dirty="0" smtClean="0"/>
              <a:t> College of Engineering</a:t>
            </a:r>
          </a:p>
          <a:p>
            <a:pPr algn="ctr"/>
            <a:endParaRPr lang="en-US" sz="2000" b="1" dirty="0"/>
          </a:p>
          <a:p>
            <a:pPr algn="ctr"/>
            <a:r>
              <a:rPr lang="en-US" sz="1900" b="1" dirty="0" smtClean="0"/>
              <a:t>September 29, 2011</a:t>
            </a:r>
          </a:p>
          <a:p>
            <a:pPr algn="ctr"/>
            <a:r>
              <a:rPr lang="en-US" sz="2000" b="1" dirty="0" smtClean="0"/>
              <a:t>3:30 PM</a:t>
            </a:r>
          </a:p>
          <a:p>
            <a:pPr algn="ctr"/>
            <a:r>
              <a:rPr lang="en-US" sz="2000" b="1" dirty="0" smtClean="0"/>
              <a:t>2227 </a:t>
            </a:r>
            <a:r>
              <a:rPr lang="en-US" sz="2000" b="1" dirty="0"/>
              <a:t>AUSC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81400"/>
            <a:ext cx="554174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871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81000" y="838200"/>
            <a:ext cx="2362200" cy="5287963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The </a:t>
            </a:r>
            <a:r>
              <a:rPr lang="en-US" sz="1800" b="1" dirty="0">
                <a:solidFill>
                  <a:schemeClr val="bg1"/>
                </a:solidFill>
              </a:rPr>
              <a:t>College of Liberal </a:t>
            </a:r>
            <a:r>
              <a:rPr lang="en-US" sz="1800" b="1" dirty="0" smtClean="0">
                <a:solidFill>
                  <a:schemeClr val="bg1"/>
                </a:solidFill>
              </a:rPr>
              <a:t>Arts’ </a:t>
            </a:r>
            <a:r>
              <a:rPr lang="en-US" sz="1800" b="1" dirty="0">
                <a:solidFill>
                  <a:schemeClr val="bg1"/>
                </a:solidFill>
              </a:rPr>
              <a:t>Community and Civic Engagement </a:t>
            </a:r>
            <a:r>
              <a:rPr lang="en-US" sz="1800" b="1" dirty="0" smtClean="0">
                <a:solidFill>
                  <a:schemeClr val="bg1"/>
                </a:solidFill>
              </a:rPr>
              <a:t>Initiative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Opening Feature Film for </a:t>
            </a:r>
            <a:r>
              <a:rPr lang="en-US" sz="1800" b="1" dirty="0">
                <a:solidFill>
                  <a:schemeClr val="bg1"/>
                </a:solidFill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</a:rPr>
              <a:t>he Francophone Film Festival</a:t>
            </a:r>
          </a:p>
          <a:p>
            <a:pPr algn="ctr"/>
            <a:r>
              <a:rPr lang="en-US" sz="2200" b="1" i="1" dirty="0" err="1" smtClean="0">
                <a:solidFill>
                  <a:schemeClr val="bg1"/>
                </a:solidFill>
              </a:rPr>
              <a:t>Poto</a:t>
            </a:r>
            <a:r>
              <a:rPr lang="en-US" sz="2200" b="1" i="1" dirty="0" smtClean="0">
                <a:solidFill>
                  <a:schemeClr val="bg1"/>
                </a:solidFill>
              </a:rPr>
              <a:t> </a:t>
            </a:r>
            <a:r>
              <a:rPr lang="en-US" sz="2200" b="1" i="1" dirty="0" err="1" smtClean="0">
                <a:solidFill>
                  <a:schemeClr val="bg1"/>
                </a:solidFill>
              </a:rPr>
              <a:t>Mitan</a:t>
            </a:r>
            <a:endParaRPr lang="en-US" sz="2200" b="1" i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October 3, 2011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5:00 </a:t>
            </a:r>
            <a:r>
              <a:rPr lang="en-US" sz="2000" b="1" dirty="0" smtClean="0">
                <a:solidFill>
                  <a:schemeClr val="bg1"/>
                </a:solidFill>
              </a:rPr>
              <a:t>PM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AUHCC Auditorium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5791200" cy="3437792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181600"/>
            <a:ext cx="5867400" cy="10668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Dr. Gina Athena </a:t>
            </a:r>
            <a:r>
              <a:rPr lang="en-US" sz="2000" dirty="0" smtClean="0">
                <a:solidFill>
                  <a:schemeClr val="tx1"/>
                </a:solidFill>
              </a:rPr>
              <a:t>Ulysse: Professor, Wesleyan University, anthropologist, poet/performer, and multimedia artist.                     October 6-7, 2011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100" b="1" dirty="0" smtClean="0"/>
              <a:t>Auburn Connects! presents</a:t>
            </a:r>
            <a:r>
              <a:rPr lang="en-US" sz="2000" b="1" dirty="0" smtClean="0"/>
              <a:t>:</a:t>
            </a:r>
          </a:p>
          <a:p>
            <a:r>
              <a:rPr lang="en-US" sz="2000" b="1" i="1" dirty="0" smtClean="0"/>
              <a:t>“Because When God Is Too Busy”</a:t>
            </a:r>
          </a:p>
          <a:p>
            <a:r>
              <a:rPr lang="en-US" sz="1900" b="1" dirty="0" smtClean="0"/>
              <a:t>Telfair </a:t>
            </a:r>
            <a:r>
              <a:rPr lang="en-US" sz="1900" b="1" dirty="0" err="1" smtClean="0"/>
              <a:t>Peet</a:t>
            </a:r>
            <a:r>
              <a:rPr lang="en-US" sz="1900" b="1" dirty="0" smtClean="0"/>
              <a:t> Theatre October 6, 7:30 PM</a:t>
            </a:r>
          </a:p>
          <a:p>
            <a:endParaRPr lang="en-US" b="1" dirty="0" smtClean="0"/>
          </a:p>
          <a:p>
            <a:r>
              <a:rPr lang="en-US" sz="2000" b="1" i="1" dirty="0" smtClean="0"/>
              <a:t>“Performance Workshop”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900" b="1" dirty="0" smtClean="0"/>
              <a:t>Telfair </a:t>
            </a:r>
            <a:r>
              <a:rPr lang="en-US" sz="1900" b="1" dirty="0" err="1" smtClean="0"/>
              <a:t>Peet</a:t>
            </a:r>
            <a:r>
              <a:rPr lang="en-US" sz="1900" b="1" dirty="0" smtClean="0"/>
              <a:t> Theatre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900" b="1" dirty="0" smtClean="0"/>
              <a:t>October 7, 10:00 AM</a:t>
            </a:r>
          </a:p>
          <a:p>
            <a:endParaRPr lang="en-US" sz="1800" b="1" dirty="0" smtClean="0"/>
          </a:p>
          <a:p>
            <a:r>
              <a:rPr lang="en-US" sz="2000" b="1" dirty="0" smtClean="0"/>
              <a:t>Lecture:  </a:t>
            </a:r>
            <a:r>
              <a:rPr lang="en-US" sz="2000" b="1" i="1" dirty="0" smtClean="0"/>
              <a:t>“Why Feminist Analysis Matters to Haiti Now More Than Ever”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900" b="1" dirty="0" smtClean="0"/>
              <a:t>Langdon Hall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900" b="1" dirty="0" smtClean="0"/>
              <a:t>October 7, 3:00 PM</a:t>
            </a:r>
          </a:p>
          <a:p>
            <a:endParaRPr lang="en-US" sz="1800" b="1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69" y="2015540"/>
            <a:ext cx="2960270" cy="296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619125"/>
            <a:ext cx="28575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4329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876800"/>
            <a:ext cx="5867400" cy="12192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Valentin</a:t>
            </a:r>
            <a:r>
              <a:rPr lang="en-US" b="1" dirty="0" smtClean="0">
                <a:solidFill>
                  <a:schemeClr val="tx1"/>
                </a:solidFill>
              </a:rPr>
              <a:t> Abe,  Auburn </a:t>
            </a:r>
            <a:r>
              <a:rPr lang="en-US" dirty="0" smtClean="0">
                <a:solidFill>
                  <a:schemeClr val="tx1"/>
                </a:solidFill>
              </a:rPr>
              <a:t>Alum ’91, ‘95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http://www.time.com/time/specials/packages/printout/0,29239,1984685_1984949_1985272,00.html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400" y="609600"/>
            <a:ext cx="2743200" cy="57912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800" b="1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/>
              <a:t>The </a:t>
            </a:r>
            <a:r>
              <a:rPr lang="en-US" sz="1800" b="1" dirty="0"/>
              <a:t>College of Agriculture and</a:t>
            </a:r>
          </a:p>
          <a:p>
            <a:pPr algn="ctr"/>
            <a:r>
              <a:rPr lang="en-US" sz="1800" b="1" dirty="0" smtClean="0"/>
              <a:t>Auburn Connects!</a:t>
            </a:r>
          </a:p>
          <a:p>
            <a:pPr algn="ctr"/>
            <a:endParaRPr lang="en-US" sz="1800" b="1" dirty="0" smtClean="0"/>
          </a:p>
          <a:p>
            <a:pPr algn="ctr"/>
            <a:r>
              <a:rPr lang="en-US" sz="1800" b="1" dirty="0" smtClean="0"/>
              <a:t>“</a:t>
            </a:r>
            <a:r>
              <a:rPr lang="en-US" sz="1800" b="1" i="1" dirty="0" smtClean="0"/>
              <a:t>Auburn Works in Haiti</a:t>
            </a:r>
            <a:r>
              <a:rPr lang="en-US" sz="1800" b="1" dirty="0" smtClean="0"/>
              <a:t>”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 smtClean="0"/>
              <a:t>Valentin</a:t>
            </a:r>
            <a:r>
              <a:rPr lang="en-US" sz="1800" b="1" dirty="0" smtClean="0"/>
              <a:t> Abe, </a:t>
            </a:r>
          </a:p>
          <a:p>
            <a:pPr algn="ctr"/>
            <a:r>
              <a:rPr lang="en-US" b="1" smtClean="0"/>
              <a:t>Drs. </a:t>
            </a:r>
            <a:r>
              <a:rPr lang="en-US" sz="1800" b="1" smtClean="0"/>
              <a:t> </a:t>
            </a:r>
            <a:r>
              <a:rPr lang="en-US" sz="1800" b="1" dirty="0" smtClean="0"/>
              <a:t>Dennis Shannon and Kevin McBride</a:t>
            </a:r>
            <a:endParaRPr lang="en-US" sz="1800" b="1" dirty="0"/>
          </a:p>
          <a:p>
            <a:pPr algn="ctr"/>
            <a:endParaRPr lang="en-US" sz="1800" b="1" dirty="0" smtClean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/>
              <a:t>October 13, 2011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/>
              <a:t>3:30 pm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/>
              <a:t>Science Center 115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57463"/>
            <a:ext cx="3276600" cy="439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792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457825" cy="1066800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Dr. </a:t>
            </a:r>
            <a:r>
              <a:rPr lang="en-US" sz="2000" dirty="0" err="1" smtClean="0">
                <a:solidFill>
                  <a:schemeClr val="tx1"/>
                </a:solidFill>
              </a:rPr>
              <a:t>Gebisa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Ejeta</a:t>
            </a:r>
            <a:r>
              <a:rPr lang="en-US" sz="2000" dirty="0" smtClean="0">
                <a:solidFill>
                  <a:schemeClr val="tx1"/>
                </a:solidFill>
              </a:rPr>
              <a:t>, Distinguished Professor, Purdue University  &amp;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2009 World Food Prize Laureate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b="1" dirty="0" smtClean="0"/>
              <a:t>E.T. York Distinguished Lecturer, Sponsored by the College of Agriculture</a:t>
            </a:r>
          </a:p>
          <a:p>
            <a:endParaRPr lang="en-US" sz="1800" b="1" dirty="0"/>
          </a:p>
          <a:p>
            <a:pPr algn="ctr"/>
            <a:r>
              <a:rPr lang="en-US" sz="1800" b="1" dirty="0" smtClean="0"/>
              <a:t>“World Food Demand: Research and Education Needs”</a:t>
            </a:r>
          </a:p>
          <a:p>
            <a:endParaRPr lang="en-US" b="1" dirty="0"/>
          </a:p>
          <a:p>
            <a:pPr algn="ctr"/>
            <a:r>
              <a:rPr lang="en-US" sz="1800" b="1" dirty="0" smtClean="0"/>
              <a:t>November 3, 2011</a:t>
            </a:r>
          </a:p>
          <a:p>
            <a:pPr algn="ctr"/>
            <a:r>
              <a:rPr lang="en-US" sz="1800" b="1" dirty="0" smtClean="0"/>
              <a:t>AUHCC Auditorium</a:t>
            </a:r>
          </a:p>
          <a:p>
            <a:pPr algn="ctr"/>
            <a:r>
              <a:rPr lang="en-US" sz="1800" b="1" dirty="0" smtClean="0"/>
              <a:t>7:00 PM</a:t>
            </a:r>
          </a:p>
        </p:txBody>
      </p:sp>
      <p:pic>
        <p:nvPicPr>
          <p:cNvPr id="1028" name="Picture 4" descr="http://www.tadias.com/wp-content/uploads/2009/06/gebisa_inside1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2" b="2492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0515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232648" cy="7620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Making Connections Series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Thursdays @ 3:30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392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Drs. Hale, Crutchley and Jon Waggoner: “Financial Accountability, Professional Ethics and Non-Profits: What the Case of Greg </a:t>
            </a:r>
            <a:r>
              <a:rPr lang="en-US" dirty="0" err="1" smtClean="0"/>
              <a:t>Mortenson</a:t>
            </a:r>
            <a:r>
              <a:rPr lang="en-US" dirty="0" smtClean="0"/>
              <a:t> May Teach Us” (8/25).</a:t>
            </a:r>
          </a:p>
          <a:p>
            <a:r>
              <a:rPr lang="en-US" dirty="0" smtClean="0"/>
              <a:t>Drs. McDaniel and Payne: “Climbing into </a:t>
            </a:r>
            <a:r>
              <a:rPr lang="en-US" i="1" dirty="0" smtClean="0"/>
              <a:t>Mountains Beyond Mountains</a:t>
            </a:r>
            <a:r>
              <a:rPr lang="en-US" dirty="0" smtClean="0"/>
              <a:t>” (9/1).</a:t>
            </a:r>
          </a:p>
          <a:p>
            <a:r>
              <a:rPr lang="en-US" dirty="0" smtClean="0"/>
              <a:t>Dr. Tina </a:t>
            </a:r>
            <a:r>
              <a:rPr lang="en-US" dirty="0" err="1" smtClean="0"/>
              <a:t>Zappile</a:t>
            </a:r>
            <a:r>
              <a:rPr lang="en-US" dirty="0" smtClean="0"/>
              <a:t>: “ </a:t>
            </a:r>
            <a:r>
              <a:rPr lang="en-US" i="1" dirty="0" smtClean="0"/>
              <a:t>The Political Dimensions of Mountains Beyond Mountains</a:t>
            </a:r>
            <a:r>
              <a:rPr lang="en-US" dirty="0" smtClean="0"/>
              <a:t>” (9/15-3:30, 2225 AUSC).</a:t>
            </a:r>
          </a:p>
          <a:p>
            <a:r>
              <a:rPr lang="en-US" dirty="0" smtClean="0"/>
              <a:t>Dr. Kathleen </a:t>
            </a:r>
            <a:r>
              <a:rPr lang="en-US" dirty="0" err="1" smtClean="0"/>
              <a:t>Tajeu</a:t>
            </a:r>
            <a:r>
              <a:rPr lang="en-US" dirty="0" smtClean="0"/>
              <a:t>: Discussant: </a:t>
            </a:r>
            <a:r>
              <a:rPr lang="en-US" i="1" dirty="0" smtClean="0"/>
              <a:t>“Haiti Cherie” </a:t>
            </a:r>
            <a:r>
              <a:rPr lang="en-US" dirty="0" smtClean="0"/>
              <a:t>by Director Claudio Del Punta (6</a:t>
            </a:r>
            <a:r>
              <a:rPr lang="en-US" dirty="0" smtClean="0">
                <a:sym typeface="Wingdings" pitchFamily="2" charset="2"/>
              </a:rPr>
              <a:t>:00-JCSM)</a:t>
            </a:r>
            <a:r>
              <a:rPr lang="en-US" dirty="0" smtClean="0"/>
              <a:t>.</a:t>
            </a:r>
          </a:p>
          <a:p>
            <a:r>
              <a:rPr lang="en-US" dirty="0" smtClean="0"/>
              <a:t>Drs. Morris and Acevedo: </a:t>
            </a:r>
            <a:r>
              <a:rPr lang="en-US" i="1" dirty="0" smtClean="0"/>
              <a:t>History, Histoire, </a:t>
            </a:r>
            <a:r>
              <a:rPr lang="en-US" i="1" dirty="0" err="1" smtClean="0"/>
              <a:t>Historia</a:t>
            </a:r>
            <a:r>
              <a:rPr lang="en-US" dirty="0" smtClean="0"/>
              <a:t>: Talking Story in Caribbean Literature” (10/6,-2227 AUSC).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08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Additional Programming Fall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 </a:t>
            </a:r>
            <a:r>
              <a:rPr lang="en-US" dirty="0" err="1" smtClean="0"/>
              <a:t>Kurlansky</a:t>
            </a:r>
            <a:r>
              <a:rPr lang="en-US" dirty="0" smtClean="0"/>
              <a:t>, “</a:t>
            </a:r>
            <a:r>
              <a:rPr lang="en-US" i="1" dirty="0" smtClean="0"/>
              <a:t>Haitian Noir”</a:t>
            </a:r>
            <a:r>
              <a:rPr lang="en-US" dirty="0" smtClean="0"/>
              <a:t>, Auburn Writers Conference</a:t>
            </a:r>
            <a:r>
              <a:rPr lang="en-US" i="1" dirty="0" smtClean="0"/>
              <a:t> (</a:t>
            </a:r>
            <a:r>
              <a:rPr lang="en-US" dirty="0" smtClean="0"/>
              <a:t>10/8, 2:45, AUHCC</a:t>
            </a:r>
            <a:r>
              <a:rPr lang="en-US" i="1" dirty="0" smtClean="0"/>
              <a:t>). </a:t>
            </a:r>
          </a:p>
          <a:p>
            <a:r>
              <a:rPr lang="en-US" dirty="0" smtClean="0"/>
              <a:t>Dr. Holly </a:t>
            </a:r>
            <a:r>
              <a:rPr lang="en-US" dirty="0" err="1" smtClean="0"/>
              <a:t>Lavenstein</a:t>
            </a:r>
            <a:r>
              <a:rPr lang="en-US" dirty="0" smtClean="0"/>
              <a:t>, Discussant, Film: </a:t>
            </a:r>
            <a:r>
              <a:rPr lang="en-US" i="1" dirty="0" smtClean="0"/>
              <a:t>“The Living Gods of Haiti” (</a:t>
            </a:r>
            <a:r>
              <a:rPr lang="en-US" dirty="0" smtClean="0"/>
              <a:t>10/18,6:00, JCSM).</a:t>
            </a:r>
          </a:p>
          <a:p>
            <a:r>
              <a:rPr lang="en-US" dirty="0"/>
              <a:t>Carol </a:t>
            </a:r>
            <a:r>
              <a:rPr lang="en-US" dirty="0" smtClean="0"/>
              <a:t>Duncan, Haitian Cooking</a:t>
            </a:r>
            <a:r>
              <a:rPr lang="en-US" dirty="0"/>
              <a:t>,</a:t>
            </a:r>
            <a:r>
              <a:rPr lang="en-US" dirty="0" smtClean="0"/>
              <a:t> (9/29, 5:30, AUSC).</a:t>
            </a:r>
          </a:p>
          <a:p>
            <a:r>
              <a:rPr lang="en-US" dirty="0" smtClean="0"/>
              <a:t>Dr. Joyce </a:t>
            </a:r>
            <a:r>
              <a:rPr lang="en-US" dirty="0" err="1" smtClean="0"/>
              <a:t>DeVries</a:t>
            </a:r>
            <a:r>
              <a:rPr lang="en-US" dirty="0" smtClean="0"/>
              <a:t>: Moderator, Women’s Studies Panel: “</a:t>
            </a:r>
            <a:r>
              <a:rPr lang="en-US" i="1" dirty="0" smtClean="0"/>
              <a:t>Women’s Studies Response to Mountains Beyond Mountains”, </a:t>
            </a:r>
            <a:r>
              <a:rPr lang="en-US" dirty="0" smtClean="0"/>
              <a:t>10/27, 3:30, 2227 AUSC).</a:t>
            </a:r>
          </a:p>
          <a:p>
            <a:r>
              <a:rPr lang="en-US" dirty="0" smtClean="0"/>
              <a:t>Dr. Fred Kam: “</a:t>
            </a:r>
            <a:r>
              <a:rPr lang="en-US" i="1" dirty="0" smtClean="0"/>
              <a:t>Socialization of Medicine and </a:t>
            </a:r>
            <a:r>
              <a:rPr lang="en-US" i="1" dirty="0"/>
              <a:t>H</a:t>
            </a:r>
            <a:r>
              <a:rPr lang="en-US" i="1" dirty="0" smtClean="0"/>
              <a:t>ealthcare in Haiti</a:t>
            </a:r>
            <a:r>
              <a:rPr lang="en-US" dirty="0" smtClean="0"/>
              <a:t>”, 11/3, 3:30, 2227 AUSC).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656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Hold The Date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Coming to the Auburn Arena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April 2, 2012</a:t>
            </a:r>
          </a:p>
          <a:p>
            <a:pPr marL="0" indent="0" algn="ctr">
              <a:buNone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7:00 PM </a:t>
            </a:r>
          </a:p>
          <a:p>
            <a:pPr marL="0" indent="0" algn="ctr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Auburn Arena</a:t>
            </a:r>
          </a:p>
          <a:p>
            <a:pPr marL="0" indent="0" algn="ctr">
              <a:buNone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Auburn University Campus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Tracy Kidder, Author</a:t>
            </a:r>
          </a:p>
          <a:p>
            <a:pPr marL="0" indent="0" algn="ctr">
              <a:buNone/>
            </a:pP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Mountains Beyond Mountains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dirty="0" smtClean="0"/>
              <a:t>                                                                                    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Announcement</a:t>
            </a:r>
            <a:endParaRPr lang="en-US" b="1" i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14600"/>
            <a:ext cx="2450529" cy="37846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912" y="3810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/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b="1" i="1" dirty="0">
                <a:solidFill>
                  <a:schemeClr val="tx1"/>
                </a:solidFill>
              </a:rPr>
              <a:t/>
            </a:r>
            <a:br>
              <a:rPr lang="en-US" b="1" i="1" dirty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tx1"/>
                </a:solidFill>
              </a:rPr>
              <a:t/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tx1"/>
                </a:solidFill>
              </a:rPr>
              <a:t/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sz="31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Mountains Beyond Mountains  by</a:t>
            </a:r>
            <a:br>
              <a:rPr lang="en-US" sz="31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Tracy Kidder</a:t>
            </a:r>
            <a:endParaRPr lang="en-US" sz="3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3030538" cy="4681538"/>
          </a:xfrm>
          <a:prstGeom prst="rect">
            <a:avLst/>
          </a:prstGeom>
        </p:spPr>
      </p:pic>
      <p:pic>
        <p:nvPicPr>
          <p:cNvPr id="1028" name="Picture 4" descr="http://www.tracykidder.com/images/home/tracy-kid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76425"/>
            <a:ext cx="3124200" cy="410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534400" cy="1905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Dr. Paul Farmer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Working Toward </a:t>
            </a:r>
            <a:r>
              <a:rPr lang="en-US" sz="2800" b="1" dirty="0">
                <a:solidFill>
                  <a:schemeClr val="tx1"/>
                </a:solidFill>
              </a:rPr>
              <a:t>G</a:t>
            </a:r>
            <a:r>
              <a:rPr lang="en-US" sz="2800" b="1" dirty="0" smtClean="0">
                <a:solidFill>
                  <a:schemeClr val="tx1"/>
                </a:solidFill>
              </a:rPr>
              <a:t>lobal </a:t>
            </a:r>
            <a:r>
              <a:rPr lang="en-US" sz="2800" b="1" dirty="0">
                <a:solidFill>
                  <a:schemeClr val="tx1"/>
                </a:solidFill>
              </a:rPr>
              <a:t>H</a:t>
            </a:r>
            <a:r>
              <a:rPr lang="en-US" sz="2800" b="1" dirty="0" smtClean="0">
                <a:solidFill>
                  <a:schemeClr val="tx1"/>
                </a:solidFill>
              </a:rPr>
              <a:t>ealth </a:t>
            </a:r>
            <a:r>
              <a:rPr lang="en-US" sz="2800" b="1" dirty="0" smtClean="0">
                <a:solidFill>
                  <a:schemeClr val="tx1"/>
                </a:solidFill>
              </a:rPr>
              <a:t>Equity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t0.gstatic.com/images?q=tbn:ANd9GcQN_PgAn-c-5GwZiFVeq3tzRrWburArd3aypLE-rUb6o34R8fz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4330347" cy="2971800"/>
          </a:xfrm>
          <a:prstGeom prst="rect">
            <a:avLst/>
          </a:prstGeom>
          <a:noFill/>
        </p:spPr>
      </p:pic>
      <p:pic>
        <p:nvPicPr>
          <p:cNvPr id="1030" name="Picture 6" descr="http://t1.gstatic.com/images?q=tbn:ANd9GcTRXeAbxCHvGFBAkSJZzi0utleUtzTEitLcvHgcGzCVSJO_Tr-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1534" y="3657600"/>
            <a:ext cx="3662314" cy="2743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Goals of Auburn Connects!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 smtClean="0"/>
              <a:t>Promote </a:t>
            </a:r>
            <a:r>
              <a:rPr lang="en-US" b="1" u="sng" dirty="0" smtClean="0"/>
              <a:t>intellectual community </a:t>
            </a:r>
            <a:r>
              <a:rPr lang="en-US" b="1" dirty="0" smtClean="0"/>
              <a:t>on campus;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Help students gain a </a:t>
            </a:r>
            <a:r>
              <a:rPr lang="en-US" b="1" u="sng" dirty="0" smtClean="0"/>
              <a:t>global </a:t>
            </a:r>
            <a:r>
              <a:rPr lang="en-US" b="1" u="sng" dirty="0" smtClean="0"/>
              <a:t>perspective</a:t>
            </a:r>
            <a:r>
              <a:rPr lang="en-US" b="1" dirty="0" smtClean="0"/>
              <a:t>;</a:t>
            </a:r>
            <a:endParaRPr lang="en-US" b="1" dirty="0" smtClean="0"/>
          </a:p>
          <a:p>
            <a:pPr>
              <a:lnSpc>
                <a:spcPct val="110000"/>
              </a:lnSpc>
            </a:pPr>
            <a:r>
              <a:rPr lang="en-US" b="1" dirty="0" smtClean="0"/>
              <a:t>Promote a culture of </a:t>
            </a:r>
            <a:r>
              <a:rPr lang="en-US" b="1" u="sng" dirty="0" smtClean="0"/>
              <a:t>service</a:t>
            </a:r>
            <a:r>
              <a:rPr lang="en-US" b="1" dirty="0" smtClean="0"/>
              <a:t>;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Emphasize </a:t>
            </a:r>
            <a:r>
              <a:rPr lang="en-US" b="1" u="sng" dirty="0" smtClean="0"/>
              <a:t>individual </a:t>
            </a:r>
            <a:r>
              <a:rPr lang="en-US" b="1" u="sng" dirty="0" smtClean="0"/>
              <a:t>empowerment </a:t>
            </a:r>
            <a:r>
              <a:rPr lang="en-US" b="1" dirty="0" smtClean="0"/>
              <a:t>and </a:t>
            </a:r>
            <a:r>
              <a:rPr lang="en-US" b="1" dirty="0" smtClean="0"/>
              <a:t>the need for hard work;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Set </a:t>
            </a:r>
            <a:r>
              <a:rPr lang="en-US" b="1" dirty="0" smtClean="0"/>
              <a:t>the stage for the </a:t>
            </a:r>
            <a:r>
              <a:rPr lang="en-US" b="1" u="sng" dirty="0" smtClean="0"/>
              <a:t>intellectual </a:t>
            </a:r>
            <a:r>
              <a:rPr lang="en-US" b="1" u="sng" dirty="0" smtClean="0"/>
              <a:t>engagement </a:t>
            </a:r>
            <a:r>
              <a:rPr lang="en-US" b="1" dirty="0" smtClean="0"/>
              <a:t>students </a:t>
            </a:r>
            <a:r>
              <a:rPr lang="en-US" b="1" dirty="0" smtClean="0"/>
              <a:t>will </a:t>
            </a:r>
            <a:r>
              <a:rPr lang="en-US" b="1" dirty="0" smtClean="0"/>
              <a:t>need </a:t>
            </a:r>
            <a:r>
              <a:rPr lang="en-US" b="1" dirty="0" smtClean="0"/>
              <a:t>throughout their Auburn careers;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Link to </a:t>
            </a:r>
            <a:r>
              <a:rPr lang="en-US" b="1" dirty="0" smtClean="0"/>
              <a:t>diverse </a:t>
            </a:r>
            <a:r>
              <a:rPr lang="en-US" b="1" u="sng" dirty="0" smtClean="0"/>
              <a:t>programming.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4916022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hlinkClick r:id="rId2"/>
              </a:rPr>
              <a:t>http://video.pbs.org/video/2073764815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b="1" dirty="0"/>
              <a:t>Haitian </a:t>
            </a:r>
            <a:r>
              <a:rPr lang="en-US" sz="3600" b="1" dirty="0" smtClean="0"/>
              <a:t>Proverb: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 smtClean="0"/>
              <a:t>Beyond mountains </a:t>
            </a:r>
            <a:r>
              <a:rPr lang="en-US" sz="3600" b="1" dirty="0"/>
              <a:t>t</a:t>
            </a:r>
            <a:r>
              <a:rPr lang="en-US" sz="3600" b="1" dirty="0" smtClean="0"/>
              <a:t>here </a:t>
            </a:r>
            <a:r>
              <a:rPr lang="en-US" sz="3600" b="1" dirty="0"/>
              <a:t>a</a:t>
            </a:r>
            <a:r>
              <a:rPr lang="en-US" sz="3600" b="1" dirty="0" smtClean="0"/>
              <a:t>re </a:t>
            </a:r>
            <a:r>
              <a:rPr lang="en-US" sz="3600" b="1" dirty="0" smtClean="0"/>
              <a:t>m</a:t>
            </a:r>
            <a:r>
              <a:rPr lang="en-US" sz="3600" b="1" dirty="0" smtClean="0"/>
              <a:t>ountains</a:t>
            </a:r>
            <a:r>
              <a:rPr lang="en-US" sz="3600" b="1" dirty="0" smtClean="0"/>
              <a:t>.</a:t>
            </a:r>
            <a:endParaRPr lang="en-US" sz="3600" b="1" dirty="0" smtClean="0"/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3500" b="1" dirty="0" smtClean="0"/>
              <a:t>“</a:t>
            </a:r>
            <a:r>
              <a:rPr lang="en-US" sz="3500" b="1" dirty="0" smtClean="0"/>
              <a:t>As </a:t>
            </a:r>
            <a:r>
              <a:rPr lang="en-US" sz="3500" b="1" dirty="0" smtClean="0"/>
              <a:t>you solve one problem, another problem presents itself, and so you go on and try to solve that one too</a:t>
            </a:r>
            <a:r>
              <a:rPr lang="en-US" sz="3500" b="1" dirty="0" smtClean="0"/>
              <a:t>.” Paul Farmer</a:t>
            </a:r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endParaRPr lang="en-US" sz="4400" b="1" dirty="0" smtClean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484113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Central </a:t>
            </a:r>
            <a:r>
              <a:rPr lang="en-US" b="1" dirty="0" smtClean="0">
                <a:solidFill>
                  <a:schemeClr val="tx1"/>
                </a:solidFill>
              </a:rPr>
              <a:t>Discussion Themes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038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Global Awareness</a:t>
            </a:r>
          </a:p>
          <a:p>
            <a:r>
              <a:rPr lang="en-US" b="1" dirty="0" smtClean="0"/>
              <a:t>Public Health</a:t>
            </a:r>
          </a:p>
          <a:p>
            <a:r>
              <a:rPr lang="en-US" b="1" dirty="0" smtClean="0"/>
              <a:t>Structural </a:t>
            </a:r>
            <a:r>
              <a:rPr lang="en-US" b="1" dirty="0" smtClean="0"/>
              <a:t>Violence</a:t>
            </a:r>
          </a:p>
          <a:p>
            <a:r>
              <a:rPr lang="en-US" b="1" dirty="0" smtClean="0"/>
              <a:t>Infection and Disease (</a:t>
            </a:r>
            <a:r>
              <a:rPr lang="en-US" sz="2100" b="1" dirty="0" smtClean="0"/>
              <a:t>TB / HIV/AIDS/Cholera)</a:t>
            </a:r>
            <a:endParaRPr lang="en-US" sz="2100" b="1" dirty="0" smtClean="0"/>
          </a:p>
          <a:p>
            <a:r>
              <a:rPr lang="en-US" b="1" dirty="0" smtClean="0"/>
              <a:t>History/Culture/Life of </a:t>
            </a:r>
            <a:r>
              <a:rPr lang="en-US" b="1" dirty="0" smtClean="0"/>
              <a:t>Haiti</a:t>
            </a:r>
          </a:p>
          <a:p>
            <a:r>
              <a:rPr lang="en-US" b="1" dirty="0" smtClean="0"/>
              <a:t>Ethical/Moral Obligation to Self vs. Others</a:t>
            </a:r>
          </a:p>
          <a:p>
            <a:r>
              <a:rPr lang="en-US" b="1" dirty="0" smtClean="0"/>
              <a:t>Globalization and Health </a:t>
            </a:r>
            <a:r>
              <a:rPr lang="en-US" b="1" dirty="0" smtClean="0"/>
              <a:t>Care</a:t>
            </a:r>
          </a:p>
          <a:p>
            <a:r>
              <a:rPr lang="en-US" b="1" dirty="0" smtClean="0"/>
              <a:t>Multicultural Awareness and Understanding 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68172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Catastrophic events and Consequences 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Architectural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Human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Rights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Comparisons/contrasts between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ultures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Identity and Power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/>
              <a:t>Nutrition, Water </a:t>
            </a:r>
            <a:r>
              <a:rPr lang="en-US" b="1" dirty="0"/>
              <a:t>and Food </a:t>
            </a:r>
            <a:r>
              <a:rPr lang="en-US" b="1" dirty="0" smtClean="0"/>
              <a:t>Production</a:t>
            </a:r>
          </a:p>
          <a:p>
            <a:r>
              <a:rPr lang="en-US" b="1" dirty="0" smtClean="0"/>
              <a:t>Personal Determination</a:t>
            </a:r>
          </a:p>
          <a:p>
            <a:r>
              <a:rPr lang="en-US" b="1" dirty="0" smtClean="0"/>
              <a:t>Political Structures</a:t>
            </a:r>
          </a:p>
          <a:p>
            <a:r>
              <a:rPr lang="en-US" b="1" dirty="0" smtClean="0"/>
              <a:t>Building Infrastructure</a:t>
            </a:r>
            <a:endParaRPr lang="en-US" b="1" dirty="0"/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1600" y="6400800"/>
            <a:ext cx="3581400" cy="365760"/>
          </a:xfrm>
        </p:spPr>
        <p:txBody>
          <a:bodyPr/>
          <a:lstStyle/>
          <a:p>
            <a:r>
              <a:rPr lang="en-US" dirty="0" smtClean="0"/>
              <a:t>Harrington &amp; Wiley, College of Liberal Arts,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1198-062D-4C0D-BD99-7252F09ECF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Central Themes Related to Various Majors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5029200"/>
          </a:xfrm>
        </p:spPr>
        <p:txBody>
          <a:bodyPr>
            <a:normAutofit fontScale="25000" lnSpcReduction="20000"/>
          </a:bodyPr>
          <a:lstStyle/>
          <a:p>
            <a:pPr lvl="1">
              <a:lnSpc>
                <a:spcPct val="120000"/>
              </a:lnSpc>
            </a:pPr>
            <a:r>
              <a:rPr lang="en-US" sz="8000" b="1" dirty="0" smtClean="0">
                <a:solidFill>
                  <a:schemeClr val="tx1"/>
                </a:solidFill>
                <a:cs typeface="Arial" pitchFamily="34" charset="0"/>
              </a:rPr>
              <a:t>Water Filtration Systems</a:t>
            </a:r>
          </a:p>
          <a:p>
            <a:pPr lvl="1">
              <a:lnSpc>
                <a:spcPct val="120000"/>
              </a:lnSpc>
            </a:pPr>
            <a:r>
              <a:rPr lang="en-US" sz="8000" b="1" dirty="0" smtClean="0">
                <a:solidFill>
                  <a:schemeClr val="tx1"/>
                </a:solidFill>
                <a:cs typeface="Arial" pitchFamily="34" charset="0"/>
              </a:rPr>
              <a:t>Human </a:t>
            </a:r>
            <a:r>
              <a:rPr lang="en-US" sz="8000" b="1" dirty="0" smtClean="0">
                <a:solidFill>
                  <a:schemeClr val="tx1"/>
                </a:solidFill>
                <a:cs typeface="Arial" pitchFamily="34" charset="0"/>
              </a:rPr>
              <a:t>Sciences, Family systems  </a:t>
            </a:r>
            <a:r>
              <a:rPr lang="en-US" sz="8000" b="1" dirty="0" smtClean="0">
                <a:solidFill>
                  <a:schemeClr val="tx1"/>
                </a:solidFill>
                <a:cs typeface="Arial" pitchFamily="34" charset="0"/>
              </a:rPr>
              <a:t>and Nutrition</a:t>
            </a:r>
          </a:p>
          <a:p>
            <a:pPr lvl="1">
              <a:lnSpc>
                <a:spcPct val="120000"/>
              </a:lnSpc>
            </a:pPr>
            <a:r>
              <a:rPr lang="en-US" sz="8000" b="1" dirty="0" smtClean="0">
                <a:solidFill>
                  <a:schemeClr val="tx1"/>
                </a:solidFill>
                <a:cs typeface="Arial" pitchFamily="34" charset="0"/>
              </a:rPr>
              <a:t>World Hunger Studies</a:t>
            </a:r>
          </a:p>
          <a:p>
            <a:pPr lvl="1">
              <a:lnSpc>
                <a:spcPct val="120000"/>
              </a:lnSpc>
            </a:pPr>
            <a:r>
              <a:rPr lang="en-US" sz="8000" b="1" dirty="0" smtClean="0">
                <a:solidFill>
                  <a:schemeClr val="tx1"/>
                </a:solidFill>
                <a:cs typeface="Arial" pitchFamily="34" charset="0"/>
              </a:rPr>
              <a:t>Education</a:t>
            </a:r>
          </a:p>
          <a:p>
            <a:pPr lvl="1">
              <a:lnSpc>
                <a:spcPct val="120000"/>
              </a:lnSpc>
            </a:pPr>
            <a:r>
              <a:rPr lang="en-US" sz="8000" b="1" dirty="0" smtClean="0">
                <a:solidFill>
                  <a:schemeClr val="tx1"/>
                </a:solidFill>
                <a:cs typeface="Arial" pitchFamily="34" charset="0"/>
              </a:rPr>
              <a:t>Architecture/Building Science</a:t>
            </a:r>
          </a:p>
          <a:p>
            <a:pPr lvl="1">
              <a:lnSpc>
                <a:spcPct val="120000"/>
              </a:lnSpc>
            </a:pPr>
            <a:r>
              <a:rPr lang="en-US" sz="8000" b="1" dirty="0" smtClean="0">
                <a:solidFill>
                  <a:schemeClr val="tx1"/>
                </a:solidFill>
                <a:cs typeface="Arial" pitchFamily="34" charset="0"/>
              </a:rPr>
              <a:t>Business and </a:t>
            </a:r>
            <a:r>
              <a:rPr lang="en-US" sz="8000" b="1" dirty="0" smtClean="0">
                <a:solidFill>
                  <a:schemeClr val="tx1"/>
                </a:solidFill>
                <a:cs typeface="Arial" pitchFamily="34" charset="0"/>
              </a:rPr>
              <a:t>Ethics</a:t>
            </a:r>
            <a:endParaRPr lang="en-US" sz="80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8000" b="1" dirty="0" smtClean="0">
                <a:solidFill>
                  <a:schemeClr val="tx1"/>
                </a:solidFill>
                <a:cs typeface="Arial" pitchFamily="34" charset="0"/>
              </a:rPr>
              <a:t>Nursing and Medical Care</a:t>
            </a:r>
          </a:p>
          <a:p>
            <a:pPr lvl="1">
              <a:lnSpc>
                <a:spcPct val="120000"/>
              </a:lnSpc>
            </a:pPr>
            <a:r>
              <a:rPr lang="en-US" sz="8000" b="1" dirty="0" smtClean="0">
                <a:solidFill>
                  <a:schemeClr val="tx1"/>
                </a:solidFill>
                <a:cs typeface="Arial" pitchFamily="34" charset="0"/>
              </a:rPr>
              <a:t>Pharmacy and Medical Mgt.</a:t>
            </a:r>
          </a:p>
          <a:p>
            <a:pPr lvl="1">
              <a:lnSpc>
                <a:spcPct val="120000"/>
              </a:lnSpc>
            </a:pPr>
            <a:r>
              <a:rPr lang="en-US" sz="8000" b="1" dirty="0" smtClean="0">
                <a:solidFill>
                  <a:schemeClr val="tx1"/>
                </a:solidFill>
                <a:cs typeface="Arial" pitchFamily="34" charset="0"/>
              </a:rPr>
              <a:t>Rehabilitation</a:t>
            </a:r>
          </a:p>
          <a:p>
            <a:pPr lvl="1">
              <a:lnSpc>
                <a:spcPct val="120000"/>
              </a:lnSpc>
            </a:pPr>
            <a:r>
              <a:rPr lang="en-US" sz="8000" b="1" dirty="0" smtClean="0">
                <a:solidFill>
                  <a:schemeClr val="tx1"/>
                </a:solidFill>
                <a:cs typeface="Arial" pitchFamily="34" charset="0"/>
              </a:rPr>
              <a:t>Sustainability</a:t>
            </a:r>
          </a:p>
          <a:p>
            <a:pPr lvl="1">
              <a:lnSpc>
                <a:spcPct val="120000"/>
              </a:lnSpc>
            </a:pPr>
            <a:r>
              <a:rPr lang="en-US" sz="8000" b="1" dirty="0" smtClean="0">
                <a:solidFill>
                  <a:schemeClr val="tx1"/>
                </a:solidFill>
                <a:cs typeface="Arial" pitchFamily="34" charset="0"/>
              </a:rPr>
              <a:t>Communications</a:t>
            </a:r>
            <a:endParaRPr lang="en-US" sz="80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endParaRPr lang="en-US" sz="2600" dirty="0" smtClean="0">
              <a:solidFill>
                <a:schemeClr val="tx1"/>
              </a:solidFill>
              <a:cs typeface="Arial" pitchFamily="34" charset="0"/>
            </a:endParaRPr>
          </a:p>
          <a:p>
            <a:pPr lvl="1"/>
            <a:endParaRPr lang="en-US" sz="2900" dirty="0" smtClean="0">
              <a:solidFill>
                <a:schemeClr val="tx1"/>
              </a:solidFill>
              <a:cs typeface="Arial" pitchFamily="34" charset="0"/>
            </a:endParaRPr>
          </a:p>
          <a:p>
            <a:endParaRPr lang="en-US" dirty="0">
              <a:cs typeface="Arial" pitchFamily="34" charset="0"/>
            </a:endParaRPr>
          </a:p>
        </p:txBody>
      </p:sp>
      <p:sp>
        <p:nvSpPr>
          <p:cNvPr id="17412" name="AutoShape 4" descr="data:image/jpg;base64,/9j/4AAQSkZJRgABAQAAAQABAAD/2wCEAAkGBhQSERUUEhQUFRUVGBgYGBYYFxgcHhcYFxsXHBohGhwcHCYgGBsjGRgYHy8gIycpLywsGB4xNTAqNSYrLCkBCQoKDgwOFw8PGSocHB8pNSksLCkpKSkpKSkqLDUpKSkpKSkpKSksLSkpKSkpKSkpLCkpLCkpKTYsKSwsLCwpKf/AABEIAJMAxAMBIgACEQEDEQH/xAAcAAAABwEBAAAAAAAAAAAAAAAAAQMEBQYHAgj/xABDEAACAQMDAgQDBgQEBAMJAAABAhEAAyEEEjEFQRMiUWEGMnEHFEKBkaEjM1KxYsHh8BdDctFjwvEVFiQ0U3OSorL/xAAYAQEBAQEBAAAAAAAAAAAAAAABAAIDBP/EACARAQEBAAICAgMBAAAAAAAAAAABEQIhEjEDQWGBkXH/2gAMAwEAAhEDEQA/ANF6bZuKgACWViEULu2jsAAwVfpLT6zgNdSfEtJuuO7OvyiFXceN20DCmSZbhDUtqXRLJnaqlTJMQEglif8ACF3Gqx9wturai+WVFnwbT5hZlSyfiusSAF5XyCJ3VpQ7v9U8Cyi2okkqrAgG7c7hCRBk5N04G7G6KkugdLWwgU5uOS7uAf5nJ8xmR2E/0+pJLbpfSlDm9fssLrjtnYo4VdpJnuzdz3gLUyurAsgwZgQoEeY/KB7kkVkutPrd1zaGY7R5jAEScAx3xNSc1H2LXhpLFVLHc7AHLNzBPHoOeBXSKzDIKr74Lf8AYfufbuI+R5rqkg0Lj/ZNKA1AdCimhUgoTQri5MGOe3bNRdTQmmXR7zPZRmBBImCZx27DnninlSHNHNFQqQ6I0KFSFQo4oVIVChRUIRrmkdRjvE9/f3Hv60imtBZF4ZpkY7A/qMUk7n60Ka6nT7jh3X2UUKkpjasaq4zvJ0yHbbUEAX3QyxxwiOOZg7ASQq5ltClzUst3aLdpf5SMJLSP5hEc58gPAYk5bEf0Xp5vKFcrctp5WZRCXCIlEEZsAjJ/5jAcKsGztbtorM+1VUSSYUAepOAB71pl29pUt5PMAk95IB54/YU202pDkMJubfkUcf8AU54UxIA5AJMScMrelOpE7E8Hsj7gbkHDXByE4IQ88nsKkreldQJZVUY2qCABz3Jj0gAUIrc0YeGuEMQQQB8q5GVB5P8AiOfSOKDMtsO52gAySYACjaD+9FrLxC7Vy74UHH1LeigGT+nJFDR6TbG9jcI4YxE9zAwCcn1zQSyHe0nCjheCx9SOQIxBp5NI2yO36D2712jg8cevr9PWpFJoUUUcVIKgfjbrY02kdvxPFtPq+D+iyanqy37U9PqdTdUWkJsacEs4Iw5+aRMjywB65pkFXj4WdRp7aqABsVlA9DzH5/3qaqg9H6tdtrpPDstctKgF64GWLYIPIJEwIP8ArV9RpAI4In9aKR0KOhQgoUdClCoUdCpOaRfUgEAkCTGfWlnaKqvxLq2EhVVjBMPlSP8AECDEGI+oFSSXWeoIq7T+JgvtBmZyBEA96zTqvxYzOTZusXRgFZYyWP4x+IwAo2yckGSBUovwleuWjcu3ja3fhaX804J4gg8iQOap/WPhbZcZWZBG5gqBxvQZbaQpEpEsWyAV4kEpWv8A4m3QFVV8QqNrsrGC4JB4WB2oVTtLolvL5kM2ybZIdRu2/KSCvJQqaFKbKttkUFnREUGfKihUA9TIUACm1vSnUOtxywtKQbaXBm6wyrumNqjlV5PzGPKB1b6Q164G1R4O63aQnYhEc8eLcHMkbRB2rjcZtbIUevfjJ9aGR21nJ5H+85zSWp1O0iZPHlHLN2AH5T7RJwJoarXrZUbgSzGFRcs7eij/ADMADJimVno4d/Gv+a5BAQM220uJVRI3GYLMRmMQIFCdDWrbbczb7rfMieYgdlEcKsnJgGSTzFKF77kQDbHpCk/mxwv0Ab61I2tKiiFVVHsAP7UqigcVEz0ejhQDMDt6/wDUTlz7mnsUdCpCo6aXNWReVIO3aZaRAYxAI5nH707qSM+JerjS6W7fP4Fke5JAEe8msU1HW9Wd96yoQ3oVpZnZgSIBmEAM9hMEnvWyfGmnVtDfLor7EZ1DcblBKmO+axjqHWQdN4a+U8ycRE8dyZ7/ANqnThNLfftcg+73QhtbFc2/5YXJ4ZDg7hycevBrVPs967950skFTbc2ypMspABg/risf+GupG3dYs+/cAIJM9z+LtmDFar9mGnQaZ7gTazXGVjBBYW8KSPoTRu08+PjMXKjoqOlyChQJrk3PTP0/wBxUHL3IpFuoKPmBX3IgfrxQdWJwQP3j8sD+9MruivNIF9gIwQiA49+DJ9uxqaONbqVCyHRWbCliCCT7TkY9RWXa34juW7roy2yS+25+FX27ZAkAjsVzmc+89rugIhYl74Ktua4xLCeWiBCk99pXFVA9Qubt730KbJygZoyTtW4yl1gjMzyPaopduvXnLpZgyCXDPOFBLm2HUZABkMBx25pl1HX3JFwWbr3CyhALm47HB3KwUSGKsTKnHlFI6TrGq07Nb8PxFZmcbldAoeCDabcxVlIkSe8bqsX/E3TFSGZbRwSzqVDttggFSIEnkwMGDiKkz69dtXApGkOAVIW07KGDNIXccQeVgQZHrQp3vt6gC994uac3JYqikhzuIL5Bgkggwc7Z5JoqQ3fYDzUVruuIrm1aV711Y3In/Ln/wCo5O1Mdid3ECou1b1uoB8zWbRIgXIW8wzI3WwPDBxwC3+IcVK6VDYRQthdgEgWmnaf+kqGJMkk5PM0Mi0encM124u66wgnMKszsRRwo+vmOT2iR0x9dxPusflz2xTK31oljttOeBJhR+p557A/SnC2XbLsBI+VOI925P5QPaonF7WQdoBJ7wCdv19D6A/2pS1ugSI9uT/2Hak9MAFheP8AvSwNSKA0lqtSLalj2/v2rsGqP8c/GjaW6LPhI8qHBPAEkebcQAZU8zUpLfSfViZPcgn8yf8ASpbQ6rxEDfr9e9Ys/wBqerD4VYAkr5YCjMxtgCM/51c/hH40uXTNzTi3bJIN0TsleZ27gDnBwDBzirWrws9rJ8ZD/wCA1P8A9l/bt615udVmC4meFDN3A9h3HevRfxdqVfp2qKMrDwXypBHHqK8/29IxyqAeXfgEnbME5J/0orv8Pr9m95ExDEY/EI9uVkVt/wBjyEdOAMH+Lc4IP9PpWNWLbQCFUiVXzL3Y4zyOJ54rZfsgeennEfxbmM4+X1zRG/n9Vd65e6BzjIH5nikdfrVs22uOYVAST9Kz/wCGfjNOoi5ZuDbdRzdtgyQ6Akgx3ZedvfFaeSTe2kRR1DWGlA6G4mDI+ZVI58pzA9RGKUXqrqdroG9WQxHuVY4H0JqGH1y7zBGORPrTTUdVFoFmR4EyQCQI9fSmb9eVL62zA8UwuRMhSRgdsHM1I3SFBLCQMyYAHJJ/zoKB1XW9LeTz3VCMm6A8Eq0jzbTuEyZECODVL6h1ayHCW7aXV3fzQqlQkcDcQhE+8CRjy5tPVtB952InltqG3OqgDbxAIAZjMAxAAJzXS9N09jZa8Ms8giLU7ye5PHfOR71NKhrekoRyELn5U3qBB8pYsn8VgxmQFWTxxPGq+FbuoVyGtqVUfxgXYiQSUbcT4i8HaQYIkck1O9U6vLeFbW0uwAjbt86qY2g7pnsBESe9MF60vhFvBubjdKxetglyVG0LuU+s5I4J7mpUy0miFhAjWLhJAbdb0t6+jyB5ldbgEEg4jBnkEEiuE6nqbyI1p71u3t2qq3ABCkiRLE5M/wCWKFIakl11GVWewDSD7AkD+1MH6lvUzNt05DDGeOOfr+1Ka/qNsCGfPZVMs0eg9J7nHvVV6p1O4SzhBsmBFwFwBHzgKcT6T2yO+nNYbvWbSyLpDEQwETv54HeAJPoecUl034gS8STuCzKrIEgz7iRM44x3qnPea9uNtdhKAsFVm4YwSSARJnzEn5f0b2tGwufwyztuglRBU7oUzPc+XuTOMVYtXrqHVAHUKwBIOAflxMwDnA/apPpnWFdcyD2B5Ppz3qu2un+ZGvfzGmQWY+aMBFgTEQfqCasCdNU7SUhRtiMGR7DgT6Z+lSShvgEAkAnMEgVmPxjqdPc6nbfUAGzbQB1eQLhVrkCIhl3EN3BjihrPjW4vVDeLKNGim00sMrMl9vJIcfWJqv8Ax31C2dcWwVNm3sOzdO6WBEjEhuaHXhKj7+lsajUsLQteAG3G2o4tIwO0cEg4GDiae/D3XdRptZ4qhEsmEaxvUfw142oslWXkY9qjepdPfYwVQouEF3couPwIPN2mTHJ+lPL9+yu5X1SjB8qScHfEAQDyP0obv9XP4v1lm5ozqbRVkupCsB8xONrAZ9QQe9UB+t6g2yqu6qFtAC2oEK6ksCVGQTBNH0zrdm1p7unD3b9u6ASnh7fDuAiHUySrAxPYxmmw1Nsjy6fU3IHNxiFHH0CioyZ1+XOj6pqbe7a9wAQYYb13b0EkGc7WYfQmtK+zTq142bqW7VpVW88uzMBubsEUdgBJkcjFZZd16A//ACpWOGs3CY/NT/erP0n7Qr9uxs02m2ogyzFQZ5YksZLE5JiiRc7tqxfG3xA3l0tybtplLOyHbxuxJYs8xxIxHrVVt6i3bG7S27dq6pG12DMynOQQG+n61EW9dqNVqALK6dLt0sZAtsxJknc+0wefTvRanpmoC73vn+V4w2lhuUnbGNsHHHpV0PGzF9/957jaZrbNrEuEAm/bswq3B6LMtbIwRzgHBpn0brrgqrvdulkaBvKiQVmGK71G3tM8VR+jdUKHL3GaIAeCkzAMGd0e8VOdTuXjehgbi5Ph7d3yzvWIMw3Y5jYZ4p9s8p4nV/rTXby3sgiNoN3IecsSxO3C8HEjirroftIVg63fD3/MgBSIHIJ3EFgcxIngZrOtRbssp+7tcEAnZdtgruEyA+8lRP8AUCATFEnW0YK25WYFTtMWpMHcJAJ3A53CBJ4NAzfTetN/EQOGTOQy5BmOex+oqt/EPxEdP5LFtrjAAF1AIQ87YxJ25PpNVr4V+LTp1bcGTTsZ3BZ8JgRu3AgAK39a+UE9pFWPqXX7V0E2DscFSH8oEt8xgwSQsnOODxmpmKJZ0DXnL3SdLcUkB2W4CYiTJYgH5uTAp+OnHxFQajUPt8u6ysHgsW3EkSFkEbt3mxHd83UlIGy54qkgkF5HkJY+baMtA45J9MVY9Dr9PeVLj3AzuoJLQu8CMAiBcAYxmfympqqNqLehtQt3UOGInF+6xyT82xGAbHE9hihWkJesmTCMCTBg4gxAjEY7UKga6S2yyAiKCxLMxLNngtGWn1LH9qUu9L8UFGZQP/DthcTMAlm9KdX9OLgGSOcjB9Dx/vimup0XhpFsuPzn2HPAArblphq+n2LD28sB50PmZoaA6DbMT5GikOi3QLGnt4yyjZtAjaXY/LHZR+dMOtdJK29xcm6h3KGnbuEYECM8EkUj0/WBLlre1sWrS+IpnNwMoU5YjzCSc/1ilaX6j1wW7zbzuUHAwfICAY9CD5j9O+KR6j8R3bdu/wCDdLbbc/Ky7Mn5VYZOPpVC1PXjeLeE3hKJaDcJnk4BiAfQfr69ajq91tJs8XxAy7j5iG5EiCII3McCeCfpSnLqOPUmKErYG2GJZ3/M4G3vmKS01pNTcJuXGQ7QZ3FwTKqAGaWJO76CKb6u/wDw4BjyAQWHoP8AX9646OwX+pjjCru4ZT/lFFej4/tNafQ6XwLhIdnF1Utt5iCpYAMQSBkA47SKnLFzTrqLpt6fyiwsKxAyQxnAJmMemKr3TiPBKlLu0OpDRywPBX9R839qk714o9wi0Q21VYMOwBA/FIJHf9qw1dI9Z6gfuOmthVUAqZE7jERuPf5j27CkU6o33Pw9wjwSpBAkh7hciTySVB/Kker2bng2m2qLUqF+ViDImWAByAMH07xSun6VeOk8bxUCeEX2hBJVbmyJjneaNdJPX+oDT6hlW+gIAe2d2P6cjPaDUn0DWOukvIpAD7pBAJMmyvJHoxH51FrZd1vOHAFtZbHzBjEftTjpd8onfzT5RjBwTxj5QZJ/CIp3pz+W5tDpyPbvMFJ3IHAKc4VsiP8AeakL87SCCZVYJnsIwTwOPzrmygvXbQZgm4wWmFACnLZxkGZPrTp9HaFtnLpO0kqDIndCAgdyJifWjWOXLcpn07pKnzXLqqoiQsseRyBx/pT/AFGlt7wLGsK3jtVkVXUOGB4ZSSYgAgj0z3qDtnyjcywPwwcE+uOT+ZqW0vw/4t5Es3kCMI8TzEDy7sKBMzjHGeK1Bzt+0o2m1Rtuhu2TIZQCys1zxVIJB7t8omcGBUDe3DYl1YKoUK3DtMkyreYCEGOSBxU1qvhJ7QFxb9nUOTtVFZpLFW5Ihg3b2k1Gavp2pcg3rN1wC6qrBztIliCT6TPoR61Ucb9JGx4NyzaNy8bIEoQN15hty0Kvyxg+bHmFNltSZs3NqKGjYz2ztkzgMSCV24yPbFW74M6It/S6eVbaUuBtkKQBcMiQZKk7fQ/Wrf0np9mzZS20AwAqKTLn0YgmZxgGInkCsq9VirdSdWSz4m4iFLCGAR9oAbecBZXtE8xzVo0vwtqRbLW3S6bo3C3vUArIBghm3TnygR74q2/F13Tbfu9wWjjJdf8AmHETHlBUkAdoXiM5ulp9M1z7uXyMgNDbDBO5QdhkYIYFpEgikHFl9Qd0hwZiAwxAAzsAE4nIBgj2JFPNR8W6Yu3ji41wGCRZtHgActbJP6nEUKtTSujtcKDzEHI80zA9Rmf1FTSDy5M+p/3xWedH+KmawzHw1gHaZjE8dyJJ+uPpTNPjDYSp86l+7MRgyMHBBzmumOGrP1wtcJe4VCj+WgMyT+Jj/wBqyLXdUAbbcQxbXYVDnLAkBhAIBBAOf0qa6h8RFy5WFknI4kk8Kf8AWqhrNXumWHpxJIyRJ55YnPrVyb4TaVsOotsSGNwnjhY98gjM11ptX5HDSSRt2j+mRnjInEz+tNku+QrJkGZHyjETnJ7flSRugHGRORjIH1msOsPdbdti0QtsA7RnHJCjH5hv1pf4Y1rW2Yp3CDifxq3b3Uf7NN9bYAtMfG3EAeWOSduPqPN/+Bpl4YYSWIAPrMxE4ER2/UU1rj1Ku2k6hf8AuikKQhvgsfDXbJNwmSww2FP6dqR1uvvFrv8AFaSMywkjjscmc/8ArSQ1S27C6ZmnewuPbQ71JlYYMDJbw5G2Yntihs0zeJ4YYLANsnJ3ROQT6/tNZxcrDLVX3NtF34ETFz3ByJ9v2rlrwFlV3ALt2jJ7FiQPyINc3mEAbQDIkx2xMY9pketMW1n8YWwGk8MM5ImFWI5H71YpfRlcYKz+YZVh35I+nr60vaHkBIk+paRggYM8/X0pHUWLhbaytJkCRG0AcnHr6+9Kadn3HaZA5Q53djtUcwPzpZ+Xl3h5pbi7iGKgHcA39JII80diMEH69jTq5cI3c/KBJQYiIJM4GJnj0kUjpbi22Xcik5O0g5XJyeJiPWpB9eHQbdvlV/nx8xBGQMAA9iP7ihjjegsaGQAQjGeWjbJy0DuPf1n8nFrU37IuW7VwLCM52k4VQxJ2yc5PmB/KAKgW6qpG38XcMSAYx5WBlfoQf3y8ta60243S6jbDIp2kwMAvALLO3y4GO/NMjPkcdL11l02nUxc423LMqQTmXWGXLEz+tFY6/etbUXUBraNmWlLijHmUmSAMgcTNFY6dpnulrd3ZcDEhnbysBHoIAOREZiO4pLRrZ1G6QikEb4ZmJAMHbJyTnjMxApvozN7X3ofW71zp9v7sirqHe5vIwoCnaCyxiZBmIPJ5NI6fqG0sy3AtxIRnYxGzjwhciB5h5e57gREF0nrH3O0EuWgQrl4jzEZjaSxAyDnOBxmiv/GwcbLSW7YIgym4tKlYO9jwCTIGTBxWMrdzUtctC89y291lL7iz+CGYKIMIxIALmDB9yOcpL0qyNotNauEFwVuXNm4nyhRAAuXCuSOx5MwaldP8cW7FhUS2CDgW0t7JM5LHe26OSSCT61WtR8Yajw28SBa+VV8ONwPEEQVEK0A8RI5kFuKd9mGtsXkbYVBCiEi2WAXsJUngyIJkUKg72rMz/HznysABJPGTOIz9frRUeUOVJ+NCbQ0iQx+vH+/zpZlYnGZH61PL8D3FEuyveMbEUz6TO4LP0B9PpUn0j4f8PU2lvNZYefcm9ckCCAAfNB/DzMYrvrz4pq6Vo8ygg55E49M+4/QUxHSl3GYK7TgNJn8uYq/6v4NK+IUbcNpIH8MuSCJBAIIIkYicziu+ifAyvPis4RwPMgtk55GVMHjj/Ki0zZ6ZSbLMxKAkLxPJH0oF2zznntz61qv/AA+0duIN66zsyrtYFlgk5UAcARPcj8JIFRj/AAnpWUstrVt6v4ZdVEwW823afbJEHirY15X0o9p3ZSqA7ipU/Lx5pmeBB57RSdzS3du0BmUAjBG0ZGZJiO0+9XS78PaJSbY1V8Q3mHgKwMf9N3zAfU1MdD6Et7AYKFJIUaO8+4DgySRPFGtS5MUHTKv8OThUIPnQAy59Tg5707vvLOVgTJPnQkY/WMe1X3RfAwOoa3uvStlWVvu9tCN124DCs3+HBmaml+y+zHmbWMSPNPgCfzC4496K35zO4yUl3AgGThQDPOcYBMjt6z61zp+hs1zz+VT5uZbE4AyFJNap1D7IrTFPCbUqFPmBuphQrAbBsidxWZwRPeo2/wDZZdDkILrqu0qWuWlkyZnykcR29fpU52s76n8PNbINpnuEmGjmPw4GYJx9friKtKVBKkSY7ckHvMjnP6VrH/DPUOrmNkBtqs8kkEwAVUfhAzgZ7U0vfZFdCIV3N4o3XBtAa0SJA2k+YzioXu6zS9qWDYGJGRHM9/LjP9ualNELtzO3cCCNzXAMeqyvIHac1oT/AGSX7b2/Cuqwk72a0PLgkHaGl+4xmTSuq+y3VOFZL9oSGkbGWJBI8sYk/pzVpnTMbXS758/hFhCspAV5UgRI3AkdzIwSPya6TXtunDDmc4mcHHvEVq/Tfsq1fhWN92wjosMsMSBmBuGGjHIzNHq/spYEea15nADIjYDRyv8ATyZ9R2xUzjH7Np1J2W7jBojaCQCNrdgeImPSnHS7G9TCOx3AsVHy5M4jyzPzHAj2rWtJ9mOpS46q9mAo23CrKDJJIAE5EdxGak7X2d6hJZG029jLn+J5iMCTHpjH7063LlY/9yZgYW4BLMAVPl3fXtPek9LpGjdHlgCY4JE+uDH61qej+AdUNSRNtLY7lW2mPT2755yDFM7/AMFOunsMVVJ8NXBNwEQxGQwO1TgR7iInEL7Ue3vwGRgRkMOwIHaIIz/3FPdZ1JVteCFRcqdzYkDcRmMxn94q1dI+z0eC90+ECrMCxu3SfKf6Qu3dznnt7ig9W1KW3uBrDQGlHZbimATjPYgj0GBzRaUJf1BLEqIB9j+1HT7/ANraY5OmBOZK3LgH6Zoq5Z+DrcdP9lunkNfuXrzhiwbebcMYyqoYBkTMmalB8CWCQblzUXIj5rpEkRB8oUzj1irAtdiu+OUR9n4dsKEhB/DMqc85ye7EyZJye80qvQbG/wATw1LxEmT68AmByafCjowqh8U/D+qgfc7ji3HmtK+1p9VJ5B/pJ5+tZv1TS3U/nrdB/wDE3/8AmxW8UCoIg5HpRhYx8KfE/wBzZm2LcV45wyxPytBgGeD+taD0/wC0XSXB5nNs9w4P91kGpLW/CmkuzvsWzPcDaf8A9Yqva77KtOc2Xa0fcBx+8MP1qwprQDSvqn1NvUB7jotsqLqlVRSSAEGQdxJk5ye2KnBWQdX+z3V2shReQd7cEj6qRP6TVdTWvaJCvctkHMM6Z94IijaXoGhFYhY+ONXbjbqXPsxV/wD+wT+9S2j+1fUr/MWw/uQyE/oSP2o8ljWYoRVE0X2s2j/Os3EPqhVx/wCU/tU/0/420d6NmoQE/hc7D9IeJP0p2LKnIoRRBpEjI/vQpA4oUm130ifQ4/yrrdUnVFQM1wt0GR3HNSGRXDJXRNEakReyKYa3o9u4CHUEHmpFjSbUhUNR9mmjdixTJ9hQq1mhUiwFcu5DADjNChWmSxxXa8/lQoUEc0YNChQRk0BR0KkOKqn2jdLtNo7t4oPEtjyuJBGe5HI9jIoUKqYx24xx703ViWyaFCuLZt1BiDgkSPU0+6adyDdB+oFFQqMPH6ze0mxtNde15lG1WO2Ce6Hyn9K3Xoepa5Ytu5lmUEmAMke2KFCtcRyPRRmhQrbBNjSe7v8A4o/IUKFSGHNETR0KQQusf3FETQoVJxQoUKk//9k="/>
          <p:cNvSpPr>
            <a:spLocks noGrp="1" noChangeAspect="1" noChangeArrowheads="1"/>
          </p:cNvSpPr>
          <p:nvPr>
            <p:ph sz="half" idx="1"/>
          </p:nvPr>
        </p:nvSpPr>
        <p:spPr bwMode="auto">
          <a:xfrm>
            <a:off x="304800" y="1371600"/>
            <a:ext cx="4038600" cy="5029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Health Occupations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Public Health and Medicine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Sciences</a:t>
            </a:r>
            <a:endParaRPr lang="en-US" sz="20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Engineering and Technology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Agriculture 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Fisheries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Transportation Systems</a:t>
            </a:r>
            <a:endParaRPr lang="en-US" sz="20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Anthropology 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Social Work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Political 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Sciences</a:t>
            </a:r>
            <a:endParaRPr lang="en-US" sz="20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Economics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60072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Auburn University Programming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Integrating the themes of the book in English Composition, First Year Seminars, Book Clubs, academic courses in various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disciplines;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Small formal and informal discussion groups;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Public lectures, panels of experts;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Student engagement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service learning;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Engagement through the Arts;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Campus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community service through IMPACT, Alternative Student Break, OLLI, Alumni Book Club, Extension, Residence Life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Outreach.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8">
              <a:buNone/>
            </a:pPr>
            <a:endParaRPr lang="en-US" sz="16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85800"/>
            <a:ext cx="4441825" cy="5407025"/>
          </a:xfrm>
        </p:spPr>
      </p:pic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533400" y="304800"/>
            <a:ext cx="2362200" cy="594360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err="1" smtClean="0">
                <a:solidFill>
                  <a:schemeClr val="bg1"/>
                </a:solidFill>
              </a:rPr>
              <a:t>Jule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C</a:t>
            </a:r>
            <a:r>
              <a:rPr lang="en-US" sz="1800" b="1" dirty="0" smtClean="0">
                <a:solidFill>
                  <a:schemeClr val="bg1"/>
                </a:solidFill>
              </a:rPr>
              <a:t>ollins Smith Museum of Fine Art</a:t>
            </a:r>
          </a:p>
          <a:p>
            <a:pPr marL="0" indent="0" algn="ctr">
              <a:buNone/>
            </a:pPr>
            <a:endParaRPr lang="en-US" sz="1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An Exhibit of Haitian Art</a:t>
            </a:r>
          </a:p>
          <a:p>
            <a:pPr marL="0" indent="0" algn="ctr">
              <a:buNone/>
            </a:pPr>
            <a:endParaRPr lang="en-US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b="1" i="1" dirty="0" err="1">
                <a:solidFill>
                  <a:schemeClr val="bg1"/>
                </a:solidFill>
              </a:rPr>
              <a:t>Lespri</a:t>
            </a:r>
            <a:r>
              <a:rPr lang="en-US" sz="1800" b="1" i="1" dirty="0">
                <a:solidFill>
                  <a:schemeClr val="bg1"/>
                </a:solidFill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</a:rPr>
              <a:t>Endonptabl</a:t>
            </a:r>
            <a:r>
              <a:rPr lang="en-US" sz="1800" b="1" i="1" dirty="0">
                <a:solidFill>
                  <a:schemeClr val="bg1"/>
                </a:solidFill>
              </a:rPr>
              <a:t>: Selected Works from the Winslow Anderson Collection of Haitian Art at the Huntington Museum of Art</a:t>
            </a:r>
            <a:br>
              <a:rPr lang="en-US" sz="1800" b="1" i="1" dirty="0">
                <a:solidFill>
                  <a:schemeClr val="bg1"/>
                </a:solidFill>
              </a:rPr>
            </a:br>
            <a:endParaRPr lang="en-US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August 20 - October 29, 2011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7267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4184</TotalTime>
  <Words>790</Words>
  <Application>Microsoft Office PowerPoint</Application>
  <PresentationFormat>On-screen Show (4:3)</PresentationFormat>
  <Paragraphs>151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3</vt:i4>
      </vt:variant>
    </vt:vector>
  </HeadingPairs>
  <TitlesOfParts>
    <vt:vector size="21" baseType="lpstr">
      <vt:lpstr>Civic</vt:lpstr>
      <vt:lpstr>    Auburn Connects 2011 http://www.auburn.edu/auburnconnects</vt:lpstr>
      <vt:lpstr>    Mountains Beyond Mountains  by Tracy Kidder</vt:lpstr>
      <vt:lpstr>Dr. Paul Farmer Working Toward Global Health Equity  </vt:lpstr>
      <vt:lpstr>Goals of Auburn Connects!</vt:lpstr>
      <vt:lpstr>http://video.pbs.org/video/2073764815</vt:lpstr>
      <vt:lpstr>Central Discussion Themes</vt:lpstr>
      <vt:lpstr>     Central Themes Related to Various Majors</vt:lpstr>
      <vt:lpstr>Auburn University Programming</vt:lpstr>
      <vt:lpstr>PowerPoint Presentation</vt:lpstr>
      <vt:lpstr>QUESIMPUCO, BOLIVIA August 4-11, 2011</vt:lpstr>
      <vt:lpstr>           </vt:lpstr>
      <vt:lpstr>Dr. Gina Athena Ulysse: Professor, Wesleyan University, anthropologist, poet/performer, and multimedia artist.                     October 6-7, 2011</vt:lpstr>
      <vt:lpstr>Valentin Abe,  Auburn Alum ’91, ‘95 http://www.time.com/time/specials/packages/printout/0,29239,1984685_1984949_1985272,00.html</vt:lpstr>
      <vt:lpstr>Dr. Gebisa Ejeta, Distinguished Professor, Purdue University  &amp; 2009 World Food Prize Laureate</vt:lpstr>
      <vt:lpstr> Making Connections Series Thursdays @ 3:30</vt:lpstr>
      <vt:lpstr>Additional Programming Fall</vt:lpstr>
      <vt:lpstr>Announcement</vt:lpstr>
      <vt:lpstr>Academic Affairs</vt:lpstr>
      <vt:lpstr>Faculty Senate Final</vt:lpstr>
      <vt:lpstr>Copy of Faculty Senate Final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Goals of the Common Book Project</dc:title>
  <dc:creator>Nancy McDaniel</dc:creator>
  <cp:lastModifiedBy>Nancy Mcdaniel</cp:lastModifiedBy>
  <cp:revision>221</cp:revision>
  <cp:lastPrinted>2011-08-16T22:26:37Z</cp:lastPrinted>
  <dcterms:created xsi:type="dcterms:W3CDTF">2010-02-03T22:19:22Z</dcterms:created>
  <dcterms:modified xsi:type="dcterms:W3CDTF">2011-09-13T15:50:25Z</dcterms:modified>
</cp:coreProperties>
</file>