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8" r:id="rId2"/>
    <p:sldId id="352" r:id="rId3"/>
    <p:sldId id="275" r:id="rId4"/>
    <p:sldId id="339" r:id="rId5"/>
    <p:sldId id="321" r:id="rId6"/>
    <p:sldId id="322" r:id="rId7"/>
    <p:sldId id="328" r:id="rId8"/>
    <p:sldId id="331" r:id="rId9"/>
    <p:sldId id="338" r:id="rId10"/>
    <p:sldId id="333" r:id="rId11"/>
    <p:sldId id="332" r:id="rId12"/>
    <p:sldId id="329" r:id="rId13"/>
    <p:sldId id="343" r:id="rId14"/>
    <p:sldId id="268" r:id="rId15"/>
    <p:sldId id="330" r:id="rId16"/>
    <p:sldId id="346" r:id="rId17"/>
    <p:sldId id="347" r:id="rId18"/>
    <p:sldId id="348" r:id="rId19"/>
    <p:sldId id="353" r:id="rId20"/>
  </p:sldIdLst>
  <p:sldSz cx="9144000" cy="6858000" type="screen4x3"/>
  <p:notesSz cx="6996113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908"/>
    <a:srgbClr val="FF9933"/>
    <a:srgbClr val="FFCC00"/>
    <a:srgbClr val="CC00FF"/>
    <a:srgbClr val="9900FF"/>
    <a:srgbClr val="CC6600"/>
    <a:srgbClr val="CC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9" autoAdjust="0"/>
  </p:normalViewPr>
  <p:slideViewPr>
    <p:cSldViewPr>
      <p:cViewPr>
        <p:scale>
          <a:sx n="108" d="100"/>
          <a:sy n="108" d="100"/>
        </p:scale>
        <p:origin x="27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2400" y="0"/>
            <a:ext cx="3032125" cy="463550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C80B54-8FDA-497D-B28C-E56073ED88D2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32125" cy="463550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2400" y="8816975"/>
            <a:ext cx="3032125" cy="463550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C2BE42-B4F0-408B-A4E1-8F1D8D584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2125" cy="463550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721CEC-DDDA-4902-94E4-4C6453C6CA4E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0263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3" tIns="46506" rIns="93013" bIns="4650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5937" cy="4176712"/>
          </a:xfrm>
          <a:prstGeom prst="rect">
            <a:avLst/>
          </a:prstGeom>
        </p:spPr>
        <p:txBody>
          <a:bodyPr vert="horz" lIns="93013" tIns="46506" rIns="93013" bIns="4650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32125" cy="463550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6975"/>
            <a:ext cx="3032125" cy="463550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18B230-F2E3-4C21-A194-8CB6CB764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26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C529AC-452D-45D0-9E99-E449B49330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0777B9-4691-43D6-A0C5-74BA7A754A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Our Research Orientation…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671CD0-2EDF-4228-B4AD-164CB2DA7D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27A3BB-ADDB-48B6-9A89-80D61BBE1FC2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0DCADE-FD42-4B7B-861A-4187613F2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FCDF7E-2231-4FD6-AD2B-D52BED477312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774437-0F22-4E77-9E3C-DD631ADC0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8C137D-9CE5-4C8F-BCB3-90E94584C5D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1BAD44-E2E5-4EBB-AFF8-19C0E3E6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E0554C-D97F-414D-9E61-7653B592B72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82771F-65B2-4A7A-807D-CE7EB27F7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0F6298-1477-4746-8D6D-3AB8EE12E8A4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6F6400-1C22-426D-820F-0F2C1052C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B6B541-40BC-4907-BAC1-8F368CD54DE7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C308B9-4975-4877-A033-36D0B6993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858F43-99DA-4F38-A175-5C02F71B00DA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003193-0CC4-4753-BE2B-4120447B8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B8B532-2F48-45A7-B388-040CBF8FA52B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CDF818-E1D9-4AE6-8440-3FAF47AD2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7325F4-9540-4051-B6C7-CE5640CF34CC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B47055-E09E-4DF2-B147-D345246C7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8E0D5D-330D-48AD-B700-4F97BEB0FA40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222F95-C0F5-4267-A4EC-819BD00E9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454869-8839-415B-89B6-4B84A8713D78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B4374E-2A9B-4EBB-8316-BD336B6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VPREH_L_289,158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10300" y="5943600"/>
            <a:ext cx="27813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200" b="1" i="1" kern="1200">
          <a:solidFill>
            <a:srgbClr val="003366"/>
          </a:solidFill>
          <a:latin typeface="Garamond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 i="1">
          <a:solidFill>
            <a:srgbClr val="003366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 b="1" i="1">
          <a:solidFill>
            <a:srgbClr val="003366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 b="1" i="1">
          <a:solidFill>
            <a:srgbClr val="003366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 b="1" i="1">
          <a:solidFill>
            <a:srgbClr val="003366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rgbClr val="003366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rgbClr val="003366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rgbClr val="003366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rgbClr val="003366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3000" kern="1200">
          <a:solidFill>
            <a:schemeClr val="tx1"/>
          </a:solidFill>
          <a:latin typeface="Arno Pro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•"/>
        <a:defRPr sz="2800" kern="1200">
          <a:solidFill>
            <a:schemeClr val="tx1"/>
          </a:solidFill>
          <a:latin typeface="Arno Pro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 2" pitchFamily="18" charset="2"/>
        <a:buChar char="·"/>
        <a:defRPr sz="2400" kern="1200">
          <a:solidFill>
            <a:schemeClr val="tx1"/>
          </a:solidFill>
          <a:latin typeface="Arno Pro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Ø"/>
        <a:defRPr sz="2000" kern="1200">
          <a:solidFill>
            <a:schemeClr val="tx1"/>
          </a:solidFill>
          <a:latin typeface="Arno Pro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v"/>
        <a:defRPr sz="2000" kern="1200">
          <a:solidFill>
            <a:schemeClr val="tx1"/>
          </a:solidFill>
          <a:latin typeface="Arno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uburn.edu/research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p.auburn.edu/vpr/iga/igp/default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6386" name="Picture 10" descr="iStock_000005078465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 descr="RESEARCH_W_white 158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46974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 txBox="1">
            <a:spLocks/>
          </p:cNvSpPr>
          <p:nvPr/>
        </p:nvSpPr>
        <p:spPr bwMode="auto">
          <a:xfrm>
            <a:off x="465138" y="152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i="1">
                <a:solidFill>
                  <a:srgbClr val="003366"/>
                </a:solidFill>
                <a:latin typeface="Garamond" pitchFamily="18" charset="0"/>
              </a:rPr>
              <a:t>All Sponsored Awards</a:t>
            </a:r>
          </a:p>
        </p:txBody>
      </p:sp>
      <p:graphicFrame>
        <p:nvGraphicFramePr>
          <p:cNvPr id="26626" name="Chart 6"/>
          <p:cNvGraphicFramePr>
            <a:graphicFrameLocks noGrp="1"/>
          </p:cNvGraphicFramePr>
          <p:nvPr/>
        </p:nvGraphicFramePr>
        <p:xfrm>
          <a:off x="-76200" y="609600"/>
          <a:ext cx="9220200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r:id="rId3" imgW="9224047" imgH="6078239" progId="Excel.Chart.8">
                  <p:embed/>
                </p:oleObj>
              </mc:Choice>
              <mc:Fallback>
                <p:oleObj r:id="rId3" imgW="9224047" imgH="6078239" progId="Excel.Chart.8">
                  <p:embed/>
                  <p:pic>
                    <p:nvPicPr>
                      <p:cNvPr id="0" name="Chart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609600"/>
                        <a:ext cx="9220200" cy="607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3897313" y="6553200"/>
            <a:ext cx="1363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FISCAL YEAR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027679"/>
              </p:ext>
            </p:extLst>
          </p:nvPr>
        </p:nvGraphicFramePr>
        <p:xfrm>
          <a:off x="533400" y="1447800"/>
          <a:ext cx="8077199" cy="377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  <a:gridCol w="1371600"/>
                <a:gridCol w="914400"/>
                <a:gridCol w="1447800"/>
                <a:gridCol w="1219200"/>
                <a:gridCol w="914399"/>
              </a:tblGrid>
              <a:tr h="331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</a:rPr>
                        <a:t>FY2006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 smtClean="0">
                          <a:effectLst/>
                        </a:rPr>
                        <a:t>FY2007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</a:rPr>
                        <a:t>FY2008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</a:rPr>
                        <a:t>FY2009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</a:rPr>
                        <a:t>FY2010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Invention Disclosures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93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110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84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87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105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  <a:tr h="371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U.S. Patent Applications Filed: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>
                    <a:noFill/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    </a:t>
                      </a:r>
                      <a:r>
                        <a:rPr lang="en-US" sz="1300" dirty="0" smtClean="0">
                          <a:effectLst/>
                        </a:rPr>
                        <a:t>Standard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16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5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15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17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    </a:t>
                      </a:r>
                      <a:r>
                        <a:rPr lang="en-US" sz="1300" dirty="0" smtClean="0">
                          <a:effectLst/>
                        </a:rPr>
                        <a:t>Provisional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80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121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120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65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  <a:tr h="243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    </a:t>
                      </a:r>
                      <a:r>
                        <a:rPr lang="en-US" sz="1300" dirty="0" smtClean="0">
                          <a:effectLst/>
                        </a:rPr>
                        <a:t>Other </a:t>
                      </a:r>
                      <a:r>
                        <a:rPr lang="en-US" sz="1300" dirty="0">
                          <a:effectLst/>
                        </a:rPr>
                        <a:t>(Div., CIP, Cont.)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10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  <a:tr h="1482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>
                    <a:noFill/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U.S. </a:t>
                      </a:r>
                      <a:r>
                        <a:rPr lang="en-US" sz="1300" dirty="0" smtClean="0">
                          <a:effectLst/>
                        </a:rPr>
                        <a:t>Patents Granted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19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14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23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  <a:tr h="239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U.S</a:t>
                      </a:r>
                      <a:r>
                        <a:rPr lang="en-US" sz="1300" dirty="0">
                          <a:effectLst/>
                        </a:rPr>
                        <a:t>. Patents </a:t>
                      </a:r>
                      <a:r>
                        <a:rPr lang="en-US" sz="1300" dirty="0" smtClean="0">
                          <a:effectLst/>
                        </a:rPr>
                        <a:t>Active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106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125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137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149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Licenses/Options Executed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13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16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15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  <a:tr h="272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Active Licenses/Options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64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42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54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63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Start-up Companies Formed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3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Total Active Startup Companies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12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14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14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14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Option and License Income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$699,810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$553,614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$675,132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$693,452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$770,135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21" marR="39821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6351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3366"/>
                </a:solidFill>
                <a:latin typeface="Garamond" pitchFamily="18" charset="0"/>
                <a:ea typeface="+mj-ea"/>
                <a:cs typeface="Arial" charset="0"/>
              </a:rPr>
              <a:t>Office of Technology Transfer</a:t>
            </a:r>
          </a:p>
        </p:txBody>
      </p:sp>
      <p:sp>
        <p:nvSpPr>
          <p:cNvPr id="27757" name="TextBox 10"/>
          <p:cNvSpPr txBox="1">
            <a:spLocks noChangeArrowheads="1"/>
          </p:cNvSpPr>
          <p:nvPr/>
        </p:nvSpPr>
        <p:spPr bwMode="auto">
          <a:xfrm>
            <a:off x="0" y="73501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Managing the intellectual property portfolio for Auburn University</a:t>
            </a:r>
            <a:endParaRPr lang="en-US" sz="1200" i="1">
              <a:latin typeface="Calibri" pitchFamily="34" charset="0"/>
            </a:endParaRPr>
          </a:p>
        </p:txBody>
      </p:sp>
      <p:pic>
        <p:nvPicPr>
          <p:cNvPr id="27758" name="Picture 5" descr="RESEARCH_T_289 1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897563"/>
            <a:ext cx="2117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Research Marketing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838200"/>
            <a:ext cx="8747124" cy="5535613"/>
          </a:xfrm>
        </p:spPr>
        <p:txBody>
          <a:bodyPr rtlCol="0">
            <a:noAutofit/>
          </a:bodyPr>
          <a:lstStyle/>
          <a:p>
            <a:pPr marL="740664" indent="-283464" fontAlgn="auto">
              <a:lnSpc>
                <a:spcPct val="80000"/>
              </a:lnSpc>
              <a:spcBef>
                <a:spcPts val="480"/>
              </a:spcBef>
              <a:spcAft>
                <a:spcPts val="600"/>
              </a:spcAft>
              <a:defRPr/>
            </a:pPr>
            <a:r>
              <a:rPr lang="en-US" sz="1900" dirty="0"/>
              <a:t>AU Research Annual </a:t>
            </a:r>
            <a:r>
              <a:rPr lang="en-US" sz="1900" dirty="0" smtClean="0"/>
              <a:t>Update—produced </a:t>
            </a:r>
            <a:r>
              <a:rPr lang="en-US" sz="1900" dirty="0"/>
              <a:t>in Summer 2011</a:t>
            </a:r>
          </a:p>
          <a:p>
            <a:pPr marL="740664" indent="-283464" fontAlgn="auto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defRPr/>
            </a:pPr>
            <a:r>
              <a:rPr lang="en-US" sz="1900" dirty="0"/>
              <a:t>AU Research Website  </a:t>
            </a:r>
            <a:r>
              <a:rPr lang="en-US" sz="1900" dirty="0">
                <a:hlinkClick r:id="rId2"/>
              </a:rPr>
              <a:t>www.auburn.edu/research</a:t>
            </a:r>
            <a:r>
              <a:rPr lang="en-US" sz="1900" dirty="0" smtClean="0">
                <a:hlinkClick r:id="rId2"/>
              </a:rPr>
              <a:t>/</a:t>
            </a:r>
            <a:endParaRPr lang="en-US" sz="1900" dirty="0" smtClean="0"/>
          </a:p>
          <a:p>
            <a:pPr marL="740664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Auburn Speaks</a:t>
            </a:r>
          </a:p>
          <a:p>
            <a:pPr marL="1140714" lvl="1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Annual book publication highlighting Auburn Research for a lay audience</a:t>
            </a:r>
          </a:p>
          <a:p>
            <a:pPr marL="1140714" lvl="1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First issue to be released April 2012 focused oil spill related activity</a:t>
            </a:r>
          </a:p>
          <a:p>
            <a:pPr marL="1140714" lvl="1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Second issue to be released in 2013 will focus on water quality/quantity issues</a:t>
            </a:r>
          </a:p>
          <a:p>
            <a:pPr marL="1540764" lvl="2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Peer Reviewed</a:t>
            </a:r>
          </a:p>
          <a:p>
            <a:pPr marL="1540764" lvl="2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Edited </a:t>
            </a:r>
            <a:r>
              <a:rPr lang="en-US" sz="1900" dirty="0"/>
              <a:t>by </a:t>
            </a:r>
            <a:r>
              <a:rPr lang="en-US" sz="1900" dirty="0" smtClean="0"/>
              <a:t>Dr. Graeme </a:t>
            </a:r>
            <a:r>
              <a:rPr lang="en-US" sz="1900" dirty="0" err="1"/>
              <a:t>Lockaby</a:t>
            </a:r>
            <a:r>
              <a:rPr lang="en-US" sz="1900" dirty="0"/>
              <a:t> </a:t>
            </a:r>
          </a:p>
          <a:p>
            <a:pPr marL="740664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/>
              <a:t>AU Research “30 Second” </a:t>
            </a:r>
            <a:r>
              <a:rPr lang="en-US" sz="1900" dirty="0" smtClean="0"/>
              <a:t>Promotion</a:t>
            </a:r>
          </a:p>
          <a:p>
            <a:pPr marL="1140714" lvl="1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Will </a:t>
            </a:r>
            <a:r>
              <a:rPr lang="en-US" sz="1900" dirty="0"/>
              <a:t>be featured on the Jordan-Hare “</a:t>
            </a:r>
            <a:r>
              <a:rPr lang="en-US" sz="1900" dirty="0" err="1"/>
              <a:t>Jumbotron</a:t>
            </a:r>
            <a:r>
              <a:rPr lang="en-US" sz="1900" dirty="0"/>
              <a:t>” for </a:t>
            </a:r>
            <a:r>
              <a:rPr lang="en-US" sz="1900" dirty="0" smtClean="0"/>
              <a:t>all </a:t>
            </a:r>
            <a:r>
              <a:rPr lang="en-US" sz="1900" dirty="0"/>
              <a:t>of the 2011 home </a:t>
            </a:r>
            <a:r>
              <a:rPr lang="en-US" sz="1900" dirty="0" smtClean="0"/>
              <a:t>games</a:t>
            </a:r>
          </a:p>
          <a:p>
            <a:pPr marL="1140714" lvl="1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Focus </a:t>
            </a:r>
            <a:r>
              <a:rPr lang="en-US" sz="1900" dirty="0"/>
              <a:t>on AU MRI Research Center</a:t>
            </a:r>
          </a:p>
          <a:p>
            <a:pPr marL="740664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/>
              <a:t>AU Research </a:t>
            </a:r>
            <a:r>
              <a:rPr lang="en-US" sz="1900" dirty="0" smtClean="0"/>
              <a:t>in Social Media</a:t>
            </a:r>
          </a:p>
          <a:p>
            <a:pPr marL="1140714" lvl="1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AU </a:t>
            </a:r>
            <a:r>
              <a:rPr lang="en-US" sz="1900" dirty="0"/>
              <a:t>ranked #3 among national universities for effective use of social media behind Harvard and </a:t>
            </a:r>
            <a:r>
              <a:rPr lang="en-US" sz="1900" dirty="0" smtClean="0"/>
              <a:t>Stanford</a:t>
            </a:r>
          </a:p>
          <a:p>
            <a:pPr marL="1140714" lvl="1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Auburn </a:t>
            </a:r>
            <a:r>
              <a:rPr lang="en-US" sz="1900" dirty="0"/>
              <a:t>Presence on </a:t>
            </a:r>
            <a:r>
              <a:rPr lang="en-US" sz="1900" dirty="0" smtClean="0"/>
              <a:t>Facebook</a:t>
            </a:r>
          </a:p>
          <a:p>
            <a:pPr marL="1540764" lvl="2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Auburn </a:t>
            </a:r>
            <a:r>
              <a:rPr lang="en-US" sz="1900" dirty="0"/>
              <a:t>University </a:t>
            </a:r>
            <a:r>
              <a:rPr lang="en-US" sz="1900" dirty="0" smtClean="0"/>
              <a:t>Research</a:t>
            </a:r>
          </a:p>
          <a:p>
            <a:pPr marL="1540764" lvl="2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Office </a:t>
            </a:r>
            <a:r>
              <a:rPr lang="en-US" sz="1900" dirty="0"/>
              <a:t>of Undergraduate </a:t>
            </a:r>
            <a:r>
              <a:rPr lang="en-US" sz="1900" dirty="0" smtClean="0"/>
              <a:t>Research</a:t>
            </a:r>
          </a:p>
          <a:p>
            <a:pPr marL="1540764" lvl="2" indent="-283464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 smtClean="0"/>
              <a:t>Auburn </a:t>
            </a:r>
            <a:r>
              <a:rPr lang="en-US" sz="1900" dirty="0"/>
              <a:t>University Food Safety Initiative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699" name="Picture 3" descr="RESEARCH_T_289 1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897563"/>
            <a:ext cx="2117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/>
              <a:t>Auburn University Research Week 2012 </a:t>
            </a:r>
            <a:br>
              <a:rPr lang="en-US" dirty="0" smtClean="0"/>
            </a:br>
            <a:r>
              <a:rPr lang="en-US" dirty="0" smtClean="0"/>
              <a:t>April 2 </a:t>
            </a:r>
            <a:r>
              <a:rPr lang="en-US" baseline="30000" dirty="0" err="1" smtClean="0"/>
              <a:t>nd</a:t>
            </a:r>
            <a:r>
              <a:rPr lang="en-US" dirty="0" smtClean="0"/>
              <a:t> – 5 </a:t>
            </a:r>
            <a:r>
              <a:rPr lang="en-US" baseline="30000" dirty="0" err="1" smtClean="0"/>
              <a:t>th</a:t>
            </a:r>
            <a:r>
              <a:rPr lang="en-US" dirty="0" smtClean="0"/>
              <a:t>, 2012</a:t>
            </a:r>
            <a:r>
              <a:rPr lang="en-US" dirty="0" smtClean="0">
                <a:cs typeface="Arial" charset="0"/>
              </a:rPr>
              <a:t> </a:t>
            </a:r>
          </a:p>
        </p:txBody>
      </p:sp>
      <p:pic>
        <p:nvPicPr>
          <p:cNvPr id="30722" name="Picture 4" descr="RESEARCH_T_289 1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897563"/>
            <a:ext cx="2117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43400" y="1676400"/>
            <a:ext cx="4556125" cy="339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0050" lvl="1" indent="-285750" eaLnBrk="0" hangingPunct="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Arno Pro" pitchFamily="18" charset="0"/>
                <a:cs typeface="Segoe UI" pitchFamily="34" charset="0"/>
              </a:rPr>
              <a:t>Dr. Paula </a:t>
            </a:r>
            <a:r>
              <a:rPr lang="en-US" sz="2000" dirty="0" err="1">
                <a:latin typeface="Arno Pro" pitchFamily="18" charset="0"/>
                <a:cs typeface="Segoe UI" pitchFamily="34" charset="0"/>
              </a:rPr>
              <a:t>Bobrowski</a:t>
            </a:r>
            <a:r>
              <a:rPr lang="en-US" sz="2000" dirty="0">
                <a:latin typeface="Arno Pro" pitchFamily="18" charset="0"/>
                <a:cs typeface="Segoe UI" pitchFamily="34" charset="0"/>
              </a:rPr>
              <a:t>, Associate Dean for Research, College of Liberal Arts serving as Chair of the Research Week 2012 Organizing Committee</a:t>
            </a:r>
          </a:p>
          <a:p>
            <a:pPr marL="400050" lvl="1" indent="-285750" eaLnBrk="0" hangingPunct="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Arno Pro" pitchFamily="18" charset="0"/>
                <a:cs typeface="Segoe UI" pitchFamily="34" charset="0"/>
              </a:rPr>
              <a:t>Activities include: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 typeface="Wingdings 2" pitchFamily="18" charset="2"/>
              <a:buChar char="·"/>
              <a:defRPr/>
            </a:pPr>
            <a:r>
              <a:rPr lang="en-US" sz="2000" dirty="0">
                <a:latin typeface="Arno Pro" pitchFamily="18" charset="0"/>
              </a:rPr>
              <a:t>Undergraduate Research Forum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 typeface="Wingdings 2" pitchFamily="18" charset="2"/>
              <a:buChar char="·"/>
              <a:defRPr/>
            </a:pPr>
            <a:r>
              <a:rPr lang="en-US" sz="2000" dirty="0">
                <a:latin typeface="Arno Pro" pitchFamily="18" charset="0"/>
              </a:rPr>
              <a:t>Graduate Research Symposium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 typeface="Wingdings 2" pitchFamily="18" charset="2"/>
              <a:buChar char="·"/>
              <a:defRPr/>
            </a:pPr>
            <a:r>
              <a:rPr lang="en-US" sz="2000" dirty="0">
                <a:latin typeface="Arno Pro" pitchFamily="18" charset="0"/>
              </a:rPr>
              <a:t>Faculty Research Forum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 typeface="Wingdings 2" pitchFamily="18" charset="2"/>
              <a:buChar char="·"/>
              <a:defRPr/>
            </a:pPr>
            <a:r>
              <a:rPr lang="en-US" sz="2000" dirty="0" err="1">
                <a:latin typeface="Arno Pro" pitchFamily="18" charset="0"/>
              </a:rPr>
              <a:t>Grantsmanship</a:t>
            </a:r>
            <a:r>
              <a:rPr lang="en-US" sz="2000" dirty="0">
                <a:latin typeface="Arno Pro" pitchFamily="18" charset="0"/>
              </a:rPr>
              <a:t> Workshops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 typeface="Wingdings 2" pitchFamily="18" charset="2"/>
              <a:buChar char="·"/>
              <a:defRPr/>
            </a:pPr>
            <a:r>
              <a:rPr lang="en-US" sz="2000" dirty="0">
                <a:latin typeface="Arno Pro" pitchFamily="18" charset="0"/>
              </a:rPr>
              <a:t>Awards </a:t>
            </a:r>
            <a:r>
              <a:rPr lang="en-US" sz="2000" dirty="0" smtClean="0">
                <a:latin typeface="Arno Pro" pitchFamily="18" charset="0"/>
              </a:rPr>
              <a:t>Gala</a:t>
            </a:r>
            <a:r>
              <a:rPr lang="en-US" sz="1000" dirty="0">
                <a:latin typeface="Segoe UI" pitchFamily="34" charset="0"/>
                <a:cs typeface="Segoe UI" pitchFamily="34" charset="0"/>
              </a:rPr>
              <a:t>            </a:t>
            </a:r>
            <a:br>
              <a:rPr lang="en-US" sz="1000" dirty="0">
                <a:latin typeface="Segoe UI" pitchFamily="34" charset="0"/>
                <a:cs typeface="Segoe UI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7" y="1676400"/>
            <a:ext cx="3962400" cy="48516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Summary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dirty="0" smtClean="0">
                <a:latin typeface="Arno Pro"/>
              </a:rPr>
              <a:t>Near-term objective – Grow Auburn University’s research portfolio and increase funding through contracts, grants, investments and contributions</a:t>
            </a:r>
          </a:p>
          <a:p>
            <a:endParaRPr lang="en-US" sz="2000" dirty="0" smtClean="0">
              <a:latin typeface="Arno Pro"/>
            </a:endParaRPr>
          </a:p>
          <a:p>
            <a:r>
              <a:rPr lang="en-US" sz="2000" dirty="0" smtClean="0">
                <a:latin typeface="Arno Pro"/>
              </a:rPr>
              <a:t>Long-term objective – Measurably increase Auburn University’s reputation as a premier land-grant, research institution</a:t>
            </a:r>
          </a:p>
        </p:txBody>
      </p:sp>
      <p:pic>
        <p:nvPicPr>
          <p:cNvPr id="32771" name="Picture 4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897563"/>
            <a:ext cx="2117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3794" name="Picture 10" descr="iStock_000005078465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1" descr="RESEARCH_W_white 158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46974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7338"/>
            <a:ext cx="8382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r>
              <a:rPr lang="en-US" sz="3200" b="1" i="1" dirty="0">
                <a:solidFill>
                  <a:srgbClr val="003366"/>
                </a:solidFill>
                <a:latin typeface="Garamond" pitchFamily="18" charset="0"/>
                <a:ea typeface="+mj-ea"/>
                <a:cs typeface="Arial" charset="0"/>
              </a:rPr>
              <a:t>Auburn University Research</a:t>
            </a:r>
          </a:p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r>
              <a:rPr lang="en-US" sz="2800" b="1" i="1" dirty="0">
                <a:solidFill>
                  <a:srgbClr val="003366"/>
                </a:solidFill>
                <a:latin typeface="Garamond" pitchFamily="18" charset="0"/>
                <a:ea typeface="+mj-ea"/>
                <a:cs typeface="Arial" charset="0"/>
              </a:rPr>
              <a:t>Interdisciplinary Achievement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570038"/>
            <a:ext cx="8229600" cy="49831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Arno Pro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no Pro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 pitchFamily="18" charset="2"/>
              <a:buChar char="·"/>
              <a:defRPr sz="2400" kern="1200">
                <a:solidFill>
                  <a:schemeClr val="tx1"/>
                </a:solidFill>
                <a:latin typeface="Arno Pro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Arno Pro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Arno Pro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no Pro"/>
              </a:rPr>
              <a:t>The Center for Forest Sustainability (CFS), directed by Dr. Graeme </a:t>
            </a:r>
            <a:r>
              <a:rPr lang="en-US" sz="2000" dirty="0" err="1" smtClean="0">
                <a:latin typeface="Arno Pro"/>
              </a:rPr>
              <a:t>Lockaby</a:t>
            </a:r>
            <a:r>
              <a:rPr lang="en-US" sz="2000" dirty="0" smtClean="0">
                <a:latin typeface="Arno Pro"/>
              </a:rPr>
              <a:t> supports teaching research and outreach related to urbanization and natural resources. The CFS has: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no Pro"/>
              </a:rPr>
              <a:t>Received the Presidents Outstanding Collaborative Unit Award – July 2011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no Pro"/>
              </a:rPr>
              <a:t>S</a:t>
            </a:r>
            <a:r>
              <a:rPr lang="en-US" sz="1600" dirty="0" smtClean="0">
                <a:latin typeface="Arno Pro"/>
              </a:rPr>
              <a:t>upported 75 graduate students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no Pro"/>
              </a:rPr>
              <a:t>Collaborated with faculty and graduate students from 14 academic departments within 8 of the Universities Schools and Colleges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no Pro"/>
              </a:rPr>
              <a:t>Generated over $18M in extramural funding for a variety of academic units on campus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no Pro"/>
              </a:rPr>
              <a:t>AU </a:t>
            </a:r>
            <a:r>
              <a:rPr lang="en-US" sz="2000" dirty="0">
                <a:latin typeface="Arno Pro"/>
              </a:rPr>
              <a:t>Detection and Food Safety </a:t>
            </a:r>
            <a:r>
              <a:rPr lang="en-US" sz="2000" dirty="0" smtClean="0">
                <a:latin typeface="Arno Pro"/>
              </a:rPr>
              <a:t>Center, directed by Dr. Bryan Chin</a:t>
            </a:r>
            <a:endParaRPr lang="en-US" sz="2000" dirty="0">
              <a:latin typeface="Arno Pro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Recurring (annual) USDA NIFA - $1.6 M </a:t>
            </a:r>
            <a:endParaRPr lang="en-US" sz="1600" dirty="0">
              <a:latin typeface="Arno Pro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no Pro"/>
              </a:rPr>
              <a:t>Includes researchers from 5 of the Universities Colleges (</a:t>
            </a:r>
            <a:r>
              <a:rPr lang="en-US" sz="1600" dirty="0"/>
              <a:t>Agriculture, Engineering, Human Sciences, Sciences and Mathematics, and Veterinary Medicine)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no Pro"/>
              </a:rPr>
              <a:t>USDA NIFA</a:t>
            </a:r>
            <a:r>
              <a:rPr lang="en-US" sz="1400" dirty="0">
                <a:latin typeface="Arno Pro"/>
              </a:rPr>
              <a:t> - $1.4M - </a:t>
            </a:r>
            <a:r>
              <a:rPr lang="en-US" sz="1600" dirty="0" err="1">
                <a:latin typeface="Arno Pro"/>
              </a:rPr>
              <a:t>Magnetoelastic</a:t>
            </a:r>
            <a:r>
              <a:rPr lang="en-US" sz="1600" dirty="0">
                <a:latin typeface="Arno Pro"/>
              </a:rPr>
              <a:t> biosensors for detection of pathogens on globe fruits diagnostics</a:t>
            </a:r>
            <a:endParaRPr lang="en-US" sz="16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no Pro"/>
              </a:rPr>
              <a:t>Receives additional funding from </a:t>
            </a:r>
            <a:r>
              <a:rPr lang="en-US" sz="1600" dirty="0"/>
              <a:t>federal agencies (including, FDA and NSF), and food-related industries in the form of sponsored projects </a:t>
            </a:r>
            <a:r>
              <a:rPr lang="en-US" sz="1600" dirty="0" smtClean="0"/>
              <a:t>and </a:t>
            </a:r>
            <a:br>
              <a:rPr lang="en-US" sz="1600" dirty="0" smtClean="0"/>
            </a:br>
            <a:r>
              <a:rPr lang="en-US" sz="1600" dirty="0" smtClean="0"/>
              <a:t>industrial </a:t>
            </a:r>
            <a:r>
              <a:rPr lang="en-US" sz="1600" dirty="0"/>
              <a:t>participation</a:t>
            </a:r>
            <a:endParaRPr lang="en-US" sz="1600" dirty="0">
              <a:latin typeface="Arno Pro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latin typeface="Arno Pro"/>
            </a:endParaRPr>
          </a:p>
        </p:txBody>
      </p:sp>
      <p:pic>
        <p:nvPicPr>
          <p:cNvPr id="34819" name="Picture 4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02338"/>
            <a:ext cx="21177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 txBox="1">
            <a:spLocks/>
          </p:cNvSpPr>
          <p:nvPr/>
        </p:nvSpPr>
        <p:spPr bwMode="auto">
          <a:xfrm>
            <a:off x="474785" y="1287462"/>
            <a:ext cx="82296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000" dirty="0" err="1">
                <a:latin typeface="Arno Pro"/>
              </a:rPr>
              <a:t>Cogongrass</a:t>
            </a:r>
            <a:r>
              <a:rPr lang="en-US" sz="2000" dirty="0">
                <a:latin typeface="Arno Pro"/>
              </a:rPr>
              <a:t> and ecologically-based weed management strategies: insect diversity and pine decline in the Southeastern United States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dirty="0">
                <a:latin typeface="Arno Pro"/>
              </a:rPr>
              <a:t>USDA NIFA - $493K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dirty="0" smtClean="0">
                <a:latin typeface="Arno Pro"/>
              </a:rPr>
              <a:t>Dr. Stephen </a:t>
            </a:r>
            <a:r>
              <a:rPr lang="en-US" dirty="0" err="1">
                <a:latin typeface="Arno Pro"/>
              </a:rPr>
              <a:t>Enloe</a:t>
            </a:r>
            <a:r>
              <a:rPr lang="en-US" dirty="0">
                <a:latin typeface="Arno Pro"/>
              </a:rPr>
              <a:t>, Agronomy and Soils; </a:t>
            </a:r>
            <a:r>
              <a:rPr lang="en-US" dirty="0" smtClean="0">
                <a:latin typeface="Arno Pro"/>
              </a:rPr>
              <a:t>Dr. David </a:t>
            </a:r>
            <a:r>
              <a:rPr lang="en-US" dirty="0">
                <a:latin typeface="Arno Pro"/>
              </a:rPr>
              <a:t>Held, Entomology and Plant Pathology; </a:t>
            </a:r>
            <a:r>
              <a:rPr lang="en-US" dirty="0" smtClean="0">
                <a:latin typeface="Arno Pro"/>
              </a:rPr>
              <a:t>Dr. Lori </a:t>
            </a:r>
            <a:r>
              <a:rPr lang="en-US" dirty="0" err="1">
                <a:latin typeface="Arno Pro"/>
              </a:rPr>
              <a:t>Eckhardt</a:t>
            </a:r>
            <a:r>
              <a:rPr lang="en-US" dirty="0">
                <a:latin typeface="Arno Pro"/>
              </a:rPr>
              <a:t> and </a:t>
            </a:r>
            <a:r>
              <a:rPr lang="en-US" dirty="0" smtClean="0">
                <a:latin typeface="Arno Pro"/>
              </a:rPr>
              <a:t>Dr. Nancy </a:t>
            </a:r>
            <a:r>
              <a:rPr lang="en-US" dirty="0" err="1">
                <a:latin typeface="Arno Pro"/>
              </a:rPr>
              <a:t>Loewenstein</a:t>
            </a:r>
            <a:r>
              <a:rPr lang="en-US" dirty="0">
                <a:latin typeface="Arno Pro"/>
              </a:rPr>
              <a:t>; School of Forestry and Wildlife Sciences  </a:t>
            </a:r>
          </a:p>
          <a:p>
            <a:pPr marL="342900" indent="-342900"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000" dirty="0">
                <a:latin typeface="Arno Pro"/>
              </a:rPr>
              <a:t>Eco-morphological stream design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dirty="0">
                <a:latin typeface="Arno Pro"/>
              </a:rPr>
              <a:t>US EPA $300K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dirty="0" smtClean="0">
                <a:latin typeface="Arno Pro"/>
              </a:rPr>
              <a:t>Dr. Eve </a:t>
            </a:r>
            <a:r>
              <a:rPr lang="en-US" dirty="0">
                <a:latin typeface="Arno Pro"/>
              </a:rPr>
              <a:t>Brantley, ACES; </a:t>
            </a:r>
            <a:r>
              <a:rPr lang="en-US" dirty="0" smtClean="0">
                <a:latin typeface="Arno Pro"/>
              </a:rPr>
              <a:t>Dr. Chris </a:t>
            </a:r>
            <a:r>
              <a:rPr lang="en-US" dirty="0">
                <a:latin typeface="Arno Pro"/>
              </a:rPr>
              <a:t>Anderson, School of Forestry and Wildlife Sciences; </a:t>
            </a:r>
            <a:r>
              <a:rPr lang="en-US" dirty="0" smtClean="0">
                <a:latin typeface="Arno Pro"/>
              </a:rPr>
              <a:t>Dr. Brian </a:t>
            </a:r>
            <a:r>
              <a:rPr lang="en-US" dirty="0">
                <a:latin typeface="Arno Pro"/>
              </a:rPr>
              <a:t>Helms, Biological Sciences; </a:t>
            </a:r>
            <a:r>
              <a:rPr lang="en-US" dirty="0" smtClean="0">
                <a:latin typeface="Arno Pro"/>
              </a:rPr>
              <a:t>Dr. Joey </a:t>
            </a:r>
            <a:r>
              <a:rPr lang="en-US" dirty="0">
                <a:latin typeface="Arno Pro"/>
              </a:rPr>
              <a:t>Shaw, Agronomy and Soils; </a:t>
            </a:r>
            <a:r>
              <a:rPr lang="en-US" dirty="0" smtClean="0">
                <a:latin typeface="Arno Pro"/>
              </a:rPr>
              <a:t>Dr. James </a:t>
            </a:r>
            <a:r>
              <a:rPr lang="en-US" dirty="0" err="1">
                <a:latin typeface="Arno Pro"/>
              </a:rPr>
              <a:t>Stoeckel</a:t>
            </a:r>
            <a:r>
              <a:rPr lang="en-US" dirty="0">
                <a:latin typeface="Arno Pro"/>
              </a:rPr>
              <a:t>, Fisheries and Allied Aquacultures</a:t>
            </a:r>
          </a:p>
          <a:p>
            <a:pPr marL="342900" indent="-342900"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000" dirty="0">
                <a:latin typeface="Arno Pro"/>
              </a:rPr>
              <a:t>II-new: a compute and storage cluster for multidisciplinary research computer systems and scientific simulations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dirty="0">
                <a:latin typeface="Arno Pro"/>
              </a:rPr>
              <a:t>NSF - $400K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dirty="0" smtClean="0">
                <a:latin typeface="Arno Pro"/>
              </a:rPr>
              <a:t>Dr. </a:t>
            </a:r>
            <a:r>
              <a:rPr lang="en-US" dirty="0" err="1" smtClean="0">
                <a:latin typeface="Arno Pro"/>
              </a:rPr>
              <a:t>Weikuan</a:t>
            </a:r>
            <a:r>
              <a:rPr lang="en-US" dirty="0" smtClean="0">
                <a:latin typeface="Arno Pro"/>
              </a:rPr>
              <a:t> </a:t>
            </a:r>
            <a:r>
              <a:rPr lang="en-US" dirty="0">
                <a:latin typeface="Arno Pro"/>
              </a:rPr>
              <a:t>Yu, Computer Science and Software Engineering; </a:t>
            </a:r>
            <a:r>
              <a:rPr lang="en-US" dirty="0" smtClean="0">
                <a:latin typeface="Arno Pro"/>
              </a:rPr>
              <a:t>Dr. Michael </a:t>
            </a:r>
            <a:r>
              <a:rPr lang="en-US" dirty="0" err="1">
                <a:latin typeface="Arno Pro"/>
              </a:rPr>
              <a:t>Pindzola</a:t>
            </a:r>
            <a:r>
              <a:rPr lang="en-US" dirty="0">
                <a:latin typeface="Arno Pro"/>
              </a:rPr>
              <a:t>, Physics; </a:t>
            </a:r>
            <a:r>
              <a:rPr lang="en-US" dirty="0" smtClean="0">
                <a:latin typeface="Arno Pro"/>
              </a:rPr>
              <a:t>Dr. Cheryl </a:t>
            </a:r>
            <a:r>
              <a:rPr lang="en-US" dirty="0">
                <a:latin typeface="Arno Pro"/>
              </a:rPr>
              <a:t>Seals, </a:t>
            </a:r>
            <a:r>
              <a:rPr lang="en-US" dirty="0" smtClean="0">
                <a:latin typeface="Arno Pro"/>
              </a:rPr>
              <a:t>Computer </a:t>
            </a:r>
            <a:br>
              <a:rPr lang="en-US" dirty="0" smtClean="0">
                <a:latin typeface="Arno Pro"/>
              </a:rPr>
            </a:br>
            <a:r>
              <a:rPr lang="en-US" dirty="0" smtClean="0">
                <a:latin typeface="Arno Pro"/>
              </a:rPr>
              <a:t>Science </a:t>
            </a:r>
            <a:r>
              <a:rPr lang="en-US" dirty="0">
                <a:latin typeface="Arno Pro"/>
              </a:rPr>
              <a:t>and Software Engineering; </a:t>
            </a:r>
            <a:r>
              <a:rPr lang="en-US" dirty="0" smtClean="0">
                <a:latin typeface="Arno Pro"/>
              </a:rPr>
              <a:t>Dr</a:t>
            </a:r>
            <a:r>
              <a:rPr lang="en-US" dirty="0" smtClean="0">
                <a:latin typeface="Arno Pro"/>
              </a:rPr>
              <a:t>. </a:t>
            </a:r>
            <a:r>
              <a:rPr lang="en-US" dirty="0" err="1" smtClean="0">
                <a:latin typeface="Arno Pro"/>
              </a:rPr>
              <a:t>Hanqin</a:t>
            </a:r>
            <a:r>
              <a:rPr lang="en-US" dirty="0" smtClean="0">
                <a:latin typeface="Arno Pro"/>
              </a:rPr>
              <a:t> </a:t>
            </a:r>
            <a:r>
              <a:rPr lang="en-US" dirty="0" err="1">
                <a:latin typeface="Arno Pro"/>
              </a:rPr>
              <a:t>Tian</a:t>
            </a:r>
            <a:r>
              <a:rPr lang="en-US" dirty="0">
                <a:latin typeface="Arno Pro"/>
              </a:rPr>
              <a:t>, </a:t>
            </a:r>
            <a:r>
              <a:rPr lang="en-US" dirty="0" smtClean="0">
                <a:latin typeface="Arno Pro"/>
              </a:rPr>
              <a:t/>
            </a:r>
            <a:br>
              <a:rPr lang="en-US" dirty="0" smtClean="0">
                <a:latin typeface="Arno Pro"/>
              </a:rPr>
            </a:br>
            <a:r>
              <a:rPr lang="en-US" dirty="0" smtClean="0">
                <a:latin typeface="Arno Pro"/>
              </a:rPr>
              <a:t>School </a:t>
            </a:r>
            <a:r>
              <a:rPr lang="en-US" dirty="0">
                <a:latin typeface="Arno Pro"/>
              </a:rPr>
              <a:t>of Forestry and Wildlife Sciences</a:t>
            </a:r>
          </a:p>
          <a:p>
            <a:pPr marL="342900" indent="-342900">
              <a:buClr>
                <a:srgbClr val="FF6600"/>
              </a:buClr>
              <a:buFont typeface="Wingdings" pitchFamily="2" charset="2"/>
              <a:buChar char="§"/>
            </a:pPr>
            <a:endParaRPr lang="en-US" sz="2000" dirty="0">
              <a:latin typeface="Arno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7338"/>
            <a:ext cx="8382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r>
              <a:rPr lang="en-US" sz="3200" b="1" i="1" dirty="0">
                <a:solidFill>
                  <a:srgbClr val="003366"/>
                </a:solidFill>
                <a:latin typeface="Garamond" pitchFamily="18" charset="0"/>
                <a:ea typeface="+mj-ea"/>
                <a:cs typeface="Arial" charset="0"/>
              </a:rPr>
              <a:t>Auburn University Research</a:t>
            </a:r>
          </a:p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r>
              <a:rPr lang="en-US" sz="2800" b="1" i="1" dirty="0">
                <a:solidFill>
                  <a:srgbClr val="003366"/>
                </a:solidFill>
                <a:latin typeface="Garamond" pitchFamily="18" charset="0"/>
                <a:ea typeface="+mj-ea"/>
                <a:cs typeface="Arial" charset="0"/>
              </a:rPr>
              <a:t>Interdisciplinary Achievement</a:t>
            </a:r>
          </a:p>
        </p:txBody>
      </p:sp>
      <p:pic>
        <p:nvPicPr>
          <p:cNvPr id="35843" name="Picture 3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0075" y="6002338"/>
            <a:ext cx="21177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 txBox="1">
            <a:spLocks/>
          </p:cNvSpPr>
          <p:nvPr/>
        </p:nvSpPr>
        <p:spPr bwMode="auto">
          <a:xfrm>
            <a:off x="457200" y="12954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Arno Pro"/>
              </a:rPr>
              <a:t>Molecular diagnostics &amp; biological control of disease in channel catfish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sz="1600" dirty="0">
                <a:latin typeface="Arno Pro"/>
              </a:rPr>
              <a:t>NSF/</a:t>
            </a:r>
            <a:r>
              <a:rPr lang="en-US" sz="1600" dirty="0" err="1">
                <a:latin typeface="Arno Pro"/>
              </a:rPr>
              <a:t>Lucigen</a:t>
            </a:r>
            <a:r>
              <a:rPr lang="en-US" sz="1600" dirty="0">
                <a:latin typeface="Arno Pro"/>
              </a:rPr>
              <a:t> Corporation - $250K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sz="1600" dirty="0" smtClean="0">
                <a:latin typeface="Arno Pro"/>
              </a:rPr>
              <a:t>Dr. Mark </a:t>
            </a:r>
            <a:r>
              <a:rPr lang="en-US" sz="1600" dirty="0">
                <a:latin typeface="Arno Pro"/>
              </a:rPr>
              <a:t>Liles, Biological Sciences; </a:t>
            </a:r>
            <a:r>
              <a:rPr lang="en-US" sz="1600" dirty="0" smtClean="0">
                <a:latin typeface="Arno Pro"/>
              </a:rPr>
              <a:t>Dr. Paul </a:t>
            </a:r>
            <a:r>
              <a:rPr lang="en-US" sz="1600" dirty="0" err="1">
                <a:latin typeface="Arno Pro"/>
              </a:rPr>
              <a:t>Cobine</a:t>
            </a:r>
            <a:r>
              <a:rPr lang="en-US" sz="1600" dirty="0">
                <a:latin typeface="Arno Pro"/>
              </a:rPr>
              <a:t>, Biological Sciences; </a:t>
            </a:r>
            <a:r>
              <a:rPr lang="en-US" sz="1600" dirty="0" smtClean="0">
                <a:latin typeface="Arno Pro"/>
              </a:rPr>
              <a:t>Dr. Joe </a:t>
            </a:r>
            <a:r>
              <a:rPr lang="en-US" sz="1600" dirty="0" err="1">
                <a:latin typeface="Arno Pro"/>
              </a:rPr>
              <a:t>Kloepper</a:t>
            </a:r>
            <a:r>
              <a:rPr lang="en-US" sz="1600" dirty="0">
                <a:latin typeface="Arno Pro"/>
              </a:rPr>
              <a:t>, Entomology and Plant Pathology; </a:t>
            </a:r>
            <a:r>
              <a:rPr lang="en-US" sz="1600" dirty="0" smtClean="0">
                <a:latin typeface="Arno Pro"/>
              </a:rPr>
              <a:t>Dr. Joe </a:t>
            </a:r>
            <a:r>
              <a:rPr lang="en-US" sz="1600" dirty="0">
                <a:latin typeface="Arno Pro"/>
              </a:rPr>
              <a:t>Newton, Pathobiology; </a:t>
            </a:r>
            <a:r>
              <a:rPr lang="en-US" sz="1600" dirty="0" smtClean="0">
                <a:latin typeface="Arno Pro"/>
              </a:rPr>
              <a:t>Dr. Jeff </a:t>
            </a:r>
            <a:r>
              <a:rPr lang="en-US" sz="1600" dirty="0" err="1">
                <a:latin typeface="Arno Pro"/>
              </a:rPr>
              <a:t>Terhune</a:t>
            </a:r>
            <a:r>
              <a:rPr lang="en-US" sz="1600" dirty="0">
                <a:latin typeface="Arno Pro"/>
              </a:rPr>
              <a:t>, Fisheries and Allied Aquacultures</a:t>
            </a:r>
          </a:p>
          <a:p>
            <a:pPr marL="342900" indent="-342900"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Arno Pro"/>
              </a:rPr>
              <a:t>Precision Agriculture: Management approaches toward environmental stewardship for Alabama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sz="1600" dirty="0">
                <a:latin typeface="Arno Pro"/>
              </a:rPr>
              <a:t>USDA NIFA - $390K (annually)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sz="1600" dirty="0" smtClean="0">
                <a:latin typeface="Arno Pro"/>
              </a:rPr>
              <a:t>Dr. Brenda </a:t>
            </a:r>
            <a:r>
              <a:rPr lang="en-US" sz="1600" dirty="0">
                <a:latin typeface="Arno Pro"/>
              </a:rPr>
              <a:t>Ortiz, Agronomy and Soils; </a:t>
            </a:r>
            <a:r>
              <a:rPr lang="en-US" sz="1600" dirty="0" smtClean="0">
                <a:latin typeface="Arno Pro"/>
              </a:rPr>
              <a:t>Dr. Joey </a:t>
            </a:r>
            <a:r>
              <a:rPr lang="en-US" sz="1600" dirty="0">
                <a:latin typeface="Arno Pro"/>
              </a:rPr>
              <a:t>Shaw, Agronomy and Soils; </a:t>
            </a:r>
            <a:r>
              <a:rPr lang="en-US" sz="1600" dirty="0" smtClean="0">
                <a:latin typeface="Arno Pro"/>
              </a:rPr>
              <a:t>Dr. John </a:t>
            </a:r>
            <a:r>
              <a:rPr lang="en-US" sz="1600" dirty="0">
                <a:latin typeface="Arno Pro"/>
              </a:rPr>
              <a:t>Fulton, </a:t>
            </a:r>
            <a:r>
              <a:rPr lang="en-US" sz="1600" dirty="0" err="1">
                <a:latin typeface="Arno Pro"/>
              </a:rPr>
              <a:t>Biosystems</a:t>
            </a:r>
            <a:r>
              <a:rPr lang="en-US" sz="1600" dirty="0">
                <a:latin typeface="Arno Pro"/>
              </a:rPr>
              <a:t> Engineering; </a:t>
            </a:r>
            <a:r>
              <a:rPr lang="en-US" sz="1600" dirty="0" smtClean="0">
                <a:latin typeface="Arno Pro"/>
              </a:rPr>
              <a:t>Dr. Tim </a:t>
            </a:r>
            <a:r>
              <a:rPr lang="en-US" sz="1600" dirty="0">
                <a:latin typeface="Arno Pro"/>
              </a:rPr>
              <a:t>McDonald, </a:t>
            </a:r>
            <a:r>
              <a:rPr lang="en-US" sz="1600" dirty="0" err="1">
                <a:latin typeface="Arno Pro"/>
              </a:rPr>
              <a:t>Biosystems</a:t>
            </a:r>
            <a:r>
              <a:rPr lang="en-US" sz="1600" dirty="0">
                <a:latin typeface="Arno Pro"/>
              </a:rPr>
              <a:t> Engineering; </a:t>
            </a:r>
            <a:r>
              <a:rPr lang="en-US" sz="1600" dirty="0" smtClean="0">
                <a:latin typeface="Arno Pro"/>
              </a:rPr>
              <a:t>Dr. Paul </a:t>
            </a:r>
            <a:r>
              <a:rPr lang="en-US" sz="1600" dirty="0">
                <a:latin typeface="Arno Pro"/>
              </a:rPr>
              <a:t>Mask, ACES</a:t>
            </a:r>
          </a:p>
          <a:p>
            <a:pPr marL="342900" indent="-342900"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Arno Pro"/>
              </a:rPr>
              <a:t>East Alabama Partnership for the Improvement of Mathematics Education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sz="1600" dirty="0">
                <a:latin typeface="Arno Pro"/>
              </a:rPr>
              <a:t>NSF - $1.68M (annually)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sz="1600" dirty="0" smtClean="0">
                <a:latin typeface="Arno Pro"/>
              </a:rPr>
              <a:t>Dr. Gary </a:t>
            </a:r>
            <a:r>
              <a:rPr lang="en-US" sz="1600" dirty="0">
                <a:latin typeface="Arno Pro"/>
              </a:rPr>
              <a:t>Martin, Curriculum and Teaching; </a:t>
            </a:r>
            <a:r>
              <a:rPr lang="en-US" sz="1600" dirty="0" smtClean="0">
                <a:latin typeface="Arno Pro"/>
              </a:rPr>
              <a:t>Dr. Marilyn </a:t>
            </a:r>
            <a:r>
              <a:rPr lang="en-US" sz="1600" dirty="0" err="1">
                <a:latin typeface="Arno Pro"/>
              </a:rPr>
              <a:t>Strutchen</a:t>
            </a:r>
            <a:r>
              <a:rPr lang="en-US" sz="1600" dirty="0">
                <a:latin typeface="Arno Pro"/>
              </a:rPr>
              <a:t>, Curriculum and Teaching; </a:t>
            </a:r>
            <a:r>
              <a:rPr lang="en-US" sz="1600" dirty="0" smtClean="0">
                <a:latin typeface="Arno Pro"/>
              </a:rPr>
              <a:t>Dr. Stephen </a:t>
            </a:r>
            <a:r>
              <a:rPr lang="en-US" sz="1600" dirty="0" err="1">
                <a:latin typeface="Arno Pro"/>
              </a:rPr>
              <a:t>Stuckwisch</a:t>
            </a:r>
            <a:r>
              <a:rPr lang="en-US" sz="1600" dirty="0">
                <a:latin typeface="Arno Pro"/>
              </a:rPr>
              <a:t>, Math and Statistics; </a:t>
            </a:r>
            <a:r>
              <a:rPr lang="en-US" sz="1600" dirty="0" smtClean="0">
                <a:latin typeface="Arno Pro"/>
              </a:rPr>
              <a:t>Dr. Phillip </a:t>
            </a:r>
            <a:r>
              <a:rPr lang="en-US" sz="1600" dirty="0" err="1">
                <a:latin typeface="Arno Pro"/>
              </a:rPr>
              <a:t>Zenor</a:t>
            </a:r>
            <a:r>
              <a:rPr lang="en-US" sz="1600" dirty="0">
                <a:latin typeface="Arno Pro"/>
              </a:rPr>
              <a:t>, Math and Statistics</a:t>
            </a:r>
          </a:p>
          <a:p>
            <a:pPr marL="342900" indent="-342900"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Arno Pro"/>
              </a:rPr>
              <a:t>Alternative Fuel for Cement Processing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sz="1600" dirty="0">
                <a:latin typeface="Arno Pro"/>
              </a:rPr>
              <a:t>DOE - $1.43M</a:t>
            </a:r>
          </a:p>
          <a:p>
            <a:pPr marL="742950" lvl="1" indent="-285750">
              <a:buClr>
                <a:srgbClr val="003366"/>
              </a:buClr>
              <a:buFont typeface="Arial" charset="0"/>
              <a:buChar char="•"/>
            </a:pPr>
            <a:r>
              <a:rPr lang="en-US" sz="1600" dirty="0" smtClean="0">
                <a:latin typeface="Arno Pro"/>
              </a:rPr>
              <a:t>Dr. Tomas </a:t>
            </a:r>
            <a:r>
              <a:rPr lang="en-US" sz="1600" dirty="0">
                <a:latin typeface="Arno Pro"/>
              </a:rPr>
              <a:t>Burch, Mechanical Engineering; </a:t>
            </a:r>
            <a:r>
              <a:rPr lang="en-US" sz="1600" dirty="0" smtClean="0">
                <a:latin typeface="Arno Pro"/>
              </a:rPr>
              <a:t> Dr. David </a:t>
            </a:r>
            <a:r>
              <a:rPr lang="en-US" sz="1600" dirty="0" err="1">
                <a:latin typeface="Arno Pro"/>
              </a:rPr>
              <a:t>Bransby</a:t>
            </a:r>
            <a:r>
              <a:rPr lang="en-US" sz="1600" dirty="0">
                <a:latin typeface="Arno Pro"/>
              </a:rPr>
              <a:t>, Agronomy and Soils; </a:t>
            </a:r>
            <a:r>
              <a:rPr lang="en-US" sz="1600" dirty="0" smtClean="0">
                <a:latin typeface="Arno Pro"/>
              </a:rPr>
              <a:t>Dr. Steve </a:t>
            </a:r>
            <a:r>
              <a:rPr lang="en-US" sz="1600" dirty="0">
                <a:latin typeface="Arno Pro"/>
              </a:rPr>
              <a:t>Duke, Chemical Engineering; </a:t>
            </a:r>
            <a:r>
              <a:rPr lang="en-US" sz="1600" dirty="0" smtClean="0">
                <a:latin typeface="Arno Pro"/>
              </a:rPr>
              <a:t>Dr. Anton </a:t>
            </a:r>
            <a:r>
              <a:rPr lang="en-US" sz="1600" dirty="0">
                <a:latin typeface="Arno Pro"/>
              </a:rPr>
              <a:t>Schindler, </a:t>
            </a:r>
            <a:r>
              <a:rPr lang="en-US" sz="1600" dirty="0" smtClean="0">
                <a:latin typeface="Arno Pro"/>
              </a:rPr>
              <a:t/>
            </a:r>
            <a:br>
              <a:rPr lang="en-US" sz="1600" dirty="0" smtClean="0">
                <a:latin typeface="Arno Pro"/>
              </a:rPr>
            </a:br>
            <a:r>
              <a:rPr lang="en-US" sz="1600" dirty="0" smtClean="0">
                <a:latin typeface="Arno Pro"/>
              </a:rPr>
              <a:t>Highway </a:t>
            </a:r>
            <a:r>
              <a:rPr lang="en-US" sz="1600" dirty="0">
                <a:latin typeface="Arno Pro"/>
              </a:rPr>
              <a:t>Research Center; </a:t>
            </a:r>
            <a:r>
              <a:rPr lang="en-US" sz="1600" dirty="0" smtClean="0">
                <a:latin typeface="Arno Pro"/>
              </a:rPr>
              <a:t>Dr. Ralph </a:t>
            </a:r>
            <a:r>
              <a:rPr lang="en-US" sz="1600" dirty="0">
                <a:latin typeface="Arno Pro"/>
              </a:rPr>
              <a:t>Zee, </a:t>
            </a:r>
            <a:r>
              <a:rPr lang="en-US" sz="1600" dirty="0" smtClean="0">
                <a:latin typeface="Arno Pro"/>
              </a:rPr>
              <a:t>Associate Dean for </a:t>
            </a:r>
            <a:r>
              <a:rPr lang="en-US" sz="1600" dirty="0" smtClean="0">
                <a:latin typeface="Arno Pro"/>
              </a:rPr>
              <a:t/>
            </a:r>
            <a:br>
              <a:rPr lang="en-US" sz="1600" dirty="0" smtClean="0">
                <a:latin typeface="Arno Pro"/>
              </a:rPr>
            </a:br>
            <a:r>
              <a:rPr lang="en-US" sz="1600" dirty="0" smtClean="0">
                <a:latin typeface="Arno Pro"/>
              </a:rPr>
              <a:t>Research</a:t>
            </a:r>
            <a:r>
              <a:rPr lang="en-US" sz="1600" dirty="0" smtClean="0">
                <a:latin typeface="Arno Pro"/>
              </a:rPr>
              <a:t>, College of Engineering</a:t>
            </a:r>
            <a:endParaRPr lang="en-US" sz="1600" dirty="0">
              <a:latin typeface="Arno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7338"/>
            <a:ext cx="8382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r>
              <a:rPr lang="en-US" sz="3200" b="1" i="1" dirty="0">
                <a:solidFill>
                  <a:srgbClr val="003366"/>
                </a:solidFill>
                <a:latin typeface="Garamond" pitchFamily="18" charset="0"/>
                <a:ea typeface="+mj-ea"/>
                <a:cs typeface="Arial" charset="0"/>
              </a:rPr>
              <a:t>Auburn University Research</a:t>
            </a:r>
          </a:p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r>
              <a:rPr lang="en-US" sz="2800" b="1" i="1" dirty="0">
                <a:solidFill>
                  <a:srgbClr val="003366"/>
                </a:solidFill>
                <a:latin typeface="Garamond" pitchFamily="18" charset="0"/>
                <a:ea typeface="+mj-ea"/>
                <a:cs typeface="Arial" charset="0"/>
              </a:rPr>
              <a:t>Interdisciplinary Achievement</a:t>
            </a:r>
          </a:p>
        </p:txBody>
      </p:sp>
      <p:pic>
        <p:nvPicPr>
          <p:cNvPr id="36867" name="Picture 3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6128862"/>
            <a:ext cx="1736725" cy="5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r>
              <a:rPr lang="en-US" sz="3200" b="1" i="1" dirty="0">
                <a:solidFill>
                  <a:srgbClr val="003366"/>
                </a:solidFill>
                <a:latin typeface="Garamond" pitchFamily="18" charset="0"/>
                <a:ea typeface="+mj-ea"/>
                <a:cs typeface="Arial" charset="0"/>
              </a:rPr>
              <a:t>Interdisciplinary Achievement</a:t>
            </a:r>
          </a:p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r>
              <a:rPr lang="en-US" sz="2800" b="1" i="1" dirty="0">
                <a:solidFill>
                  <a:srgbClr val="003366"/>
                </a:solidFill>
                <a:latin typeface="Garamond" pitchFamily="18" charset="0"/>
                <a:ea typeface="+mj-ea"/>
                <a:cs typeface="Arial" charset="0"/>
              </a:rPr>
              <a:t>Energy</a:t>
            </a:r>
          </a:p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r>
              <a:rPr lang="en-US" sz="1400" b="1" i="1" dirty="0">
                <a:solidFill>
                  <a:srgbClr val="003366"/>
                </a:solidFill>
                <a:latin typeface="Garamond" pitchFamily="18" charset="0"/>
                <a:ea typeface="+mj-ea"/>
                <a:cs typeface="Arial" charset="0"/>
              </a:rPr>
              <a:t>($18M+ in extramural funding)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4478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Arno Pro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no Pro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 pitchFamily="18" charset="2"/>
              <a:buChar char="·"/>
              <a:defRPr sz="2400" kern="1200">
                <a:solidFill>
                  <a:schemeClr val="tx1"/>
                </a:solidFill>
                <a:latin typeface="Arno Pro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Arno Pro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Arno Pro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no Pro"/>
              </a:rPr>
              <a:t>Congressionally Directed Funding to Center for Bioenergy and </a:t>
            </a:r>
            <a:r>
              <a:rPr lang="en-US" sz="1600" dirty="0" err="1" smtClean="0">
                <a:latin typeface="Arno Pro"/>
              </a:rPr>
              <a:t>Bioproducts</a:t>
            </a:r>
            <a:endParaRPr lang="en-US" sz="1600" dirty="0" smtClean="0">
              <a:latin typeface="Arno Pro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no Pro"/>
              </a:rPr>
              <a:t>US Department of Energy – 3 awards totaling $3M—</a:t>
            </a:r>
            <a:r>
              <a:rPr lang="en-US" sz="1200" dirty="0" smtClean="0"/>
              <a:t>led </a:t>
            </a:r>
            <a:r>
              <a:rPr lang="en-US" sz="1200" dirty="0"/>
              <a:t>by CBB with involvement of faculty in </a:t>
            </a:r>
            <a:r>
              <a:rPr lang="en-US" sz="1200" dirty="0" err="1"/>
              <a:t>Biosystems</a:t>
            </a:r>
            <a:r>
              <a:rPr lang="en-US" sz="1200" dirty="0"/>
              <a:t> Engineering, Chemical Engineering, Forestry and Wildlife Sciences, and Horticulture</a:t>
            </a:r>
            <a:r>
              <a:rPr lang="en-US" sz="1200" dirty="0" smtClean="0">
                <a:latin typeface="Arno Pro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no Pro"/>
              </a:rPr>
              <a:t>USDA – 1 award totaling $250K –</a:t>
            </a:r>
            <a:r>
              <a:rPr lang="en-US" sz="1200" dirty="0" smtClean="0"/>
              <a:t>led </a:t>
            </a:r>
            <a:r>
              <a:rPr lang="en-US" sz="1200" dirty="0"/>
              <a:t>by CBB with involvement of faculty in </a:t>
            </a:r>
            <a:r>
              <a:rPr lang="en-US" sz="1200" dirty="0" err="1"/>
              <a:t>Biosystems</a:t>
            </a:r>
            <a:r>
              <a:rPr lang="en-US" sz="1200" dirty="0"/>
              <a:t> Engineering, Chemical Engineering, and Forestry and Wildlife </a:t>
            </a:r>
            <a:r>
              <a:rPr lang="en-US" sz="1200" dirty="0" smtClean="0"/>
              <a:t>Sciences</a:t>
            </a:r>
            <a:endParaRPr lang="en-US" sz="1050" dirty="0" smtClean="0">
              <a:latin typeface="Arno Pr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no Pro"/>
              </a:rPr>
              <a:t>Industry Funding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Electric </a:t>
            </a:r>
            <a:r>
              <a:rPr lang="en-US" sz="1200" dirty="0"/>
              <a:t>Power Research Institute </a:t>
            </a:r>
            <a:r>
              <a:rPr lang="en-US" sz="1200" dirty="0" smtClean="0"/>
              <a:t>- $375K led </a:t>
            </a:r>
            <a:r>
              <a:rPr lang="en-US" sz="1200" dirty="0"/>
              <a:t>by CBB with involvement of faculty in </a:t>
            </a:r>
            <a:r>
              <a:rPr lang="en-US" sz="1200" dirty="0" err="1"/>
              <a:t>Biosystems</a:t>
            </a:r>
            <a:r>
              <a:rPr lang="en-US" sz="1200" dirty="0"/>
              <a:t> Engineering and Chemical </a:t>
            </a:r>
            <a:r>
              <a:rPr lang="en-US" sz="1200" dirty="0" smtClean="0"/>
              <a:t>Engineering</a:t>
            </a:r>
            <a:endParaRPr lang="en-US" sz="1200" dirty="0" smtClean="0">
              <a:latin typeface="Arno Pr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no Pro"/>
              </a:rPr>
              <a:t>Competitive Funding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Alabama Department of Economic and Community Affairs – 2 awards for $</a:t>
            </a:r>
            <a:r>
              <a:rPr lang="en-US" sz="1200" dirty="0" smtClean="0"/>
              <a:t>150K—led </a:t>
            </a:r>
            <a:r>
              <a:rPr lang="en-US" sz="1200" dirty="0"/>
              <a:t>by CBB with involvement of faculty in Alabama Cooperative Extension System, </a:t>
            </a:r>
            <a:r>
              <a:rPr lang="en-US" sz="1200" dirty="0" err="1"/>
              <a:t>Biosystems</a:t>
            </a:r>
            <a:r>
              <a:rPr lang="en-US" sz="1200" dirty="0"/>
              <a:t> Engineering, and School of Forestry</a:t>
            </a:r>
            <a:endParaRPr lang="en-US" sz="1200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Sungrant</a:t>
            </a:r>
            <a:r>
              <a:rPr lang="en-US" sz="1200" dirty="0"/>
              <a:t> – 2 recent awards </a:t>
            </a:r>
            <a:r>
              <a:rPr lang="en-US" sz="1200" dirty="0" smtClean="0"/>
              <a:t>for </a:t>
            </a:r>
            <a:r>
              <a:rPr lang="en-US" sz="1200" dirty="0"/>
              <a:t>$</a:t>
            </a:r>
            <a:r>
              <a:rPr lang="en-US" sz="1200" dirty="0" smtClean="0"/>
              <a:t>500K—one </a:t>
            </a:r>
            <a:r>
              <a:rPr lang="en-US" sz="1200" dirty="0"/>
              <a:t>led by Chemical Engineering with involvement from </a:t>
            </a:r>
            <a:r>
              <a:rPr lang="en-US" sz="1200" dirty="0" err="1"/>
              <a:t>Biosystems</a:t>
            </a:r>
            <a:r>
              <a:rPr lang="en-US" sz="1200" dirty="0"/>
              <a:t> Engineering and Forestry and Wildlife Sciences; another led by </a:t>
            </a:r>
            <a:r>
              <a:rPr lang="en-US" sz="1200" dirty="0" err="1"/>
              <a:t>Biosystems</a:t>
            </a:r>
            <a:r>
              <a:rPr lang="en-US" sz="1200" dirty="0"/>
              <a:t> Engineering with involvement from Chemical Engineering</a:t>
            </a:r>
            <a:r>
              <a:rPr lang="en-US" sz="1200" dirty="0" smtClean="0"/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U.S. Department of Energy - $4.9 M</a:t>
            </a:r>
            <a:r>
              <a:rPr lang="en-US" sz="1200" dirty="0" smtClean="0"/>
              <a:t> </a:t>
            </a:r>
            <a:r>
              <a:rPr lang="en-US" sz="1200" dirty="0"/>
              <a:t>award with additional $5 M</a:t>
            </a:r>
            <a:r>
              <a:rPr lang="en-US" sz="1200" dirty="0" smtClean="0"/>
              <a:t> </a:t>
            </a:r>
            <a:r>
              <a:rPr lang="en-US" sz="1200" dirty="0"/>
              <a:t>industry cost share led by CBB with involvement of faculty in </a:t>
            </a:r>
            <a:r>
              <a:rPr lang="en-US" sz="1200" dirty="0" err="1"/>
              <a:t>Biosystems</a:t>
            </a:r>
            <a:r>
              <a:rPr lang="en-US" sz="1200" dirty="0"/>
              <a:t> Engineering and Forestry and Wildlife Sciences along with USDA Forest Service and Corley Land Services (a central Alabama company</a:t>
            </a:r>
            <a:r>
              <a:rPr lang="en-US" sz="1200" dirty="0" smtClean="0"/>
              <a:t>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USDA – Agriculture and Food Research Initiative - $1 </a:t>
            </a:r>
            <a:r>
              <a:rPr lang="en-US" sz="1200" dirty="0" smtClean="0"/>
              <a:t>M</a:t>
            </a:r>
            <a:r>
              <a:rPr lang="en-US" sz="1200" dirty="0"/>
              <a:t>– led by Chemical Engineering and </a:t>
            </a:r>
            <a:r>
              <a:rPr lang="en-US" sz="1200" dirty="0" err="1"/>
              <a:t>Biosystems</a:t>
            </a:r>
            <a:r>
              <a:rPr lang="en-US" sz="1200" dirty="0"/>
              <a:t> Engineering with heavy involvement of CBB</a:t>
            </a:r>
            <a:endParaRPr lang="en-US" sz="1200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NSF IGERT for graduate fellowships in the area of </a:t>
            </a:r>
            <a:r>
              <a:rPr lang="en-US" sz="1200" dirty="0" err="1"/>
              <a:t>biorefining</a:t>
            </a:r>
            <a:r>
              <a:rPr lang="en-US" sz="1200" dirty="0"/>
              <a:t> - $</a:t>
            </a:r>
            <a:r>
              <a:rPr lang="en-US" sz="1200" dirty="0" smtClean="0"/>
              <a:t>3.0 M</a:t>
            </a:r>
            <a:r>
              <a:rPr lang="en-US" sz="1200" dirty="0"/>
              <a:t>– led by Chemical Engineering with involvement from Biological Sciences, </a:t>
            </a:r>
            <a:r>
              <a:rPr lang="en-US" sz="1200" dirty="0" err="1"/>
              <a:t>Biosystems</a:t>
            </a:r>
            <a:r>
              <a:rPr lang="en-US" sz="1200" dirty="0"/>
              <a:t> Engineering, Forestry and Wildlife Sciences, and Mechanical Engineering</a:t>
            </a:r>
            <a:endParaRPr lang="en-US" sz="1200" dirty="0" smtClean="0">
              <a:latin typeface="Arno Pr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no Pro"/>
              </a:rPr>
              <a:t>Related Award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NSF grant for renovation of Biological Engineering Research Laboratory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– </a:t>
            </a:r>
            <a:r>
              <a:rPr lang="en-US" sz="1200" dirty="0"/>
              <a:t>$4.6 </a:t>
            </a:r>
            <a:r>
              <a:rPr lang="en-US" sz="1200" dirty="0" smtClean="0"/>
              <a:t>M—led </a:t>
            </a:r>
            <a:r>
              <a:rPr lang="en-US" sz="1200" dirty="0"/>
              <a:t>by </a:t>
            </a:r>
            <a:r>
              <a:rPr lang="en-US" sz="1200" dirty="0" err="1"/>
              <a:t>Biosystems</a:t>
            </a:r>
            <a:r>
              <a:rPr lang="en-US" sz="1200" dirty="0"/>
              <a:t> Engineering, but involves a significant bioenergy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component </a:t>
            </a:r>
            <a:r>
              <a:rPr lang="en-US" sz="1200" dirty="0"/>
              <a:t>that relates to CBB activities</a:t>
            </a:r>
            <a:endParaRPr lang="en-US" sz="1200" dirty="0" smtClean="0">
              <a:latin typeface="Arno Pro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/>
          </a:p>
        </p:txBody>
      </p:sp>
      <p:pic>
        <p:nvPicPr>
          <p:cNvPr id="37891" name="Picture 3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02338"/>
            <a:ext cx="21177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 flipV="1">
            <a:off x="6553200" y="3149600"/>
            <a:ext cx="0" cy="279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444685" y="638175"/>
            <a:ext cx="70167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1" name="Group 1"/>
          <p:cNvGrpSpPr>
            <a:grpSpLocks/>
          </p:cNvGrpSpPr>
          <p:nvPr/>
        </p:nvGrpSpPr>
        <p:grpSpPr bwMode="auto">
          <a:xfrm>
            <a:off x="6169025" y="457200"/>
            <a:ext cx="2136775" cy="1193800"/>
            <a:chOff x="2893009" y="1073391"/>
            <a:chExt cx="1997095" cy="666133"/>
          </a:xfrm>
        </p:grpSpPr>
        <p:sp>
          <p:nvSpPr>
            <p:cNvPr id="3" name="Rectangle 2"/>
            <p:cNvSpPr/>
            <p:nvPr/>
          </p:nvSpPr>
          <p:spPr>
            <a:xfrm>
              <a:off x="2893009" y="1073391"/>
              <a:ext cx="1997095" cy="6661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2893009" y="1073391"/>
              <a:ext cx="1997095" cy="666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50" tIns="6350" rIns="6350" bIns="63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/>
                <a:t>John M. Mason, Jr. PhD, PE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 smtClean="0"/>
                <a:t>President,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 smtClean="0"/>
                <a:t>John </a:t>
              </a:r>
              <a:r>
                <a:rPr lang="en-US" sz="1000" b="1" dirty="0"/>
                <a:t>D. </a:t>
              </a:r>
              <a:r>
                <a:rPr lang="en-US" sz="1000" b="1" dirty="0" err="1"/>
                <a:t>Weete</a:t>
              </a:r>
              <a:r>
                <a:rPr lang="en-US" sz="1000" b="1" dirty="0"/>
                <a:t>, PhD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/>
                <a:t>Executive Director,  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/>
                <a:t>Auburn Research &amp; Technology Foundation (ARTF)</a:t>
              </a:r>
            </a:p>
          </p:txBody>
        </p:sp>
      </p:grp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5492750" y="1828800"/>
            <a:ext cx="1927226" cy="1328751"/>
            <a:chOff x="1145521" y="2019301"/>
            <a:chExt cx="1956301" cy="1176041"/>
          </a:xfrm>
        </p:grpSpPr>
        <p:sp>
          <p:nvSpPr>
            <p:cNvPr id="6" name="Rectangle 5"/>
            <p:cNvSpPr/>
            <p:nvPr/>
          </p:nvSpPr>
          <p:spPr>
            <a:xfrm>
              <a:off x="1145521" y="2026338"/>
              <a:ext cx="1949773" cy="11690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152049" y="2019301"/>
              <a:ext cx="1949773" cy="1169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anchor="ctr"/>
            <a:lstStyle/>
            <a:p>
              <a:pPr algn="ctr" defTabSz="400050">
                <a:lnSpc>
                  <a:spcPct val="90000"/>
                </a:lnSpc>
              </a:pPr>
              <a:r>
                <a:rPr lang="en-US" sz="1000" b="1" dirty="0">
                  <a:solidFill>
                    <a:srgbClr val="FFFFFF"/>
                  </a:solidFill>
                </a:rPr>
                <a:t>Carl A. </a:t>
              </a:r>
              <a:r>
                <a:rPr lang="en-US" sz="1000" b="1" dirty="0" err="1">
                  <a:solidFill>
                    <a:srgbClr val="FFFFFF"/>
                  </a:solidFill>
                </a:rPr>
                <a:t>Pinkert</a:t>
              </a:r>
              <a:r>
                <a:rPr lang="en-US" sz="1000" b="1" dirty="0">
                  <a:solidFill>
                    <a:srgbClr val="FFFFFF"/>
                  </a:solidFill>
                </a:rPr>
                <a:t>, PhD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Associate VPR</a:t>
              </a:r>
              <a:endParaRPr lang="en-US" sz="1000" b="1" dirty="0">
                <a:solidFill>
                  <a:srgbClr val="FFFFFF"/>
                </a:solidFill>
              </a:endParaRPr>
            </a:p>
            <a:p>
              <a:pPr marL="0" lvl="1" algn="ctr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-Interface w/ ADR’s &amp;</a:t>
              </a:r>
              <a:r>
                <a:rPr lang="en-US" sz="1000" dirty="0">
                  <a:solidFill>
                    <a:schemeClr val="bg1"/>
                  </a:solidFill>
                </a:rPr>
                <a:t/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 AU Academic Affairs</a:t>
              </a:r>
            </a:p>
            <a:p>
              <a:pPr marL="0" lvl="1" algn="ctr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-Strategic Planning/Budgets</a:t>
              </a:r>
            </a:p>
            <a:p>
              <a:pPr marL="0" lvl="1" algn="ctr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-Interdisciplinary Research</a:t>
              </a:r>
            </a:p>
            <a:p>
              <a:pPr marL="0" lvl="1" algn="ctr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-University Core Facilities</a:t>
              </a:r>
            </a:p>
          </p:txBody>
        </p:sp>
      </p:grpSp>
      <p:grpSp>
        <p:nvGrpSpPr>
          <p:cNvPr id="17413" name="Group 7"/>
          <p:cNvGrpSpPr>
            <a:grpSpLocks/>
          </p:cNvGrpSpPr>
          <p:nvPr/>
        </p:nvGrpSpPr>
        <p:grpSpPr bwMode="auto">
          <a:xfrm>
            <a:off x="5867400" y="3352800"/>
            <a:ext cx="1357313" cy="420688"/>
            <a:chOff x="2273225" y="3282936"/>
            <a:chExt cx="1332267" cy="343944"/>
          </a:xfrm>
        </p:grpSpPr>
        <p:sp>
          <p:nvSpPr>
            <p:cNvPr id="9" name="Rectangle 8"/>
            <p:cNvSpPr/>
            <p:nvPr/>
          </p:nvSpPr>
          <p:spPr>
            <a:xfrm>
              <a:off x="2273225" y="3282936"/>
              <a:ext cx="1332267" cy="34394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273225" y="3282936"/>
              <a:ext cx="1332267" cy="343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 err="1"/>
                <a:t>Giovana</a:t>
              </a:r>
              <a:r>
                <a:rPr lang="en-US" sz="1000" b="1" dirty="0"/>
                <a:t> Brannan</a:t>
              </a: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/>
                <a:t>Business Manager</a:t>
              </a:r>
            </a:p>
          </p:txBody>
        </p:sp>
      </p:grpSp>
      <p:grpSp>
        <p:nvGrpSpPr>
          <p:cNvPr id="17414" name="Group 13"/>
          <p:cNvGrpSpPr>
            <a:grpSpLocks/>
          </p:cNvGrpSpPr>
          <p:nvPr/>
        </p:nvGrpSpPr>
        <p:grpSpPr bwMode="auto">
          <a:xfrm>
            <a:off x="2071688" y="5153025"/>
            <a:ext cx="1493837" cy="1065213"/>
            <a:chOff x="1613380" y="4091803"/>
            <a:chExt cx="1332267" cy="666133"/>
          </a:xfrm>
        </p:grpSpPr>
        <p:sp>
          <p:nvSpPr>
            <p:cNvPr id="15" name="Rectangle 14"/>
            <p:cNvSpPr/>
            <p:nvPr/>
          </p:nvSpPr>
          <p:spPr>
            <a:xfrm>
              <a:off x="1613380" y="4091803"/>
              <a:ext cx="1332267" cy="6661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613380" y="4091803"/>
              <a:ext cx="1332267" cy="666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/>
                <a:t>Laura J. </a:t>
              </a:r>
              <a:r>
                <a:rPr lang="en-US" sz="1000" b="1" dirty="0" err="1"/>
                <a:t>Tambrallo</a:t>
              </a:r>
              <a:r>
                <a:rPr lang="en-US" sz="1000" b="1" dirty="0"/>
                <a:t>, DVM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/>
                <a:t>University Veterinarian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b="1" dirty="0"/>
                <a:t>Partnered with: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b="1" dirty="0"/>
                <a:t>-AU Institutional Official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b="1" dirty="0"/>
                <a:t>-AU Institutional Animal Care and Use Committee</a:t>
              </a:r>
            </a:p>
          </p:txBody>
        </p:sp>
      </p:grpSp>
      <p:grpSp>
        <p:nvGrpSpPr>
          <p:cNvPr id="17415" name="Group 16"/>
          <p:cNvGrpSpPr>
            <a:grpSpLocks/>
          </p:cNvGrpSpPr>
          <p:nvPr/>
        </p:nvGrpSpPr>
        <p:grpSpPr bwMode="auto">
          <a:xfrm>
            <a:off x="492125" y="5153025"/>
            <a:ext cx="1331913" cy="1077913"/>
            <a:chOff x="45714" y="4091803"/>
            <a:chExt cx="1332267" cy="1077970"/>
          </a:xfrm>
        </p:grpSpPr>
        <p:sp>
          <p:nvSpPr>
            <p:cNvPr id="18" name="Rectangle 17"/>
            <p:cNvSpPr/>
            <p:nvPr/>
          </p:nvSpPr>
          <p:spPr>
            <a:xfrm>
              <a:off x="45714" y="4091803"/>
              <a:ext cx="1332267" cy="107797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5714" y="4091803"/>
              <a:ext cx="1332267" cy="1077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/>
                <a:t>Martha M. Taylor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/>
                <a:t>Assistant VPR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/>
                <a:t>Administration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</a:rPr>
                <a:t>-Sponsored Programs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</a:rPr>
                <a:t>-Research Compliance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</a:rPr>
                <a:t>-Research Security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790950" y="5162550"/>
            <a:ext cx="1331913" cy="80327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Rectangle 27"/>
          <p:cNvSpPr/>
          <p:nvPr/>
        </p:nvSpPr>
        <p:spPr>
          <a:xfrm>
            <a:off x="3810000" y="5153025"/>
            <a:ext cx="1295400" cy="803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715" tIns="5715" rIns="5715" bIns="5715" spcCol="1270" anchor="ctr"/>
          <a:lstStyle/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b="1" dirty="0"/>
              <a:t>John D. </a:t>
            </a:r>
            <a:r>
              <a:rPr lang="en-US" sz="1000" b="1" dirty="0" err="1"/>
              <a:t>Weete</a:t>
            </a:r>
            <a:r>
              <a:rPr lang="en-US" sz="1000" b="1" dirty="0"/>
              <a:t>, PhD</a:t>
            </a:r>
          </a:p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dirty="0"/>
              <a:t>Assistant VPR (acting)</a:t>
            </a:r>
          </a:p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b="1" dirty="0">
                <a:solidFill>
                  <a:schemeClr val="bg1"/>
                </a:solidFill>
              </a:rPr>
              <a:t>-Office of Technology Transfer</a:t>
            </a:r>
          </a:p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b="1" dirty="0">
                <a:solidFill>
                  <a:schemeClr val="bg1"/>
                </a:solidFill>
              </a:rPr>
              <a:t>-Business Incubator</a:t>
            </a:r>
          </a:p>
        </p:txBody>
      </p:sp>
      <p:grpSp>
        <p:nvGrpSpPr>
          <p:cNvPr id="17418" name="Group 28"/>
          <p:cNvGrpSpPr>
            <a:grpSpLocks/>
          </p:cNvGrpSpPr>
          <p:nvPr/>
        </p:nvGrpSpPr>
        <p:grpSpPr bwMode="auto">
          <a:xfrm>
            <a:off x="5367338" y="5162550"/>
            <a:ext cx="1520825" cy="1179513"/>
            <a:chOff x="4908709" y="4091803"/>
            <a:chExt cx="1332267" cy="1159405"/>
          </a:xfrm>
        </p:grpSpPr>
        <p:sp>
          <p:nvSpPr>
            <p:cNvPr id="30" name="Rectangle 29"/>
            <p:cNvSpPr/>
            <p:nvPr/>
          </p:nvSpPr>
          <p:spPr>
            <a:xfrm>
              <a:off x="4908709" y="4091803"/>
              <a:ext cx="1332267" cy="115940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4908709" y="4091803"/>
              <a:ext cx="1305844" cy="1159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/>
                <a:t>Rodney L. Robertson, PhD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/>
                <a:t>Executive Director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/>
                <a:t>Huntsville Research Center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-</a:t>
              </a:r>
              <a:r>
                <a:rPr lang="en-US" sz="800" b="1" dirty="0">
                  <a:solidFill>
                    <a:schemeClr val="bg1"/>
                  </a:solidFill>
                </a:rPr>
                <a:t>External Sponsors Development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</a:rPr>
                <a:t>-Cyber Systems Initiative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</a:rPr>
                <a:t>-Huntsville Advisory Council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162800" y="5162550"/>
            <a:ext cx="1425575" cy="107632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ectangle 33"/>
          <p:cNvSpPr/>
          <p:nvPr/>
        </p:nvSpPr>
        <p:spPr>
          <a:xfrm>
            <a:off x="7162800" y="5181600"/>
            <a:ext cx="1425575" cy="1065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715" tIns="5715" rIns="5715" bIns="5715" spcCol="1270" anchor="ctr"/>
          <a:lstStyle/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b="1" dirty="0"/>
              <a:t>Larry </a:t>
            </a:r>
            <a:r>
              <a:rPr lang="en-US" sz="1000" b="1" dirty="0" err="1"/>
              <a:t>Fillmer</a:t>
            </a:r>
            <a:endParaRPr lang="en-US" sz="1000" b="1" dirty="0"/>
          </a:p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dirty="0"/>
              <a:t>Executive Director</a:t>
            </a:r>
          </a:p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dirty="0"/>
              <a:t>Program Development Office</a:t>
            </a:r>
          </a:p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b="1" dirty="0">
                <a:solidFill>
                  <a:schemeClr val="bg1"/>
                </a:solidFill>
              </a:rPr>
              <a:t>-Marketing &amp; Communications </a:t>
            </a:r>
          </a:p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b="1" dirty="0">
                <a:solidFill>
                  <a:schemeClr val="bg1"/>
                </a:solidFill>
              </a:rPr>
              <a:t>-Development</a:t>
            </a:r>
          </a:p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b="1" dirty="0">
                <a:solidFill>
                  <a:schemeClr val="bg1"/>
                </a:solidFill>
              </a:rPr>
              <a:t>-Research Advisory Board</a:t>
            </a:r>
          </a:p>
        </p:txBody>
      </p:sp>
      <p:grpSp>
        <p:nvGrpSpPr>
          <p:cNvPr id="17421" name="Group 34"/>
          <p:cNvGrpSpPr>
            <a:grpSpLocks/>
          </p:cNvGrpSpPr>
          <p:nvPr/>
        </p:nvGrpSpPr>
        <p:grpSpPr bwMode="auto">
          <a:xfrm>
            <a:off x="3429000" y="228600"/>
            <a:ext cx="2263775" cy="819150"/>
            <a:chOff x="2893009" y="1073391"/>
            <a:chExt cx="1997095" cy="666133"/>
          </a:xfrm>
        </p:grpSpPr>
        <p:sp>
          <p:nvSpPr>
            <p:cNvPr id="36" name="Rectangle 35"/>
            <p:cNvSpPr/>
            <p:nvPr/>
          </p:nvSpPr>
          <p:spPr>
            <a:xfrm>
              <a:off x="2893009" y="1073391"/>
              <a:ext cx="1997095" cy="6661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2893009" y="1073391"/>
              <a:ext cx="1997095" cy="666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50" tIns="6350" rIns="6350" bIns="63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John M. Mason, Jr. PhD, PE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 smtClean="0"/>
                <a:t>Associate Provost and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 smtClean="0"/>
                <a:t>Vice President for Research</a:t>
              </a:r>
              <a:endParaRPr lang="en-US" sz="1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92012" y="2084208"/>
            <a:ext cx="2330773" cy="973122"/>
            <a:chOff x="923449" y="2019301"/>
            <a:chExt cx="2178373" cy="11690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923449" y="2019301"/>
              <a:ext cx="2178373" cy="11690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angle 39"/>
            <p:cNvSpPr/>
            <p:nvPr/>
          </p:nvSpPr>
          <p:spPr>
            <a:xfrm>
              <a:off x="923449" y="2019301"/>
              <a:ext cx="2178373" cy="11690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/>
                <a:t>Sherri </a:t>
              </a:r>
              <a:r>
                <a:rPr lang="en-US" sz="1000" b="1" dirty="0" err="1"/>
                <a:t>Fulford</a:t>
              </a:r>
              <a:endParaRPr lang="en-US" sz="1000" b="1" dirty="0"/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/>
                <a:t>Executive Director, Governmental Affairs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Brian </a:t>
              </a:r>
              <a:r>
                <a:rPr lang="en-US" sz="1000" b="1" dirty="0" err="1">
                  <a:solidFill>
                    <a:schemeClr val="bg1"/>
                  </a:solidFill>
                </a:rPr>
                <a:t>Keeter</a:t>
              </a:r>
              <a:endParaRPr lang="en-US" sz="1000" b="1" dirty="0">
                <a:solidFill>
                  <a:schemeClr val="bg1"/>
                </a:solidFill>
              </a:endParaRP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chemeClr val="bg1"/>
                  </a:solidFill>
                </a:rPr>
                <a:t>Director of Public Affairs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881063" y="3111500"/>
            <a:ext cx="2349500" cy="12128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ectangle 42"/>
          <p:cNvSpPr/>
          <p:nvPr/>
        </p:nvSpPr>
        <p:spPr>
          <a:xfrm>
            <a:off x="968375" y="3057525"/>
            <a:ext cx="2262188" cy="1320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715" tIns="5715" rIns="5715" bIns="5715" spcCol="1270" anchor="ctr"/>
          <a:lstStyle/>
          <a:p>
            <a:pPr marL="0" lvl="1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50" dirty="0" smtClean="0"/>
              <a:t>-Alabama </a:t>
            </a:r>
            <a:r>
              <a:rPr lang="en-US" sz="950" dirty="0"/>
              <a:t>Agricultural Experiment Station</a:t>
            </a:r>
          </a:p>
          <a:p>
            <a:pPr marL="0" lvl="1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50" dirty="0" smtClean="0">
                <a:solidFill>
                  <a:schemeClr val="bg1"/>
                </a:solidFill>
              </a:rPr>
              <a:t>-Alabama </a:t>
            </a:r>
            <a:r>
              <a:rPr lang="en-US" sz="950" dirty="0">
                <a:solidFill>
                  <a:schemeClr val="bg1"/>
                </a:solidFill>
              </a:rPr>
              <a:t>Cooperative Extension System</a:t>
            </a:r>
          </a:p>
          <a:p>
            <a:pPr marL="0" lvl="1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50" dirty="0" smtClean="0">
                <a:solidFill>
                  <a:schemeClr val="bg1"/>
                </a:solidFill>
              </a:rPr>
              <a:t>-Federal </a:t>
            </a:r>
            <a:r>
              <a:rPr lang="en-US" sz="950" dirty="0">
                <a:solidFill>
                  <a:schemeClr val="bg1"/>
                </a:solidFill>
              </a:rPr>
              <a:t>Relations</a:t>
            </a:r>
          </a:p>
          <a:p>
            <a:pPr marL="0" lvl="1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50" dirty="0" smtClean="0">
                <a:solidFill>
                  <a:schemeClr val="bg1"/>
                </a:solidFill>
              </a:rPr>
              <a:t>-State </a:t>
            </a:r>
            <a:r>
              <a:rPr lang="en-US" sz="950" dirty="0">
                <a:solidFill>
                  <a:schemeClr val="bg1"/>
                </a:solidFill>
              </a:rPr>
              <a:t>Relations</a:t>
            </a:r>
          </a:p>
          <a:p>
            <a:pPr marL="0" lvl="1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50" dirty="0" smtClean="0">
                <a:solidFill>
                  <a:schemeClr val="bg1"/>
                </a:solidFill>
              </a:rPr>
              <a:t>-Legal </a:t>
            </a:r>
            <a:r>
              <a:rPr lang="en-US" sz="950" dirty="0">
                <a:solidFill>
                  <a:schemeClr val="bg1"/>
                </a:solidFill>
              </a:rPr>
              <a:t>Counsel</a:t>
            </a:r>
          </a:p>
          <a:p>
            <a:pPr marL="0" lvl="1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50" dirty="0" smtClean="0">
                <a:solidFill>
                  <a:schemeClr val="bg1"/>
                </a:solidFill>
              </a:rPr>
              <a:t>-Economic </a:t>
            </a:r>
            <a:r>
              <a:rPr lang="en-US" sz="950" dirty="0">
                <a:solidFill>
                  <a:schemeClr val="bg1"/>
                </a:solidFill>
              </a:rPr>
              <a:t>Development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962400" y="1047750"/>
            <a:ext cx="0" cy="260985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200400" y="3657600"/>
            <a:ext cx="70167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198813" y="1651000"/>
            <a:ext cx="70167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91395" y="1324646"/>
            <a:ext cx="2307913" cy="668322"/>
            <a:chOff x="923449" y="2019301"/>
            <a:chExt cx="2178373" cy="11690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2" name="Rectangle 51"/>
            <p:cNvSpPr/>
            <p:nvPr/>
          </p:nvSpPr>
          <p:spPr>
            <a:xfrm>
              <a:off x="923449" y="2019301"/>
              <a:ext cx="2178373" cy="11690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923449" y="2019301"/>
              <a:ext cx="2178373" cy="11690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/>
                <a:t>Research Advisory Board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H="1">
            <a:off x="3222625" y="2528888"/>
            <a:ext cx="70167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60888" y="1047750"/>
            <a:ext cx="0" cy="36004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157288" y="4648200"/>
            <a:ext cx="67183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089650" y="4648200"/>
            <a:ext cx="0" cy="5238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157288" y="4648200"/>
            <a:ext cx="0" cy="5238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560888" y="2514600"/>
            <a:ext cx="939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4459288" y="4648200"/>
            <a:ext cx="0" cy="5238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7875588" y="4648200"/>
            <a:ext cx="4762" cy="5238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38" name="Picture 112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11138"/>
            <a:ext cx="23193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Connector 57"/>
          <p:cNvCxnSpPr/>
          <p:nvPr/>
        </p:nvCxnSpPr>
        <p:spPr>
          <a:xfrm flipH="1">
            <a:off x="1752601" y="5564187"/>
            <a:ext cx="34686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818606" y="4648200"/>
            <a:ext cx="0" cy="5238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02338"/>
            <a:ext cx="21177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buClr>
                <a:srgbClr val="E46C0A"/>
              </a:buClr>
            </a:pPr>
            <a:r>
              <a:rPr lang="en-US" smtClean="0">
                <a:cs typeface="Arial" charset="0"/>
              </a:rPr>
              <a:t>Vision/Direction for Research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19175"/>
            <a:ext cx="8229600" cy="49831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Enhance disciplinary scholarly efforts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Interdisciplinary and collaborative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Linking disciplines across campus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Assist in transforming industries and creating economic opportunities for communities across the state, the region and the nation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Align AU expertise with long-term national priorities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Cyber Systems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Energy &amp; the Environment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Health Sciences </a:t>
            </a:r>
          </a:p>
          <a:p>
            <a:pPr lvl="2"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Food Systems Initiative</a:t>
            </a:r>
          </a:p>
          <a:p>
            <a:pPr lvl="2"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MRI Research Center</a:t>
            </a:r>
          </a:p>
          <a:p>
            <a:pPr lvl="2"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Military Health Sciences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Transportation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Science, Technology, Engineering and Mathematics (STEM)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Arno Pro"/>
              </a:rPr>
              <a:t>Economic Development – Putting Research to 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0"/>
            <a:ext cx="5029200" cy="461665"/>
          </a:xfrm>
          <a:prstGeom prst="rect">
            <a:avLst/>
          </a:prstGeom>
          <a:solidFill>
            <a:srgbClr val="BC5908"/>
          </a:solidFill>
          <a:effectLst>
            <a:outerShdw blurRad="50800" dist="38100" dir="16200000" sx="102000" sy="102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r>
              <a:rPr lang="en-US" sz="2400" dirty="0">
                <a:latin typeface="+mn-lt"/>
                <a:ea typeface="+mj-ea"/>
                <a:cs typeface="Arial" charset="0"/>
              </a:rPr>
              <a:t>Strategic Interdisciplinary Initiatives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3802559"/>
            <a:ext cx="50292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numCol="2"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+mn-lt"/>
              </a:rPr>
              <a:t>Faculty </a:t>
            </a:r>
            <a:r>
              <a:rPr lang="en-US" sz="1100" dirty="0">
                <a:latin typeface="+mn-lt"/>
              </a:rPr>
              <a:t>Expertise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Academic Programs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Undergraduate/Graduate </a:t>
            </a:r>
            <a:r>
              <a:rPr lang="en-US" sz="1100" dirty="0" smtClean="0">
                <a:latin typeface="+mn-lt"/>
              </a:rPr>
              <a:t>Students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+mn-lt"/>
              </a:rPr>
              <a:t>Research </a:t>
            </a:r>
            <a:r>
              <a:rPr lang="en-US" sz="1100" dirty="0">
                <a:latin typeface="+mn-lt"/>
              </a:rPr>
              <a:t>Staff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Research Facilities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Intramural Grants Program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087940"/>
            <a:ext cx="5029200" cy="1569660"/>
          </a:xfrm>
          <a:prstGeom prst="rect">
            <a:avLst/>
          </a:prstGeom>
          <a:solidFill>
            <a:srgbClr val="BC5908"/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Cyber Systems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Energy &amp; Environment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Gulf of Mexico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Health Sciences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S.T.E.M.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Transportation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5638800" y="1828800"/>
            <a:ext cx="3352800" cy="2590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3657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Facilities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Labs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 Research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Center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52400" y="1828800"/>
            <a:ext cx="3048000" cy="262898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3657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NSF/NIH/USDA</a:t>
            </a:r>
            <a:endParaRPr 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Agencies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Agencies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Alliances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Associations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87338"/>
            <a:ext cx="8382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r>
              <a:rPr lang="en-US" sz="3200" b="1" i="1" dirty="0">
                <a:solidFill>
                  <a:srgbClr val="003366"/>
                </a:solidFill>
                <a:latin typeface="Garamond" pitchFamily="18" charset="0"/>
                <a:ea typeface="+mj-ea"/>
                <a:cs typeface="Arial" charset="0"/>
              </a:rPr>
              <a:t>Auburn University Research</a:t>
            </a:r>
          </a:p>
          <a:p>
            <a:pPr algn="ctr" fontAlgn="auto">
              <a:spcAft>
                <a:spcPts val="0"/>
              </a:spcAft>
              <a:buClr>
                <a:srgbClr val="E46C0A"/>
              </a:buClr>
              <a:defRPr/>
            </a:pPr>
            <a:endParaRPr lang="en-US" sz="2800" b="1" i="1" dirty="0">
              <a:solidFill>
                <a:srgbClr val="003366"/>
              </a:solidFill>
              <a:latin typeface="Garamond" pitchFamily="18" charset="0"/>
              <a:ea typeface="+mj-ea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8600" y="2133600"/>
            <a:ext cx="1066800" cy="277813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Enablers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2133600"/>
            <a:ext cx="1371600" cy="276225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Funding/Sponsors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6200" y="4724400"/>
            <a:ext cx="1066800" cy="27622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Foundation</a:t>
            </a:r>
          </a:p>
        </p:txBody>
      </p:sp>
      <p:pic>
        <p:nvPicPr>
          <p:cNvPr id="19470" name="Picture 10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02338"/>
            <a:ext cx="21177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20763"/>
          </a:xfrm>
        </p:spPr>
        <p:txBody>
          <a:bodyPr/>
          <a:lstStyle/>
          <a:p>
            <a:r>
              <a:rPr lang="en-US" dirty="0" smtClean="0"/>
              <a:t>Ongoing Research Initiatives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48560" y="838200"/>
            <a:ext cx="8534400" cy="5867400"/>
          </a:xfrm>
        </p:spPr>
        <p:txBody>
          <a:bodyPr/>
          <a:lstStyle/>
          <a:p>
            <a:r>
              <a:rPr lang="en-US" sz="1700" dirty="0" smtClean="0">
                <a:latin typeface="Arno Pro"/>
              </a:rPr>
              <a:t>Energy &amp; the Environment Task Force (E&amp;E)</a:t>
            </a:r>
          </a:p>
          <a:p>
            <a:pPr lvl="1"/>
            <a:r>
              <a:rPr lang="en-US" sz="1700" dirty="0" smtClean="0">
                <a:latin typeface="Arno Pro"/>
              </a:rPr>
              <a:t>Chaired by Dr. Christopher Roberts</a:t>
            </a:r>
          </a:p>
          <a:p>
            <a:pPr lvl="1"/>
            <a:r>
              <a:rPr lang="en-US" sz="1700" dirty="0" smtClean="0">
                <a:latin typeface="Arno Pro"/>
              </a:rPr>
              <a:t>Meeting regularly to determine the optimal and appropriate administrative structure for organizing and supporting research in these areas</a:t>
            </a:r>
          </a:p>
          <a:p>
            <a:r>
              <a:rPr lang="en-US" sz="1700" dirty="0" smtClean="0">
                <a:latin typeface="Arno Pro"/>
              </a:rPr>
              <a:t>AU Health Sciences Initiative</a:t>
            </a:r>
          </a:p>
          <a:p>
            <a:pPr lvl="1"/>
            <a:r>
              <a:rPr lang="en-US" sz="1700" dirty="0" smtClean="0">
                <a:latin typeface="Arno Pro"/>
              </a:rPr>
              <a:t>Chaired by Dr. Calvin Johnson</a:t>
            </a:r>
          </a:p>
          <a:p>
            <a:pPr lvl="1"/>
            <a:r>
              <a:rPr lang="en-US" sz="1700" dirty="0" smtClean="0">
                <a:latin typeface="Arno Pro"/>
              </a:rPr>
              <a:t>Charged with developing a strategic plan</a:t>
            </a:r>
          </a:p>
          <a:p>
            <a:pPr lvl="1"/>
            <a:r>
              <a:rPr lang="en-US" sz="1700" dirty="0" smtClean="0">
                <a:latin typeface="Arno Pro"/>
              </a:rPr>
              <a:t>Will collaborate with Food Systems Initiative on areas that include:</a:t>
            </a:r>
          </a:p>
          <a:p>
            <a:pPr lvl="2"/>
            <a:r>
              <a:rPr lang="en-US" sz="1700" dirty="0" smtClean="0">
                <a:latin typeface="Arno Pro"/>
              </a:rPr>
              <a:t>Detection and elimination of microbes in agricultural products</a:t>
            </a:r>
          </a:p>
          <a:p>
            <a:pPr lvl="2"/>
            <a:r>
              <a:rPr lang="en-US" sz="1700" dirty="0" smtClean="0">
                <a:latin typeface="Arno Pro"/>
              </a:rPr>
              <a:t>Environmental Health/Water Quality</a:t>
            </a:r>
          </a:p>
          <a:p>
            <a:pPr lvl="2"/>
            <a:r>
              <a:rPr lang="en-US" sz="1700" dirty="0" smtClean="0">
                <a:latin typeface="Arno Pro"/>
              </a:rPr>
              <a:t>Management and logistical support for distribution systems</a:t>
            </a:r>
          </a:p>
          <a:p>
            <a:r>
              <a:rPr lang="en-US" sz="1700" dirty="0" smtClean="0">
                <a:latin typeface="Arno Pro"/>
              </a:rPr>
              <a:t>AU Food Systems Initiative (AUFSI)</a:t>
            </a:r>
          </a:p>
          <a:p>
            <a:pPr lvl="1"/>
            <a:r>
              <a:rPr lang="en-US" sz="1700" dirty="0" smtClean="0">
                <a:latin typeface="Arno Pro"/>
              </a:rPr>
              <a:t>Dr. Patricia Curtis named director</a:t>
            </a:r>
          </a:p>
          <a:p>
            <a:pPr lvl="1"/>
            <a:r>
              <a:rPr lang="en-US" sz="1700" dirty="0" smtClean="0">
                <a:latin typeface="Arno Pro"/>
              </a:rPr>
              <a:t>AUFSI working groups (17 to date) are responding to requests for proposals from a number of agencies</a:t>
            </a:r>
          </a:p>
          <a:p>
            <a:pPr lvl="1"/>
            <a:r>
              <a:rPr lang="en-US" sz="1700" dirty="0" smtClean="0">
                <a:latin typeface="Arno Pro"/>
              </a:rPr>
              <a:t>Proposal submissions related to:</a:t>
            </a:r>
          </a:p>
          <a:p>
            <a:pPr lvl="2"/>
            <a:r>
              <a:rPr lang="en-US" sz="1700" dirty="0" smtClean="0">
                <a:latin typeface="Arno Pro"/>
              </a:rPr>
              <a:t>Electronic traceability of seafood</a:t>
            </a:r>
          </a:p>
          <a:p>
            <a:pPr lvl="2"/>
            <a:r>
              <a:rPr lang="en-US" sz="1700" dirty="0" smtClean="0">
                <a:latin typeface="Arno Pro"/>
              </a:rPr>
              <a:t>Long term health effects of the oil spill </a:t>
            </a:r>
          </a:p>
          <a:p>
            <a:pPr lvl="2"/>
            <a:r>
              <a:rPr lang="en-US" sz="1700" dirty="0" smtClean="0">
                <a:latin typeface="Arno Pro"/>
              </a:rPr>
              <a:t>Safe transportation of foods </a:t>
            </a:r>
          </a:p>
        </p:txBody>
      </p:sp>
      <p:pic>
        <p:nvPicPr>
          <p:cNvPr id="20483" name="Picture 3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02338"/>
            <a:ext cx="21177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 Initiatives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47800"/>
            <a:ext cx="8670925" cy="5029200"/>
          </a:xfrm>
        </p:spPr>
        <p:txBody>
          <a:bodyPr>
            <a:normAutofit fontScale="77500" lnSpcReduction="20000"/>
          </a:bodyPr>
          <a:lstStyle/>
          <a:p>
            <a:pPr marL="740664" indent="-283464">
              <a:spcBef>
                <a:spcPts val="480"/>
              </a:spcBef>
            </a:pPr>
            <a:r>
              <a:rPr lang="en-US" sz="2400" dirty="0" smtClean="0">
                <a:latin typeface="Arno Pro"/>
              </a:rPr>
              <a:t>AU Gulf  of Mexico Initiative</a:t>
            </a:r>
          </a:p>
          <a:p>
            <a:pPr marL="1140714" lvl="1" indent="-283464">
              <a:spcBef>
                <a:spcPts val="480"/>
              </a:spcBef>
            </a:pPr>
            <a:r>
              <a:rPr lang="en-US" sz="2400" dirty="0" smtClean="0">
                <a:latin typeface="Arno Pro"/>
              </a:rPr>
              <a:t>Coordination/facilitation by Dr. Ken </a:t>
            </a:r>
            <a:r>
              <a:rPr lang="en-US" sz="2400" dirty="0" err="1" smtClean="0">
                <a:latin typeface="Arno Pro"/>
              </a:rPr>
              <a:t>Halanych</a:t>
            </a:r>
            <a:endParaRPr lang="en-US" sz="2400" dirty="0" smtClean="0">
              <a:latin typeface="Arno Pro"/>
            </a:endParaRPr>
          </a:p>
          <a:p>
            <a:pPr marL="1140714" lvl="1" indent="-283464">
              <a:spcBef>
                <a:spcPts val="480"/>
              </a:spcBef>
            </a:pPr>
            <a:r>
              <a:rPr lang="en-US" sz="2400" dirty="0" smtClean="0">
                <a:latin typeface="Arno Pro"/>
              </a:rPr>
              <a:t>Researchers from a variety of disciplines have received funding from multiple sources including but not limited to:</a:t>
            </a:r>
          </a:p>
          <a:p>
            <a:pPr marL="1540764" lvl="2" indent="-283464">
              <a:spcBef>
                <a:spcPts val="480"/>
              </a:spcBef>
            </a:pPr>
            <a:r>
              <a:rPr lang="en-US" dirty="0" smtClean="0">
                <a:latin typeface="Arno Pro"/>
              </a:rPr>
              <a:t>NSF</a:t>
            </a:r>
          </a:p>
          <a:p>
            <a:pPr marL="1540764" lvl="2" indent="-283464">
              <a:spcBef>
                <a:spcPts val="480"/>
              </a:spcBef>
            </a:pPr>
            <a:r>
              <a:rPr lang="en-US" dirty="0" smtClean="0">
                <a:latin typeface="Arno Pro"/>
              </a:rPr>
              <a:t>BP (through the Marine Environmental Science Consortium)</a:t>
            </a:r>
          </a:p>
          <a:p>
            <a:pPr marL="1540764" lvl="2" indent="-283464">
              <a:spcBef>
                <a:spcPts val="480"/>
              </a:spcBef>
            </a:pPr>
            <a:r>
              <a:rPr lang="en-US" dirty="0" smtClean="0">
                <a:latin typeface="Arno Pro"/>
              </a:rPr>
              <a:t>Orange Beach, Alabama</a:t>
            </a:r>
          </a:p>
          <a:p>
            <a:pPr marL="1140714" lvl="1" indent="-283464">
              <a:spcBef>
                <a:spcPts val="48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no Pro"/>
              </a:rPr>
              <a:t>Dr. Ash Bullard of the Department of Fisheries recently received $132,000 from BP through the Gulf of Mexico Alliance’s Gulf Research Initiative to enable him to conduct time-sensitive sampling and related studies</a:t>
            </a:r>
          </a:p>
          <a:p>
            <a:pPr marL="1140714" lvl="1" indent="-283464">
              <a:spcBef>
                <a:spcPts val="480"/>
              </a:spcBef>
            </a:pPr>
            <a:r>
              <a:rPr lang="en-US" sz="2400" dirty="0" smtClean="0">
                <a:latin typeface="Arno Pro"/>
              </a:rPr>
              <a:t>Five teams responded to the recent RFP from BP (through the Gulf of Mexico Alliance)</a:t>
            </a:r>
          </a:p>
          <a:p>
            <a:pPr marL="1540764" lvl="2" indent="-283464">
              <a:spcBef>
                <a:spcPts val="480"/>
              </a:spcBef>
            </a:pPr>
            <a:r>
              <a:rPr lang="en-US" dirty="0" smtClean="0">
                <a:latin typeface="Arno Pro"/>
              </a:rPr>
              <a:t>Focused on: </a:t>
            </a:r>
            <a:r>
              <a:rPr lang="en-US" dirty="0" err="1" smtClean="0">
                <a:latin typeface="Arno Pro"/>
              </a:rPr>
              <a:t>deepwater</a:t>
            </a:r>
            <a:r>
              <a:rPr lang="en-US" dirty="0" smtClean="0">
                <a:latin typeface="Arno Pro"/>
              </a:rPr>
              <a:t> issues, near-shore issues, and long-term health</a:t>
            </a:r>
          </a:p>
          <a:p>
            <a:pPr marL="1540764" lvl="2" indent="-283464">
              <a:spcBef>
                <a:spcPts val="480"/>
              </a:spcBef>
            </a:pPr>
            <a:r>
              <a:rPr lang="en-US" dirty="0" smtClean="0">
                <a:latin typeface="Arno Pro"/>
              </a:rPr>
              <a:t>Funding announcements were made August 30, 2011—no Alabama-led consortia were selected</a:t>
            </a:r>
            <a:endParaRPr lang="en-US" dirty="0">
              <a:latin typeface="Arno Pro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500" dirty="0" smtClean="0">
                <a:latin typeface="Arno Pro"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300" dirty="0" smtClean="0">
              <a:latin typeface="Arno Pro"/>
            </a:endParaRPr>
          </a:p>
        </p:txBody>
      </p:sp>
      <p:pic>
        <p:nvPicPr>
          <p:cNvPr id="21507" name="Picture 3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02338"/>
            <a:ext cx="21177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Ongoing Research Initiatives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0664" indent="-283464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Auburn University Huntsville Research Center (AUHRC)</a:t>
            </a:r>
          </a:p>
          <a:p>
            <a:pPr marL="1140714" lvl="1" indent="-283464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Dr. Rodney Robertson, Executive Director</a:t>
            </a:r>
          </a:p>
          <a:p>
            <a:pPr marL="1140714" lvl="1" indent="-283464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AUHRC Research Advisory Council Formed</a:t>
            </a:r>
          </a:p>
          <a:p>
            <a:pPr marL="1540764" lvl="2" indent="-283464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26 members from industry and government</a:t>
            </a:r>
          </a:p>
          <a:p>
            <a:pPr marL="1540764" lvl="2" indent="-283464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Establishing contract vehicles for Auburn/government agencies</a:t>
            </a:r>
          </a:p>
          <a:p>
            <a:pPr marL="1140714" lvl="1" indent="-283464">
              <a:lnSpc>
                <a:spcPct val="80000"/>
              </a:lnSpc>
            </a:pPr>
            <a:r>
              <a:rPr lang="en-US" sz="2000" dirty="0">
                <a:latin typeface="Arno Pro"/>
              </a:rPr>
              <a:t>Conducting Symposia highlighting Auburn researchers and </a:t>
            </a:r>
            <a:r>
              <a:rPr lang="en-US" sz="2000" dirty="0" smtClean="0">
                <a:latin typeface="Arno Pro"/>
              </a:rPr>
              <a:t>students</a:t>
            </a:r>
          </a:p>
          <a:p>
            <a:pPr marL="1540764" lvl="2" indent="-283464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Cyber Information and Assurance</a:t>
            </a:r>
          </a:p>
          <a:p>
            <a:pPr marL="1540764" lvl="2" indent="-283464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Advanced Materials, Polymers and Composites</a:t>
            </a:r>
          </a:p>
          <a:p>
            <a:pPr marL="1140714" lvl="1" indent="-283464">
              <a:lnSpc>
                <a:spcPct val="80000"/>
              </a:lnSpc>
            </a:pPr>
            <a:r>
              <a:rPr lang="en-US" sz="2000" dirty="0">
                <a:latin typeface="Arno Pro"/>
              </a:rPr>
              <a:t>Hosted visits to Auburn to review research capabilities </a:t>
            </a:r>
            <a:r>
              <a:rPr lang="en-US" sz="2000" dirty="0" smtClean="0">
                <a:latin typeface="Arno Pro"/>
              </a:rPr>
              <a:t>for:</a:t>
            </a:r>
          </a:p>
          <a:p>
            <a:pPr marL="1540764" lvl="2" indent="-283464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Missile Defense Agency</a:t>
            </a:r>
          </a:p>
          <a:p>
            <a:pPr marL="1540764" lvl="2" indent="-283464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Lockheed Martin</a:t>
            </a:r>
          </a:p>
          <a:p>
            <a:pPr marL="1540764" lvl="2" indent="-283464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Boeing</a:t>
            </a:r>
          </a:p>
          <a:p>
            <a:pPr marL="1540764" lvl="2" indent="-283464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NASA</a:t>
            </a:r>
            <a:r>
              <a:rPr lang="en-US" sz="1900" dirty="0" smtClean="0">
                <a:latin typeface="Arno Pro"/>
              </a:rPr>
              <a:t/>
            </a:r>
            <a:br>
              <a:rPr lang="en-US" sz="1900" dirty="0" smtClean="0">
                <a:latin typeface="Arno Pro"/>
              </a:rPr>
            </a:br>
            <a:endParaRPr lang="en-US" sz="1900" dirty="0" smtClean="0">
              <a:latin typeface="Arno Pro"/>
            </a:endParaRPr>
          </a:p>
          <a:p>
            <a:pPr lvl="2">
              <a:lnSpc>
                <a:spcPct val="80000"/>
              </a:lnSpc>
              <a:buFont typeface="Wingdings 2" pitchFamily="18" charset="2"/>
              <a:buNone/>
            </a:pPr>
            <a:endParaRPr lang="en-US" sz="1900" dirty="0" smtClean="0">
              <a:latin typeface="Arno Pro"/>
            </a:endParaRPr>
          </a:p>
          <a:p>
            <a:pPr lvl="2">
              <a:lnSpc>
                <a:spcPct val="80000"/>
              </a:lnSpc>
            </a:pPr>
            <a:endParaRPr lang="en-US" sz="1900" dirty="0" smtClean="0">
              <a:latin typeface="Arno Pro"/>
            </a:endParaRPr>
          </a:p>
        </p:txBody>
      </p:sp>
      <p:pic>
        <p:nvPicPr>
          <p:cNvPr id="22531" name="Picture 3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02338"/>
            <a:ext cx="21177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Ongoing Research Initiatives (continued)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Auburn University Internal Grants Program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Facilitated with active input from the Faculty Research Committee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Administered through the OVPR  (Dr. Carl A. </a:t>
            </a:r>
            <a:r>
              <a:rPr lang="en-US" sz="2000" dirty="0" err="1" smtClean="0">
                <a:latin typeface="Arno Pro"/>
              </a:rPr>
              <a:t>Pinkert</a:t>
            </a:r>
            <a:r>
              <a:rPr lang="en-US" sz="2000" dirty="0" smtClean="0">
                <a:latin typeface="Arno Pro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Comprehensive, coordinated grants program initiated in 2010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60 proposals received in the inaugural year; all 60 were funded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OVPR provided approximately $1.6 M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Matching support from departments, schools and colleges resulted in approximately $3M total internal funding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no Pro"/>
              </a:rPr>
              <a:t>Program description can be found at: </a:t>
            </a:r>
            <a:r>
              <a:rPr lang="en-US" sz="2000" dirty="0" smtClean="0">
                <a:latin typeface="Arno Pro"/>
                <a:hlinkClick r:id="rId2"/>
              </a:rPr>
              <a:t>https://fp.auburn.edu/vpr/iga/igp/default.aspx</a:t>
            </a:r>
            <a:r>
              <a:rPr lang="en-US" sz="2000" dirty="0" smtClean="0">
                <a:latin typeface="Arno Pro"/>
              </a:rPr>
              <a:t> 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Arno Pro"/>
            </a:endParaRPr>
          </a:p>
          <a:p>
            <a:pPr marL="914400" lvl="2" indent="0">
              <a:buFont typeface="Wingdings 2" pitchFamily="18" charset="2"/>
              <a:buNone/>
            </a:pPr>
            <a:endParaRPr lang="en-US" dirty="0" smtClean="0">
              <a:latin typeface="Arno Pro"/>
            </a:endParaRPr>
          </a:p>
        </p:txBody>
      </p:sp>
      <p:pic>
        <p:nvPicPr>
          <p:cNvPr id="23555" name="Picture 3" descr="RESEARCH_T_289 1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02338"/>
            <a:ext cx="21177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533400" y="1600200"/>
            <a:ext cx="7924800" cy="34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000" dirty="0">
                <a:latin typeface="Arno Pro"/>
              </a:rPr>
              <a:t>Four levels of competition (OVPR contribution):</a:t>
            </a:r>
          </a:p>
          <a:p>
            <a:pPr marL="740664" lvl="1" indent="-283464">
              <a:lnSpc>
                <a:spcPct val="80000"/>
              </a:lnSpc>
              <a:spcBef>
                <a:spcPts val="48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en-US" sz="2000" dirty="0">
                <a:latin typeface="Arno Pro"/>
              </a:rPr>
              <a:t>Level 1 – Seed Research/Scholarship Proposals ($2000)  Individual investigator driven projects working on a new research program or  scholarly initiative.  </a:t>
            </a:r>
          </a:p>
          <a:p>
            <a:pPr marL="740664" lvl="1" indent="-283464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en-US" sz="2000" dirty="0">
                <a:latin typeface="Arno Pro"/>
              </a:rPr>
              <a:t>Level 2 – Exploratory Interdisciplinary Research/Scholarship Proposals ($3750) Faculty from at least two departments/schools/ colleges working on a new research program or scholarly initiative. </a:t>
            </a:r>
          </a:p>
          <a:p>
            <a:pPr marL="740664" lvl="1" indent="-283464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en-US" sz="2000" dirty="0">
                <a:latin typeface="Arno Pro"/>
              </a:rPr>
              <a:t>Level 3 – Developmental Interdisciplinary Research/Scholarship Proposals ($25,000-$100,000) Faculty from at least two schools/colleges working on a new research program or scholarly initiative. </a:t>
            </a:r>
          </a:p>
          <a:p>
            <a:pPr marL="740664" lvl="1" indent="-283464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en-US" sz="2000" dirty="0">
                <a:latin typeface="Arno Pro"/>
              </a:rPr>
              <a:t>Level 4 – Interdisciplinary Equipment Proposals ($25,000-$100,000) Faculty from at least two schools/colleges must demonstrate need. 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3366"/>
                </a:solidFill>
                <a:latin typeface="Garamond" pitchFamily="18" charset="0"/>
              </a:rPr>
              <a:t>Auburn University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3366"/>
                </a:solidFill>
                <a:latin typeface="Garamond" pitchFamily="18" charset="0"/>
              </a:rPr>
              <a:t>Intramural Grants Program</a:t>
            </a:r>
            <a:r>
              <a:rPr lang="en-US" sz="3200" b="1" i="1" dirty="0">
                <a:solidFill>
                  <a:srgbClr val="003366"/>
                </a:solidFill>
                <a:latin typeface="Garamond" pitchFamily="18" charset="0"/>
                <a:cs typeface="Arial" charset="0"/>
              </a:rPr>
              <a:t> </a:t>
            </a:r>
          </a:p>
        </p:txBody>
      </p:sp>
      <p:pic>
        <p:nvPicPr>
          <p:cNvPr id="24579" name="Picture 3" descr="RESEARCH_T_289 1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02338"/>
            <a:ext cx="21177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22650</TotalTime>
  <Words>1943</Words>
  <Application>Microsoft Office PowerPoint</Application>
  <PresentationFormat>On-screen Show (4:3)</PresentationFormat>
  <Paragraphs>348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Excel Chart</vt:lpstr>
      <vt:lpstr>PowerPoint Presentation</vt:lpstr>
      <vt:lpstr>PowerPoint Presentation</vt:lpstr>
      <vt:lpstr>Vision/Direction for Research</vt:lpstr>
      <vt:lpstr>PowerPoint Presentation</vt:lpstr>
      <vt:lpstr>Ongoing Research Initiatives</vt:lpstr>
      <vt:lpstr>Ongoing Research Initiatives (continued)</vt:lpstr>
      <vt:lpstr>Ongoing Research Initiatives (continued)</vt:lpstr>
      <vt:lpstr>Ongoing Research Initiatives (continued)</vt:lpstr>
      <vt:lpstr>PowerPoint Presentation</vt:lpstr>
      <vt:lpstr>PowerPoint Presentation</vt:lpstr>
      <vt:lpstr>PowerPoint Presentation</vt:lpstr>
      <vt:lpstr>Research Marketing Update</vt:lpstr>
      <vt:lpstr>Auburn University Research Week 2012  April 2 nd – 5 th, 2012 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ACES/CoAg/AAES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the</dc:title>
  <dc:creator>Barbara L. Norrell</dc:creator>
  <cp:lastModifiedBy>University Senate</cp:lastModifiedBy>
  <cp:revision>1733</cp:revision>
  <cp:lastPrinted>2011-09-13T15:02:40Z</cp:lastPrinted>
  <dcterms:created xsi:type="dcterms:W3CDTF">2009-11-03T21:05:47Z</dcterms:created>
  <dcterms:modified xsi:type="dcterms:W3CDTF">2011-09-13T17:06:20Z</dcterms:modified>
</cp:coreProperties>
</file>