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9" r:id="rId4"/>
    <p:sldId id="258" r:id="rId5"/>
    <p:sldId id="259" r:id="rId6"/>
    <p:sldId id="260" r:id="rId7"/>
    <p:sldId id="261"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22A5D"/>
    <a:srgbClr val="02295D"/>
    <a:srgbClr val="F28023"/>
    <a:srgbClr val="FF9820"/>
    <a:srgbClr val="000059"/>
    <a:srgbClr val="212C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72" autoAdjust="0"/>
  </p:normalViewPr>
  <p:slideViewPr>
    <p:cSldViewPr snapToGrid="0" snapToObjects="1">
      <p:cViewPr varScale="1">
        <p:scale>
          <a:sx n="112" d="100"/>
          <a:sy n="112" d="100"/>
        </p:scale>
        <p:origin x="-103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22B842-9E23-1349-8106-D4526B3B4A6B}" type="datetimeFigureOut">
              <a:rPr lang="en-US" smtClean="0"/>
              <a:pPr/>
              <a:t>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F3AEF-A305-7F44-A263-F98645F0073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22B842-9E23-1349-8106-D4526B3B4A6B}" type="datetimeFigureOut">
              <a:rPr lang="en-US" smtClean="0"/>
              <a:pPr/>
              <a:t>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F3AEF-A305-7F44-A263-F98645F007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22B842-9E23-1349-8106-D4526B3B4A6B}" type="datetimeFigureOut">
              <a:rPr lang="en-US" smtClean="0"/>
              <a:pPr/>
              <a:t>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F3AEF-A305-7F44-A263-F98645F0073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22B842-9E23-1349-8106-D4526B3B4A6B}" type="datetimeFigureOut">
              <a:rPr lang="en-US" smtClean="0"/>
              <a:pPr/>
              <a:t>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F3AEF-A305-7F44-A263-F98645F0073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22B842-9E23-1349-8106-D4526B3B4A6B}" type="datetimeFigureOut">
              <a:rPr lang="en-US" smtClean="0"/>
              <a:pPr/>
              <a:t>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F3AEF-A305-7F44-A263-F98645F0073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22B842-9E23-1349-8106-D4526B3B4A6B}" type="datetimeFigureOut">
              <a:rPr lang="en-US" smtClean="0"/>
              <a:pPr/>
              <a:t>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F3AEF-A305-7F44-A263-F98645F0073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22B842-9E23-1349-8106-D4526B3B4A6B}" type="datetimeFigureOut">
              <a:rPr lang="en-US" smtClean="0"/>
              <a:pPr/>
              <a:t>2/8/13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F3AEF-A305-7F44-A263-F98645F0073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22B842-9E23-1349-8106-D4526B3B4A6B}" type="datetimeFigureOut">
              <a:rPr lang="en-US" smtClean="0"/>
              <a:pPr/>
              <a:t>2/8/13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F3AEF-A305-7F44-A263-F98645F0073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22B842-9E23-1349-8106-D4526B3B4A6B}" type="datetimeFigureOut">
              <a:rPr lang="en-US" smtClean="0"/>
              <a:pPr/>
              <a:t>2/8/13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F3AEF-A305-7F44-A263-F98645F007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22B842-9E23-1349-8106-D4526B3B4A6B}" type="datetimeFigureOut">
              <a:rPr lang="en-US" smtClean="0"/>
              <a:pPr/>
              <a:t>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F3AEF-A305-7F44-A263-F98645F0073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22B842-9E23-1349-8106-D4526B3B4A6B}" type="datetimeFigureOut">
              <a:rPr lang="en-US" smtClean="0"/>
              <a:pPr/>
              <a:t>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F3AEF-A305-7F44-A263-F98645F0073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22B842-9E23-1349-8106-D4526B3B4A6B}" type="datetimeFigureOut">
              <a:rPr lang="en-US" smtClean="0"/>
              <a:pPr/>
              <a:t>2/8/13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F3AEF-A305-7F44-A263-F98645F0073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www.auburn.edu/academic/provost/" TargetMode="External"/><Relationship Id="rId4" Type="http://schemas.openxmlformats.org/officeDocument/2006/relationships/image" Target="../media/image3.JPG"/><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12365" y="4800025"/>
            <a:ext cx="5131638" cy="759568"/>
          </a:xfrm>
        </p:spPr>
        <p:txBody>
          <a:bodyPr>
            <a:normAutofit lnSpcReduction="10000"/>
          </a:bodyPr>
          <a:lstStyle/>
          <a:p>
            <a:pPr algn="l"/>
            <a:r>
              <a:rPr lang="en-US" sz="2100" dirty="0" smtClean="0">
                <a:solidFill>
                  <a:srgbClr val="02295D"/>
                </a:solidFill>
                <a:latin typeface="Garamond"/>
                <a:cs typeface="Garamond"/>
              </a:rPr>
              <a:t>Dean Bonnie </a:t>
            </a:r>
            <a:r>
              <a:rPr lang="en-US" sz="2100" dirty="0" err="1" smtClean="0">
                <a:solidFill>
                  <a:srgbClr val="02295D"/>
                </a:solidFill>
                <a:latin typeface="Garamond"/>
                <a:cs typeface="Garamond"/>
              </a:rPr>
              <a:t>MacEwan</a:t>
            </a:r>
            <a:endParaRPr lang="en-US" sz="2100" dirty="0" smtClean="0">
              <a:solidFill>
                <a:srgbClr val="02295D"/>
              </a:solidFill>
              <a:latin typeface="Garamond"/>
              <a:cs typeface="Garamond"/>
            </a:endParaRPr>
          </a:p>
          <a:p>
            <a:pPr algn="l"/>
            <a:r>
              <a:rPr lang="en-US" sz="2100" dirty="0" smtClean="0">
                <a:solidFill>
                  <a:srgbClr val="02295D"/>
                </a:solidFill>
                <a:latin typeface="Garamond"/>
                <a:cs typeface="Garamond"/>
              </a:rPr>
              <a:t>Committee Chairman</a:t>
            </a:r>
            <a:endParaRPr lang="en-US" sz="2100" dirty="0">
              <a:solidFill>
                <a:srgbClr val="02295D"/>
              </a:solidFill>
              <a:latin typeface="Garamond"/>
              <a:cs typeface="Garamond"/>
            </a:endParaRPr>
          </a:p>
        </p:txBody>
      </p:sp>
      <p:pic>
        <p:nvPicPr>
          <p:cNvPr id="10" name="Picture 9" descr="AU tower_V_289,158.png"/>
          <p:cNvPicPr>
            <a:picLocks noChangeAspect="1"/>
          </p:cNvPicPr>
          <p:nvPr/>
        </p:nvPicPr>
        <p:blipFill>
          <a:blip r:embed="rId2"/>
          <a:stretch>
            <a:fillRect/>
          </a:stretch>
        </p:blipFill>
        <p:spPr>
          <a:xfrm>
            <a:off x="122192" y="1212627"/>
            <a:ext cx="3077132" cy="3077132"/>
          </a:xfrm>
          <a:prstGeom prst="rect">
            <a:avLst/>
          </a:prstGeom>
        </p:spPr>
      </p:pic>
      <p:cxnSp>
        <p:nvCxnSpPr>
          <p:cNvPr id="23" name="Straight Connector 22"/>
          <p:cNvCxnSpPr/>
          <p:nvPr/>
        </p:nvCxnSpPr>
        <p:spPr>
          <a:xfrm rot="10800000">
            <a:off x="4012365" y="4800026"/>
            <a:ext cx="5131639" cy="5"/>
          </a:xfrm>
          <a:prstGeom prst="line">
            <a:avLst/>
          </a:prstGeom>
          <a:ln>
            <a:solidFill>
              <a:srgbClr val="F28023"/>
            </a:solidFill>
          </a:ln>
          <a:effectLst/>
        </p:spPr>
        <p:style>
          <a:lnRef idx="2">
            <a:schemeClr val="accent1"/>
          </a:lnRef>
          <a:fillRef idx="0">
            <a:schemeClr val="accent1"/>
          </a:fillRef>
          <a:effectRef idx="1">
            <a:schemeClr val="accent1"/>
          </a:effectRef>
          <a:fontRef idx="minor">
            <a:schemeClr val="tx1"/>
          </a:fontRef>
        </p:style>
      </p:cxnSp>
      <p:sp>
        <p:nvSpPr>
          <p:cNvPr id="9" name="Title 1"/>
          <p:cNvSpPr txBox="1">
            <a:spLocks/>
          </p:cNvSpPr>
          <p:nvPr/>
        </p:nvSpPr>
        <p:spPr>
          <a:xfrm>
            <a:off x="3900834" y="1499576"/>
            <a:ext cx="5128778" cy="318708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02295D"/>
                </a:solidFill>
                <a:latin typeface="Garamond"/>
                <a:cs typeface="Garamond"/>
              </a:rPr>
              <a:t>Ad Hoc Committee to Review and Establish University Policies Regarding Minors </a:t>
            </a:r>
            <a:endParaRPr lang="en-US" dirty="0" smtClean="0">
              <a:solidFill>
                <a:srgbClr val="02295D"/>
              </a:solidFill>
              <a:latin typeface="Garamond"/>
              <a:cs typeface="Garamond"/>
            </a:endParaRPr>
          </a:p>
          <a:p>
            <a:r>
              <a:rPr lang="en-US" dirty="0" smtClean="0">
                <a:solidFill>
                  <a:srgbClr val="02295D"/>
                </a:solidFill>
                <a:latin typeface="Garamond"/>
                <a:cs typeface="Garamond"/>
              </a:rPr>
              <a:t>(Children) on </a:t>
            </a:r>
            <a:r>
              <a:rPr lang="en-US" dirty="0">
                <a:solidFill>
                  <a:srgbClr val="02295D"/>
                </a:solidFill>
                <a:latin typeface="Garamond"/>
                <a:cs typeface="Garamond"/>
              </a:rPr>
              <a:t>Campus</a:t>
            </a:r>
            <a:br>
              <a:rPr lang="en-US" dirty="0">
                <a:solidFill>
                  <a:srgbClr val="02295D"/>
                </a:solidFill>
                <a:latin typeface="Garamond"/>
                <a:cs typeface="Garamond"/>
              </a:rPr>
            </a:br>
            <a:endParaRPr lang="en-US" dirty="0">
              <a:solidFill>
                <a:srgbClr val="02295D"/>
              </a:solidFill>
              <a:latin typeface="Garamond"/>
              <a:cs typeface="Garamond"/>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p:cNvSpPr/>
          <p:nvPr/>
        </p:nvSpPr>
        <p:spPr>
          <a:xfrm>
            <a:off x="0" y="1269958"/>
            <a:ext cx="1205549" cy="5588042"/>
          </a:xfrm>
          <a:prstGeom prst="rect">
            <a:avLst/>
          </a:prstGeom>
          <a:gradFill flip="none" rotWithShape="1">
            <a:gsLst>
              <a:gs pos="39000">
                <a:srgbClr val="02295D"/>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AU tower_V_158, white.png"/>
          <p:cNvPicPr>
            <a:picLocks noChangeAspect="1"/>
          </p:cNvPicPr>
          <p:nvPr/>
        </p:nvPicPr>
        <p:blipFill>
          <a:blip r:embed="rId2"/>
          <a:stretch>
            <a:fillRect/>
          </a:stretch>
        </p:blipFill>
        <p:spPr>
          <a:xfrm>
            <a:off x="6235" y="5334000"/>
            <a:ext cx="1179530" cy="1179530"/>
          </a:xfrm>
          <a:prstGeom prst="rect">
            <a:avLst/>
          </a:prstGeom>
        </p:spPr>
      </p:pic>
      <p:sp>
        <p:nvSpPr>
          <p:cNvPr id="2" name="TextBox 1"/>
          <p:cNvSpPr txBox="1"/>
          <p:nvPr/>
        </p:nvSpPr>
        <p:spPr>
          <a:xfrm>
            <a:off x="1519511" y="294844"/>
            <a:ext cx="7336746" cy="1569660"/>
          </a:xfrm>
          <a:prstGeom prst="rect">
            <a:avLst/>
          </a:prstGeom>
          <a:noFill/>
        </p:spPr>
        <p:txBody>
          <a:bodyPr wrap="square" rtlCol="0">
            <a:spAutoFit/>
          </a:bodyPr>
          <a:lstStyle/>
          <a:p>
            <a:pPr algn="ctr"/>
            <a:r>
              <a:rPr lang="en-US" sz="4800" b="1" dirty="0" smtClean="0">
                <a:solidFill>
                  <a:srgbClr val="0A2646"/>
                </a:solidFill>
              </a:rPr>
              <a:t>Children In The Workplace</a:t>
            </a:r>
          </a:p>
          <a:p>
            <a:pPr algn="ctr"/>
            <a:r>
              <a:rPr lang="en-US" sz="4800" b="1" dirty="0" smtClean="0">
                <a:solidFill>
                  <a:srgbClr val="0A2646"/>
                </a:solidFill>
              </a:rPr>
              <a:t>Subcommittee (cont.)</a:t>
            </a:r>
            <a:endParaRPr lang="en-US" sz="4800" b="1" dirty="0">
              <a:solidFill>
                <a:srgbClr val="0A2646"/>
              </a:solidFill>
            </a:endParaRPr>
          </a:p>
        </p:txBody>
      </p:sp>
      <p:sp>
        <p:nvSpPr>
          <p:cNvPr id="8" name="Content Placeholder 2"/>
          <p:cNvSpPr>
            <a:spLocks noGrp="1"/>
          </p:cNvSpPr>
          <p:nvPr>
            <p:ph idx="1"/>
          </p:nvPr>
        </p:nvSpPr>
        <p:spPr>
          <a:xfrm>
            <a:off x="1343706" y="2370106"/>
            <a:ext cx="7686686" cy="4375753"/>
          </a:xfrm>
        </p:spPr>
        <p:txBody>
          <a:bodyPr>
            <a:normAutofit fontScale="92500" lnSpcReduction="20000"/>
          </a:bodyPr>
          <a:lstStyle/>
          <a:p>
            <a:r>
              <a:rPr lang="en-US" dirty="0">
                <a:solidFill>
                  <a:srgbClr val="0A2646"/>
                </a:solidFill>
              </a:rPr>
              <a:t>Employees who bring children to the workplace are responsible for all aspects of the child's behavior</a:t>
            </a:r>
            <a:r>
              <a:rPr lang="en-US" dirty="0" smtClean="0">
                <a:solidFill>
                  <a:srgbClr val="0A2646"/>
                </a:solidFill>
              </a:rPr>
              <a:t>.</a:t>
            </a:r>
          </a:p>
          <a:p>
            <a:r>
              <a:rPr lang="en-US" dirty="0">
                <a:solidFill>
                  <a:srgbClr val="0A2646"/>
                </a:solidFill>
              </a:rPr>
              <a:t>The department’s supervisor may direct the employee to remove the child (or visitors) from the workplace at any time</a:t>
            </a:r>
          </a:p>
          <a:p>
            <a:r>
              <a:rPr lang="en-US" dirty="0">
                <a:solidFill>
                  <a:srgbClr val="0A2646"/>
                </a:solidFill>
              </a:rPr>
              <a:t>Questions regarding bringing children in the workplace should be directed to your department head and/or a </a:t>
            </a:r>
            <a:r>
              <a:rPr lang="en-US" dirty="0" smtClean="0">
                <a:solidFill>
                  <a:srgbClr val="0A2646"/>
                </a:solidFill>
              </a:rPr>
              <a:t>human resources representative</a:t>
            </a:r>
            <a:r>
              <a:rPr lang="en-US" dirty="0">
                <a:solidFill>
                  <a:srgbClr val="0A2646"/>
                </a:solidFill>
              </a:rPr>
              <a:t>. </a:t>
            </a:r>
          </a:p>
          <a:p>
            <a:endParaRPr lang="en-US" dirty="0">
              <a:solidFill>
                <a:srgbClr val="0A2646"/>
              </a:solidFill>
            </a:endParaRPr>
          </a:p>
        </p:txBody>
      </p:sp>
    </p:spTree>
    <p:extLst>
      <p:ext uri="{BB962C8B-B14F-4D97-AF65-F5344CB8AC3E}">
        <p14:creationId xmlns:p14="http://schemas.microsoft.com/office/powerpoint/2010/main" val="37203240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p:cNvSpPr/>
          <p:nvPr/>
        </p:nvSpPr>
        <p:spPr>
          <a:xfrm>
            <a:off x="0" y="1269958"/>
            <a:ext cx="1205549" cy="5588042"/>
          </a:xfrm>
          <a:prstGeom prst="rect">
            <a:avLst/>
          </a:prstGeom>
          <a:gradFill flip="none" rotWithShape="1">
            <a:gsLst>
              <a:gs pos="39000">
                <a:srgbClr val="02295D"/>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AU tower_V_158, white.png"/>
          <p:cNvPicPr>
            <a:picLocks noChangeAspect="1"/>
          </p:cNvPicPr>
          <p:nvPr/>
        </p:nvPicPr>
        <p:blipFill>
          <a:blip r:embed="rId2"/>
          <a:stretch>
            <a:fillRect/>
          </a:stretch>
        </p:blipFill>
        <p:spPr>
          <a:xfrm>
            <a:off x="6235" y="5334000"/>
            <a:ext cx="1179530" cy="1179530"/>
          </a:xfrm>
          <a:prstGeom prst="rect">
            <a:avLst/>
          </a:prstGeom>
        </p:spPr>
      </p:pic>
      <p:sp>
        <p:nvSpPr>
          <p:cNvPr id="2" name="TextBox 1"/>
          <p:cNvSpPr txBox="1"/>
          <p:nvPr/>
        </p:nvSpPr>
        <p:spPr>
          <a:xfrm>
            <a:off x="1519511" y="294844"/>
            <a:ext cx="7336746" cy="1569660"/>
          </a:xfrm>
          <a:prstGeom prst="rect">
            <a:avLst/>
          </a:prstGeom>
          <a:noFill/>
        </p:spPr>
        <p:txBody>
          <a:bodyPr wrap="square" rtlCol="0">
            <a:spAutoFit/>
          </a:bodyPr>
          <a:lstStyle/>
          <a:p>
            <a:pPr algn="ctr"/>
            <a:r>
              <a:rPr lang="en-US" sz="4800" b="1" dirty="0" smtClean="0">
                <a:solidFill>
                  <a:srgbClr val="0A2646"/>
                </a:solidFill>
              </a:rPr>
              <a:t>In Addition </a:t>
            </a:r>
          </a:p>
          <a:p>
            <a:pPr algn="ctr"/>
            <a:r>
              <a:rPr lang="en-US" sz="4800" b="1" dirty="0" smtClean="0">
                <a:solidFill>
                  <a:srgbClr val="0A2646"/>
                </a:solidFill>
              </a:rPr>
              <a:t>the Committee:</a:t>
            </a:r>
            <a:endParaRPr lang="en-US" sz="4800" b="1" dirty="0">
              <a:solidFill>
                <a:srgbClr val="0A2646"/>
              </a:solidFill>
            </a:endParaRPr>
          </a:p>
        </p:txBody>
      </p:sp>
      <p:sp>
        <p:nvSpPr>
          <p:cNvPr id="8" name="Content Placeholder 2"/>
          <p:cNvSpPr>
            <a:spLocks noGrp="1"/>
          </p:cNvSpPr>
          <p:nvPr>
            <p:ph idx="1"/>
          </p:nvPr>
        </p:nvSpPr>
        <p:spPr>
          <a:xfrm>
            <a:off x="1343706" y="2370106"/>
            <a:ext cx="7686686" cy="4375753"/>
          </a:xfrm>
        </p:spPr>
        <p:txBody>
          <a:bodyPr>
            <a:normAutofit fontScale="85000" lnSpcReduction="20000"/>
          </a:bodyPr>
          <a:lstStyle/>
          <a:p>
            <a:pPr lvl="0"/>
            <a:r>
              <a:rPr lang="en-US" dirty="0" smtClean="0">
                <a:solidFill>
                  <a:srgbClr val="0A2646"/>
                </a:solidFill>
              </a:rPr>
              <a:t>Recommends a </a:t>
            </a:r>
            <a:r>
              <a:rPr lang="en-US" dirty="0">
                <a:solidFill>
                  <a:srgbClr val="0A2646"/>
                </a:solidFill>
              </a:rPr>
              <a:t>small implementation team made up of members of the </a:t>
            </a:r>
            <a:r>
              <a:rPr lang="en-US" dirty="0" smtClean="0">
                <a:solidFill>
                  <a:srgbClr val="0A2646"/>
                </a:solidFill>
              </a:rPr>
              <a:t>university </a:t>
            </a:r>
            <a:r>
              <a:rPr lang="en-US" dirty="0">
                <a:solidFill>
                  <a:srgbClr val="0A2646"/>
                </a:solidFill>
              </a:rPr>
              <a:t>community who can put in place the recommendations in the report.</a:t>
            </a:r>
          </a:p>
          <a:p>
            <a:pPr lvl="0"/>
            <a:r>
              <a:rPr lang="en-US" dirty="0">
                <a:solidFill>
                  <a:srgbClr val="0A2646"/>
                </a:solidFill>
              </a:rPr>
              <a:t>Notes that communication of the policies and follow up will be key </a:t>
            </a:r>
          </a:p>
          <a:p>
            <a:pPr lvl="0"/>
            <a:r>
              <a:rPr lang="en-US" dirty="0">
                <a:solidFill>
                  <a:srgbClr val="0A2646"/>
                </a:solidFill>
              </a:rPr>
              <a:t>Struggled over the exception in the policy that allows </a:t>
            </a:r>
            <a:r>
              <a:rPr lang="en-US">
                <a:solidFill>
                  <a:srgbClr val="0A2646"/>
                </a:solidFill>
              </a:rPr>
              <a:t>a </a:t>
            </a:r>
            <a:r>
              <a:rPr lang="en-US" smtClean="0">
                <a:solidFill>
                  <a:srgbClr val="0A2646"/>
                </a:solidFill>
              </a:rPr>
              <a:t>prospective </a:t>
            </a:r>
            <a:r>
              <a:rPr lang="en-US" dirty="0">
                <a:solidFill>
                  <a:srgbClr val="0A2646"/>
                </a:solidFill>
              </a:rPr>
              <a:t>student to spend time with a host who is an enrolled student.  We recommend this exception be monitored closely by </a:t>
            </a:r>
            <a:r>
              <a:rPr lang="en-US" dirty="0" smtClean="0">
                <a:solidFill>
                  <a:srgbClr val="0A2646"/>
                </a:solidFill>
              </a:rPr>
              <a:t>enrollment management </a:t>
            </a:r>
            <a:r>
              <a:rPr lang="en-US" dirty="0">
                <a:solidFill>
                  <a:srgbClr val="0A2646"/>
                </a:solidFill>
              </a:rPr>
              <a:t>and the student hosts be carefully instructed and monitored.</a:t>
            </a:r>
          </a:p>
          <a:p>
            <a:endParaRPr lang="en-US" dirty="0">
              <a:solidFill>
                <a:srgbClr val="0A2646"/>
              </a:solidFill>
            </a:endParaRPr>
          </a:p>
        </p:txBody>
      </p:sp>
    </p:spTree>
    <p:extLst>
      <p:ext uri="{BB962C8B-B14F-4D97-AF65-F5344CB8AC3E}">
        <p14:creationId xmlns:p14="http://schemas.microsoft.com/office/powerpoint/2010/main" val="28938042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p:cNvSpPr/>
          <p:nvPr/>
        </p:nvSpPr>
        <p:spPr>
          <a:xfrm>
            <a:off x="0" y="1269958"/>
            <a:ext cx="1205549" cy="5588042"/>
          </a:xfrm>
          <a:prstGeom prst="rect">
            <a:avLst/>
          </a:prstGeom>
          <a:gradFill flip="none" rotWithShape="1">
            <a:gsLst>
              <a:gs pos="39000">
                <a:srgbClr val="02295D"/>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AU tower_V_158, white.png"/>
          <p:cNvPicPr>
            <a:picLocks noChangeAspect="1"/>
          </p:cNvPicPr>
          <p:nvPr/>
        </p:nvPicPr>
        <p:blipFill>
          <a:blip r:embed="rId2"/>
          <a:stretch>
            <a:fillRect/>
          </a:stretch>
        </p:blipFill>
        <p:spPr>
          <a:xfrm>
            <a:off x="6235" y="5334000"/>
            <a:ext cx="1179530" cy="1179530"/>
          </a:xfrm>
          <a:prstGeom prst="rect">
            <a:avLst/>
          </a:prstGeom>
        </p:spPr>
      </p:pic>
      <p:sp>
        <p:nvSpPr>
          <p:cNvPr id="2" name="TextBox 1"/>
          <p:cNvSpPr txBox="1"/>
          <p:nvPr/>
        </p:nvSpPr>
        <p:spPr>
          <a:xfrm>
            <a:off x="1519511" y="294844"/>
            <a:ext cx="7336746" cy="830997"/>
          </a:xfrm>
          <a:prstGeom prst="rect">
            <a:avLst/>
          </a:prstGeom>
          <a:noFill/>
        </p:spPr>
        <p:txBody>
          <a:bodyPr wrap="square" rtlCol="0">
            <a:spAutoFit/>
          </a:bodyPr>
          <a:lstStyle/>
          <a:p>
            <a:pPr algn="ctr"/>
            <a:r>
              <a:rPr lang="en-US" sz="4800" b="1" dirty="0" smtClean="0">
                <a:solidFill>
                  <a:srgbClr val="0A2646"/>
                </a:solidFill>
              </a:rPr>
              <a:t>Final Observations</a:t>
            </a:r>
            <a:endParaRPr lang="en-US" sz="4800" b="1" dirty="0">
              <a:solidFill>
                <a:srgbClr val="0A2646"/>
              </a:solidFill>
            </a:endParaRPr>
          </a:p>
        </p:txBody>
      </p:sp>
      <p:sp>
        <p:nvSpPr>
          <p:cNvPr id="8" name="Content Placeholder 2"/>
          <p:cNvSpPr>
            <a:spLocks noGrp="1"/>
          </p:cNvSpPr>
          <p:nvPr>
            <p:ph idx="1"/>
          </p:nvPr>
        </p:nvSpPr>
        <p:spPr>
          <a:xfrm>
            <a:off x="1343706" y="1667014"/>
            <a:ext cx="7686686" cy="5078846"/>
          </a:xfrm>
        </p:spPr>
        <p:txBody>
          <a:bodyPr>
            <a:normAutofit fontScale="77500" lnSpcReduction="20000"/>
          </a:bodyPr>
          <a:lstStyle/>
          <a:p>
            <a:pPr lvl="0"/>
            <a:r>
              <a:rPr lang="en-US" dirty="0">
                <a:solidFill>
                  <a:srgbClr val="0A2646"/>
                </a:solidFill>
              </a:rPr>
              <a:t>I was continually impressed by the good will and dedication of the many faculty, staff and students on campus who plan and implement the rich array of programs at Auburn</a:t>
            </a:r>
          </a:p>
          <a:p>
            <a:pPr lvl="0"/>
            <a:r>
              <a:rPr lang="en-US" dirty="0">
                <a:solidFill>
                  <a:srgbClr val="0A2646"/>
                </a:solidFill>
              </a:rPr>
              <a:t>Members of the </a:t>
            </a:r>
            <a:r>
              <a:rPr lang="en-US" dirty="0" smtClean="0">
                <a:solidFill>
                  <a:srgbClr val="0A2646"/>
                </a:solidFill>
              </a:rPr>
              <a:t>committee </a:t>
            </a:r>
            <a:r>
              <a:rPr lang="en-US" dirty="0">
                <a:solidFill>
                  <a:srgbClr val="0A2646"/>
                </a:solidFill>
              </a:rPr>
              <a:t>learned from each other and there may be some benefit in providing an occasional opportunity for these program providers to talk with each other unrelated to the charge of this committee</a:t>
            </a:r>
          </a:p>
          <a:p>
            <a:pPr lvl="0"/>
            <a:r>
              <a:rPr lang="en-US" dirty="0">
                <a:solidFill>
                  <a:srgbClr val="0A2646"/>
                </a:solidFill>
              </a:rPr>
              <a:t>It was a real struggle to balance the policies and procedures we wanted to recommend with the realities of the </a:t>
            </a:r>
            <a:r>
              <a:rPr lang="en-US" dirty="0" smtClean="0">
                <a:solidFill>
                  <a:srgbClr val="0A2646"/>
                </a:solidFill>
              </a:rPr>
              <a:t>4-H </a:t>
            </a:r>
            <a:r>
              <a:rPr lang="en-US" dirty="0">
                <a:solidFill>
                  <a:srgbClr val="0A2646"/>
                </a:solidFill>
              </a:rPr>
              <a:t>program.  There are some fundamental risk management versus the reality of the challenges of continuing the very good work of the </a:t>
            </a:r>
            <a:r>
              <a:rPr lang="en-US" dirty="0" smtClean="0">
                <a:solidFill>
                  <a:srgbClr val="0A2646"/>
                </a:solidFill>
              </a:rPr>
              <a:t>4-H</a:t>
            </a:r>
            <a:r>
              <a:rPr lang="en-US" dirty="0">
                <a:solidFill>
                  <a:srgbClr val="0A2646"/>
                </a:solidFill>
              </a:rPr>
              <a:t>.  </a:t>
            </a:r>
          </a:p>
          <a:p>
            <a:endParaRPr lang="en-US" dirty="0">
              <a:solidFill>
                <a:srgbClr val="0A2646"/>
              </a:solidFill>
            </a:endParaRPr>
          </a:p>
        </p:txBody>
      </p:sp>
    </p:spTree>
    <p:extLst>
      <p:ext uri="{BB962C8B-B14F-4D97-AF65-F5344CB8AC3E}">
        <p14:creationId xmlns:p14="http://schemas.microsoft.com/office/powerpoint/2010/main" val="9254949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p:cNvSpPr/>
          <p:nvPr/>
        </p:nvSpPr>
        <p:spPr>
          <a:xfrm>
            <a:off x="0" y="1269958"/>
            <a:ext cx="1205549" cy="5588042"/>
          </a:xfrm>
          <a:prstGeom prst="rect">
            <a:avLst/>
          </a:prstGeom>
          <a:gradFill flip="none" rotWithShape="1">
            <a:gsLst>
              <a:gs pos="39000">
                <a:srgbClr val="02295D"/>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AU tower_V_158, white.png"/>
          <p:cNvPicPr>
            <a:picLocks noChangeAspect="1"/>
          </p:cNvPicPr>
          <p:nvPr/>
        </p:nvPicPr>
        <p:blipFill>
          <a:blip r:embed="rId2"/>
          <a:stretch>
            <a:fillRect/>
          </a:stretch>
        </p:blipFill>
        <p:spPr>
          <a:xfrm>
            <a:off x="6235" y="5334000"/>
            <a:ext cx="1179530" cy="1179530"/>
          </a:xfrm>
          <a:prstGeom prst="rect">
            <a:avLst/>
          </a:prstGeom>
        </p:spPr>
      </p:pic>
      <p:sp>
        <p:nvSpPr>
          <p:cNvPr id="2" name="TextBox 1"/>
          <p:cNvSpPr txBox="1"/>
          <p:nvPr/>
        </p:nvSpPr>
        <p:spPr>
          <a:xfrm>
            <a:off x="1519511" y="294844"/>
            <a:ext cx="7336746" cy="830997"/>
          </a:xfrm>
          <a:prstGeom prst="rect">
            <a:avLst/>
          </a:prstGeom>
          <a:noFill/>
        </p:spPr>
        <p:txBody>
          <a:bodyPr wrap="square" rtlCol="0">
            <a:spAutoFit/>
          </a:bodyPr>
          <a:lstStyle/>
          <a:p>
            <a:pPr algn="ctr"/>
            <a:r>
              <a:rPr lang="en-US" sz="4800" b="1" dirty="0" smtClean="0">
                <a:solidFill>
                  <a:srgbClr val="0A2646"/>
                </a:solidFill>
              </a:rPr>
              <a:t>Full Report</a:t>
            </a:r>
            <a:endParaRPr lang="en-US" sz="4800" b="1" dirty="0">
              <a:solidFill>
                <a:srgbClr val="0A2646"/>
              </a:solidFill>
            </a:endParaRPr>
          </a:p>
        </p:txBody>
      </p:sp>
      <p:sp>
        <p:nvSpPr>
          <p:cNvPr id="8" name="Content Placeholder 2"/>
          <p:cNvSpPr>
            <a:spLocks noGrp="1"/>
          </p:cNvSpPr>
          <p:nvPr>
            <p:ph idx="1"/>
          </p:nvPr>
        </p:nvSpPr>
        <p:spPr>
          <a:xfrm>
            <a:off x="1343706" y="1667014"/>
            <a:ext cx="7686686" cy="5078846"/>
          </a:xfrm>
        </p:spPr>
        <p:txBody>
          <a:bodyPr>
            <a:normAutofit/>
          </a:bodyPr>
          <a:lstStyle/>
          <a:p>
            <a:r>
              <a:rPr lang="en-US" dirty="0">
                <a:solidFill>
                  <a:srgbClr val="0A2646"/>
                </a:solidFill>
              </a:rPr>
              <a:t>The  </a:t>
            </a:r>
            <a:r>
              <a:rPr lang="en-US" dirty="0" smtClean="0">
                <a:solidFill>
                  <a:srgbClr val="0A2646"/>
                </a:solidFill>
              </a:rPr>
              <a:t>full report </a:t>
            </a:r>
            <a:r>
              <a:rPr lang="en-US" dirty="0">
                <a:solidFill>
                  <a:srgbClr val="0A2646"/>
                </a:solidFill>
              </a:rPr>
              <a:t>is available at:  </a:t>
            </a:r>
            <a:r>
              <a:rPr lang="en-US" dirty="0">
                <a:solidFill>
                  <a:srgbClr val="0A2646"/>
                </a:solidFill>
                <a:hlinkClick r:id="rId3"/>
              </a:rPr>
              <a:t>http://www.auburn.edu/academic/provost/</a:t>
            </a:r>
            <a:endParaRPr lang="en-US" dirty="0">
              <a:solidFill>
                <a:srgbClr val="0A2646"/>
              </a:solidFill>
            </a:endParaRPr>
          </a:p>
          <a:p>
            <a:endParaRPr lang="en-US" dirty="0">
              <a:solidFill>
                <a:srgbClr val="0A2646"/>
              </a:solidFill>
            </a:endParaRPr>
          </a:p>
          <a:p>
            <a:pPr marL="0" indent="0">
              <a:buNone/>
            </a:pPr>
            <a:r>
              <a:rPr lang="en-US" dirty="0">
                <a:solidFill>
                  <a:srgbClr val="0A2646"/>
                </a:solidFill>
              </a:rPr>
              <a:t>It is listed under </a:t>
            </a:r>
            <a:r>
              <a:rPr lang="en-US" dirty="0" smtClean="0">
                <a:solidFill>
                  <a:srgbClr val="0A2646"/>
                </a:solidFill>
              </a:rPr>
              <a:t>“Task </a:t>
            </a:r>
            <a:r>
              <a:rPr lang="en-US" dirty="0">
                <a:solidFill>
                  <a:srgbClr val="0A2646"/>
                </a:solidFill>
              </a:rPr>
              <a:t>Force </a:t>
            </a:r>
            <a:r>
              <a:rPr lang="en-US" dirty="0" smtClean="0">
                <a:solidFill>
                  <a:srgbClr val="0A2646"/>
                </a:solidFill>
              </a:rPr>
              <a:t>Reports”</a:t>
            </a:r>
            <a:endParaRPr lang="en-US" dirty="0">
              <a:solidFill>
                <a:srgbClr val="0A2646"/>
              </a:solidFill>
            </a:endParaRPr>
          </a:p>
        </p:txBody>
      </p:sp>
      <p:pic>
        <p:nvPicPr>
          <p:cNvPr id="5" name="Picture 4" descr="DSCN840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8439" y="4626572"/>
            <a:ext cx="2975237" cy="2231428"/>
          </a:xfrm>
          <a:prstGeom prst="rect">
            <a:avLst/>
          </a:prstGeom>
        </p:spPr>
      </p:pic>
    </p:spTree>
    <p:extLst>
      <p:ext uri="{BB962C8B-B14F-4D97-AF65-F5344CB8AC3E}">
        <p14:creationId xmlns:p14="http://schemas.microsoft.com/office/powerpoint/2010/main" val="101601120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p:cNvSpPr/>
          <p:nvPr/>
        </p:nvSpPr>
        <p:spPr>
          <a:xfrm>
            <a:off x="0" y="1269958"/>
            <a:ext cx="1205549" cy="5588042"/>
          </a:xfrm>
          <a:prstGeom prst="rect">
            <a:avLst/>
          </a:prstGeom>
          <a:gradFill flip="none" rotWithShape="1">
            <a:gsLst>
              <a:gs pos="39000">
                <a:srgbClr val="02295D"/>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AU tower_V_158, white.png"/>
          <p:cNvPicPr>
            <a:picLocks noChangeAspect="1"/>
          </p:cNvPicPr>
          <p:nvPr/>
        </p:nvPicPr>
        <p:blipFill>
          <a:blip r:embed="rId2"/>
          <a:stretch>
            <a:fillRect/>
          </a:stretch>
        </p:blipFill>
        <p:spPr>
          <a:xfrm>
            <a:off x="6235" y="5334000"/>
            <a:ext cx="1179530" cy="1179530"/>
          </a:xfrm>
          <a:prstGeom prst="rect">
            <a:avLst/>
          </a:prstGeom>
        </p:spPr>
      </p:pic>
      <p:sp>
        <p:nvSpPr>
          <p:cNvPr id="2" name="TextBox 1"/>
          <p:cNvSpPr txBox="1"/>
          <p:nvPr/>
        </p:nvSpPr>
        <p:spPr>
          <a:xfrm>
            <a:off x="1519511" y="623711"/>
            <a:ext cx="7336746" cy="830997"/>
          </a:xfrm>
          <a:prstGeom prst="rect">
            <a:avLst/>
          </a:prstGeom>
          <a:noFill/>
        </p:spPr>
        <p:txBody>
          <a:bodyPr wrap="square" rtlCol="0">
            <a:spAutoFit/>
          </a:bodyPr>
          <a:lstStyle/>
          <a:p>
            <a:pPr algn="ctr"/>
            <a:r>
              <a:rPr lang="en-US" sz="4800" b="1" dirty="0" smtClean="0">
                <a:solidFill>
                  <a:srgbClr val="0A2646"/>
                </a:solidFill>
              </a:rPr>
              <a:t>Committee Charge</a:t>
            </a:r>
            <a:endParaRPr lang="en-US" sz="4800" b="1" dirty="0">
              <a:solidFill>
                <a:srgbClr val="0A2646"/>
              </a:solidFill>
            </a:endParaRPr>
          </a:p>
        </p:txBody>
      </p:sp>
      <p:sp>
        <p:nvSpPr>
          <p:cNvPr id="8" name="Content Placeholder 2"/>
          <p:cNvSpPr>
            <a:spLocks noGrp="1"/>
          </p:cNvSpPr>
          <p:nvPr>
            <p:ph idx="1"/>
          </p:nvPr>
        </p:nvSpPr>
        <p:spPr>
          <a:xfrm>
            <a:off x="1372096" y="1848456"/>
            <a:ext cx="7563538" cy="4665074"/>
          </a:xfrm>
        </p:spPr>
        <p:txBody>
          <a:bodyPr>
            <a:normAutofit fontScale="92500" lnSpcReduction="10000"/>
          </a:bodyPr>
          <a:lstStyle/>
          <a:p>
            <a:r>
              <a:rPr lang="en-US" dirty="0" smtClean="0">
                <a:solidFill>
                  <a:srgbClr val="0A2646"/>
                </a:solidFill>
              </a:rPr>
              <a:t>Clarify the requirements placed on administrators, faculty, staff, students, volunteers and others working with  minor children in an effort to promote their protection</a:t>
            </a:r>
          </a:p>
          <a:p>
            <a:r>
              <a:rPr lang="en-US" dirty="0" smtClean="0">
                <a:solidFill>
                  <a:srgbClr val="0A2646"/>
                </a:solidFill>
              </a:rPr>
              <a:t>To fulfill our obligation as mandated by Alabama State Law</a:t>
            </a:r>
          </a:p>
          <a:p>
            <a:r>
              <a:rPr lang="en-US" dirty="0" smtClean="0">
                <a:solidFill>
                  <a:srgbClr val="0A2646"/>
                </a:solidFill>
              </a:rPr>
              <a:t>To provide the safest possible experience for any minor visiting our campus or participating in university-related programs</a:t>
            </a:r>
            <a:endParaRPr lang="en-US" dirty="0">
              <a:solidFill>
                <a:srgbClr val="0A2646"/>
              </a:solidFill>
            </a:endParaRPr>
          </a:p>
          <a:p>
            <a:endParaRPr lang="en-US" dirty="0">
              <a:solidFill>
                <a:srgbClr val="0A2646"/>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p:cNvSpPr/>
          <p:nvPr/>
        </p:nvSpPr>
        <p:spPr>
          <a:xfrm>
            <a:off x="0" y="1269958"/>
            <a:ext cx="1205549" cy="5588042"/>
          </a:xfrm>
          <a:prstGeom prst="rect">
            <a:avLst/>
          </a:prstGeom>
          <a:gradFill flip="none" rotWithShape="1">
            <a:gsLst>
              <a:gs pos="39000">
                <a:srgbClr val="02295D"/>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AU tower_V_158, white.png"/>
          <p:cNvPicPr>
            <a:picLocks noChangeAspect="1"/>
          </p:cNvPicPr>
          <p:nvPr/>
        </p:nvPicPr>
        <p:blipFill>
          <a:blip r:embed="rId2"/>
          <a:stretch>
            <a:fillRect/>
          </a:stretch>
        </p:blipFill>
        <p:spPr>
          <a:xfrm>
            <a:off x="6235" y="5334000"/>
            <a:ext cx="1179530" cy="1179530"/>
          </a:xfrm>
          <a:prstGeom prst="rect">
            <a:avLst/>
          </a:prstGeom>
        </p:spPr>
      </p:pic>
      <p:sp>
        <p:nvSpPr>
          <p:cNvPr id="2" name="TextBox 1"/>
          <p:cNvSpPr txBox="1"/>
          <p:nvPr/>
        </p:nvSpPr>
        <p:spPr>
          <a:xfrm>
            <a:off x="1519511" y="623711"/>
            <a:ext cx="7336746" cy="830997"/>
          </a:xfrm>
          <a:prstGeom prst="rect">
            <a:avLst/>
          </a:prstGeom>
          <a:noFill/>
        </p:spPr>
        <p:txBody>
          <a:bodyPr wrap="square" rtlCol="0">
            <a:spAutoFit/>
          </a:bodyPr>
          <a:lstStyle/>
          <a:p>
            <a:pPr algn="ctr"/>
            <a:r>
              <a:rPr lang="en-US" sz="4800" b="1" dirty="0" smtClean="0">
                <a:solidFill>
                  <a:srgbClr val="0A2646"/>
                </a:solidFill>
              </a:rPr>
              <a:t>The Committee</a:t>
            </a:r>
            <a:endParaRPr lang="en-US" sz="4800" b="1" dirty="0">
              <a:solidFill>
                <a:srgbClr val="0A2646"/>
              </a:solidFill>
            </a:endParaRPr>
          </a:p>
        </p:txBody>
      </p:sp>
      <p:sp>
        <p:nvSpPr>
          <p:cNvPr id="8" name="Content Placeholder 2"/>
          <p:cNvSpPr>
            <a:spLocks noGrp="1"/>
          </p:cNvSpPr>
          <p:nvPr>
            <p:ph idx="1"/>
          </p:nvPr>
        </p:nvSpPr>
        <p:spPr>
          <a:xfrm>
            <a:off x="1372096" y="1848456"/>
            <a:ext cx="7563538" cy="4665074"/>
          </a:xfrm>
        </p:spPr>
        <p:txBody>
          <a:bodyPr>
            <a:normAutofit/>
          </a:bodyPr>
          <a:lstStyle/>
          <a:p>
            <a:r>
              <a:rPr lang="en-US" dirty="0">
                <a:solidFill>
                  <a:srgbClr val="0A2646"/>
                </a:solidFill>
              </a:rPr>
              <a:t>Nearly 30 members </a:t>
            </a:r>
            <a:endParaRPr lang="en-US" dirty="0" smtClean="0">
              <a:solidFill>
                <a:srgbClr val="0A2646"/>
              </a:solidFill>
            </a:endParaRPr>
          </a:p>
          <a:p>
            <a:r>
              <a:rPr lang="en-US" dirty="0" smtClean="0">
                <a:solidFill>
                  <a:srgbClr val="0A2646"/>
                </a:solidFill>
              </a:rPr>
              <a:t>from </a:t>
            </a:r>
            <a:r>
              <a:rPr lang="en-US" dirty="0">
                <a:solidFill>
                  <a:srgbClr val="0A2646"/>
                </a:solidFill>
              </a:rPr>
              <a:t>many (most?) areas of the University with programs with minors </a:t>
            </a:r>
            <a:endParaRPr lang="en-US" dirty="0" smtClean="0">
              <a:solidFill>
                <a:srgbClr val="0A2646"/>
              </a:solidFill>
            </a:endParaRPr>
          </a:p>
          <a:p>
            <a:r>
              <a:rPr lang="en-US" dirty="0" smtClean="0">
                <a:solidFill>
                  <a:srgbClr val="0A2646"/>
                </a:solidFill>
              </a:rPr>
              <a:t>began </a:t>
            </a:r>
            <a:r>
              <a:rPr lang="en-US" dirty="0">
                <a:solidFill>
                  <a:srgbClr val="0A2646"/>
                </a:solidFill>
              </a:rPr>
              <a:t>meeting soon after we were charged by Provost Boosinger in early April </a:t>
            </a:r>
            <a:r>
              <a:rPr lang="en-US" dirty="0" smtClean="0">
                <a:solidFill>
                  <a:srgbClr val="0A2646"/>
                </a:solidFill>
              </a:rPr>
              <a:t>2012</a:t>
            </a:r>
          </a:p>
          <a:p>
            <a:r>
              <a:rPr lang="en-US" dirty="0" smtClean="0">
                <a:solidFill>
                  <a:srgbClr val="0A2646"/>
                </a:solidFill>
              </a:rPr>
              <a:t>with </a:t>
            </a:r>
            <a:r>
              <a:rPr lang="en-US" dirty="0">
                <a:solidFill>
                  <a:srgbClr val="0A2646"/>
                </a:solidFill>
              </a:rPr>
              <a:t>the goal of submitting a report by October </a:t>
            </a:r>
            <a:r>
              <a:rPr lang="en-US" dirty="0" smtClean="0">
                <a:solidFill>
                  <a:srgbClr val="0A2646"/>
                </a:solidFill>
              </a:rPr>
              <a:t>31, 2012.</a:t>
            </a:r>
            <a:endParaRPr lang="en-US" dirty="0">
              <a:solidFill>
                <a:srgbClr val="0A2646"/>
              </a:solidFill>
            </a:endParaRPr>
          </a:p>
          <a:p>
            <a:endParaRPr lang="en-US" dirty="0">
              <a:solidFill>
                <a:srgbClr val="0A2646"/>
              </a:solidFill>
            </a:endParaRPr>
          </a:p>
        </p:txBody>
      </p:sp>
    </p:spTree>
    <p:extLst>
      <p:ext uri="{BB962C8B-B14F-4D97-AF65-F5344CB8AC3E}">
        <p14:creationId xmlns:p14="http://schemas.microsoft.com/office/powerpoint/2010/main" val="23089985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p:cNvSpPr/>
          <p:nvPr/>
        </p:nvSpPr>
        <p:spPr>
          <a:xfrm>
            <a:off x="0" y="1269958"/>
            <a:ext cx="1205549" cy="5588042"/>
          </a:xfrm>
          <a:prstGeom prst="rect">
            <a:avLst/>
          </a:prstGeom>
          <a:gradFill flip="none" rotWithShape="1">
            <a:gsLst>
              <a:gs pos="39000">
                <a:srgbClr val="02295D"/>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AU tower_V_158, white.png"/>
          <p:cNvPicPr>
            <a:picLocks noChangeAspect="1"/>
          </p:cNvPicPr>
          <p:nvPr/>
        </p:nvPicPr>
        <p:blipFill>
          <a:blip r:embed="rId2"/>
          <a:stretch>
            <a:fillRect/>
          </a:stretch>
        </p:blipFill>
        <p:spPr>
          <a:xfrm>
            <a:off x="6235" y="5334000"/>
            <a:ext cx="1179530" cy="1179530"/>
          </a:xfrm>
          <a:prstGeom prst="rect">
            <a:avLst/>
          </a:prstGeom>
        </p:spPr>
      </p:pic>
      <p:sp>
        <p:nvSpPr>
          <p:cNvPr id="2" name="TextBox 1"/>
          <p:cNvSpPr txBox="1"/>
          <p:nvPr/>
        </p:nvSpPr>
        <p:spPr>
          <a:xfrm>
            <a:off x="1519511" y="623711"/>
            <a:ext cx="7336746" cy="677108"/>
          </a:xfrm>
          <a:prstGeom prst="rect">
            <a:avLst/>
          </a:prstGeom>
          <a:noFill/>
        </p:spPr>
        <p:txBody>
          <a:bodyPr wrap="square" rtlCol="0">
            <a:spAutoFit/>
          </a:bodyPr>
          <a:lstStyle/>
          <a:p>
            <a:pPr algn="ctr"/>
            <a:r>
              <a:rPr lang="en-US" sz="3800" b="1" dirty="0" smtClean="0">
                <a:solidFill>
                  <a:srgbClr val="0A2646"/>
                </a:solidFill>
              </a:rPr>
              <a:t>Committee Scope &amp; Initial Findings</a:t>
            </a:r>
            <a:endParaRPr lang="en-US" sz="3800" b="1" dirty="0">
              <a:solidFill>
                <a:srgbClr val="0A2646"/>
              </a:solidFill>
            </a:endParaRPr>
          </a:p>
        </p:txBody>
      </p:sp>
      <p:sp>
        <p:nvSpPr>
          <p:cNvPr id="9" name="Content Placeholder 2"/>
          <p:cNvSpPr txBox="1">
            <a:spLocks/>
          </p:cNvSpPr>
          <p:nvPr/>
        </p:nvSpPr>
        <p:spPr>
          <a:xfrm>
            <a:off x="1383435" y="1893817"/>
            <a:ext cx="7586217" cy="480825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rgbClr val="022A5D"/>
                </a:solidFill>
              </a:rPr>
              <a:t>Focused on </a:t>
            </a:r>
            <a:r>
              <a:rPr lang="en-US" dirty="0" err="1" smtClean="0">
                <a:solidFill>
                  <a:srgbClr val="022A5D"/>
                </a:solidFill>
              </a:rPr>
              <a:t>unenrolled</a:t>
            </a:r>
            <a:r>
              <a:rPr lang="en-US" dirty="0" smtClean="0">
                <a:solidFill>
                  <a:srgbClr val="022A5D"/>
                </a:solidFill>
              </a:rPr>
              <a:t> minors </a:t>
            </a:r>
          </a:p>
          <a:p>
            <a:r>
              <a:rPr lang="en-US" dirty="0" smtClean="0">
                <a:solidFill>
                  <a:srgbClr val="022A5D"/>
                </a:solidFill>
              </a:rPr>
              <a:t>Alabama’s age of majority is 19. Anyone below that age is considered a minor.</a:t>
            </a:r>
          </a:p>
          <a:p>
            <a:r>
              <a:rPr lang="en-US" dirty="0" smtClean="0">
                <a:solidFill>
                  <a:srgbClr val="022A5D"/>
                </a:solidFill>
              </a:rPr>
              <a:t>Did not find any serious problems </a:t>
            </a:r>
          </a:p>
          <a:p>
            <a:pPr marL="0" indent="0">
              <a:buNone/>
            </a:pPr>
            <a:r>
              <a:rPr lang="en-US" dirty="0" smtClean="0">
                <a:solidFill>
                  <a:srgbClr val="022A5D"/>
                </a:solidFill>
              </a:rPr>
              <a:t>    at Auburn</a:t>
            </a:r>
          </a:p>
          <a:p>
            <a:r>
              <a:rPr lang="en-US" dirty="0" smtClean="0">
                <a:solidFill>
                  <a:srgbClr val="022A5D"/>
                </a:solidFill>
              </a:rPr>
              <a:t>We did find areas where Auburn could do better or practices were not consistent</a:t>
            </a:r>
          </a:p>
          <a:p>
            <a:endParaRPr lang="en-US" dirty="0" smtClean="0">
              <a:solidFill>
                <a:srgbClr val="022A5D"/>
              </a:solidFill>
            </a:endParaRPr>
          </a:p>
          <a:p>
            <a:endParaRPr lang="en-US" dirty="0" smtClean="0">
              <a:solidFill>
                <a:srgbClr val="022A5D"/>
              </a:solidFill>
            </a:endParaRPr>
          </a:p>
          <a:p>
            <a:endParaRPr lang="en-US" dirty="0">
              <a:solidFill>
                <a:srgbClr val="022A5D"/>
              </a:solidFill>
            </a:endParaRPr>
          </a:p>
        </p:txBody>
      </p:sp>
    </p:spTree>
    <p:extLst>
      <p:ext uri="{BB962C8B-B14F-4D97-AF65-F5344CB8AC3E}">
        <p14:creationId xmlns:p14="http://schemas.microsoft.com/office/powerpoint/2010/main" val="33412506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p:cNvSpPr/>
          <p:nvPr/>
        </p:nvSpPr>
        <p:spPr>
          <a:xfrm>
            <a:off x="0" y="1269958"/>
            <a:ext cx="1205549" cy="5588042"/>
          </a:xfrm>
          <a:prstGeom prst="rect">
            <a:avLst/>
          </a:prstGeom>
          <a:gradFill flip="none" rotWithShape="1">
            <a:gsLst>
              <a:gs pos="39000">
                <a:srgbClr val="02295D"/>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AU tower_V_158, white.png"/>
          <p:cNvPicPr>
            <a:picLocks noChangeAspect="1"/>
          </p:cNvPicPr>
          <p:nvPr/>
        </p:nvPicPr>
        <p:blipFill>
          <a:blip r:embed="rId2"/>
          <a:stretch>
            <a:fillRect/>
          </a:stretch>
        </p:blipFill>
        <p:spPr>
          <a:xfrm>
            <a:off x="6235" y="5334000"/>
            <a:ext cx="1179530" cy="1179530"/>
          </a:xfrm>
          <a:prstGeom prst="rect">
            <a:avLst/>
          </a:prstGeom>
        </p:spPr>
      </p:pic>
      <p:sp>
        <p:nvSpPr>
          <p:cNvPr id="2" name="TextBox 1"/>
          <p:cNvSpPr txBox="1"/>
          <p:nvPr/>
        </p:nvSpPr>
        <p:spPr>
          <a:xfrm>
            <a:off x="1519511" y="623711"/>
            <a:ext cx="7336746" cy="830997"/>
          </a:xfrm>
          <a:prstGeom prst="rect">
            <a:avLst/>
          </a:prstGeom>
          <a:noFill/>
        </p:spPr>
        <p:txBody>
          <a:bodyPr wrap="square" rtlCol="0">
            <a:spAutoFit/>
          </a:bodyPr>
          <a:lstStyle/>
          <a:p>
            <a:pPr algn="ctr"/>
            <a:r>
              <a:rPr lang="en-US" sz="4800" b="1" dirty="0" smtClean="0">
                <a:solidFill>
                  <a:srgbClr val="022A5D"/>
                </a:solidFill>
              </a:rPr>
              <a:t>Four Subcommittees</a:t>
            </a:r>
            <a:endParaRPr lang="en-US" sz="4800" b="1" dirty="0">
              <a:solidFill>
                <a:srgbClr val="022A5D"/>
              </a:solidFill>
            </a:endParaRPr>
          </a:p>
        </p:txBody>
      </p:sp>
      <p:sp>
        <p:nvSpPr>
          <p:cNvPr id="9" name="Content Placeholder 2"/>
          <p:cNvSpPr>
            <a:spLocks noGrp="1"/>
          </p:cNvSpPr>
          <p:nvPr>
            <p:ph idx="1"/>
          </p:nvPr>
        </p:nvSpPr>
        <p:spPr>
          <a:xfrm>
            <a:off x="1372096" y="1848456"/>
            <a:ext cx="7563538" cy="4665074"/>
          </a:xfrm>
        </p:spPr>
        <p:txBody>
          <a:bodyPr>
            <a:normAutofit/>
          </a:bodyPr>
          <a:lstStyle/>
          <a:p>
            <a:r>
              <a:rPr lang="en-US" sz="4000" dirty="0" smtClean="0">
                <a:solidFill>
                  <a:srgbClr val="022A5D"/>
                </a:solidFill>
              </a:rPr>
              <a:t>Benchmarking</a:t>
            </a:r>
          </a:p>
          <a:p>
            <a:r>
              <a:rPr lang="en-US" sz="4000" dirty="0" smtClean="0">
                <a:solidFill>
                  <a:srgbClr val="022A5D"/>
                </a:solidFill>
              </a:rPr>
              <a:t>Survey</a:t>
            </a:r>
          </a:p>
          <a:p>
            <a:r>
              <a:rPr lang="en-US" sz="4000" dirty="0" smtClean="0">
                <a:solidFill>
                  <a:srgbClr val="022A5D"/>
                </a:solidFill>
              </a:rPr>
              <a:t>Policy Draft</a:t>
            </a:r>
          </a:p>
          <a:p>
            <a:r>
              <a:rPr lang="en-US" sz="4000" dirty="0" smtClean="0">
                <a:solidFill>
                  <a:srgbClr val="022A5D"/>
                </a:solidFill>
              </a:rPr>
              <a:t>Children In The Workplace</a:t>
            </a:r>
            <a:endParaRPr lang="en-US" sz="4000" dirty="0">
              <a:solidFill>
                <a:srgbClr val="022A5D"/>
              </a:solidFill>
            </a:endParaRPr>
          </a:p>
          <a:p>
            <a:endParaRPr lang="en-US" dirty="0">
              <a:solidFill>
                <a:srgbClr val="022A5D"/>
              </a:solidFill>
            </a:endParaRPr>
          </a:p>
        </p:txBody>
      </p:sp>
    </p:spTree>
    <p:extLst>
      <p:ext uri="{BB962C8B-B14F-4D97-AF65-F5344CB8AC3E}">
        <p14:creationId xmlns:p14="http://schemas.microsoft.com/office/powerpoint/2010/main" val="2346646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p:cNvSpPr/>
          <p:nvPr/>
        </p:nvSpPr>
        <p:spPr>
          <a:xfrm>
            <a:off x="0" y="1269958"/>
            <a:ext cx="1205549" cy="5588042"/>
          </a:xfrm>
          <a:prstGeom prst="rect">
            <a:avLst/>
          </a:prstGeom>
          <a:gradFill flip="none" rotWithShape="1">
            <a:gsLst>
              <a:gs pos="39000">
                <a:srgbClr val="02295D"/>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AU tower_V_158, white.png"/>
          <p:cNvPicPr>
            <a:picLocks noChangeAspect="1"/>
          </p:cNvPicPr>
          <p:nvPr/>
        </p:nvPicPr>
        <p:blipFill>
          <a:blip r:embed="rId2"/>
          <a:stretch>
            <a:fillRect/>
          </a:stretch>
        </p:blipFill>
        <p:spPr>
          <a:xfrm>
            <a:off x="6235" y="5334000"/>
            <a:ext cx="1179530" cy="1179530"/>
          </a:xfrm>
          <a:prstGeom prst="rect">
            <a:avLst/>
          </a:prstGeom>
        </p:spPr>
      </p:pic>
      <p:sp>
        <p:nvSpPr>
          <p:cNvPr id="2" name="TextBox 1"/>
          <p:cNvSpPr txBox="1"/>
          <p:nvPr/>
        </p:nvSpPr>
        <p:spPr>
          <a:xfrm>
            <a:off x="1519511" y="294844"/>
            <a:ext cx="7336746" cy="1569660"/>
          </a:xfrm>
          <a:prstGeom prst="rect">
            <a:avLst/>
          </a:prstGeom>
          <a:noFill/>
        </p:spPr>
        <p:txBody>
          <a:bodyPr wrap="square" rtlCol="0">
            <a:spAutoFit/>
          </a:bodyPr>
          <a:lstStyle/>
          <a:p>
            <a:pPr algn="ctr"/>
            <a:r>
              <a:rPr lang="en-US" sz="4800" b="1" dirty="0" smtClean="0">
                <a:solidFill>
                  <a:srgbClr val="0A2646"/>
                </a:solidFill>
              </a:rPr>
              <a:t>Benchmarking Subcommittee</a:t>
            </a:r>
            <a:endParaRPr lang="en-US" sz="4800" b="1" dirty="0">
              <a:solidFill>
                <a:srgbClr val="0A2646"/>
              </a:solidFill>
            </a:endParaRPr>
          </a:p>
        </p:txBody>
      </p:sp>
      <p:sp>
        <p:nvSpPr>
          <p:cNvPr id="9" name="Content Placeholder 2"/>
          <p:cNvSpPr>
            <a:spLocks noGrp="1"/>
          </p:cNvSpPr>
          <p:nvPr>
            <p:ph idx="1"/>
          </p:nvPr>
        </p:nvSpPr>
        <p:spPr>
          <a:xfrm>
            <a:off x="1338076" y="1600200"/>
            <a:ext cx="7348723" cy="4525963"/>
          </a:xfrm>
        </p:spPr>
        <p:txBody>
          <a:bodyPr>
            <a:normAutofit/>
          </a:bodyPr>
          <a:lstStyle/>
          <a:p>
            <a:pPr marL="0" indent="0">
              <a:buNone/>
            </a:pPr>
            <a:r>
              <a:rPr lang="en-US" dirty="0">
                <a:solidFill>
                  <a:srgbClr val="022A5D"/>
                </a:solidFill>
              </a:rPr>
              <a:t> </a:t>
            </a:r>
          </a:p>
          <a:p>
            <a:pPr lvl="0"/>
            <a:r>
              <a:rPr lang="en-US" dirty="0" smtClean="0">
                <a:solidFill>
                  <a:srgbClr val="022A5D"/>
                </a:solidFill>
              </a:rPr>
              <a:t>Contacted 57 </a:t>
            </a:r>
            <a:r>
              <a:rPr lang="en-US" dirty="0">
                <a:solidFill>
                  <a:srgbClr val="022A5D"/>
                </a:solidFill>
              </a:rPr>
              <a:t>peer institutions, </a:t>
            </a:r>
            <a:endParaRPr lang="en-US" dirty="0" smtClean="0">
              <a:solidFill>
                <a:srgbClr val="022A5D"/>
              </a:solidFill>
            </a:endParaRPr>
          </a:p>
          <a:p>
            <a:pPr lvl="0"/>
            <a:r>
              <a:rPr lang="en-US" dirty="0" smtClean="0">
                <a:solidFill>
                  <a:srgbClr val="022A5D"/>
                </a:solidFill>
              </a:rPr>
              <a:t>20 </a:t>
            </a:r>
            <a:r>
              <a:rPr lang="en-US" dirty="0">
                <a:solidFill>
                  <a:srgbClr val="022A5D"/>
                </a:solidFill>
              </a:rPr>
              <a:t>institutions responded, </a:t>
            </a:r>
            <a:endParaRPr lang="en-US" dirty="0" smtClean="0">
              <a:solidFill>
                <a:srgbClr val="022A5D"/>
              </a:solidFill>
            </a:endParaRPr>
          </a:p>
          <a:p>
            <a:pPr lvl="0"/>
            <a:r>
              <a:rPr lang="en-US" dirty="0" smtClean="0">
                <a:solidFill>
                  <a:srgbClr val="022A5D"/>
                </a:solidFill>
              </a:rPr>
              <a:t>many </a:t>
            </a:r>
            <a:r>
              <a:rPr lang="en-US" dirty="0">
                <a:solidFill>
                  <a:srgbClr val="022A5D"/>
                </a:solidFill>
              </a:rPr>
              <a:t>universities about where we </a:t>
            </a:r>
            <a:r>
              <a:rPr lang="en-US" dirty="0" smtClean="0">
                <a:solidFill>
                  <a:srgbClr val="022A5D"/>
                </a:solidFill>
              </a:rPr>
              <a:t>are </a:t>
            </a:r>
            <a:r>
              <a:rPr lang="en-US" dirty="0">
                <a:solidFill>
                  <a:srgbClr val="022A5D"/>
                </a:solidFill>
              </a:rPr>
              <a:t>– creating </a:t>
            </a:r>
            <a:r>
              <a:rPr lang="en-US" dirty="0" smtClean="0">
                <a:solidFill>
                  <a:srgbClr val="022A5D"/>
                </a:solidFill>
              </a:rPr>
              <a:t>policies</a:t>
            </a:r>
          </a:p>
          <a:p>
            <a:pPr lvl="0"/>
            <a:r>
              <a:rPr lang="en-US" dirty="0" err="1" smtClean="0">
                <a:solidFill>
                  <a:srgbClr val="022A5D"/>
                </a:solidFill>
              </a:rPr>
              <a:t>Webinair</a:t>
            </a:r>
            <a:r>
              <a:rPr lang="en-US" dirty="0" smtClean="0">
                <a:solidFill>
                  <a:srgbClr val="022A5D"/>
                </a:solidFill>
              </a:rPr>
              <a:t> and articles in journals such as </a:t>
            </a:r>
            <a:r>
              <a:rPr lang="en-US" i="1" dirty="0">
                <a:solidFill>
                  <a:srgbClr val="022A5D"/>
                </a:solidFill>
              </a:rPr>
              <a:t>University Risk Management and Insurance Association Journal</a:t>
            </a:r>
            <a:r>
              <a:rPr lang="en-US" dirty="0" smtClean="0">
                <a:solidFill>
                  <a:srgbClr val="022A5D"/>
                </a:solidFill>
                <a:effectLst/>
              </a:rPr>
              <a:t> </a:t>
            </a:r>
            <a:endParaRPr lang="en-US" dirty="0" smtClean="0">
              <a:solidFill>
                <a:srgbClr val="022A5D"/>
              </a:solidFill>
            </a:endParaRPr>
          </a:p>
          <a:p>
            <a:pPr marL="0" lvl="0" indent="0">
              <a:buNone/>
            </a:pPr>
            <a:endParaRPr lang="en-US" dirty="0">
              <a:solidFill>
                <a:srgbClr val="022A5D"/>
              </a:solidFill>
            </a:endParaRPr>
          </a:p>
          <a:p>
            <a:endParaRPr lang="en-US" dirty="0">
              <a:solidFill>
                <a:srgbClr val="022A5D"/>
              </a:solidFill>
            </a:endParaRPr>
          </a:p>
        </p:txBody>
      </p:sp>
    </p:spTree>
    <p:extLst>
      <p:ext uri="{BB962C8B-B14F-4D97-AF65-F5344CB8AC3E}">
        <p14:creationId xmlns:p14="http://schemas.microsoft.com/office/powerpoint/2010/main" val="18980480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p:cNvSpPr/>
          <p:nvPr/>
        </p:nvSpPr>
        <p:spPr>
          <a:xfrm>
            <a:off x="0" y="1269958"/>
            <a:ext cx="1205549" cy="5588042"/>
          </a:xfrm>
          <a:prstGeom prst="rect">
            <a:avLst/>
          </a:prstGeom>
          <a:gradFill flip="none" rotWithShape="1">
            <a:gsLst>
              <a:gs pos="39000">
                <a:srgbClr val="02295D"/>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AU tower_V_158, white.png"/>
          <p:cNvPicPr>
            <a:picLocks noChangeAspect="1"/>
          </p:cNvPicPr>
          <p:nvPr/>
        </p:nvPicPr>
        <p:blipFill>
          <a:blip r:embed="rId2"/>
          <a:stretch>
            <a:fillRect/>
          </a:stretch>
        </p:blipFill>
        <p:spPr>
          <a:xfrm>
            <a:off x="6235" y="5334000"/>
            <a:ext cx="1179530" cy="1179530"/>
          </a:xfrm>
          <a:prstGeom prst="rect">
            <a:avLst/>
          </a:prstGeom>
        </p:spPr>
      </p:pic>
      <p:sp>
        <p:nvSpPr>
          <p:cNvPr id="2" name="TextBox 1"/>
          <p:cNvSpPr txBox="1"/>
          <p:nvPr/>
        </p:nvSpPr>
        <p:spPr>
          <a:xfrm>
            <a:off x="1519511" y="294844"/>
            <a:ext cx="7336746" cy="1569660"/>
          </a:xfrm>
          <a:prstGeom prst="rect">
            <a:avLst/>
          </a:prstGeom>
          <a:noFill/>
        </p:spPr>
        <p:txBody>
          <a:bodyPr wrap="square" rtlCol="0">
            <a:spAutoFit/>
          </a:bodyPr>
          <a:lstStyle/>
          <a:p>
            <a:pPr algn="ctr"/>
            <a:r>
              <a:rPr lang="en-US" sz="4800" b="1" dirty="0" smtClean="0">
                <a:solidFill>
                  <a:srgbClr val="0A2646"/>
                </a:solidFill>
              </a:rPr>
              <a:t>Survey</a:t>
            </a:r>
          </a:p>
          <a:p>
            <a:pPr algn="ctr"/>
            <a:r>
              <a:rPr lang="en-US" sz="4800" b="1" dirty="0" smtClean="0">
                <a:solidFill>
                  <a:srgbClr val="0A2646"/>
                </a:solidFill>
              </a:rPr>
              <a:t> Subcommittee</a:t>
            </a:r>
            <a:endParaRPr lang="en-US" sz="4800" b="1" dirty="0">
              <a:solidFill>
                <a:srgbClr val="0A2646"/>
              </a:solidFill>
            </a:endParaRPr>
          </a:p>
        </p:txBody>
      </p:sp>
      <p:sp>
        <p:nvSpPr>
          <p:cNvPr id="7" name="Content Placeholder 2"/>
          <p:cNvSpPr txBox="1">
            <a:spLocks/>
          </p:cNvSpPr>
          <p:nvPr/>
        </p:nvSpPr>
        <p:spPr>
          <a:xfrm>
            <a:off x="1369158" y="2021267"/>
            <a:ext cx="7615273" cy="452596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rgbClr val="022A5D"/>
                </a:solidFill>
              </a:rPr>
              <a:t> 214 responses </a:t>
            </a:r>
          </a:p>
          <a:p>
            <a:r>
              <a:rPr lang="en-US" dirty="0" smtClean="0">
                <a:solidFill>
                  <a:srgbClr val="022A5D"/>
                </a:solidFill>
              </a:rPr>
              <a:t>The responses came from across the Auburn and AUM campuses </a:t>
            </a:r>
          </a:p>
          <a:p>
            <a:r>
              <a:rPr lang="en-US" smtClean="0">
                <a:solidFill>
                  <a:srgbClr val="022A5D"/>
                </a:solidFill>
              </a:rPr>
              <a:t>A wide </a:t>
            </a:r>
            <a:r>
              <a:rPr lang="en-US" dirty="0" smtClean="0">
                <a:solidFill>
                  <a:srgbClr val="022A5D"/>
                </a:solidFill>
              </a:rPr>
              <a:t>diversity of programs </a:t>
            </a:r>
          </a:p>
          <a:p>
            <a:r>
              <a:rPr lang="en-US" dirty="0" smtClean="0">
                <a:solidFill>
                  <a:srgbClr val="022A5D"/>
                </a:solidFill>
              </a:rPr>
              <a:t>Very decentralized</a:t>
            </a:r>
          </a:p>
          <a:p>
            <a:r>
              <a:rPr lang="en-US" dirty="0" smtClean="0">
                <a:solidFill>
                  <a:srgbClr val="022A5D"/>
                </a:solidFill>
              </a:rPr>
              <a:t>Although the benchmarking and research indicates diversity and decentralization as a risk, the Committee recommended against changing this.</a:t>
            </a:r>
          </a:p>
          <a:p>
            <a:pPr marL="0" indent="0">
              <a:buFont typeface="Arial"/>
              <a:buNone/>
            </a:pPr>
            <a:endParaRPr lang="en-US" dirty="0" smtClean="0">
              <a:solidFill>
                <a:srgbClr val="022A5D"/>
              </a:solidFill>
            </a:endParaRPr>
          </a:p>
          <a:p>
            <a:endParaRPr lang="en-US" dirty="0">
              <a:solidFill>
                <a:srgbClr val="022A5D"/>
              </a:solidFill>
            </a:endParaRPr>
          </a:p>
        </p:txBody>
      </p:sp>
    </p:spTree>
    <p:extLst>
      <p:ext uri="{BB962C8B-B14F-4D97-AF65-F5344CB8AC3E}">
        <p14:creationId xmlns:p14="http://schemas.microsoft.com/office/powerpoint/2010/main" val="23380041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p:cNvSpPr/>
          <p:nvPr/>
        </p:nvSpPr>
        <p:spPr>
          <a:xfrm>
            <a:off x="0" y="1269958"/>
            <a:ext cx="1205549" cy="5588042"/>
          </a:xfrm>
          <a:prstGeom prst="rect">
            <a:avLst/>
          </a:prstGeom>
          <a:gradFill flip="none" rotWithShape="1">
            <a:gsLst>
              <a:gs pos="39000">
                <a:srgbClr val="02295D"/>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AU tower_V_158, white.png"/>
          <p:cNvPicPr>
            <a:picLocks noChangeAspect="1"/>
          </p:cNvPicPr>
          <p:nvPr/>
        </p:nvPicPr>
        <p:blipFill>
          <a:blip r:embed="rId2"/>
          <a:stretch>
            <a:fillRect/>
          </a:stretch>
        </p:blipFill>
        <p:spPr>
          <a:xfrm>
            <a:off x="6235" y="5334000"/>
            <a:ext cx="1179530" cy="1179530"/>
          </a:xfrm>
          <a:prstGeom prst="rect">
            <a:avLst/>
          </a:prstGeom>
        </p:spPr>
      </p:pic>
      <p:sp>
        <p:nvSpPr>
          <p:cNvPr id="2" name="TextBox 1"/>
          <p:cNvSpPr txBox="1"/>
          <p:nvPr/>
        </p:nvSpPr>
        <p:spPr>
          <a:xfrm>
            <a:off x="1519511" y="294844"/>
            <a:ext cx="7336746" cy="1569660"/>
          </a:xfrm>
          <a:prstGeom prst="rect">
            <a:avLst/>
          </a:prstGeom>
          <a:noFill/>
        </p:spPr>
        <p:txBody>
          <a:bodyPr wrap="square" rtlCol="0">
            <a:spAutoFit/>
          </a:bodyPr>
          <a:lstStyle/>
          <a:p>
            <a:pPr algn="ctr"/>
            <a:r>
              <a:rPr lang="en-US" sz="4800" b="1" dirty="0" smtClean="0">
                <a:solidFill>
                  <a:srgbClr val="0A2646"/>
                </a:solidFill>
              </a:rPr>
              <a:t>Policy Draft</a:t>
            </a:r>
          </a:p>
          <a:p>
            <a:pPr algn="ctr"/>
            <a:r>
              <a:rPr lang="en-US" sz="4800" b="1" dirty="0" smtClean="0">
                <a:solidFill>
                  <a:srgbClr val="0A2646"/>
                </a:solidFill>
              </a:rPr>
              <a:t>Subcommittee</a:t>
            </a:r>
            <a:endParaRPr lang="en-US" sz="4800" b="1" dirty="0">
              <a:solidFill>
                <a:srgbClr val="0A2646"/>
              </a:solidFill>
            </a:endParaRPr>
          </a:p>
        </p:txBody>
      </p:sp>
      <p:sp>
        <p:nvSpPr>
          <p:cNvPr id="7" name="Content Placeholder 2"/>
          <p:cNvSpPr txBox="1">
            <a:spLocks/>
          </p:cNvSpPr>
          <p:nvPr/>
        </p:nvSpPr>
        <p:spPr>
          <a:xfrm>
            <a:off x="1347546" y="2071986"/>
            <a:ext cx="7671194" cy="4525963"/>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700" dirty="0" smtClean="0">
                <a:solidFill>
                  <a:srgbClr val="022A5D"/>
                </a:solidFill>
              </a:rPr>
              <a:t>A registration system for all programs for non-enrolled minors</a:t>
            </a:r>
          </a:p>
          <a:p>
            <a:r>
              <a:rPr lang="en-US" sz="3700" dirty="0" smtClean="0">
                <a:solidFill>
                  <a:srgbClr val="022A5D"/>
                </a:solidFill>
              </a:rPr>
              <a:t>A rule of three that requires at least two representatives of the university be present during nearly all contacts with non-enrolled minors</a:t>
            </a:r>
          </a:p>
          <a:p>
            <a:r>
              <a:rPr lang="en-US" sz="3700" dirty="0" smtClean="0">
                <a:solidFill>
                  <a:srgbClr val="022A5D"/>
                </a:solidFill>
              </a:rPr>
              <a:t>A requirement that all university representatives (employees, volunteers, interns and university students) who have contact with minors have a background check on file with human </a:t>
            </a:r>
            <a:r>
              <a:rPr lang="en-US" sz="3700" dirty="0">
                <a:solidFill>
                  <a:srgbClr val="022A5D"/>
                </a:solidFill>
              </a:rPr>
              <a:t>r</a:t>
            </a:r>
            <a:r>
              <a:rPr lang="en-US" sz="3700" dirty="0" smtClean="0">
                <a:solidFill>
                  <a:srgbClr val="022A5D"/>
                </a:solidFill>
              </a:rPr>
              <a:t>esources, those background checks be updated on a regular schedule, and they attend a training session </a:t>
            </a:r>
          </a:p>
          <a:p>
            <a:r>
              <a:rPr lang="en-US" sz="3700" dirty="0" smtClean="0">
                <a:solidFill>
                  <a:srgbClr val="022A5D"/>
                </a:solidFill>
              </a:rPr>
              <a:t>The policy requires every unit to establish desk procedures that  provides direction for anyone who has knowledge of any abuse on campus including the direction to call 911 and then notify their immediate supervisor.</a:t>
            </a:r>
            <a:r>
              <a:rPr lang="en-US" dirty="0" smtClean="0">
                <a:solidFill>
                  <a:srgbClr val="022A5D"/>
                </a:solidFill>
              </a:rPr>
              <a:t> </a:t>
            </a:r>
          </a:p>
          <a:p>
            <a:endParaRPr lang="en-US" dirty="0" smtClean="0">
              <a:solidFill>
                <a:srgbClr val="022A5D"/>
              </a:solidFill>
            </a:endParaRPr>
          </a:p>
          <a:p>
            <a:pPr marL="0" indent="0">
              <a:buFont typeface="Arial"/>
              <a:buNone/>
            </a:pPr>
            <a:endParaRPr lang="en-US" dirty="0" smtClean="0">
              <a:solidFill>
                <a:srgbClr val="022A5D"/>
              </a:solidFill>
            </a:endParaRPr>
          </a:p>
          <a:p>
            <a:endParaRPr lang="en-US" dirty="0">
              <a:solidFill>
                <a:srgbClr val="022A5D"/>
              </a:solidFill>
            </a:endParaRPr>
          </a:p>
        </p:txBody>
      </p:sp>
    </p:spTree>
    <p:extLst>
      <p:ext uri="{BB962C8B-B14F-4D97-AF65-F5344CB8AC3E}">
        <p14:creationId xmlns:p14="http://schemas.microsoft.com/office/powerpoint/2010/main" val="248644992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p:cNvSpPr/>
          <p:nvPr/>
        </p:nvSpPr>
        <p:spPr>
          <a:xfrm>
            <a:off x="0" y="1269958"/>
            <a:ext cx="1205549" cy="5588042"/>
          </a:xfrm>
          <a:prstGeom prst="rect">
            <a:avLst/>
          </a:prstGeom>
          <a:gradFill flip="none" rotWithShape="1">
            <a:gsLst>
              <a:gs pos="39000">
                <a:srgbClr val="02295D"/>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AU tower_V_158, white.png"/>
          <p:cNvPicPr>
            <a:picLocks noChangeAspect="1"/>
          </p:cNvPicPr>
          <p:nvPr/>
        </p:nvPicPr>
        <p:blipFill>
          <a:blip r:embed="rId2"/>
          <a:stretch>
            <a:fillRect/>
          </a:stretch>
        </p:blipFill>
        <p:spPr>
          <a:xfrm>
            <a:off x="6235" y="5334000"/>
            <a:ext cx="1179530" cy="1179530"/>
          </a:xfrm>
          <a:prstGeom prst="rect">
            <a:avLst/>
          </a:prstGeom>
        </p:spPr>
      </p:pic>
      <p:sp>
        <p:nvSpPr>
          <p:cNvPr id="2" name="TextBox 1"/>
          <p:cNvSpPr txBox="1"/>
          <p:nvPr/>
        </p:nvSpPr>
        <p:spPr>
          <a:xfrm>
            <a:off x="1519511" y="294844"/>
            <a:ext cx="7336746" cy="1569660"/>
          </a:xfrm>
          <a:prstGeom prst="rect">
            <a:avLst/>
          </a:prstGeom>
          <a:noFill/>
        </p:spPr>
        <p:txBody>
          <a:bodyPr wrap="square" rtlCol="0">
            <a:spAutoFit/>
          </a:bodyPr>
          <a:lstStyle/>
          <a:p>
            <a:pPr algn="ctr"/>
            <a:r>
              <a:rPr lang="en-US" sz="4800" b="1" dirty="0" smtClean="0">
                <a:solidFill>
                  <a:srgbClr val="0A2646"/>
                </a:solidFill>
              </a:rPr>
              <a:t>Children In The Workplace</a:t>
            </a:r>
          </a:p>
          <a:p>
            <a:pPr algn="ctr"/>
            <a:r>
              <a:rPr lang="en-US" sz="4800" b="1" dirty="0" smtClean="0">
                <a:solidFill>
                  <a:srgbClr val="0A2646"/>
                </a:solidFill>
              </a:rPr>
              <a:t>Subcommittee</a:t>
            </a:r>
            <a:endParaRPr lang="en-US" sz="4800" b="1" dirty="0">
              <a:solidFill>
                <a:srgbClr val="0A2646"/>
              </a:solidFill>
            </a:endParaRPr>
          </a:p>
        </p:txBody>
      </p:sp>
      <p:sp>
        <p:nvSpPr>
          <p:cNvPr id="8" name="Content Placeholder 2"/>
          <p:cNvSpPr>
            <a:spLocks noGrp="1"/>
          </p:cNvSpPr>
          <p:nvPr>
            <p:ph idx="1"/>
          </p:nvPr>
        </p:nvSpPr>
        <p:spPr>
          <a:xfrm>
            <a:off x="1343706" y="2370106"/>
            <a:ext cx="7686686" cy="4375753"/>
          </a:xfrm>
        </p:spPr>
        <p:txBody>
          <a:bodyPr/>
          <a:lstStyle/>
          <a:p>
            <a:r>
              <a:rPr lang="en-US" dirty="0">
                <a:solidFill>
                  <a:srgbClr val="022A5D"/>
                </a:solidFill>
              </a:rPr>
              <a:t>Children are not allowed in high-risk areas under any </a:t>
            </a:r>
            <a:r>
              <a:rPr lang="en-US" dirty="0" smtClean="0">
                <a:solidFill>
                  <a:srgbClr val="022A5D"/>
                </a:solidFill>
              </a:rPr>
              <a:t>circumstances. Examples include: </a:t>
            </a:r>
            <a:r>
              <a:rPr lang="en-US" dirty="0">
                <a:solidFill>
                  <a:srgbClr val="022A5D"/>
                </a:solidFill>
              </a:rPr>
              <a:t>laboratories, shops, studios, mechanical rooms, power plants, garages, food preparation areas, or any areas containing power tools or machinery with exposed moving parts. </a:t>
            </a:r>
          </a:p>
          <a:p>
            <a:pPr lvl="0"/>
            <a:endParaRPr lang="en-US" dirty="0" smtClean="0">
              <a:solidFill>
                <a:srgbClr val="022A5D"/>
              </a:solidFill>
            </a:endParaRPr>
          </a:p>
          <a:p>
            <a:endParaRPr lang="en-US" dirty="0">
              <a:solidFill>
                <a:srgbClr val="022A5D"/>
              </a:solidFill>
            </a:endParaRPr>
          </a:p>
        </p:txBody>
      </p:sp>
    </p:spTree>
    <p:extLst>
      <p:ext uri="{BB962C8B-B14F-4D97-AF65-F5344CB8AC3E}">
        <p14:creationId xmlns:p14="http://schemas.microsoft.com/office/powerpoint/2010/main" val="24527570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949</TotalTime>
  <Words>699</Words>
  <Application>Microsoft Macintosh PowerPoint</Application>
  <PresentationFormat>On-screen Show (4:3)</PresentationFormat>
  <Paragraphs>66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Auburn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Jennie Hill</dc:creator>
  <cp:lastModifiedBy>Hill, Willie</cp:lastModifiedBy>
  <cp:revision>49</cp:revision>
  <cp:lastPrinted>2010-08-20T21:24:22Z</cp:lastPrinted>
  <dcterms:created xsi:type="dcterms:W3CDTF">2010-10-20T19:04:57Z</dcterms:created>
  <dcterms:modified xsi:type="dcterms:W3CDTF">2013-02-08T20:02:40Z</dcterms:modified>
</cp:coreProperties>
</file>