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8" r:id="rId2"/>
    <p:sldId id="259" r:id="rId3"/>
    <p:sldId id="260" r:id="rId4"/>
    <p:sldId id="261" r:id="rId5"/>
    <p:sldId id="265" r:id="rId6"/>
    <p:sldId id="266" r:id="rId7"/>
    <p:sldId id="272" r:id="rId8"/>
    <p:sldId id="273" r:id="rId9"/>
    <p:sldId id="267" r:id="rId10"/>
    <p:sldId id="268" r:id="rId11"/>
    <p:sldId id="270" r:id="rId12"/>
    <p:sldId id="271" r:id="rId13"/>
    <p:sldId id="27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500"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E08E3D-120D-4806-8AE4-424D23224868}" type="datetimeFigureOut">
              <a:rPr lang="en-US" smtClean="0"/>
              <a:t>2/12/2013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DF3551-76CD-414E-89CF-C746B10600AE}" type="slidenum">
              <a:rPr lang="en-US" smtClean="0"/>
              <a:t>‹#›</a:t>
            </a:fld>
            <a:endParaRPr lang="en-US"/>
          </a:p>
        </p:txBody>
      </p:sp>
    </p:spTree>
    <p:extLst>
      <p:ext uri="{BB962C8B-B14F-4D97-AF65-F5344CB8AC3E}">
        <p14:creationId xmlns:p14="http://schemas.microsoft.com/office/powerpoint/2010/main" val="1201792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grpSp>
      <p:sp>
        <p:nvSpPr>
          <p:cNvPr id="137228"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13722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solidFill>
                <a:srgbClr val="1C1C1C"/>
              </a:solidFill>
            </a:endParaRPr>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solidFill>
                <a:srgbClr val="1C1C1C"/>
              </a:solidFill>
            </a:endParaRPr>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E23F58B0-D12C-426C-89C5-67D606C309BF}" type="slidenum">
              <a:rPr lang="en-US">
                <a:solidFill>
                  <a:srgbClr val="1C1C1C"/>
                </a:solidFill>
              </a:rPr>
              <a:pPr>
                <a:defRPr/>
              </a:pPr>
              <a:t>‹#›</a:t>
            </a:fld>
            <a:endParaRPr lang="en-US">
              <a:solidFill>
                <a:srgbClr val="1C1C1C"/>
              </a:solidFill>
            </a:endParaRPr>
          </a:p>
        </p:txBody>
      </p:sp>
    </p:spTree>
    <p:extLst>
      <p:ext uri="{BB962C8B-B14F-4D97-AF65-F5344CB8AC3E}">
        <p14:creationId xmlns:p14="http://schemas.microsoft.com/office/powerpoint/2010/main" val="2514846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B28C2005-7CDA-46DE-9D22-C5CE46E3F4B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03565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A93662D6-6D89-45EF-A07B-33545CD72F3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266569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826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145088" y="2017713"/>
            <a:ext cx="3810000" cy="4114800"/>
          </a:xfrm>
        </p:spPr>
        <p:txBody>
          <a:bodyPr/>
          <a:lstStyle/>
          <a:p>
            <a:pPr lvl="0"/>
            <a:endParaRPr lang="en-US" noProof="0" smtClean="0"/>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35DCB814-0F17-4A89-B037-0EEA1C4D239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747491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1182688" y="2017713"/>
            <a:ext cx="3810000" cy="4114800"/>
          </a:xfrm>
        </p:spPr>
        <p:txBody>
          <a:bodyPr/>
          <a:lstStyle/>
          <a:p>
            <a:pPr lvl="0"/>
            <a:endParaRPr lang="en-US" noProof="0" smtClean="0"/>
          </a:p>
        </p:txBody>
      </p:sp>
      <p:sp>
        <p:nvSpPr>
          <p:cNvPr id="4" name="Text Placeholder 3"/>
          <p:cNvSpPr>
            <a:spLocks noGrp="1"/>
          </p:cNvSpPr>
          <p:nvPr>
            <p:ph type="body" sz="half" idx="2"/>
          </p:nvPr>
        </p:nvSpPr>
        <p:spPr>
          <a:xfrm>
            <a:off x="51450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904E964A-76F6-4B04-808B-5120B6F71B7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52093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5EBAFA0A-C421-4F8B-B2C9-1E11E253604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7944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AA84951F-E487-46F7-AC4C-95575F2D40C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87299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2B7BEA89-48E1-456D-A749-36F99610480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14149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13"/>
          <p:cNvSpPr>
            <a:spLocks noGrp="1" noChangeArrowheads="1"/>
          </p:cNvSpPr>
          <p:nvPr>
            <p:ph type="sldNum" sz="quarter" idx="12"/>
          </p:nvPr>
        </p:nvSpPr>
        <p:spPr>
          <a:ln/>
        </p:spPr>
        <p:txBody>
          <a:bodyPr/>
          <a:lstStyle>
            <a:lvl1pPr>
              <a:defRPr/>
            </a:lvl1pPr>
          </a:lstStyle>
          <a:p>
            <a:pPr>
              <a:defRPr/>
            </a:pPr>
            <a:fld id="{1F648074-53B2-4A9A-B47D-8A823DFB42F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50009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13"/>
          <p:cNvSpPr>
            <a:spLocks noGrp="1" noChangeArrowheads="1"/>
          </p:cNvSpPr>
          <p:nvPr>
            <p:ph type="sldNum" sz="quarter" idx="12"/>
          </p:nvPr>
        </p:nvSpPr>
        <p:spPr>
          <a:ln/>
        </p:spPr>
        <p:txBody>
          <a:bodyPr/>
          <a:lstStyle>
            <a:lvl1pPr>
              <a:defRPr/>
            </a:lvl1pPr>
          </a:lstStyle>
          <a:p>
            <a:pPr>
              <a:defRPr/>
            </a:pPr>
            <a:fld id="{49F6DC1C-4596-4DD5-A2C2-5BDA473ECFA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59615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13"/>
          <p:cNvSpPr>
            <a:spLocks noGrp="1" noChangeArrowheads="1"/>
          </p:cNvSpPr>
          <p:nvPr>
            <p:ph type="sldNum" sz="quarter" idx="12"/>
          </p:nvPr>
        </p:nvSpPr>
        <p:spPr>
          <a:ln/>
        </p:spPr>
        <p:txBody>
          <a:bodyPr/>
          <a:lstStyle>
            <a:lvl1pPr>
              <a:defRPr/>
            </a:lvl1pPr>
          </a:lstStyle>
          <a:p>
            <a:pPr>
              <a:defRPr/>
            </a:pPr>
            <a:fld id="{60545DDA-451A-4DF7-B855-A3564F8488B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24823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12104403-629D-4D9B-B8A9-6D4AD25A100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74266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B64FB570-EA3D-429F-B9DA-548D84ECC27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65348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194"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5"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6"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7"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8"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9"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200"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5129"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130"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6203"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pPr fontAlgn="base">
              <a:spcBef>
                <a:spcPct val="0"/>
              </a:spcBef>
              <a:spcAft>
                <a:spcPct val="0"/>
              </a:spcAft>
              <a:defRPr/>
            </a:pPr>
            <a:endParaRPr lang="en-US">
              <a:solidFill>
                <a:srgbClr val="000000"/>
              </a:solidFill>
            </a:endParaRPr>
          </a:p>
        </p:txBody>
      </p:sp>
      <p:sp>
        <p:nvSpPr>
          <p:cNvPr id="136204"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fontAlgn="base">
              <a:spcBef>
                <a:spcPct val="0"/>
              </a:spcBef>
              <a:spcAft>
                <a:spcPct val="0"/>
              </a:spcAft>
              <a:defRPr/>
            </a:pPr>
            <a:endParaRPr lang="en-US">
              <a:solidFill>
                <a:srgbClr val="000000"/>
              </a:solidFill>
            </a:endParaRPr>
          </a:p>
        </p:txBody>
      </p:sp>
      <p:sp>
        <p:nvSpPr>
          <p:cNvPr id="136205"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fontAlgn="base">
              <a:spcBef>
                <a:spcPct val="0"/>
              </a:spcBef>
              <a:spcAft>
                <a:spcPct val="0"/>
              </a:spcAft>
              <a:defRPr/>
            </a:pPr>
            <a:fld id="{80144E45-050B-4ADF-B6D0-4FCC047DFE80}"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4878563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AU Senate Chair’s Report</a:t>
            </a:r>
            <a:endParaRPr lang="en-US" dirty="0"/>
          </a:p>
        </p:txBody>
      </p:sp>
      <p:sp>
        <p:nvSpPr>
          <p:cNvPr id="3" name="Subtitle 2"/>
          <p:cNvSpPr>
            <a:spLocks noGrp="1"/>
          </p:cNvSpPr>
          <p:nvPr>
            <p:ph type="subTitle" idx="1"/>
          </p:nvPr>
        </p:nvSpPr>
        <p:spPr/>
        <p:txBody>
          <a:bodyPr/>
          <a:lstStyle/>
          <a:p>
            <a:r>
              <a:rPr lang="en-US" dirty="0" smtClean="0"/>
              <a:t>Dr. Bill </a:t>
            </a:r>
            <a:r>
              <a:rPr lang="en-US" dirty="0" err="1" smtClean="0"/>
              <a:t>Sauser</a:t>
            </a:r>
            <a:endParaRPr lang="en-US" dirty="0" smtClean="0"/>
          </a:p>
          <a:p>
            <a:r>
              <a:rPr lang="en-US" dirty="0" smtClean="0"/>
              <a:t>February , 2013</a:t>
            </a:r>
            <a:endParaRPr lang="en-US" dirty="0"/>
          </a:p>
        </p:txBody>
      </p:sp>
    </p:spTree>
    <p:extLst>
      <p:ext uri="{BB962C8B-B14F-4D97-AF65-F5344CB8AC3E}">
        <p14:creationId xmlns:p14="http://schemas.microsoft.com/office/powerpoint/2010/main" val="20401012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Items of Information (Cont’d)</a:t>
            </a:r>
          </a:p>
        </p:txBody>
      </p:sp>
      <p:sp>
        <p:nvSpPr>
          <p:cNvPr id="3" name="Content Placeholder 2"/>
          <p:cNvSpPr>
            <a:spLocks noGrp="1"/>
          </p:cNvSpPr>
          <p:nvPr>
            <p:ph idx="1"/>
          </p:nvPr>
        </p:nvSpPr>
        <p:spPr/>
        <p:txBody>
          <a:bodyPr/>
          <a:lstStyle/>
          <a:p>
            <a:endParaRPr lang="en-US" sz="2800" dirty="0" smtClean="0"/>
          </a:p>
          <a:p>
            <a:r>
              <a:rPr lang="en-US" sz="2800" dirty="0" smtClean="0"/>
              <a:t>The SACS-COC focused report and QEP description will be provided to the members of the On-Site Review Committee this week.  </a:t>
            </a:r>
          </a:p>
          <a:p>
            <a:r>
              <a:rPr lang="en-US" sz="2800" dirty="0" smtClean="0"/>
              <a:t>Dr. David Hager, chair of that committee, had a productive visit to our campus on January 24 and 25.  Dr. Crowley and I met with him as your representatives.</a:t>
            </a:r>
          </a:p>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13355581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Items of Information (Cont’d)</a:t>
            </a:r>
          </a:p>
        </p:txBody>
      </p:sp>
      <p:sp>
        <p:nvSpPr>
          <p:cNvPr id="3" name="Content Placeholder 2"/>
          <p:cNvSpPr>
            <a:spLocks noGrp="1"/>
          </p:cNvSpPr>
          <p:nvPr>
            <p:ph idx="1"/>
          </p:nvPr>
        </p:nvSpPr>
        <p:spPr/>
        <p:txBody>
          <a:bodyPr/>
          <a:lstStyle/>
          <a:p>
            <a:r>
              <a:rPr lang="en-US" sz="2800" dirty="0" smtClean="0"/>
              <a:t>Representatives of the AU Senate have been attending all off-campus strategic planning sessions scheduled throughout the state as part of this broad-based effort.</a:t>
            </a:r>
          </a:p>
          <a:p>
            <a:r>
              <a:rPr lang="en-US" sz="2800" dirty="0" smtClean="0"/>
              <a:t>On-campus strategic planning sessions are also being scheduled by the Provost’s Office.  Details about these sessions will be announced soon.  Faculty input will help shape the plan.</a:t>
            </a:r>
          </a:p>
          <a:p>
            <a:pPr marL="0" indent="0">
              <a:buNone/>
            </a:pPr>
            <a:r>
              <a:rPr lang="en-US" sz="2800" dirty="0" smtClean="0"/>
              <a:t>  </a:t>
            </a:r>
            <a:endParaRPr lang="en-US" sz="2800" dirty="0"/>
          </a:p>
        </p:txBody>
      </p:sp>
    </p:spTree>
    <p:extLst>
      <p:ext uri="{BB962C8B-B14F-4D97-AF65-F5344CB8AC3E}">
        <p14:creationId xmlns:p14="http://schemas.microsoft.com/office/powerpoint/2010/main" val="847761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Items of Information (Cont’d)</a:t>
            </a:r>
          </a:p>
        </p:txBody>
      </p:sp>
      <p:sp>
        <p:nvSpPr>
          <p:cNvPr id="3" name="Content Placeholder 2"/>
          <p:cNvSpPr>
            <a:spLocks noGrp="1"/>
          </p:cNvSpPr>
          <p:nvPr>
            <p:ph idx="1"/>
          </p:nvPr>
        </p:nvSpPr>
        <p:spPr/>
        <p:txBody>
          <a:bodyPr/>
          <a:lstStyle/>
          <a:p>
            <a:endParaRPr lang="en-US" dirty="0" smtClean="0"/>
          </a:p>
          <a:p>
            <a:r>
              <a:rPr lang="en-US" dirty="0" smtClean="0"/>
              <a:t>The Facilities Division has conducted a detailed study of parking issues in the core campus.  Results of that study—and recommendations for action—will be shared with us by Dan King at the March 19 meeting of the General Faculty. </a:t>
            </a:r>
            <a:endParaRPr lang="en-US" dirty="0"/>
          </a:p>
        </p:txBody>
      </p:sp>
    </p:spTree>
    <p:extLst>
      <p:ext uri="{BB962C8B-B14F-4D97-AF65-F5344CB8AC3E}">
        <p14:creationId xmlns:p14="http://schemas.microsoft.com/office/powerpoint/2010/main" val="221553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Items of Information (Cont’d)</a:t>
            </a:r>
            <a:endParaRPr lang="en-US" dirty="0"/>
          </a:p>
        </p:txBody>
      </p:sp>
      <p:sp>
        <p:nvSpPr>
          <p:cNvPr id="3" name="Content Placeholder 2"/>
          <p:cNvSpPr>
            <a:spLocks noGrp="1"/>
          </p:cNvSpPr>
          <p:nvPr>
            <p:ph idx="1"/>
          </p:nvPr>
        </p:nvSpPr>
        <p:spPr/>
        <p:txBody>
          <a:bodyPr/>
          <a:lstStyle/>
          <a:p>
            <a:r>
              <a:rPr lang="en-US" dirty="0" smtClean="0"/>
              <a:t>Since Commencement Exercises are scheduled for May 4 and 5 this year, the May 7 and June 4 meetings of the AU Senate will be held when many faculty will be away for the summer.  The Steering Committee plans not to put “controversial” issues on the agenda for these meetings.</a:t>
            </a:r>
            <a:endParaRPr lang="en-US" dirty="0"/>
          </a:p>
        </p:txBody>
      </p:sp>
    </p:spTree>
    <p:extLst>
      <p:ext uri="{BB962C8B-B14F-4D97-AF65-F5344CB8AC3E}">
        <p14:creationId xmlns:p14="http://schemas.microsoft.com/office/powerpoint/2010/main" val="3127248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AU Senate Officers for 2012-13</a:t>
            </a:r>
            <a:endParaRPr lang="en-US" sz="4000" dirty="0"/>
          </a:p>
        </p:txBody>
      </p:sp>
      <p:sp>
        <p:nvSpPr>
          <p:cNvPr id="3" name="Content Placeholder 2"/>
          <p:cNvSpPr>
            <a:spLocks noGrp="1"/>
          </p:cNvSpPr>
          <p:nvPr>
            <p:ph idx="1"/>
          </p:nvPr>
        </p:nvSpPr>
        <p:spPr/>
        <p:txBody>
          <a:bodyPr/>
          <a:lstStyle/>
          <a:p>
            <a:r>
              <a:rPr lang="en-US" sz="2800" dirty="0" smtClean="0"/>
              <a:t>Immediate Past Chair—Ann Beth Presley</a:t>
            </a:r>
          </a:p>
          <a:p>
            <a:r>
              <a:rPr lang="en-US" sz="2800" dirty="0" smtClean="0"/>
              <a:t>Chair—Bill </a:t>
            </a:r>
            <a:r>
              <a:rPr lang="en-US" sz="2800" dirty="0" err="1" smtClean="0"/>
              <a:t>Sauser</a:t>
            </a:r>
            <a:endParaRPr lang="en-US" sz="2800" dirty="0" smtClean="0"/>
          </a:p>
          <a:p>
            <a:r>
              <a:rPr lang="en-US" sz="2800" dirty="0" smtClean="0"/>
              <a:t>Chair-Elect—Larry Crowley</a:t>
            </a:r>
          </a:p>
          <a:p>
            <a:r>
              <a:rPr lang="en-US" sz="2800" dirty="0" smtClean="0"/>
              <a:t>Secretary—Robin Jaffe</a:t>
            </a:r>
          </a:p>
          <a:p>
            <a:r>
              <a:rPr lang="en-US" sz="2800" dirty="0" smtClean="0"/>
              <a:t>Secretary-Elect—Judy Sheppard</a:t>
            </a:r>
          </a:p>
          <a:p>
            <a:endParaRPr lang="en-US" sz="2800" dirty="0"/>
          </a:p>
          <a:p>
            <a:r>
              <a:rPr lang="en-US" sz="2800" dirty="0" smtClean="0"/>
              <a:t>Parliamentarian—Constance Hendricks</a:t>
            </a:r>
          </a:p>
          <a:p>
            <a:r>
              <a:rPr lang="en-US" sz="2800" dirty="0" smtClean="0"/>
              <a:t>Administrative Assistant—Laura </a:t>
            </a:r>
            <a:r>
              <a:rPr lang="en-US" sz="2800" dirty="0" err="1" smtClean="0"/>
              <a:t>Kloberg</a:t>
            </a:r>
            <a:endParaRPr lang="en-US" sz="2800" dirty="0" smtClean="0"/>
          </a:p>
          <a:p>
            <a:endParaRPr lang="en-US" sz="2800" dirty="0"/>
          </a:p>
        </p:txBody>
      </p:sp>
    </p:spTree>
    <p:extLst>
      <p:ext uri="{BB962C8B-B14F-4D97-AF65-F5344CB8AC3E}">
        <p14:creationId xmlns:p14="http://schemas.microsoft.com/office/powerpoint/2010/main" val="1512496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Notes on the Agenda</a:t>
            </a:r>
            <a:endParaRPr lang="en-US" dirty="0"/>
          </a:p>
        </p:txBody>
      </p:sp>
      <p:sp>
        <p:nvSpPr>
          <p:cNvPr id="3" name="Content Placeholder 2"/>
          <p:cNvSpPr>
            <a:spLocks noGrp="1"/>
          </p:cNvSpPr>
          <p:nvPr>
            <p:ph idx="1"/>
          </p:nvPr>
        </p:nvSpPr>
        <p:spPr/>
        <p:txBody>
          <a:bodyPr/>
          <a:lstStyle/>
          <a:p>
            <a:r>
              <a:rPr lang="en-US" sz="2400" dirty="0" smtClean="0"/>
              <a:t>We typically would be nominating new members for the Rules Committee today and electing them next month.  However, there are no upcoming vacancies on the Rules Committee, so we don’t need to take any action this year.</a:t>
            </a:r>
          </a:p>
          <a:p>
            <a:r>
              <a:rPr lang="en-US" sz="2400" dirty="0" smtClean="0"/>
              <a:t>The change in membership of the Teaching Effectiveness Committee we will vote on today is a “housekeeping” matter, but since it requires an amendment to the Senate Constitution we are bringing it forward for a formal vote.</a:t>
            </a:r>
            <a:endParaRPr lang="en-US" sz="2400" dirty="0"/>
          </a:p>
        </p:txBody>
      </p:sp>
    </p:spTree>
    <p:extLst>
      <p:ext uri="{BB962C8B-B14F-4D97-AF65-F5344CB8AC3E}">
        <p14:creationId xmlns:p14="http://schemas.microsoft.com/office/powerpoint/2010/main" val="2955639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Notes on the Agenda (Continued)</a:t>
            </a:r>
            <a:endParaRPr lang="en-US" dirty="0"/>
          </a:p>
        </p:txBody>
      </p:sp>
      <p:sp>
        <p:nvSpPr>
          <p:cNvPr id="3" name="Content Placeholder 2"/>
          <p:cNvSpPr>
            <a:spLocks noGrp="1"/>
          </p:cNvSpPr>
          <p:nvPr>
            <p:ph idx="1"/>
          </p:nvPr>
        </p:nvSpPr>
        <p:spPr>
          <a:xfrm>
            <a:off x="1182688" y="1905000"/>
            <a:ext cx="7772400" cy="4227513"/>
          </a:xfrm>
        </p:spPr>
        <p:txBody>
          <a:bodyPr/>
          <a:lstStyle/>
          <a:p>
            <a:endParaRPr lang="en-US" sz="2400" dirty="0" smtClean="0"/>
          </a:p>
          <a:p>
            <a:r>
              <a:rPr lang="en-US" sz="2400" dirty="0" smtClean="0"/>
              <a:t>The Faculty Handbook Review Committee is in the midst of a multi-year effort to update our Handbook.  Today that committee is presenting as information “Phase Three” of that process.  I am very grateful to the committee for their excellent work.  To allow all faculty ample time to review and comment on the Phase Three draft (which was posted with today’s agenda) we will not bring it up for a vote until the April 2 meeting of the AU Senate.</a:t>
            </a:r>
          </a:p>
        </p:txBody>
      </p:sp>
    </p:spTree>
    <p:extLst>
      <p:ext uri="{BB962C8B-B14F-4D97-AF65-F5344CB8AC3E}">
        <p14:creationId xmlns:p14="http://schemas.microsoft.com/office/powerpoint/2010/main" val="1544179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Notes on the Agenda (Continued)</a:t>
            </a:r>
          </a:p>
        </p:txBody>
      </p:sp>
      <p:sp>
        <p:nvSpPr>
          <p:cNvPr id="3" name="Content Placeholder 2"/>
          <p:cNvSpPr>
            <a:spLocks noGrp="1"/>
          </p:cNvSpPr>
          <p:nvPr>
            <p:ph idx="1"/>
          </p:nvPr>
        </p:nvSpPr>
        <p:spPr/>
        <p:txBody>
          <a:bodyPr/>
          <a:lstStyle/>
          <a:p>
            <a:r>
              <a:rPr lang="en-US" sz="2400" dirty="0" smtClean="0"/>
              <a:t>In addition to the comments from Dr. Gogue and Dr. Boosinger we have already heard, we have an important  presentation scheduled for today.  </a:t>
            </a:r>
          </a:p>
          <a:p>
            <a:r>
              <a:rPr lang="en-US" sz="2400" dirty="0" smtClean="0"/>
              <a:t>Dean Bonnie </a:t>
            </a:r>
            <a:r>
              <a:rPr lang="en-US" sz="2400" dirty="0" err="1" smtClean="0"/>
              <a:t>MacEwan</a:t>
            </a:r>
            <a:r>
              <a:rPr lang="en-US" sz="2400" dirty="0" smtClean="0"/>
              <a:t>, on behalf of her committee, will be providing an overview of policy recommendations regarding Minors (Children) on Campus.  </a:t>
            </a:r>
          </a:p>
          <a:p>
            <a:r>
              <a:rPr lang="en-US" sz="2400" dirty="0" smtClean="0"/>
              <a:t>Robin Jaffe will represent the AU Senate on an implementation committee for these recommendations. </a:t>
            </a:r>
            <a:endParaRPr lang="en-US" sz="2400" dirty="0"/>
          </a:p>
        </p:txBody>
      </p:sp>
    </p:spTree>
    <p:extLst>
      <p:ext uri="{BB962C8B-B14F-4D97-AF65-F5344CB8AC3E}">
        <p14:creationId xmlns:p14="http://schemas.microsoft.com/office/powerpoint/2010/main" val="11825416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Items of Information</a:t>
            </a:r>
            <a:endParaRPr lang="en-US" dirty="0"/>
          </a:p>
        </p:txBody>
      </p:sp>
      <p:sp>
        <p:nvSpPr>
          <p:cNvPr id="3" name="Content Placeholder 2"/>
          <p:cNvSpPr>
            <a:spLocks noGrp="1"/>
          </p:cNvSpPr>
          <p:nvPr>
            <p:ph idx="1"/>
          </p:nvPr>
        </p:nvSpPr>
        <p:spPr/>
        <p:txBody>
          <a:bodyPr/>
          <a:lstStyle/>
          <a:p>
            <a:endParaRPr lang="en-US" dirty="0" smtClean="0"/>
          </a:p>
          <a:p>
            <a:r>
              <a:rPr lang="en-US" dirty="0" smtClean="0"/>
              <a:t>I reported to you last month that our excellent Ombudsperson, Dr. Jim </a:t>
            </a:r>
            <a:r>
              <a:rPr lang="en-US" dirty="0" err="1" smtClean="0"/>
              <a:t>Wohl</a:t>
            </a:r>
            <a:r>
              <a:rPr lang="en-US" dirty="0" smtClean="0"/>
              <a:t>, has accepted a similar position at another university.  We appreciate his good work and wish him well. </a:t>
            </a:r>
          </a:p>
          <a:p>
            <a:endParaRPr lang="en-US" dirty="0"/>
          </a:p>
          <a:p>
            <a:endParaRPr lang="en-US" dirty="0" smtClean="0"/>
          </a:p>
          <a:p>
            <a:endParaRPr lang="en-US" dirty="0"/>
          </a:p>
          <a:p>
            <a:pPr marL="0" indent="0">
              <a:buNone/>
            </a:pPr>
            <a:r>
              <a:rPr lang="en-US" dirty="0" smtClean="0"/>
              <a:t> </a:t>
            </a:r>
          </a:p>
        </p:txBody>
      </p:sp>
    </p:spTree>
    <p:extLst>
      <p:ext uri="{BB962C8B-B14F-4D97-AF65-F5344CB8AC3E}">
        <p14:creationId xmlns:p14="http://schemas.microsoft.com/office/powerpoint/2010/main" val="28187379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Items of Information (Cont’d)</a:t>
            </a:r>
            <a:endParaRPr lang="en-US" dirty="0"/>
          </a:p>
        </p:txBody>
      </p:sp>
      <p:sp>
        <p:nvSpPr>
          <p:cNvPr id="3" name="Content Placeholder 2"/>
          <p:cNvSpPr>
            <a:spLocks noGrp="1"/>
          </p:cNvSpPr>
          <p:nvPr>
            <p:ph idx="1"/>
          </p:nvPr>
        </p:nvSpPr>
        <p:spPr/>
        <p:txBody>
          <a:bodyPr/>
          <a:lstStyle/>
          <a:p>
            <a:endParaRPr lang="en-US" sz="2800" dirty="0" smtClean="0"/>
          </a:p>
          <a:p>
            <a:r>
              <a:rPr lang="en-US" sz="2800" dirty="0" smtClean="0"/>
              <a:t>Dr</a:t>
            </a:r>
            <a:r>
              <a:rPr lang="en-US" sz="2800" dirty="0"/>
              <a:t>. Emmett Winn is chairing a national search for a new Ombudsperson.  A search committee is in place, and the position announcement has been prepared.  Plans have also been formulated to appoint an interim Ombudsperson</a:t>
            </a:r>
            <a:r>
              <a:rPr lang="en-US" sz="2800" dirty="0" smtClean="0"/>
              <a:t>.  The same search committee will also consider applicants for appointment as interim Ombudsperson.</a:t>
            </a:r>
            <a:endParaRPr lang="en-US" sz="2800" dirty="0"/>
          </a:p>
          <a:p>
            <a:endParaRPr lang="en-US" dirty="0"/>
          </a:p>
        </p:txBody>
      </p:sp>
    </p:spTree>
    <p:extLst>
      <p:ext uri="{BB962C8B-B14F-4D97-AF65-F5344CB8AC3E}">
        <p14:creationId xmlns:p14="http://schemas.microsoft.com/office/powerpoint/2010/main" val="5378236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Items of Information (Cont’d)</a:t>
            </a:r>
            <a:endParaRPr lang="en-US" dirty="0"/>
          </a:p>
        </p:txBody>
      </p:sp>
      <p:sp>
        <p:nvSpPr>
          <p:cNvPr id="3" name="Content Placeholder 2"/>
          <p:cNvSpPr>
            <a:spLocks noGrp="1"/>
          </p:cNvSpPr>
          <p:nvPr>
            <p:ph idx="1"/>
          </p:nvPr>
        </p:nvSpPr>
        <p:spPr/>
        <p:txBody>
          <a:bodyPr/>
          <a:lstStyle/>
          <a:p>
            <a:endParaRPr lang="en-US" sz="2400" dirty="0" smtClean="0"/>
          </a:p>
          <a:p>
            <a:r>
              <a:rPr lang="en-US" sz="2400" dirty="0" smtClean="0"/>
              <a:t>After years of dedicated service, Dr. </a:t>
            </a:r>
            <a:r>
              <a:rPr lang="en-US" sz="2400" dirty="0" err="1" smtClean="0"/>
              <a:t>Gramberg</a:t>
            </a:r>
            <a:r>
              <a:rPr lang="en-US" sz="2400" dirty="0" smtClean="0"/>
              <a:t> has resigned her position as Dean of Liberal Arts, but has graciously agreed to continue serving until her replacement is selected (thus alleviating the need for an Interim Dean). </a:t>
            </a:r>
          </a:p>
          <a:p>
            <a:pPr marL="0" indent="0">
              <a:buNone/>
            </a:pPr>
            <a:r>
              <a:rPr lang="en-US" sz="2400" dirty="0" smtClean="0"/>
              <a:t> </a:t>
            </a:r>
          </a:p>
          <a:p>
            <a:r>
              <a:rPr lang="en-US" sz="2400" dirty="0" smtClean="0"/>
              <a:t>Dean Flowers will chair the search committee, and Dr. Larry Crowley will represent the AU Senate on that committee.  Liberal Arts faculty will have several representatives on the search committee.</a:t>
            </a:r>
            <a:endParaRPr lang="en-US" sz="2400" dirty="0"/>
          </a:p>
        </p:txBody>
      </p:sp>
    </p:spTree>
    <p:extLst>
      <p:ext uri="{BB962C8B-B14F-4D97-AF65-F5344CB8AC3E}">
        <p14:creationId xmlns:p14="http://schemas.microsoft.com/office/powerpoint/2010/main" val="378511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Items of Information (Cont’d)</a:t>
            </a:r>
            <a:endParaRPr lang="en-US" dirty="0"/>
          </a:p>
        </p:txBody>
      </p:sp>
      <p:sp>
        <p:nvSpPr>
          <p:cNvPr id="3" name="Content Placeholder 2"/>
          <p:cNvSpPr>
            <a:spLocks noGrp="1"/>
          </p:cNvSpPr>
          <p:nvPr>
            <p:ph idx="1"/>
          </p:nvPr>
        </p:nvSpPr>
        <p:spPr/>
        <p:txBody>
          <a:bodyPr/>
          <a:lstStyle/>
          <a:p>
            <a:r>
              <a:rPr lang="en-US" sz="2800" dirty="0" smtClean="0"/>
              <a:t>The AU Senate Nominating Committee, chaired by Dr. Alice Buchanan, has identified several fine candidates for Secretary-Elect but is still looking for candidates for Chair-Elect.</a:t>
            </a:r>
          </a:p>
          <a:p>
            <a:r>
              <a:rPr lang="en-US" sz="2800" dirty="0" smtClean="0"/>
              <a:t>All candidates will be announced soon.  The election will be held (electronically) in March and our new officers will be announced at the March 19 meeting of the General Faculty. </a:t>
            </a:r>
            <a:endParaRPr lang="en-US" sz="2800" dirty="0"/>
          </a:p>
        </p:txBody>
      </p:sp>
    </p:spTree>
    <p:extLst>
      <p:ext uri="{BB962C8B-B14F-4D97-AF65-F5344CB8AC3E}">
        <p14:creationId xmlns:p14="http://schemas.microsoft.com/office/powerpoint/2010/main" val="3069215591"/>
      </p:ext>
    </p:extLst>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499</TotalTime>
  <Words>769</Words>
  <Application>Microsoft Office PowerPoint</Application>
  <PresentationFormat>On-screen Show (4:3)</PresentationFormat>
  <Paragraphs>53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Blends</vt:lpstr>
      <vt:lpstr>AU Senate Chair’s Report</vt:lpstr>
      <vt:lpstr>AU Senate Officers for 2012-13</vt:lpstr>
      <vt:lpstr>Notes on the Agenda</vt:lpstr>
      <vt:lpstr>Notes on the Agenda (Continued)</vt:lpstr>
      <vt:lpstr>Notes on the Agenda (Continued)</vt:lpstr>
      <vt:lpstr>Items of Information</vt:lpstr>
      <vt:lpstr>Items of Information (Cont’d)</vt:lpstr>
      <vt:lpstr>Items of Information (Cont’d)</vt:lpstr>
      <vt:lpstr>Items of Information (Cont’d)</vt:lpstr>
      <vt:lpstr>Items of Information (Cont’d)</vt:lpstr>
      <vt:lpstr>Items of Information (Cont’d)</vt:lpstr>
      <vt:lpstr>Items of Information (Cont’d)</vt:lpstr>
      <vt:lpstr>Items of Information (Cont’d)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Sauser</dc:creator>
  <cp:lastModifiedBy>Laura Kloberg</cp:lastModifiedBy>
  <cp:revision>45</cp:revision>
  <dcterms:created xsi:type="dcterms:W3CDTF">2012-08-20T19:18:31Z</dcterms:created>
  <dcterms:modified xsi:type="dcterms:W3CDTF">2013-02-12T21:25:30Z</dcterms:modified>
</cp:coreProperties>
</file>