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1"/>
  </p:handoutMasterIdLst>
  <p:sldIdLst>
    <p:sldId id="256" r:id="rId2"/>
    <p:sldId id="257" r:id="rId3"/>
    <p:sldId id="258" r:id="rId4"/>
    <p:sldId id="259" r:id="rId5"/>
    <p:sldId id="260" r:id="rId6"/>
    <p:sldId id="261" r:id="rId7"/>
    <p:sldId id="262" r:id="rId8"/>
    <p:sldId id="263" r:id="rId9"/>
    <p:sldId id="264" r:id="rId10"/>
  </p:sldIdLst>
  <p:sldSz cx="9144000" cy="6858000" type="screen4x3"/>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402"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5455"/>
          </a:xfrm>
          <a:prstGeom prst="rect">
            <a:avLst/>
          </a:prstGeom>
        </p:spPr>
        <p:txBody>
          <a:bodyPr vert="horz" lIns="93497" tIns="46749" rIns="93497" bIns="46749" rtlCol="0"/>
          <a:lstStyle>
            <a:lvl1pPr algn="l">
              <a:defRPr sz="1200"/>
            </a:lvl1pPr>
          </a:lstStyle>
          <a:p>
            <a:endParaRPr lang="en-US"/>
          </a:p>
        </p:txBody>
      </p:sp>
      <p:sp>
        <p:nvSpPr>
          <p:cNvPr id="3" name="Date Placeholder 2"/>
          <p:cNvSpPr>
            <a:spLocks noGrp="1"/>
          </p:cNvSpPr>
          <p:nvPr>
            <p:ph type="dt" sz="quarter" idx="1"/>
          </p:nvPr>
        </p:nvSpPr>
        <p:spPr>
          <a:xfrm>
            <a:off x="3995217" y="0"/>
            <a:ext cx="3056414" cy="465455"/>
          </a:xfrm>
          <a:prstGeom prst="rect">
            <a:avLst/>
          </a:prstGeom>
        </p:spPr>
        <p:txBody>
          <a:bodyPr vert="horz" lIns="93497" tIns="46749" rIns="93497" bIns="46749" rtlCol="0"/>
          <a:lstStyle>
            <a:lvl1pPr algn="r">
              <a:defRPr sz="1200"/>
            </a:lvl1pPr>
          </a:lstStyle>
          <a:p>
            <a:fld id="{97C5977B-43E9-49F0-AE3B-DE8AE8EEA7C5}" type="datetimeFigureOut">
              <a:rPr lang="en-US" smtClean="0"/>
              <a:t>11/26/2012</a:t>
            </a:fld>
            <a:endParaRPr lang="en-US"/>
          </a:p>
        </p:txBody>
      </p:sp>
      <p:sp>
        <p:nvSpPr>
          <p:cNvPr id="4" name="Footer Placeholder 3"/>
          <p:cNvSpPr>
            <a:spLocks noGrp="1"/>
          </p:cNvSpPr>
          <p:nvPr>
            <p:ph type="ftr" sz="quarter" idx="2"/>
          </p:nvPr>
        </p:nvSpPr>
        <p:spPr>
          <a:xfrm>
            <a:off x="0" y="8842029"/>
            <a:ext cx="3056414" cy="465455"/>
          </a:xfrm>
          <a:prstGeom prst="rect">
            <a:avLst/>
          </a:prstGeom>
        </p:spPr>
        <p:txBody>
          <a:bodyPr vert="horz" lIns="93497" tIns="46749" rIns="93497" bIns="46749" rtlCol="0" anchor="b"/>
          <a:lstStyle>
            <a:lvl1pPr algn="l">
              <a:defRPr sz="1200"/>
            </a:lvl1pPr>
          </a:lstStyle>
          <a:p>
            <a:endParaRPr lang="en-US"/>
          </a:p>
        </p:txBody>
      </p:sp>
      <p:sp>
        <p:nvSpPr>
          <p:cNvPr id="5" name="Slide Number Placeholder 4"/>
          <p:cNvSpPr>
            <a:spLocks noGrp="1"/>
          </p:cNvSpPr>
          <p:nvPr>
            <p:ph type="sldNum" sz="quarter" idx="3"/>
          </p:nvPr>
        </p:nvSpPr>
        <p:spPr>
          <a:xfrm>
            <a:off x="3995217" y="8842029"/>
            <a:ext cx="3056414" cy="465455"/>
          </a:xfrm>
          <a:prstGeom prst="rect">
            <a:avLst/>
          </a:prstGeom>
        </p:spPr>
        <p:txBody>
          <a:bodyPr vert="horz" lIns="93497" tIns="46749" rIns="93497" bIns="46749" rtlCol="0" anchor="b"/>
          <a:lstStyle>
            <a:lvl1pPr algn="r">
              <a:defRPr sz="1200"/>
            </a:lvl1pPr>
          </a:lstStyle>
          <a:p>
            <a:fld id="{C7F18D8B-7783-4D61-A167-01FEC68E54FA}" type="slidenum">
              <a:rPr lang="en-US" smtClean="0"/>
              <a:t>‹#›</a:t>
            </a:fld>
            <a:endParaRPr lang="en-US"/>
          </a:p>
        </p:txBody>
      </p:sp>
    </p:spTree>
    <p:extLst>
      <p:ext uri="{BB962C8B-B14F-4D97-AF65-F5344CB8AC3E}">
        <p14:creationId xmlns:p14="http://schemas.microsoft.com/office/powerpoint/2010/main" val="165867682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13C2161-7377-40AD-8F70-66225B7E4757}" type="datetimeFigureOut">
              <a:rPr lang="en-US" smtClean="0"/>
              <a:t>11/26/2012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1A7B-69F2-4FA4-B42E-4F197786E3A6}"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3C2161-7377-40AD-8F70-66225B7E4757}" type="datetimeFigureOut">
              <a:rPr lang="en-US" smtClean="0"/>
              <a:t>11/26/2012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1A7B-69F2-4FA4-B42E-4F197786E3A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13C2161-7377-40AD-8F70-66225B7E4757}" type="datetimeFigureOut">
              <a:rPr lang="en-US" smtClean="0"/>
              <a:t>11/26/2012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1A7B-69F2-4FA4-B42E-4F197786E3A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3C2161-7377-40AD-8F70-66225B7E4757}" type="datetimeFigureOut">
              <a:rPr lang="en-US" smtClean="0"/>
              <a:t>11/26/2012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1A7B-69F2-4FA4-B42E-4F197786E3A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3C2161-7377-40AD-8F70-66225B7E4757}" type="datetimeFigureOut">
              <a:rPr lang="en-US" smtClean="0"/>
              <a:t>11/26/2012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1A7B-69F2-4FA4-B42E-4F197786E3A6}"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13C2161-7377-40AD-8F70-66225B7E4757}" type="datetimeFigureOut">
              <a:rPr lang="en-US" smtClean="0"/>
              <a:t>11/26/2012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901A7B-69F2-4FA4-B42E-4F197786E3A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13C2161-7377-40AD-8F70-66225B7E4757}" type="datetimeFigureOut">
              <a:rPr lang="en-US" smtClean="0"/>
              <a:t>11/26/2012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901A7B-69F2-4FA4-B42E-4F197786E3A6}"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13C2161-7377-40AD-8F70-66225B7E4757}" type="datetimeFigureOut">
              <a:rPr lang="en-US" smtClean="0"/>
              <a:t>11/26/2012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901A7B-69F2-4FA4-B42E-4F197786E3A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3C2161-7377-40AD-8F70-66225B7E4757}" type="datetimeFigureOut">
              <a:rPr lang="en-US" smtClean="0"/>
              <a:t>11/26/2012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901A7B-69F2-4FA4-B42E-4F197786E3A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3C2161-7377-40AD-8F70-66225B7E4757}" type="datetimeFigureOut">
              <a:rPr lang="en-US" smtClean="0"/>
              <a:t>11/26/2012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901A7B-69F2-4FA4-B42E-4F197786E3A6}"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3C2161-7377-40AD-8F70-66225B7E4757}" type="datetimeFigureOut">
              <a:rPr lang="en-US" smtClean="0"/>
              <a:t>11/26/2012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901A7B-69F2-4FA4-B42E-4F197786E3A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213C2161-7377-40AD-8F70-66225B7E4757}" type="datetimeFigureOut">
              <a:rPr lang="en-US" smtClean="0"/>
              <a:t>11/26/2012</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47901A7B-69F2-4FA4-B42E-4F197786E3A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sites.auburn.edu/admin/universitypolicies/Policies/PolicyonClassAttendance.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auburn.edu/academic/provost/pdf/IGR_Report_12-19-2008.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hyperlink" Target="mailto:relihco@auburn.edu"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600" dirty="0" smtClean="0"/>
              <a:t>Early Alert Grade Proposal</a:t>
            </a:r>
            <a:endParaRPr lang="en-US" sz="3600" dirty="0"/>
          </a:p>
        </p:txBody>
      </p:sp>
      <p:sp>
        <p:nvSpPr>
          <p:cNvPr id="3" name="Subtitle 2"/>
          <p:cNvSpPr>
            <a:spLocks noGrp="1"/>
          </p:cNvSpPr>
          <p:nvPr>
            <p:ph type="subTitle" idx="1"/>
          </p:nvPr>
        </p:nvSpPr>
        <p:spPr/>
        <p:txBody>
          <a:bodyPr/>
          <a:lstStyle/>
          <a:p>
            <a:r>
              <a:rPr lang="en-US" dirty="0" smtClean="0"/>
              <a:t>University Senate, November 2012</a:t>
            </a:r>
            <a:endParaRPr lang="en-US" dirty="0"/>
          </a:p>
        </p:txBody>
      </p:sp>
    </p:spTree>
    <p:extLst>
      <p:ext uri="{BB962C8B-B14F-4D97-AF65-F5344CB8AC3E}">
        <p14:creationId xmlns:p14="http://schemas.microsoft.com/office/powerpoint/2010/main" val="28428860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Existing Grading Policy</a:t>
            </a:r>
            <a:endParaRPr lang="en-US" dirty="0"/>
          </a:p>
        </p:txBody>
      </p:sp>
      <p:sp>
        <p:nvSpPr>
          <p:cNvPr id="3" name="Content Placeholder 2"/>
          <p:cNvSpPr>
            <a:spLocks noGrp="1"/>
          </p:cNvSpPr>
          <p:nvPr>
            <p:ph idx="1"/>
          </p:nvPr>
        </p:nvSpPr>
        <p:spPr/>
        <p:txBody>
          <a:bodyPr/>
          <a:lstStyle/>
          <a:p>
            <a:endParaRPr lang="en-US" dirty="0"/>
          </a:p>
          <a:p>
            <a:pPr marL="0" indent="0">
              <a:buNone/>
            </a:pPr>
            <a:r>
              <a:rPr lang="en-US" dirty="0" smtClean="0"/>
              <a:t>“…Instructors </a:t>
            </a:r>
            <a:r>
              <a:rPr lang="en-US" dirty="0"/>
              <a:t>shall determine the policy regarding grading which they feel is best for the course. This policy shall be presented to the class, in writing, at the beginning of the term and will govern the actions of the instructor in the course</a:t>
            </a:r>
            <a:r>
              <a:rPr lang="en-US" dirty="0" smtClean="0"/>
              <a:t>.”</a:t>
            </a:r>
          </a:p>
          <a:p>
            <a:pPr marL="0" indent="0">
              <a:buNone/>
            </a:pPr>
            <a:endParaRPr lang="en-US" dirty="0"/>
          </a:p>
          <a:p>
            <a:pPr marL="0" indent="0">
              <a:buNone/>
            </a:pPr>
            <a:r>
              <a:rPr lang="en-US" sz="1600" dirty="0" smtClean="0"/>
              <a:t>			--from the Auburn University Policy on Class Attendance</a:t>
            </a:r>
          </a:p>
          <a:p>
            <a:pPr marL="0" indent="0">
              <a:buNone/>
            </a:pPr>
            <a:r>
              <a:rPr lang="en-US" sz="1600" dirty="0">
                <a:hlinkClick r:id="rId2"/>
              </a:rPr>
              <a:t>https://</a:t>
            </a:r>
            <a:r>
              <a:rPr lang="en-US" sz="1600" dirty="0" smtClean="0">
                <a:hlinkClick r:id="rId2"/>
              </a:rPr>
              <a:t>sites.auburn.edu/admin/universitypolicies/Policies/PolicyonClassAttendance.pdf</a:t>
            </a:r>
            <a:r>
              <a:rPr lang="en-US" sz="1600" dirty="0" smtClean="0"/>
              <a:t> </a:t>
            </a:r>
            <a:endParaRPr lang="en-US" sz="1600" dirty="0"/>
          </a:p>
        </p:txBody>
      </p:sp>
    </p:spTree>
    <p:extLst>
      <p:ext uri="{BB962C8B-B14F-4D97-AF65-F5344CB8AC3E}">
        <p14:creationId xmlns:p14="http://schemas.microsoft.com/office/powerpoint/2010/main" val="18419212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Problems—</a:t>
            </a:r>
            <a:endParaRPr lang="en-US" dirty="0"/>
          </a:p>
        </p:txBody>
      </p:sp>
      <p:sp>
        <p:nvSpPr>
          <p:cNvPr id="5" name="Content Placeholder 4"/>
          <p:cNvSpPr>
            <a:spLocks noGrp="1"/>
          </p:cNvSpPr>
          <p:nvPr>
            <p:ph idx="1"/>
          </p:nvPr>
        </p:nvSpPr>
        <p:spPr/>
        <p:txBody>
          <a:bodyPr/>
          <a:lstStyle/>
          <a:p>
            <a:pPr>
              <a:buFont typeface="Wingdings" pitchFamily="2" charset="2"/>
              <a:buChar char="Ø"/>
            </a:pPr>
            <a:r>
              <a:rPr lang="en-US" dirty="0"/>
              <a:t> </a:t>
            </a:r>
            <a:r>
              <a:rPr lang="en-US" dirty="0" smtClean="0"/>
              <a:t>Students need feedback on their academic performance.</a:t>
            </a:r>
          </a:p>
          <a:p>
            <a:pPr>
              <a:buFont typeface="Wingdings" pitchFamily="2" charset="2"/>
              <a:buChar char="Ø"/>
            </a:pPr>
            <a:endParaRPr lang="en-US" dirty="0"/>
          </a:p>
          <a:p>
            <a:pPr>
              <a:buFont typeface="Wingdings" pitchFamily="2" charset="2"/>
              <a:buChar char="Ø"/>
            </a:pPr>
            <a:r>
              <a:rPr lang="en-US" dirty="0" smtClean="0"/>
              <a:t>First-year students in particular need feedback to help them adjust to the complexities of college-level academic work.</a:t>
            </a:r>
          </a:p>
          <a:p>
            <a:pPr>
              <a:buFont typeface="Wingdings" pitchFamily="2" charset="2"/>
              <a:buChar char="Ø"/>
            </a:pPr>
            <a:endParaRPr lang="en-US" dirty="0"/>
          </a:p>
          <a:p>
            <a:pPr>
              <a:buFont typeface="Wingdings" pitchFamily="2" charset="2"/>
              <a:buChar char="Ø"/>
            </a:pPr>
            <a:r>
              <a:rPr lang="en-US" dirty="0" smtClean="0"/>
              <a:t>Students may need a “push” to get them to take advantage of a professor’s office hours, tutoring, or other services they may need to help them succeed academically</a:t>
            </a:r>
            <a:endParaRPr lang="en-US" dirty="0"/>
          </a:p>
        </p:txBody>
      </p:sp>
    </p:spTree>
    <p:extLst>
      <p:ext uri="{BB962C8B-B14F-4D97-AF65-F5344CB8AC3E}">
        <p14:creationId xmlns:p14="http://schemas.microsoft.com/office/powerpoint/2010/main" val="20548182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600" dirty="0" smtClean="0"/>
              <a:t>Results of Poor Academic Performance in the First </a:t>
            </a:r>
            <a:r>
              <a:rPr lang="en-US" sz="2600" dirty="0"/>
              <a:t>Y</a:t>
            </a:r>
            <a:r>
              <a:rPr lang="en-US" sz="2600" dirty="0" smtClean="0"/>
              <a:t>ear</a:t>
            </a:r>
            <a:endParaRPr lang="en-US" sz="2600" dirty="0"/>
          </a:p>
        </p:txBody>
      </p:sp>
      <p:sp>
        <p:nvSpPr>
          <p:cNvPr id="3" name="Content Placeholder 2"/>
          <p:cNvSpPr>
            <a:spLocks noGrp="1"/>
          </p:cNvSpPr>
          <p:nvPr>
            <p:ph idx="1"/>
          </p:nvPr>
        </p:nvSpPr>
        <p:spPr/>
        <p:txBody>
          <a:bodyPr/>
          <a:lstStyle/>
          <a:p>
            <a:pPr>
              <a:buFont typeface="Wingdings" pitchFamily="2" charset="2"/>
              <a:buChar char="Ø"/>
            </a:pPr>
            <a:r>
              <a:rPr lang="en-US" dirty="0" smtClean="0"/>
              <a:t> Being placed on Academic Warning</a:t>
            </a:r>
          </a:p>
          <a:p>
            <a:pPr>
              <a:buFont typeface="Wingdings" pitchFamily="2" charset="2"/>
              <a:buChar char="Ø"/>
            </a:pPr>
            <a:r>
              <a:rPr lang="en-US" dirty="0"/>
              <a:t> </a:t>
            </a:r>
            <a:r>
              <a:rPr lang="en-US" dirty="0" smtClean="0"/>
              <a:t>Undermined confidence in ability to succeed at Auburn</a:t>
            </a:r>
          </a:p>
          <a:p>
            <a:pPr>
              <a:buFont typeface="Wingdings" pitchFamily="2" charset="2"/>
              <a:buChar char="Ø"/>
            </a:pPr>
            <a:r>
              <a:rPr lang="en-US" dirty="0"/>
              <a:t> </a:t>
            </a:r>
            <a:r>
              <a:rPr lang="en-US" dirty="0" smtClean="0"/>
              <a:t>A deep hole it may be very hard to dig out of</a:t>
            </a:r>
          </a:p>
          <a:p>
            <a:pPr>
              <a:buFont typeface="Wingdings" pitchFamily="2" charset="2"/>
              <a:buChar char="Ø"/>
            </a:pPr>
            <a:r>
              <a:rPr lang="en-US" dirty="0"/>
              <a:t> </a:t>
            </a:r>
            <a:r>
              <a:rPr lang="en-US" dirty="0" smtClean="0"/>
              <a:t>4-year graduation rate: 42%</a:t>
            </a:r>
          </a:p>
          <a:p>
            <a:pPr>
              <a:buFont typeface="Wingdings" pitchFamily="2" charset="2"/>
              <a:buChar char="Ø"/>
            </a:pPr>
            <a:r>
              <a:rPr lang="en-US" dirty="0" smtClean="0"/>
              <a:t> 6-year graduation rate: 68%</a:t>
            </a:r>
          </a:p>
          <a:p>
            <a:pPr>
              <a:buFont typeface="Wingdings" pitchFamily="2" charset="2"/>
              <a:buChar char="Ø"/>
            </a:pPr>
            <a:endParaRPr lang="en-US" dirty="0" smtClean="0"/>
          </a:p>
          <a:p>
            <a:pPr>
              <a:buFont typeface="Wingdings" pitchFamily="2" charset="2"/>
              <a:buChar char="Ø"/>
            </a:pPr>
            <a:r>
              <a:rPr lang="en-US" dirty="0" smtClean="0"/>
              <a:t>The Improved Graduation Rates Task Force Report (2008) noted the importance of midterm grades in establishing an early alert system that would provide for intervention with at-risk students.</a:t>
            </a:r>
            <a:r>
              <a:rPr lang="en-US" sz="1600" dirty="0" smtClean="0"/>
              <a:t> </a:t>
            </a:r>
          </a:p>
          <a:p>
            <a:pPr>
              <a:buFont typeface="Wingdings" pitchFamily="2" charset="2"/>
              <a:buChar char="Ø"/>
            </a:pPr>
            <a:r>
              <a:rPr lang="en-US" sz="1600" dirty="0" smtClean="0">
                <a:hlinkClick r:id="rId2"/>
              </a:rPr>
              <a:t>http</a:t>
            </a:r>
            <a:r>
              <a:rPr lang="en-US" sz="1600" dirty="0">
                <a:hlinkClick r:id="rId2"/>
              </a:rPr>
              <a:t>://www.auburn.edu/academic/provost/pdf/IGR_Report_12-19-2008.pdf</a:t>
            </a:r>
            <a:r>
              <a:rPr lang="en-US" sz="1600" dirty="0"/>
              <a:t> </a:t>
            </a:r>
          </a:p>
        </p:txBody>
      </p:sp>
    </p:spTree>
    <p:extLst>
      <p:ext uri="{BB962C8B-B14F-4D97-AF65-F5344CB8AC3E}">
        <p14:creationId xmlns:p14="http://schemas.microsoft.com/office/powerpoint/2010/main" val="4773148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our peers do…</a:t>
            </a:r>
            <a:endParaRPr lang="en-US" dirty="0"/>
          </a:p>
        </p:txBody>
      </p:sp>
      <p:graphicFrame>
        <p:nvGraphicFramePr>
          <p:cNvPr id="11" name="Content Placeholder 10"/>
          <p:cNvGraphicFramePr>
            <a:graphicFrameLocks noGrp="1"/>
          </p:cNvGraphicFramePr>
          <p:nvPr>
            <p:ph sz="half" idx="4294967295"/>
            <p:extLst>
              <p:ext uri="{D42A27DB-BD31-4B8C-83A1-F6EECF244321}">
                <p14:modId xmlns:p14="http://schemas.microsoft.com/office/powerpoint/2010/main" val="2675030763"/>
              </p:ext>
            </p:extLst>
          </p:nvPr>
        </p:nvGraphicFramePr>
        <p:xfrm>
          <a:off x="533400" y="1676400"/>
          <a:ext cx="8001000" cy="4227160"/>
        </p:xfrm>
        <a:graphic>
          <a:graphicData uri="http://schemas.openxmlformats.org/drawingml/2006/table">
            <a:tbl>
              <a:tblPr firstRow="1" bandRow="1">
                <a:tableStyleId>{69CF1AB2-1976-4502-BF36-3FF5EA218861}</a:tableStyleId>
              </a:tblPr>
              <a:tblGrid>
                <a:gridCol w="4000500"/>
                <a:gridCol w="4000500"/>
              </a:tblGrid>
              <a:tr h="457200">
                <a:tc>
                  <a:txBody>
                    <a:bodyPr/>
                    <a:lstStyle/>
                    <a:p>
                      <a:r>
                        <a:rPr lang="en-US" sz="1200" b="1" dirty="0" smtClean="0"/>
                        <a:t>University of Alabama</a:t>
                      </a:r>
                      <a:endParaRPr lang="en-US" sz="1200" b="1" dirty="0"/>
                    </a:p>
                  </a:txBody>
                  <a:tcPr/>
                </a:tc>
                <a:tc>
                  <a:txBody>
                    <a:bodyPr/>
                    <a:lstStyle/>
                    <a:p>
                      <a:r>
                        <a:rPr lang="en-US" sz="1200" b="1" dirty="0" smtClean="0"/>
                        <a:t>Midterm grades required</a:t>
                      </a:r>
                      <a:r>
                        <a:rPr lang="en-US" sz="1200" b="1" baseline="0" dirty="0" smtClean="0"/>
                        <a:t> in 100- &amp; 200-level courses</a:t>
                      </a:r>
                      <a:endParaRPr lang="en-US" sz="1200" b="1" dirty="0"/>
                    </a:p>
                  </a:txBody>
                  <a:tcPr/>
                </a:tc>
              </a:tr>
              <a:tr h="533400">
                <a:tc>
                  <a:txBody>
                    <a:bodyPr/>
                    <a:lstStyle/>
                    <a:p>
                      <a:r>
                        <a:rPr lang="en-US" sz="1200" b="1" dirty="0" smtClean="0"/>
                        <a:t>University of Arkansas</a:t>
                      </a:r>
                      <a:endParaRPr lang="en-US" sz="1200" b="1" dirty="0"/>
                    </a:p>
                  </a:txBody>
                  <a:tcPr/>
                </a:tc>
                <a:tc>
                  <a:txBody>
                    <a:bodyPr/>
                    <a:lstStyle/>
                    <a:p>
                      <a:r>
                        <a:rPr lang="en-US" sz="1200" b="1" dirty="0" smtClean="0"/>
                        <a:t>Midterm grades required for 1000- &amp; 2000-level classes, approx. 2 weeks prior to midterm date.</a:t>
                      </a:r>
                      <a:endParaRPr lang="en-US" sz="1200" b="1" dirty="0"/>
                    </a:p>
                  </a:txBody>
                  <a:tcPr/>
                </a:tc>
              </a:tr>
              <a:tr h="381000">
                <a:tc>
                  <a:txBody>
                    <a:bodyPr/>
                    <a:lstStyle/>
                    <a:p>
                      <a:r>
                        <a:rPr lang="en-US" sz="1200" b="1" dirty="0" smtClean="0"/>
                        <a:t>Clemson</a:t>
                      </a:r>
                      <a:r>
                        <a:rPr lang="en-US" sz="1200" b="1" baseline="0" dirty="0" smtClean="0"/>
                        <a:t> University</a:t>
                      </a:r>
                      <a:endParaRPr lang="en-US" sz="1200" b="1" dirty="0"/>
                    </a:p>
                  </a:txBody>
                  <a:tcPr/>
                </a:tc>
                <a:tc>
                  <a:txBody>
                    <a:bodyPr/>
                    <a:lstStyle/>
                    <a:p>
                      <a:r>
                        <a:rPr lang="en-US" sz="1200" b="1" dirty="0" smtClean="0"/>
                        <a:t>Faculty</a:t>
                      </a:r>
                      <a:r>
                        <a:rPr lang="en-US" sz="1200" b="1" baseline="0" dirty="0" smtClean="0"/>
                        <a:t> encouraged to provide </a:t>
                      </a:r>
                      <a:r>
                        <a:rPr lang="en-US" sz="1200" b="1" dirty="0" smtClean="0"/>
                        <a:t>freshmen with midterm</a:t>
                      </a:r>
                      <a:r>
                        <a:rPr lang="en-US" sz="1200" b="1" baseline="0" dirty="0" smtClean="0"/>
                        <a:t> grades</a:t>
                      </a:r>
                      <a:endParaRPr lang="en-US" sz="1200" b="1" dirty="0"/>
                    </a:p>
                  </a:txBody>
                  <a:tcPr/>
                </a:tc>
              </a:tr>
              <a:tr h="381000">
                <a:tc>
                  <a:txBody>
                    <a:bodyPr/>
                    <a:lstStyle/>
                    <a:p>
                      <a:r>
                        <a:rPr lang="en-US" sz="1200" b="1" dirty="0" smtClean="0"/>
                        <a:t>University of Georgia</a:t>
                      </a:r>
                      <a:endParaRPr lang="en-US" sz="1200" b="1" dirty="0"/>
                    </a:p>
                  </a:txBody>
                  <a:tcPr/>
                </a:tc>
                <a:tc>
                  <a:txBody>
                    <a:bodyPr/>
                    <a:lstStyle/>
                    <a:p>
                      <a:r>
                        <a:rPr lang="en-US" sz="1200" b="1" dirty="0" smtClean="0"/>
                        <a:t>Faculty are requested to report midterm grades by one day prior to midterm</a:t>
                      </a:r>
                      <a:endParaRPr lang="en-US" sz="1200" b="1" dirty="0"/>
                    </a:p>
                  </a:txBody>
                  <a:tcPr/>
                </a:tc>
              </a:tr>
              <a:tr h="381000">
                <a:tc>
                  <a:txBody>
                    <a:bodyPr/>
                    <a:lstStyle/>
                    <a:p>
                      <a:r>
                        <a:rPr lang="en-US" sz="1200" b="1" dirty="0" smtClean="0"/>
                        <a:t>LSU</a:t>
                      </a:r>
                      <a:endParaRPr lang="en-US" sz="1200" b="1" dirty="0"/>
                    </a:p>
                  </a:txBody>
                  <a:tcPr/>
                </a:tc>
                <a:tc>
                  <a:txBody>
                    <a:bodyPr/>
                    <a:lstStyle/>
                    <a:p>
                      <a:r>
                        <a:rPr lang="en-US" sz="1200" b="1" dirty="0" smtClean="0"/>
                        <a:t>Midterm</a:t>
                      </a:r>
                      <a:r>
                        <a:rPr lang="en-US" sz="1200" b="1" baseline="0" dirty="0" smtClean="0"/>
                        <a:t> grades reported for all students online</a:t>
                      </a:r>
                      <a:endParaRPr lang="en-US" sz="1200" b="1" dirty="0"/>
                    </a:p>
                  </a:txBody>
                  <a:tcPr/>
                </a:tc>
              </a:tr>
              <a:tr h="381000">
                <a:tc>
                  <a:txBody>
                    <a:bodyPr/>
                    <a:lstStyle/>
                    <a:p>
                      <a:r>
                        <a:rPr lang="en-US" sz="1200" b="1" dirty="0" smtClean="0"/>
                        <a:t>Mississippi</a:t>
                      </a:r>
                      <a:r>
                        <a:rPr lang="en-US" sz="1200" b="1" baseline="0" dirty="0" smtClean="0"/>
                        <a:t> </a:t>
                      </a:r>
                      <a:r>
                        <a:rPr lang="en-US" sz="1200" b="1" dirty="0" smtClean="0"/>
                        <a:t>State University</a:t>
                      </a:r>
                      <a:endParaRPr lang="en-US" sz="1200" b="1" dirty="0"/>
                    </a:p>
                  </a:txBody>
                  <a:tcPr/>
                </a:tc>
                <a:tc>
                  <a:txBody>
                    <a:bodyPr/>
                    <a:lstStyle/>
                    <a:p>
                      <a:r>
                        <a:rPr lang="en-US" sz="1200" b="1" dirty="0" smtClean="0"/>
                        <a:t>Encouraged, but not required, for </a:t>
                      </a:r>
                      <a:r>
                        <a:rPr lang="en-US" sz="1200" b="1" smtClean="0"/>
                        <a:t>all</a:t>
                      </a:r>
                      <a:r>
                        <a:rPr lang="en-US" sz="1200" b="1" baseline="0" smtClean="0"/>
                        <a:t> students</a:t>
                      </a:r>
                      <a:endParaRPr lang="en-US" sz="1200" b="1" dirty="0"/>
                    </a:p>
                  </a:txBody>
                  <a:tcPr/>
                </a:tc>
              </a:tr>
              <a:tr h="457200">
                <a:tc>
                  <a:txBody>
                    <a:bodyPr/>
                    <a:lstStyle/>
                    <a:p>
                      <a:r>
                        <a:rPr lang="en-US" sz="1200" b="1" dirty="0" smtClean="0"/>
                        <a:t>University of Missouri</a:t>
                      </a:r>
                      <a:endParaRPr lang="en-US" sz="1200" b="1" dirty="0"/>
                    </a:p>
                  </a:txBody>
                  <a:tcPr/>
                </a:tc>
                <a:tc>
                  <a:txBody>
                    <a:bodyPr/>
                    <a:lstStyle/>
                    <a:p>
                      <a:r>
                        <a:rPr lang="en-US" sz="1200" b="1" dirty="0" smtClean="0"/>
                        <a:t>Midterm grades not required</a:t>
                      </a:r>
                      <a:endParaRPr lang="en-US" sz="1200" b="1" dirty="0"/>
                    </a:p>
                  </a:txBody>
                  <a:tcPr/>
                </a:tc>
              </a:tr>
              <a:tr h="457200">
                <a:tc>
                  <a:txBody>
                    <a:bodyPr/>
                    <a:lstStyle/>
                    <a:p>
                      <a:r>
                        <a:rPr lang="en-US" sz="1200" b="1" dirty="0" smtClean="0"/>
                        <a:t>University of South Carolina</a:t>
                      </a:r>
                      <a:endParaRPr lang="en-US" sz="1200" b="1" dirty="0"/>
                    </a:p>
                  </a:txBody>
                  <a:tcPr/>
                </a:tc>
                <a:tc>
                  <a:txBody>
                    <a:bodyPr/>
                    <a:lstStyle/>
                    <a:p>
                      <a:r>
                        <a:rPr lang="en-US" sz="1200" b="1" dirty="0" smtClean="0"/>
                        <a:t>Midterm grades not required</a:t>
                      </a:r>
                      <a:endParaRPr lang="en-US" sz="1200" b="1" dirty="0"/>
                    </a:p>
                  </a:txBody>
                  <a:tcPr/>
                </a:tc>
              </a:tr>
              <a:tr h="645760">
                <a:tc>
                  <a:txBody>
                    <a:bodyPr/>
                    <a:lstStyle/>
                    <a:p>
                      <a:r>
                        <a:rPr lang="en-US" sz="1200" b="1" kern="1200" dirty="0" smtClean="0">
                          <a:solidFill>
                            <a:schemeClr val="dk1"/>
                          </a:solidFill>
                          <a:effectLst/>
                          <a:latin typeface="+mn-lt"/>
                          <a:ea typeface="+mn-ea"/>
                          <a:cs typeface="+mn-cs"/>
                        </a:rPr>
                        <a:t>Texas A&amp;M</a:t>
                      </a:r>
                      <a:endParaRPr lang="en-US" sz="1200" b="1" dirty="0"/>
                    </a:p>
                  </a:txBody>
                  <a:tcPr/>
                </a:tc>
                <a:tc>
                  <a:txBody>
                    <a:bodyPr/>
                    <a:lstStyle/>
                    <a:p>
                      <a:pPr lvl="0"/>
                      <a:r>
                        <a:rPr lang="en-US" sz="1200" b="1" kern="1200" dirty="0" smtClean="0">
                          <a:solidFill>
                            <a:schemeClr val="dk1"/>
                          </a:solidFill>
                          <a:effectLst/>
                          <a:latin typeface="+mn-lt"/>
                          <a:ea typeface="+mn-ea"/>
                          <a:cs typeface="+mn-cs"/>
                        </a:rPr>
                        <a:t>Faculty report midterm</a:t>
                      </a:r>
                      <a:r>
                        <a:rPr lang="en-US" sz="1200" b="1" kern="1200" baseline="0" dirty="0" smtClean="0">
                          <a:solidFill>
                            <a:schemeClr val="dk1"/>
                          </a:solidFill>
                          <a:effectLst/>
                          <a:latin typeface="+mn-lt"/>
                          <a:ea typeface="+mn-ea"/>
                          <a:cs typeface="+mn-cs"/>
                        </a:rPr>
                        <a:t> </a:t>
                      </a:r>
                      <a:r>
                        <a:rPr lang="en-US" sz="1200" b="1" kern="1200" dirty="0" smtClean="0">
                          <a:solidFill>
                            <a:schemeClr val="dk1"/>
                          </a:solidFill>
                          <a:effectLst/>
                          <a:latin typeface="+mn-lt"/>
                          <a:ea typeface="+mn-ea"/>
                          <a:cs typeface="+mn-cs"/>
                        </a:rPr>
                        <a:t>grades for students with &lt; 30 hours, students &lt;2.0 GPA, student athletes, and students in language assistance programs</a:t>
                      </a:r>
                    </a:p>
                  </a:txBody>
                  <a:tcPr/>
                </a:tc>
              </a:tr>
            </a:tbl>
          </a:graphicData>
        </a:graphic>
      </p:graphicFrame>
    </p:spTree>
    <p:extLst>
      <p:ext uri="{BB962C8B-B14F-4D97-AF65-F5344CB8AC3E}">
        <p14:creationId xmlns:p14="http://schemas.microsoft.com/office/powerpoint/2010/main" val="3875899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Process thus far…</a:t>
            </a:r>
            <a:endParaRPr lang="en-US" dirty="0"/>
          </a:p>
        </p:txBody>
      </p:sp>
      <p:sp>
        <p:nvSpPr>
          <p:cNvPr id="3" name="Content Placeholder 2"/>
          <p:cNvSpPr>
            <a:spLocks noGrp="1"/>
          </p:cNvSpPr>
          <p:nvPr>
            <p:ph idx="1"/>
          </p:nvPr>
        </p:nvSpPr>
        <p:spPr/>
        <p:txBody>
          <a:bodyPr>
            <a:normAutofit fontScale="92500" lnSpcReduction="10000"/>
          </a:bodyPr>
          <a:lstStyle/>
          <a:p>
            <a:pPr>
              <a:buFont typeface="Wingdings" pitchFamily="2" charset="2"/>
              <a:buChar char="Ø"/>
            </a:pPr>
            <a:r>
              <a:rPr lang="en-US" dirty="0"/>
              <a:t>Improved </a:t>
            </a:r>
            <a:r>
              <a:rPr lang="en-US" dirty="0" smtClean="0"/>
              <a:t>Graduation </a:t>
            </a:r>
            <a:r>
              <a:rPr lang="en-US" dirty="0"/>
              <a:t>Rates Task Force Report (2008</a:t>
            </a:r>
            <a:r>
              <a:rPr lang="en-US" dirty="0" smtClean="0"/>
              <a:t>)</a:t>
            </a:r>
          </a:p>
          <a:p>
            <a:pPr lvl="1">
              <a:buFont typeface="Wingdings" pitchFamily="2" charset="2"/>
              <a:buChar char="Ø"/>
            </a:pPr>
            <a:r>
              <a:rPr lang="en-US" dirty="0" smtClean="0"/>
              <a:t>Identified an early alert system (including midterm grade reporting) as a best practice to aid in student retention and graduation</a:t>
            </a:r>
          </a:p>
          <a:p>
            <a:pPr>
              <a:buFont typeface="Wingdings" pitchFamily="2" charset="2"/>
              <a:buChar char="Ø"/>
            </a:pPr>
            <a:r>
              <a:rPr lang="en-US" dirty="0" smtClean="0"/>
              <a:t>Midterm Pilot Project (2010-11)</a:t>
            </a:r>
            <a:endParaRPr lang="en-US" dirty="0"/>
          </a:p>
          <a:p>
            <a:pPr lvl="1">
              <a:buFont typeface="Wingdings" pitchFamily="2" charset="2"/>
              <a:buChar char="Ø"/>
            </a:pPr>
            <a:r>
              <a:rPr lang="en-US" dirty="0" smtClean="0"/>
              <a:t>Explored assigning midterm grades</a:t>
            </a:r>
            <a:r>
              <a:rPr lang="en-US" dirty="0"/>
              <a:t> in Banner</a:t>
            </a:r>
            <a:r>
              <a:rPr lang="en-US" dirty="0" smtClean="0"/>
              <a:t> for students earning D/F grades in selected core Biology, Math, and History courses; midterm grades also assigned for students in First-Year Seminar (UNIV) classes. Follow-up provided by Educational Support Services &amp; Undergraduate Advising/Counseling Center, and instructors</a:t>
            </a:r>
            <a:endParaRPr lang="en-US" dirty="0"/>
          </a:p>
          <a:p>
            <a:pPr>
              <a:buFont typeface="Wingdings" pitchFamily="2" charset="2"/>
              <a:buChar char="Ø"/>
            </a:pPr>
            <a:r>
              <a:rPr lang="en-US" dirty="0" smtClean="0"/>
              <a:t>Academic Affairs Committee (summer 2012)</a:t>
            </a:r>
            <a:endParaRPr lang="en-US" dirty="0"/>
          </a:p>
          <a:p>
            <a:pPr lvl="1">
              <a:buFont typeface="Wingdings" pitchFamily="2" charset="2"/>
              <a:buChar char="Ø"/>
            </a:pPr>
            <a:r>
              <a:rPr lang="en-US" dirty="0" smtClean="0"/>
              <a:t>Considered policy options and made a recommendation to the Senate leadership. </a:t>
            </a:r>
          </a:p>
          <a:p>
            <a:pPr>
              <a:buFont typeface="Wingdings" pitchFamily="2" charset="2"/>
              <a:buChar char="Ø"/>
            </a:pPr>
            <a:r>
              <a:rPr lang="en-US" dirty="0" smtClean="0"/>
              <a:t>Core Curriculum and General Studies Committee (fall 2012) </a:t>
            </a:r>
          </a:p>
          <a:p>
            <a:pPr lvl="1">
              <a:buFont typeface="Wingdings" pitchFamily="2" charset="2"/>
              <a:buChar char="Ø"/>
            </a:pPr>
            <a:r>
              <a:rPr lang="en-US" dirty="0" smtClean="0"/>
              <a:t>Asked by the Senate leadership to review the proposal and make a recommendation to the Senate. </a:t>
            </a:r>
            <a:endParaRPr lang="en-US" dirty="0"/>
          </a:p>
        </p:txBody>
      </p:sp>
    </p:spTree>
    <p:extLst>
      <p:ext uri="{BB962C8B-B14F-4D97-AF65-F5344CB8AC3E}">
        <p14:creationId xmlns:p14="http://schemas.microsoft.com/office/powerpoint/2010/main" val="26540944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Proposed Policy</a:t>
            </a:r>
            <a:endParaRPr lang="en-US" dirty="0"/>
          </a:p>
        </p:txBody>
      </p:sp>
      <p:sp>
        <p:nvSpPr>
          <p:cNvPr id="3" name="Content Placeholder 2"/>
          <p:cNvSpPr>
            <a:spLocks noGrp="1"/>
          </p:cNvSpPr>
          <p:nvPr>
            <p:ph idx="1"/>
          </p:nvPr>
        </p:nvSpPr>
        <p:spPr>
          <a:xfrm>
            <a:off x="457200" y="2362200"/>
            <a:ext cx="8229600" cy="4114800"/>
          </a:xfrm>
        </p:spPr>
        <p:txBody>
          <a:bodyPr/>
          <a:lstStyle/>
          <a:p>
            <a:r>
              <a:rPr lang="en-US" b="1" dirty="0"/>
              <a:t>In order to facilitate the adjustment of students to the rigors of Auburn University course work, faculty teaching core courses must record in Banner an early alert grade for all students enrolled in those classes one week prior to midterm. This process will permit students to seek tutoring or take other action before the midterm drop deadline.</a:t>
            </a:r>
            <a:endParaRPr lang="en-US" dirty="0"/>
          </a:p>
          <a:p>
            <a:endParaRPr lang="en-US" dirty="0"/>
          </a:p>
        </p:txBody>
      </p:sp>
    </p:spTree>
    <p:extLst>
      <p:ext uri="{BB962C8B-B14F-4D97-AF65-F5344CB8AC3E}">
        <p14:creationId xmlns:p14="http://schemas.microsoft.com/office/powerpoint/2010/main" val="19246271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Three Important Parts of the Proposed </a:t>
            </a:r>
            <a:r>
              <a:rPr lang="en-US" sz="3200" dirty="0"/>
              <a:t>P</a:t>
            </a:r>
            <a:r>
              <a:rPr lang="en-US" sz="3200" dirty="0" smtClean="0"/>
              <a:t>olicy</a:t>
            </a:r>
            <a:endParaRPr lang="en-US" sz="3200" dirty="0"/>
          </a:p>
        </p:txBody>
      </p:sp>
      <p:sp>
        <p:nvSpPr>
          <p:cNvPr id="4" name="Content Placeholder 3"/>
          <p:cNvSpPr>
            <a:spLocks noGrp="1"/>
          </p:cNvSpPr>
          <p:nvPr>
            <p:ph sz="half" idx="1"/>
          </p:nvPr>
        </p:nvSpPr>
        <p:spPr>
          <a:solidFill>
            <a:schemeClr val="bg1"/>
          </a:solidFill>
        </p:spPr>
        <p:txBody>
          <a:bodyPr>
            <a:normAutofit fontScale="92500" lnSpcReduction="10000"/>
          </a:bodyPr>
          <a:lstStyle/>
          <a:p>
            <a:r>
              <a:rPr lang="en-US" sz="2400" dirty="0">
                <a:solidFill>
                  <a:schemeClr val="bg1">
                    <a:lumMod val="65000"/>
                  </a:schemeClr>
                </a:solidFill>
              </a:rPr>
              <a:t>In order to facilitate the adjustment of students to the rigors of Auburn University course work, faculty teaching </a:t>
            </a:r>
            <a:r>
              <a:rPr lang="en-US" sz="2400" b="1" dirty="0">
                <a:solidFill>
                  <a:schemeClr val="tx2"/>
                </a:solidFill>
              </a:rPr>
              <a:t>core courses </a:t>
            </a:r>
            <a:r>
              <a:rPr lang="en-US" sz="2400" dirty="0">
                <a:solidFill>
                  <a:schemeClr val="bg1">
                    <a:lumMod val="65000"/>
                  </a:schemeClr>
                </a:solidFill>
              </a:rPr>
              <a:t>must record </a:t>
            </a:r>
            <a:r>
              <a:rPr lang="en-US" sz="2400" b="1" dirty="0">
                <a:solidFill>
                  <a:schemeClr val="accent2">
                    <a:lumMod val="50000"/>
                  </a:schemeClr>
                </a:solidFill>
              </a:rPr>
              <a:t>in Banner</a:t>
            </a:r>
            <a:r>
              <a:rPr lang="en-US" sz="2400" dirty="0">
                <a:solidFill>
                  <a:schemeClr val="accent2">
                    <a:lumMod val="50000"/>
                  </a:schemeClr>
                </a:solidFill>
              </a:rPr>
              <a:t> </a:t>
            </a:r>
            <a:r>
              <a:rPr lang="en-US" sz="2400" dirty="0">
                <a:solidFill>
                  <a:schemeClr val="bg1">
                    <a:lumMod val="65000"/>
                  </a:schemeClr>
                </a:solidFill>
              </a:rPr>
              <a:t>an early alert grade for all students enrolled in those classes </a:t>
            </a:r>
            <a:r>
              <a:rPr lang="en-US" sz="2400" b="1" dirty="0">
                <a:solidFill>
                  <a:schemeClr val="accent6">
                    <a:lumMod val="75000"/>
                  </a:schemeClr>
                </a:solidFill>
              </a:rPr>
              <a:t>one week prior to midterm</a:t>
            </a:r>
            <a:r>
              <a:rPr lang="en-US" sz="2400" dirty="0">
                <a:solidFill>
                  <a:schemeClr val="bg1">
                    <a:lumMod val="65000"/>
                  </a:schemeClr>
                </a:solidFill>
              </a:rPr>
              <a:t>. This process will permit students to seek tutoring or take other action before the midterm drop deadline</a:t>
            </a:r>
            <a:r>
              <a:rPr lang="en-US" dirty="0"/>
              <a:t>.</a:t>
            </a:r>
          </a:p>
          <a:p>
            <a:endParaRPr lang="en-US" dirty="0"/>
          </a:p>
        </p:txBody>
      </p:sp>
      <p:sp>
        <p:nvSpPr>
          <p:cNvPr id="5" name="Content Placeholder 4"/>
          <p:cNvSpPr>
            <a:spLocks noGrp="1"/>
          </p:cNvSpPr>
          <p:nvPr>
            <p:ph sz="half" idx="2"/>
          </p:nvPr>
        </p:nvSpPr>
        <p:spPr/>
        <p:txBody>
          <a:bodyPr>
            <a:normAutofit fontScale="92500" lnSpcReduction="10000"/>
          </a:bodyPr>
          <a:lstStyle/>
          <a:p>
            <a:pPr marL="0" indent="0">
              <a:buNone/>
            </a:pPr>
            <a:r>
              <a:rPr lang="en-US" dirty="0" smtClean="0">
                <a:solidFill>
                  <a:schemeClr val="tx2"/>
                </a:solidFill>
              </a:rPr>
              <a:t>  </a:t>
            </a:r>
            <a:r>
              <a:rPr lang="en-US" b="1" u="sng" dirty="0" smtClean="0">
                <a:solidFill>
                  <a:schemeClr val="tx2"/>
                </a:solidFill>
              </a:rPr>
              <a:t>Core courses</a:t>
            </a:r>
            <a:r>
              <a:rPr lang="en-US" b="1" dirty="0" smtClean="0">
                <a:solidFill>
                  <a:schemeClr val="tx2"/>
                </a:solidFill>
              </a:rPr>
              <a:t> </a:t>
            </a:r>
            <a:r>
              <a:rPr lang="en-US" dirty="0" smtClean="0"/>
              <a:t>because of the likelihood of early career students enrolled in them</a:t>
            </a:r>
          </a:p>
          <a:p>
            <a:pPr marL="0" indent="0">
              <a:buNone/>
            </a:pPr>
            <a:r>
              <a:rPr lang="en-US" dirty="0" smtClean="0">
                <a:solidFill>
                  <a:schemeClr val="accent2">
                    <a:lumMod val="50000"/>
                  </a:schemeClr>
                </a:solidFill>
              </a:rPr>
              <a:t>  </a:t>
            </a:r>
            <a:r>
              <a:rPr lang="en-US" b="1" u="sng" dirty="0" smtClean="0">
                <a:solidFill>
                  <a:schemeClr val="accent2">
                    <a:lumMod val="50000"/>
                  </a:schemeClr>
                </a:solidFill>
              </a:rPr>
              <a:t>In Banner</a:t>
            </a:r>
            <a:r>
              <a:rPr lang="en-US" dirty="0" smtClean="0">
                <a:solidFill>
                  <a:schemeClr val="accent2">
                    <a:lumMod val="50000"/>
                  </a:schemeClr>
                </a:solidFill>
              </a:rPr>
              <a:t> </a:t>
            </a:r>
            <a:r>
              <a:rPr lang="en-US" dirty="0" smtClean="0"/>
              <a:t>so that reports may be run and shared with those who will follow-up with students.</a:t>
            </a:r>
          </a:p>
          <a:p>
            <a:endParaRPr lang="en-US" dirty="0"/>
          </a:p>
          <a:p>
            <a:pPr marL="0" indent="0">
              <a:buNone/>
            </a:pPr>
            <a:r>
              <a:rPr lang="en-US" dirty="0" smtClean="0">
                <a:solidFill>
                  <a:schemeClr val="accent6">
                    <a:lumMod val="75000"/>
                  </a:schemeClr>
                </a:solidFill>
              </a:rPr>
              <a:t>  </a:t>
            </a:r>
            <a:r>
              <a:rPr lang="en-US" b="1" u="sng" dirty="0" smtClean="0">
                <a:solidFill>
                  <a:schemeClr val="accent6">
                    <a:lumMod val="75000"/>
                  </a:schemeClr>
                </a:solidFill>
              </a:rPr>
              <a:t>One week prior</a:t>
            </a:r>
            <a:r>
              <a:rPr lang="en-US" dirty="0" smtClean="0">
                <a:solidFill>
                  <a:schemeClr val="accent6">
                    <a:lumMod val="75000"/>
                  </a:schemeClr>
                </a:solidFill>
              </a:rPr>
              <a:t> </a:t>
            </a:r>
            <a:r>
              <a:rPr lang="en-US" dirty="0" smtClean="0"/>
              <a:t>so that students have a chance to take action.</a:t>
            </a:r>
            <a:endParaRPr lang="en-US" dirty="0"/>
          </a:p>
        </p:txBody>
      </p:sp>
      <p:cxnSp>
        <p:nvCxnSpPr>
          <p:cNvPr id="23" name="Straight Arrow Connector 22"/>
          <p:cNvCxnSpPr/>
          <p:nvPr/>
        </p:nvCxnSpPr>
        <p:spPr>
          <a:xfrm flipV="1">
            <a:off x="2353147" y="1905000"/>
            <a:ext cx="2447453" cy="1123950"/>
          </a:xfrm>
          <a:prstGeom prst="straightConnector1">
            <a:avLst/>
          </a:prstGeom>
          <a:ln w="28575">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1676400" y="3352800"/>
            <a:ext cx="3124200" cy="0"/>
          </a:xfrm>
          <a:prstGeom prst="straightConnector1">
            <a:avLst/>
          </a:prstGeom>
          <a:ln w="38100">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3657600" y="4114800"/>
            <a:ext cx="1190531" cy="1219200"/>
          </a:xfrm>
          <a:prstGeom prst="straightConnector1">
            <a:avLst/>
          </a:prstGeom>
          <a:ln w="28575">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3658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Questions?</a:t>
            </a:r>
            <a:endParaRPr lang="en-US" dirty="0"/>
          </a:p>
        </p:txBody>
      </p:sp>
      <p:sp>
        <p:nvSpPr>
          <p:cNvPr id="3" name="Text Placeholder 2"/>
          <p:cNvSpPr>
            <a:spLocks noGrp="1"/>
          </p:cNvSpPr>
          <p:nvPr>
            <p:ph type="subTitle" idx="1"/>
          </p:nvPr>
        </p:nvSpPr>
        <p:spPr/>
        <p:txBody>
          <a:bodyPr/>
          <a:lstStyle/>
          <a:p>
            <a:r>
              <a:rPr lang="en-US" dirty="0" smtClean="0"/>
              <a:t>Constance Relihan</a:t>
            </a:r>
          </a:p>
          <a:p>
            <a:r>
              <a:rPr lang="en-US" dirty="0" smtClean="0">
                <a:hlinkClick r:id="rId2"/>
              </a:rPr>
              <a:t>relihco@auburn.edu</a:t>
            </a:r>
            <a:endParaRPr lang="en-US" dirty="0" smtClean="0"/>
          </a:p>
          <a:p>
            <a:r>
              <a:rPr lang="en-US" dirty="0" smtClean="0"/>
              <a:t>4-4900</a:t>
            </a:r>
            <a:endParaRPr lang="en-US" dirty="0"/>
          </a:p>
        </p:txBody>
      </p:sp>
    </p:spTree>
    <p:extLst>
      <p:ext uri="{BB962C8B-B14F-4D97-AF65-F5344CB8AC3E}">
        <p14:creationId xmlns:p14="http://schemas.microsoft.com/office/powerpoint/2010/main" val="21020068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803</TotalTime>
  <Words>650</Words>
  <Application>Microsoft Office PowerPoint</Application>
  <PresentationFormat>On-screen Show (4:3)</PresentationFormat>
  <Paragraphs>63</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Clarity</vt:lpstr>
      <vt:lpstr>Early Alert Grade Proposal</vt:lpstr>
      <vt:lpstr>Existing Grading Policy</vt:lpstr>
      <vt:lpstr>Problems—</vt:lpstr>
      <vt:lpstr>Results of Poor Academic Performance in the First Year</vt:lpstr>
      <vt:lpstr>What our peers do…</vt:lpstr>
      <vt:lpstr>The Process thus far…</vt:lpstr>
      <vt:lpstr>The Proposed Policy</vt:lpstr>
      <vt:lpstr>Three Important Parts of the Proposed Policy</vt:lpstr>
      <vt:lpstr>Questions?</vt:lpstr>
    </vt:vector>
  </TitlesOfParts>
  <Company>Auburn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Early Alert Grade Proposal</dc:title>
  <dc:creator>Constance Relihan</dc:creator>
  <cp:lastModifiedBy>Constance Relihan</cp:lastModifiedBy>
  <cp:revision>26</cp:revision>
  <cp:lastPrinted>2012-10-30T19:56:43Z</cp:lastPrinted>
  <dcterms:created xsi:type="dcterms:W3CDTF">2012-10-26T14:56:17Z</dcterms:created>
  <dcterms:modified xsi:type="dcterms:W3CDTF">2012-11-27T03:34:07Z</dcterms:modified>
</cp:coreProperties>
</file>