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A27B-6C9E-4A90-BFE8-4C79AF5E4B19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6B0-0087-4663-AB92-458A2FFB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A27B-6C9E-4A90-BFE8-4C79AF5E4B19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6B0-0087-4663-AB92-458A2FFB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36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A27B-6C9E-4A90-BFE8-4C79AF5E4B19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6B0-0087-4663-AB92-458A2FFB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6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A27B-6C9E-4A90-BFE8-4C79AF5E4B19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6B0-0087-4663-AB92-458A2FFB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8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A27B-6C9E-4A90-BFE8-4C79AF5E4B19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6B0-0087-4663-AB92-458A2FFB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9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A27B-6C9E-4A90-BFE8-4C79AF5E4B19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6B0-0087-4663-AB92-458A2FFB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3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A27B-6C9E-4A90-BFE8-4C79AF5E4B19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6B0-0087-4663-AB92-458A2FFB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A27B-6C9E-4A90-BFE8-4C79AF5E4B19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6B0-0087-4663-AB92-458A2FFB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9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A27B-6C9E-4A90-BFE8-4C79AF5E4B19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6B0-0087-4663-AB92-458A2FFB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1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A27B-6C9E-4A90-BFE8-4C79AF5E4B19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6B0-0087-4663-AB92-458A2FFB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9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A27B-6C9E-4A90-BFE8-4C79AF5E4B19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6B0-0087-4663-AB92-458A2FFB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3A27B-6C9E-4A90-BFE8-4C79AF5E4B19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646B0-0087-4663-AB92-458A2FFB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884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76200"/>
            <a:ext cx="842865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sz="2400" b="1" i="1" dirty="0"/>
              <a:t>AUBURN UNIVERSITY FACULTY &amp; STAFF ATHLETIC TICKET POLICY </a:t>
            </a:r>
            <a:endParaRPr lang="en-US" sz="2400" b="1" i="1" dirty="0" smtClean="0"/>
          </a:p>
          <a:p>
            <a:endParaRPr lang="en-US" b="1" i="1" dirty="0"/>
          </a:p>
          <a:p>
            <a:r>
              <a:rPr lang="en-US" sz="1400" dirty="0" smtClean="0"/>
              <a:t>https://sites.auburn.edu/admin/universitypolicies/Policies/AuburnUniversityFacultyStaffAthleticsTicketPolicy.pdf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8499" y="1295400"/>
            <a:ext cx="9085501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sz="2400" dirty="0"/>
              <a:t>A.1 All full-time Auburn University employees are eligible to order </a:t>
            </a:r>
            <a:r>
              <a:rPr lang="en-US" sz="2400" dirty="0" smtClean="0"/>
              <a:t>two</a:t>
            </a:r>
          </a:p>
          <a:p>
            <a:r>
              <a:rPr lang="en-US" sz="2400" dirty="0" smtClean="0"/>
              <a:t>season </a:t>
            </a:r>
            <a:r>
              <a:rPr lang="en-US" sz="2400" dirty="0"/>
              <a:t>tickets at </a:t>
            </a:r>
            <a:r>
              <a:rPr lang="en-US" sz="2400" dirty="0" smtClean="0"/>
              <a:t>one-half </a:t>
            </a:r>
            <a:r>
              <a:rPr lang="en-US" sz="2400" dirty="0"/>
              <a:t>the regular price. Tickets will be allocated </a:t>
            </a:r>
            <a:endParaRPr lang="en-US" sz="2400" dirty="0" smtClean="0"/>
          </a:p>
          <a:p>
            <a:r>
              <a:rPr lang="en-US" sz="2400" dirty="0" smtClean="0"/>
              <a:t>based </a:t>
            </a:r>
            <a:r>
              <a:rPr lang="en-US" sz="2400" dirty="0"/>
              <a:t>on the priority point system </a:t>
            </a:r>
            <a:r>
              <a:rPr lang="en-US" sz="2400" dirty="0" smtClean="0"/>
              <a:t>established </a:t>
            </a:r>
            <a:r>
              <a:rPr lang="en-US" sz="2400" dirty="0"/>
              <a:t>by the Committee on </a:t>
            </a:r>
            <a:endParaRPr lang="en-US" sz="2400" dirty="0" smtClean="0"/>
          </a:p>
          <a:p>
            <a:r>
              <a:rPr lang="en-US" sz="2400" dirty="0" smtClean="0"/>
              <a:t>Intercollegiate </a:t>
            </a:r>
            <a:r>
              <a:rPr lang="en-US" sz="2400" dirty="0"/>
              <a:t>Athletics. 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point system is based on rank </a:t>
            </a:r>
            <a:r>
              <a:rPr lang="en-US" sz="2400" dirty="0" smtClean="0"/>
              <a:t>or </a:t>
            </a:r>
            <a:r>
              <a:rPr lang="en-US" sz="2400" dirty="0"/>
              <a:t>grade, years of continuous </a:t>
            </a:r>
            <a:r>
              <a:rPr lang="en-US" sz="2400" dirty="0" smtClean="0"/>
              <a:t>service</a:t>
            </a:r>
          </a:p>
          <a:p>
            <a:r>
              <a:rPr lang="en-US" sz="2400" dirty="0" smtClean="0"/>
              <a:t>and </a:t>
            </a:r>
            <a:r>
              <a:rPr lang="en-US" sz="2400" dirty="0"/>
              <a:t>years of </a:t>
            </a:r>
            <a:r>
              <a:rPr lang="en-US" sz="2400" dirty="0" smtClean="0"/>
              <a:t>purchasing </a:t>
            </a:r>
            <a:r>
              <a:rPr lang="en-US" sz="2400" dirty="0"/>
              <a:t>season tickets for employees </a:t>
            </a:r>
            <a:r>
              <a:rPr lang="en-US" sz="2400" dirty="0" smtClean="0"/>
              <a:t>whose </a:t>
            </a:r>
            <a:r>
              <a:rPr lang="en-US" sz="2400" dirty="0"/>
              <a:t>hire </a:t>
            </a:r>
            <a:r>
              <a:rPr lang="en-US" sz="2400" dirty="0" smtClean="0"/>
              <a:t>date</a:t>
            </a:r>
          </a:p>
          <a:p>
            <a:r>
              <a:rPr lang="en-US" sz="2400" dirty="0" smtClean="0"/>
              <a:t>is </a:t>
            </a:r>
            <a:r>
              <a:rPr lang="en-US" sz="2400" dirty="0"/>
              <a:t>prior to July 1, 2006 </a:t>
            </a:r>
            <a:r>
              <a:rPr lang="en-US" sz="2400" dirty="0" smtClean="0"/>
              <a:t>and on </a:t>
            </a:r>
            <a:r>
              <a:rPr lang="en-US" sz="2400" dirty="0"/>
              <a:t>years of purchasing season tickets for </a:t>
            </a:r>
            <a:endParaRPr lang="en-US" sz="2400" dirty="0" smtClean="0"/>
          </a:p>
          <a:p>
            <a:r>
              <a:rPr lang="en-US" sz="2400" dirty="0" smtClean="0"/>
              <a:t>employees </a:t>
            </a:r>
            <a:r>
              <a:rPr lang="en-US" sz="2400" dirty="0"/>
              <a:t>whose hire date is </a:t>
            </a:r>
            <a:r>
              <a:rPr lang="en-US" sz="2400" dirty="0" smtClean="0"/>
              <a:t>after June </a:t>
            </a:r>
            <a:r>
              <a:rPr lang="en-US" sz="2400" dirty="0"/>
              <a:t>30, 2006. </a:t>
            </a:r>
          </a:p>
        </p:txBody>
      </p:sp>
    </p:spTree>
    <p:extLst>
      <p:ext uri="{BB962C8B-B14F-4D97-AF65-F5344CB8AC3E}">
        <p14:creationId xmlns:p14="http://schemas.microsoft.com/office/powerpoint/2010/main" val="402744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675" y="533400"/>
            <a:ext cx="9417963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100 </a:t>
            </a:r>
            <a:r>
              <a:rPr lang="en-US" dirty="0">
                <a:latin typeface="Arial" pitchFamily="34" charset="0"/>
                <a:cs typeface="Arial" pitchFamily="34" charset="0"/>
              </a:rPr>
              <a:t>points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Provost </a:t>
            </a:r>
            <a:r>
              <a:rPr lang="en-US" dirty="0">
                <a:latin typeface="Arial" pitchFamily="34" charset="0"/>
                <a:cs typeface="Arial" pitchFamily="34" charset="0"/>
              </a:rPr>
              <a:t>and Vice Presidents, Major Division directors, Academic Deans, and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grades </a:t>
            </a:r>
            <a:r>
              <a:rPr lang="en-US" dirty="0">
                <a:latin typeface="Arial" pitchFamily="34" charset="0"/>
                <a:cs typeface="Arial" pitchFamily="34" charset="0"/>
              </a:rPr>
              <a:t>S21-S23. 	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90 points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Professors</a:t>
            </a:r>
            <a:r>
              <a:rPr lang="en-US" dirty="0">
                <a:latin typeface="Arial" pitchFamily="34" charset="0"/>
                <a:cs typeface="Arial" pitchFamily="34" charset="0"/>
              </a:rPr>
              <a:t>, Librarians IV, and Archivists IV who are heads of academic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departments</a:t>
            </a:r>
            <a:r>
              <a:rPr lang="en-US" dirty="0">
                <a:latin typeface="Arial" pitchFamily="34" charset="0"/>
                <a:cs typeface="Arial" pitchFamily="34" charset="0"/>
              </a:rPr>
              <a:t>; district agents coordinators of the Cooperative Extension Service. 	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80 points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Professors</a:t>
            </a:r>
            <a:r>
              <a:rPr lang="en-US" dirty="0">
                <a:latin typeface="Arial" pitchFamily="34" charset="0"/>
                <a:cs typeface="Arial" pitchFamily="34" charset="0"/>
              </a:rPr>
              <a:t>, Librarians IV, Archivists IV, Superintendents of Substations of the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Agricultural </a:t>
            </a:r>
            <a:r>
              <a:rPr lang="en-US" dirty="0">
                <a:latin typeface="Arial" pitchFamily="34" charset="0"/>
                <a:cs typeface="Arial" pitchFamily="34" charset="0"/>
              </a:rPr>
              <a:t>Experiment Station, and grades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S18-S20</a:t>
            </a:r>
            <a:r>
              <a:rPr lang="en-US" dirty="0">
                <a:latin typeface="Arial" pitchFamily="34" charset="0"/>
                <a:cs typeface="Arial" pitchFamily="34" charset="0"/>
              </a:rPr>
              <a:t>. 	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70 points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Associate </a:t>
            </a:r>
            <a:r>
              <a:rPr lang="en-US" dirty="0">
                <a:latin typeface="Arial" pitchFamily="34" charset="0"/>
                <a:cs typeface="Arial" pitchFamily="34" charset="0"/>
              </a:rPr>
              <a:t>Professors, Librarians III, and Archivists III who are heads of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Academic </a:t>
            </a:r>
            <a:r>
              <a:rPr lang="en-US" dirty="0">
                <a:latin typeface="Arial" pitchFamily="34" charset="0"/>
                <a:cs typeface="Arial" pitchFamily="34" charset="0"/>
              </a:rPr>
              <a:t>Departments; District Extension Agents-Program. 	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60 points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Associate </a:t>
            </a:r>
            <a:r>
              <a:rPr lang="en-US" dirty="0">
                <a:latin typeface="Arial" pitchFamily="34" charset="0"/>
                <a:cs typeface="Arial" pitchFamily="34" charset="0"/>
              </a:rPr>
              <a:t>Professors, Librarians III, Archivists III, County Agents,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Coordinators</a:t>
            </a:r>
            <a:r>
              <a:rPr lang="en-US" dirty="0">
                <a:latin typeface="Arial" pitchFamily="34" charset="0"/>
                <a:cs typeface="Arial" pitchFamily="34" charset="0"/>
              </a:rPr>
              <a:t>, and grades SI5-S17. 	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50 points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Assistant </a:t>
            </a:r>
            <a:r>
              <a:rPr lang="en-US" dirty="0">
                <a:latin typeface="Arial" pitchFamily="34" charset="0"/>
                <a:cs typeface="Arial" pitchFamily="34" charset="0"/>
              </a:rPr>
              <a:t>Professors, Librarians II, and Archivists II who are Heads of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Academic </a:t>
            </a:r>
            <a:r>
              <a:rPr lang="en-US" dirty="0">
                <a:latin typeface="Arial" pitchFamily="34" charset="0"/>
                <a:cs typeface="Arial" pitchFamily="34" charset="0"/>
              </a:rPr>
              <a:t>Departments; County Agents. 	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40 points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Assistant </a:t>
            </a:r>
            <a:r>
              <a:rPr lang="en-US" dirty="0">
                <a:latin typeface="Arial" pitchFamily="34" charset="0"/>
                <a:cs typeface="Arial" pitchFamily="34" charset="0"/>
              </a:rPr>
              <a:t>Professors, Librarians II, Archivists II, Assistant Superintendents and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Field </a:t>
            </a:r>
            <a:r>
              <a:rPr lang="en-US" dirty="0">
                <a:latin typeface="Arial" pitchFamily="34" charset="0"/>
                <a:cs typeface="Arial" pitchFamily="34" charset="0"/>
              </a:rPr>
              <a:t>Superintendents of the Agricultural Experiment Station, Associate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County </a:t>
            </a:r>
            <a:r>
              <a:rPr lang="en-US" dirty="0">
                <a:latin typeface="Arial" pitchFamily="34" charset="0"/>
                <a:cs typeface="Arial" pitchFamily="34" charset="0"/>
              </a:rPr>
              <a:t>Agents, and grades SI2-S14. 	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20 points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Instructors</a:t>
            </a:r>
            <a:r>
              <a:rPr lang="en-US" dirty="0">
                <a:latin typeface="Arial" pitchFamily="34" charset="0"/>
                <a:cs typeface="Arial" pitchFamily="34" charset="0"/>
              </a:rPr>
              <a:t>, Librarians I, Archivists I, Research and Extension Associates,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Interns/Residents </a:t>
            </a:r>
            <a:r>
              <a:rPr lang="en-US" dirty="0">
                <a:latin typeface="Arial" pitchFamily="34" charset="0"/>
                <a:cs typeface="Arial" pitchFamily="34" charset="0"/>
              </a:rPr>
              <a:t>in Veterinary Medicine, Assistant County Agents, and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grades </a:t>
            </a:r>
            <a:r>
              <a:rPr lang="en-US" dirty="0">
                <a:latin typeface="Arial" pitchFamily="34" charset="0"/>
                <a:cs typeface="Arial" pitchFamily="34" charset="0"/>
              </a:rPr>
              <a:t>S9-S 11. 	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10 points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Employees </a:t>
            </a:r>
            <a:r>
              <a:rPr lang="en-US" dirty="0">
                <a:latin typeface="Arial" pitchFamily="34" charset="0"/>
                <a:cs typeface="Arial" pitchFamily="34" charset="0"/>
              </a:rPr>
              <a:t>of Cooperating State and Federal Agencies located on the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Auburn </a:t>
            </a:r>
            <a:r>
              <a:rPr lang="en-US" dirty="0">
                <a:latin typeface="Arial" pitchFamily="34" charset="0"/>
                <a:cs typeface="Arial" pitchFamily="34" charset="0"/>
              </a:rPr>
              <a:t>Campus, and grades SI-S8.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39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" y="228600"/>
            <a:ext cx="84946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/>
              <a:t>A.3 There are designated employee sections for football and basketball. </a:t>
            </a:r>
            <a:endParaRPr lang="en-US" dirty="0" smtClean="0"/>
          </a:p>
          <a:p>
            <a:r>
              <a:rPr lang="en-US" dirty="0" smtClean="0"/>
              <a:t>Seats </a:t>
            </a:r>
            <a:r>
              <a:rPr lang="en-US" dirty="0"/>
              <a:t>in all sections will be assigned using the priority point system. </a:t>
            </a:r>
            <a:endParaRPr lang="en-US" dirty="0" smtClean="0"/>
          </a:p>
          <a:p>
            <a:r>
              <a:rPr lang="en-US" dirty="0" smtClean="0"/>
              <a:t>Base-points </a:t>
            </a:r>
            <a:r>
              <a:rPr lang="en-US" dirty="0"/>
              <a:t>for employees hired prior to July 1, 2006 are assigned by title or </a:t>
            </a:r>
            <a:r>
              <a:rPr lang="en-US" dirty="0" smtClean="0"/>
              <a:t>grade. </a:t>
            </a: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" y="1428929"/>
            <a:ext cx="91721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A.4 In addition to points for title/grade, in the past, two points were assigned for each </a:t>
            </a:r>
            <a:endParaRPr lang="en-US" dirty="0" smtClean="0"/>
          </a:p>
          <a:p>
            <a:r>
              <a:rPr lang="en-US" dirty="0" smtClean="0"/>
              <a:t>year </a:t>
            </a:r>
            <a:r>
              <a:rPr lang="en-US" dirty="0"/>
              <a:t>of consecutive employment by Auburn University and two points for each year in </a:t>
            </a:r>
            <a:r>
              <a:rPr lang="en-US" dirty="0" smtClean="0"/>
              <a:t>which</a:t>
            </a:r>
          </a:p>
          <a:p>
            <a:r>
              <a:rPr lang="en-US" dirty="0" smtClean="0"/>
              <a:t>season </a:t>
            </a:r>
            <a:r>
              <a:rPr lang="en-US" dirty="0"/>
              <a:t>tickets were ordered. </a:t>
            </a:r>
            <a:r>
              <a:rPr lang="en-US" dirty="0" smtClean="0"/>
              <a:t> Beginning </a:t>
            </a:r>
            <a:r>
              <a:rPr lang="en-US" dirty="0"/>
              <a:t>January 1997, four points were assigned for season </a:t>
            </a:r>
            <a:endParaRPr lang="en-US" dirty="0" smtClean="0"/>
          </a:p>
          <a:p>
            <a:r>
              <a:rPr lang="en-US" dirty="0" smtClean="0"/>
              <a:t>ticket orders.  Two </a:t>
            </a:r>
            <a:r>
              <a:rPr lang="en-US" dirty="0"/>
              <a:t>points continued to be assigned for year of service.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" y="2971800"/>
            <a:ext cx="91382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A.5 Beginning </a:t>
            </a:r>
            <a:r>
              <a:rPr lang="en-US" dirty="0"/>
              <a:t>with the 2007-2008 season employees hired prior to July 1, 2006 will be awarded </a:t>
            </a:r>
            <a:endParaRPr lang="en-US" dirty="0" smtClean="0"/>
          </a:p>
          <a:p>
            <a:r>
              <a:rPr lang="en-US" dirty="0" smtClean="0"/>
              <a:t>four </a:t>
            </a:r>
            <a:r>
              <a:rPr lang="en-US" dirty="0"/>
              <a:t>points for each future year that they order tickets, in addition to their “threshold points.” </a:t>
            </a:r>
            <a:endParaRPr lang="en-US" dirty="0" smtClean="0"/>
          </a:p>
          <a:p>
            <a:r>
              <a:rPr lang="en-US" dirty="0" smtClean="0"/>
              <a:t>Ticket </a:t>
            </a:r>
            <a:r>
              <a:rPr lang="en-US" dirty="0"/>
              <a:t>priority for employees hired after June 30, 2006 will be determined solely on the basis </a:t>
            </a:r>
            <a:endParaRPr lang="en-US" dirty="0" smtClean="0"/>
          </a:p>
          <a:p>
            <a:r>
              <a:rPr lang="en-US" dirty="0" smtClean="0"/>
              <a:t>of </a:t>
            </a:r>
            <a:r>
              <a:rPr lang="en-US" dirty="0"/>
              <a:t>the number of years that tickets were ordered. Four points will be awarded for each year </a:t>
            </a:r>
            <a:endParaRPr lang="en-US" dirty="0" smtClean="0"/>
          </a:p>
          <a:p>
            <a:r>
              <a:rPr lang="en-US" dirty="0" smtClean="0"/>
              <a:t>that </a:t>
            </a:r>
            <a:r>
              <a:rPr lang="en-US" dirty="0"/>
              <a:t>tickets are ordered.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" y="4726126"/>
            <a:ext cx="914359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B.1 Employees </a:t>
            </a:r>
            <a:r>
              <a:rPr lang="en-US" dirty="0"/>
              <a:t>who were hired prior to July 1, 2006 will have a 40-point reduction in assigned </a:t>
            </a:r>
            <a:endParaRPr lang="en-US" dirty="0" smtClean="0"/>
          </a:p>
          <a:p>
            <a:r>
              <a:rPr lang="en-US" dirty="0" smtClean="0"/>
              <a:t>base-points </a:t>
            </a:r>
            <a:r>
              <a:rPr lang="en-US" dirty="0"/>
              <a:t>(to a minimum of 10) upon retirement. These retirees retain points previously </a:t>
            </a:r>
            <a:endParaRPr lang="en-US" dirty="0" smtClean="0"/>
          </a:p>
          <a:p>
            <a:r>
              <a:rPr lang="en-US" dirty="0" smtClean="0"/>
              <a:t>accumulated </a:t>
            </a:r>
            <a:r>
              <a:rPr lang="en-US" dirty="0"/>
              <a:t>for years of service and years of season tickets ordered. Employees who were </a:t>
            </a:r>
            <a:endParaRPr lang="en-US" dirty="0" smtClean="0"/>
          </a:p>
          <a:p>
            <a:r>
              <a:rPr lang="en-US" dirty="0" smtClean="0"/>
              <a:t>hired </a:t>
            </a:r>
            <a:r>
              <a:rPr lang="en-US" dirty="0"/>
              <a:t>after June 30, 2006 will not have a 40-point reduction in total points (to a minimum of 10</a:t>
            </a:r>
            <a:r>
              <a:rPr lang="en-US" dirty="0" smtClean="0"/>
              <a:t>)</a:t>
            </a:r>
          </a:p>
          <a:p>
            <a:r>
              <a:rPr lang="en-US" dirty="0" smtClean="0"/>
              <a:t>upon </a:t>
            </a:r>
            <a:r>
              <a:rPr lang="en-US" dirty="0"/>
              <a:t>retirement since these employees do not receive base-points.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63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528057"/>
            <a:ext cx="6455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How does Auburn compare to other SEC schools?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362269"/>
            <a:ext cx="88392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 (3)* other SEC schools offer 50% reduction in price on season tickets.</a:t>
            </a:r>
          </a:p>
          <a:p>
            <a:r>
              <a:rPr lang="en-US" sz="2000" dirty="0" smtClean="0"/>
              <a:t>2 SEC schools offer 50% reduction in price if donation is made to Foundation funds.</a:t>
            </a:r>
          </a:p>
          <a:p>
            <a:r>
              <a:rPr lang="en-US" sz="2000" dirty="0" smtClean="0"/>
              <a:t>1 SEC school offers 30% reduction in price without donation.</a:t>
            </a:r>
          </a:p>
          <a:p>
            <a:r>
              <a:rPr lang="en-US" sz="2000" dirty="0" smtClean="0"/>
              <a:t>4 SEC schools offer 20% reduction in price without donation. </a:t>
            </a:r>
          </a:p>
          <a:p>
            <a:r>
              <a:rPr lang="en-US" sz="2000" dirty="0" smtClean="0"/>
              <a:t>3 (4)* SEC schools offer no reduction; faculty and staff pay full price.</a:t>
            </a:r>
          </a:p>
          <a:p>
            <a:endParaRPr lang="en-US" dirty="0"/>
          </a:p>
          <a:p>
            <a:r>
              <a:rPr lang="en-US" dirty="0" smtClean="0"/>
              <a:t>*Arkansas recently removed the 50% plan so that all new faculty/staff hires pay full price.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At Auburn approximately 4500 seats are set aside for football for faculty and staff.</a:t>
            </a:r>
          </a:p>
          <a:p>
            <a:endParaRPr lang="en-US" dirty="0" smtClean="0"/>
          </a:p>
          <a:p>
            <a:r>
              <a:rPr lang="en-US" sz="2000" dirty="0" smtClean="0"/>
              <a:t>At most SEC schools, priority seat locations are assigned to faculty/staff ONLY IF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a donation is made to Foundation funds.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796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572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Priority and Seating Subcommittee members last </a:t>
            </a:r>
            <a:r>
              <a:rPr lang="en-US" sz="2400" b="1" u="sng" dirty="0" smtClean="0"/>
              <a:t>3 </a:t>
            </a:r>
            <a:r>
              <a:rPr lang="en-US" sz="2400" b="1" u="sng" dirty="0" smtClean="0"/>
              <a:t>years</a:t>
            </a:r>
          </a:p>
          <a:p>
            <a:r>
              <a:rPr lang="en-US" sz="2400" dirty="0" smtClean="0"/>
              <a:t>John </a:t>
            </a:r>
            <a:r>
              <a:rPr lang="en-US" sz="2400" dirty="0"/>
              <a:t>Saye, </a:t>
            </a:r>
            <a:r>
              <a:rPr lang="en-US" sz="2400" dirty="0" smtClean="0"/>
              <a:t>Chair  2012 - 2013</a:t>
            </a:r>
            <a:endParaRPr lang="en-US" sz="2400" dirty="0"/>
          </a:p>
          <a:p>
            <a:r>
              <a:rPr lang="en-US" sz="2400" dirty="0" smtClean="0"/>
              <a:t>Larry </a:t>
            </a:r>
            <a:r>
              <a:rPr lang="en-US" sz="2400" dirty="0"/>
              <a:t>Teeter</a:t>
            </a:r>
          </a:p>
          <a:p>
            <a:r>
              <a:rPr lang="en-US" sz="2400" dirty="0" smtClean="0"/>
              <a:t>James </a:t>
            </a:r>
            <a:r>
              <a:rPr lang="en-US" sz="2400" dirty="0" smtClean="0"/>
              <a:t>Barbaree  </a:t>
            </a:r>
          </a:p>
          <a:p>
            <a:r>
              <a:rPr lang="en-US" sz="2400" dirty="0" smtClean="0"/>
              <a:t>Art </a:t>
            </a:r>
            <a:r>
              <a:rPr lang="en-US" sz="2400" dirty="0" err="1"/>
              <a:t>Chappelka</a:t>
            </a:r>
            <a:endParaRPr lang="en-US" sz="2400" dirty="0"/>
          </a:p>
          <a:p>
            <a:r>
              <a:rPr lang="en-US" sz="2400" dirty="0" smtClean="0"/>
              <a:t>Mary </a:t>
            </a:r>
            <a:r>
              <a:rPr lang="en-US" sz="2400" dirty="0"/>
              <a:t>Boudreaux </a:t>
            </a:r>
            <a:endParaRPr lang="en-US" sz="2400" dirty="0" smtClean="0"/>
          </a:p>
          <a:p>
            <a:r>
              <a:rPr lang="en-US" sz="2400" dirty="0" smtClean="0"/>
              <a:t>Norman Godwin</a:t>
            </a:r>
          </a:p>
          <a:p>
            <a:r>
              <a:rPr lang="en-US" sz="2400" dirty="0" smtClean="0"/>
              <a:t>Barbara Struempler</a:t>
            </a:r>
          </a:p>
          <a:p>
            <a:r>
              <a:rPr lang="en-US" sz="2400" dirty="0" smtClean="0"/>
              <a:t>Chris Rodger</a:t>
            </a:r>
            <a:endParaRPr lang="en-US" sz="2400" dirty="0"/>
          </a:p>
          <a:p>
            <a:r>
              <a:rPr lang="en-US" sz="2400" dirty="0" smtClean="0"/>
              <a:t>Joseph Ellis, </a:t>
            </a:r>
            <a:r>
              <a:rPr lang="en-US" sz="2400" dirty="0" err="1" smtClean="0"/>
              <a:t>Nakeisha</a:t>
            </a:r>
            <a:r>
              <a:rPr lang="en-US" sz="2400" dirty="0" smtClean="0"/>
              <a:t> </a:t>
            </a:r>
            <a:r>
              <a:rPr lang="en-US" sz="2400" dirty="0" err="1" smtClean="0"/>
              <a:t>Janigan</a:t>
            </a:r>
            <a:r>
              <a:rPr lang="en-US" sz="2400" dirty="0" smtClean="0"/>
              <a:t>, Joel Hunter </a:t>
            </a:r>
            <a:r>
              <a:rPr lang="en-US" sz="2400" dirty="0" smtClean="0"/>
              <a:t>–  Staff </a:t>
            </a:r>
            <a:r>
              <a:rPr lang="en-US" sz="2400" dirty="0"/>
              <a:t>Council </a:t>
            </a:r>
            <a:r>
              <a:rPr lang="en-US" sz="2400" dirty="0" smtClean="0"/>
              <a:t>Chairs</a:t>
            </a:r>
            <a:endParaRPr lang="en-US" sz="2400" dirty="0"/>
          </a:p>
          <a:p>
            <a:r>
              <a:rPr lang="en-US" sz="2400" dirty="0" smtClean="0"/>
              <a:t>Charles Hunt, </a:t>
            </a:r>
            <a:r>
              <a:rPr lang="en-US" sz="2400" dirty="0" smtClean="0"/>
              <a:t>Seth </a:t>
            </a:r>
            <a:r>
              <a:rPr lang="en-US" sz="2400" dirty="0" smtClean="0"/>
              <a:t>Humphrey, David Hennessey </a:t>
            </a:r>
            <a:r>
              <a:rPr lang="en-US" sz="2400" dirty="0" smtClean="0"/>
              <a:t>– A&amp;P Chairs</a:t>
            </a:r>
            <a:endParaRPr lang="en-US" sz="2400" dirty="0"/>
          </a:p>
          <a:p>
            <a:r>
              <a:rPr lang="en-US" sz="2400" dirty="0" smtClean="0"/>
              <a:t>Don Large</a:t>
            </a:r>
            <a:r>
              <a:rPr lang="en-US" dirty="0"/>
              <a:t>		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0346" y="5334000"/>
            <a:ext cx="778360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Met multiple times and discussed the existing Faculty Staff Ticket Policy.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381000"/>
            <a:ext cx="918456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After reviewing other SEC school procedures and discussing the present </a:t>
            </a:r>
            <a:endParaRPr lang="en-US" sz="2400" dirty="0" smtClean="0"/>
          </a:p>
          <a:p>
            <a:r>
              <a:rPr lang="en-US" sz="2400" dirty="0" smtClean="0"/>
              <a:t>situation of </a:t>
            </a:r>
            <a:r>
              <a:rPr lang="en-US" sz="2400" dirty="0"/>
              <a:t>separate systems for faculty and staff depending on when </a:t>
            </a:r>
            <a:endParaRPr lang="en-US" sz="2400" dirty="0" smtClean="0"/>
          </a:p>
          <a:p>
            <a:r>
              <a:rPr lang="en-US" sz="2400" dirty="0" smtClean="0"/>
              <a:t>they </a:t>
            </a:r>
            <a:r>
              <a:rPr lang="en-US" sz="2400" dirty="0"/>
              <a:t>were hired, </a:t>
            </a:r>
            <a:r>
              <a:rPr lang="en-US" sz="2400" dirty="0" smtClean="0"/>
              <a:t>the </a:t>
            </a:r>
            <a:r>
              <a:rPr lang="en-US" sz="2400" dirty="0"/>
              <a:t>committee drafted a proposed revision for </a:t>
            </a:r>
            <a:endParaRPr lang="en-US" sz="2400" dirty="0" smtClean="0"/>
          </a:p>
          <a:p>
            <a:r>
              <a:rPr lang="en-US" sz="2400" dirty="0" smtClean="0"/>
              <a:t>consideration  </a:t>
            </a:r>
            <a:r>
              <a:rPr lang="en-US" sz="2400" dirty="0"/>
              <a:t>by the full CIA membership.</a:t>
            </a:r>
          </a:p>
          <a:p>
            <a:endParaRPr lang="en-US" sz="2400" dirty="0"/>
          </a:p>
          <a:p>
            <a:r>
              <a:rPr lang="en-US" sz="2400" dirty="0"/>
              <a:t>The proposal was presented at the CIA meeting on November 26, 2012.</a:t>
            </a:r>
          </a:p>
          <a:p>
            <a:endParaRPr lang="en-US" sz="2400" dirty="0"/>
          </a:p>
          <a:p>
            <a:r>
              <a:rPr lang="en-US" sz="2400" dirty="0"/>
              <a:t>A motion was made to present the information to the Senate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Leadership </a:t>
            </a:r>
            <a:r>
              <a:rPr lang="en-US" sz="2400" dirty="0"/>
              <a:t>and </a:t>
            </a:r>
            <a:r>
              <a:rPr lang="en-US" sz="2400" dirty="0" smtClean="0"/>
              <a:t>Senate as </a:t>
            </a:r>
            <a:r>
              <a:rPr lang="en-US" sz="2400" dirty="0"/>
              <a:t>an information item prior to voting.  </a:t>
            </a:r>
          </a:p>
          <a:p>
            <a:endParaRPr lang="en-US" sz="2400" dirty="0"/>
          </a:p>
          <a:p>
            <a:r>
              <a:rPr lang="en-US" sz="2400" dirty="0"/>
              <a:t>The Staff and A&amp;P Leaderships </a:t>
            </a:r>
            <a:r>
              <a:rPr lang="en-US" sz="2400" dirty="0" smtClean="0"/>
              <a:t>have already </a:t>
            </a:r>
            <a:r>
              <a:rPr lang="en-US" sz="2400" dirty="0"/>
              <a:t>been advised.</a:t>
            </a:r>
          </a:p>
          <a:p>
            <a:endParaRPr lang="en-US" sz="2400" dirty="0"/>
          </a:p>
          <a:p>
            <a:r>
              <a:rPr lang="en-US" sz="2400" dirty="0"/>
              <a:t>A vote will be conducted by CIA members at the next meeting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(</a:t>
            </a:r>
            <a:r>
              <a:rPr lang="en-US" sz="2400" dirty="0"/>
              <a:t>late Jan/early Feb 2013).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276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361" y="914400"/>
            <a:ext cx="895309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/>
              <a:t>Recommendation: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The subcommittee recommends that Auburn University adopt a uniform policy for all </a:t>
            </a:r>
            <a:endParaRPr lang="en-US" dirty="0" smtClean="0"/>
          </a:p>
          <a:p>
            <a:r>
              <a:rPr lang="en-US" dirty="0" smtClean="0"/>
              <a:t>employees </a:t>
            </a:r>
            <a:r>
              <a:rPr lang="en-US" dirty="0"/>
              <a:t>that follows the guidelines previously established for those employed after 2006: </a:t>
            </a:r>
            <a:endParaRPr lang="en-US" dirty="0" smtClean="0"/>
          </a:p>
          <a:p>
            <a:r>
              <a:rPr lang="en-US" dirty="0" smtClean="0"/>
              <a:t>Tickets </a:t>
            </a:r>
            <a:r>
              <a:rPr lang="en-US" dirty="0"/>
              <a:t>are awarded based </a:t>
            </a:r>
            <a:r>
              <a:rPr lang="en-US" u="sng" dirty="0"/>
              <a:t>only</a:t>
            </a:r>
            <a:r>
              <a:rPr lang="en-US" dirty="0"/>
              <a:t> on the number of years that tickets have been purchased </a:t>
            </a:r>
            <a:r>
              <a:rPr lang="en-US" dirty="0" smtClean="0"/>
              <a:t>and</a:t>
            </a:r>
          </a:p>
          <a:p>
            <a:r>
              <a:rPr lang="en-US" u="sng" dirty="0" smtClean="0"/>
              <a:t>do </a:t>
            </a:r>
            <a:r>
              <a:rPr lang="en-US" u="sng" dirty="0"/>
              <a:t>not </a:t>
            </a:r>
            <a:r>
              <a:rPr lang="en-US" dirty="0"/>
              <a:t>consider rank, job title, or years of service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i="1" u="sng" dirty="0"/>
              <a:t>Rationale for change</a:t>
            </a:r>
            <a:r>
              <a:rPr lang="en-US" i="1" dirty="0"/>
              <a:t>:</a:t>
            </a:r>
            <a:endParaRPr lang="en-US" dirty="0"/>
          </a:p>
          <a:p>
            <a:r>
              <a:rPr lang="en-US" i="1" dirty="0"/>
              <a:t> </a:t>
            </a:r>
            <a:endParaRPr lang="en-US" dirty="0"/>
          </a:p>
          <a:p>
            <a:r>
              <a:rPr lang="en-US" dirty="0"/>
              <a:t>Equity: This change would eliminate a two-tiered distribution system that treats post-2006 </a:t>
            </a:r>
            <a:endParaRPr lang="en-US" dirty="0" smtClean="0"/>
          </a:p>
          <a:p>
            <a:r>
              <a:rPr lang="en-US" dirty="0" smtClean="0"/>
              <a:t>hires </a:t>
            </a:r>
            <a:r>
              <a:rPr lang="en-US" dirty="0"/>
              <a:t>differently from those hired earlier. All employees would be treated the same. The sole </a:t>
            </a:r>
            <a:endParaRPr lang="en-US" dirty="0" smtClean="0"/>
          </a:p>
          <a:p>
            <a:r>
              <a:rPr lang="en-US" dirty="0" smtClean="0"/>
              <a:t>criteria </a:t>
            </a:r>
            <a:r>
              <a:rPr lang="en-US" dirty="0"/>
              <a:t>for allocating tickets would be support for the program as demonstrated by </a:t>
            </a:r>
            <a:r>
              <a:rPr lang="en-US" dirty="0" smtClean="0"/>
              <a:t>consistent</a:t>
            </a:r>
          </a:p>
          <a:p>
            <a:r>
              <a:rPr lang="en-US" dirty="0" smtClean="0"/>
              <a:t>purchase </a:t>
            </a:r>
            <a:r>
              <a:rPr lang="en-US" dirty="0"/>
              <a:t>of tickets.</a:t>
            </a:r>
          </a:p>
          <a:p>
            <a:r>
              <a:rPr lang="en-US" dirty="0"/>
              <a:t>Clarity: This change would make determination of points a straightforward process that is </a:t>
            </a:r>
            <a:endParaRPr lang="en-US" dirty="0" smtClean="0"/>
          </a:p>
          <a:p>
            <a:r>
              <a:rPr lang="en-US" dirty="0" smtClean="0"/>
              <a:t>clear </a:t>
            </a:r>
            <a:r>
              <a:rPr lang="en-US" dirty="0"/>
              <a:t>to ticket purchasers and easier to administer.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The proposed change is closer to policies used by other SEC schools in terms of ticket </a:t>
            </a:r>
            <a:endParaRPr lang="en-US" dirty="0" smtClean="0"/>
          </a:p>
          <a:p>
            <a:r>
              <a:rPr lang="en-US" dirty="0" smtClean="0"/>
              <a:t>allocation</a:t>
            </a:r>
            <a:r>
              <a:rPr lang="en-US" dirty="0"/>
              <a:t>. It should be noted that the 50% discount is considerably more generous than </a:t>
            </a:r>
            <a:endParaRPr lang="en-US" dirty="0" smtClean="0"/>
          </a:p>
          <a:p>
            <a:r>
              <a:rPr lang="en-US" dirty="0" smtClean="0"/>
              <a:t>that </a:t>
            </a:r>
            <a:r>
              <a:rPr lang="en-US" dirty="0"/>
              <a:t>offered by all but three other SEC institutions that provide the same 50% discount.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72534"/>
            <a:ext cx="3795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Proposed Revision to Ticket Policy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0219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12904</TotalTime>
  <Words>646</Words>
  <Application>Microsoft Office PowerPoint</Application>
  <PresentationFormat>On-screen Show (4:3)</PresentationFormat>
  <Paragraphs>115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Auburn University CVM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boudrmk</dc:creator>
  <cp:lastModifiedBy>boudrmk</cp:lastModifiedBy>
  <cp:revision>61</cp:revision>
  <dcterms:created xsi:type="dcterms:W3CDTF">2012-12-11T21:42:45Z</dcterms:created>
  <dcterms:modified xsi:type="dcterms:W3CDTF">2013-01-10T18:05:33Z</dcterms:modified>
</cp:coreProperties>
</file>