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8" r:id="rId2"/>
    <p:sldId id="264" r:id="rId3"/>
    <p:sldId id="259" r:id="rId4"/>
    <p:sldId id="260" r:id="rId5"/>
    <p:sldId id="261" r:id="rId6"/>
    <p:sldId id="265" r:id="rId7"/>
    <p:sldId id="266" r:id="rId8"/>
    <p:sldId id="267" r:id="rId9"/>
    <p:sldId id="268" r:id="rId10"/>
    <p:sldId id="269" r:id="rId11"/>
    <p:sldId id="270" r:id="rId12"/>
    <p:sldId id="27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E08E3D-120D-4806-8AE4-424D23224868}" type="datetimeFigureOut">
              <a:rPr lang="en-US" smtClean="0"/>
              <a:t>1/15/2013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DF3551-76CD-414E-89CF-C746B10600AE}" type="slidenum">
              <a:rPr lang="en-US" smtClean="0"/>
              <a:t>‹#›</a:t>
            </a:fld>
            <a:endParaRPr lang="en-US"/>
          </a:p>
        </p:txBody>
      </p:sp>
    </p:spTree>
    <p:extLst>
      <p:ext uri="{BB962C8B-B14F-4D97-AF65-F5344CB8AC3E}">
        <p14:creationId xmlns:p14="http://schemas.microsoft.com/office/powerpoint/2010/main" val="1201792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grpSp>
      <p:sp>
        <p:nvSpPr>
          <p:cNvPr id="137228"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13722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solidFill>
                <a:srgbClr val="1C1C1C"/>
              </a:solidFill>
            </a:endParaRPr>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solidFill>
                <a:srgbClr val="1C1C1C"/>
              </a:solidFill>
            </a:endParaRPr>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E23F58B0-D12C-426C-89C5-67D606C309BF}" type="slidenum">
              <a:rPr lang="en-US">
                <a:solidFill>
                  <a:srgbClr val="1C1C1C"/>
                </a:solidFill>
              </a:rPr>
              <a:pPr>
                <a:defRPr/>
              </a:pPr>
              <a:t>‹#›</a:t>
            </a:fld>
            <a:endParaRPr lang="en-US">
              <a:solidFill>
                <a:srgbClr val="1C1C1C"/>
              </a:solidFill>
            </a:endParaRPr>
          </a:p>
        </p:txBody>
      </p:sp>
    </p:spTree>
    <p:extLst>
      <p:ext uri="{BB962C8B-B14F-4D97-AF65-F5344CB8AC3E}">
        <p14:creationId xmlns:p14="http://schemas.microsoft.com/office/powerpoint/2010/main" val="2514846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B28C2005-7CDA-46DE-9D22-C5CE46E3F4B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03565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A93662D6-6D89-45EF-A07B-33545CD72F3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266569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826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145088" y="2017713"/>
            <a:ext cx="3810000" cy="4114800"/>
          </a:xfrm>
        </p:spPr>
        <p:txBody>
          <a:bodyPr/>
          <a:lstStyle/>
          <a:p>
            <a:pPr lvl="0"/>
            <a:endParaRPr lang="en-US" noProof="0" smtClean="0"/>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35DCB814-0F17-4A89-B037-0EEA1C4D239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747491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1182688" y="2017713"/>
            <a:ext cx="3810000" cy="4114800"/>
          </a:xfrm>
        </p:spPr>
        <p:txBody>
          <a:bodyPr/>
          <a:lstStyle/>
          <a:p>
            <a:pPr lvl="0"/>
            <a:endParaRPr lang="en-US" noProof="0" smtClean="0"/>
          </a:p>
        </p:txBody>
      </p:sp>
      <p:sp>
        <p:nvSpPr>
          <p:cNvPr id="4" name="Text Placeholder 3"/>
          <p:cNvSpPr>
            <a:spLocks noGrp="1"/>
          </p:cNvSpPr>
          <p:nvPr>
            <p:ph type="body" sz="half" idx="2"/>
          </p:nvPr>
        </p:nvSpPr>
        <p:spPr>
          <a:xfrm>
            <a:off x="51450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904E964A-76F6-4B04-808B-5120B6F71B7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52093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5EBAFA0A-C421-4F8B-B2C9-1E11E253604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7944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AA84951F-E487-46F7-AC4C-95575F2D40C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87299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2B7BEA89-48E1-456D-A749-36F99610480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14149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13"/>
          <p:cNvSpPr>
            <a:spLocks noGrp="1" noChangeArrowheads="1"/>
          </p:cNvSpPr>
          <p:nvPr>
            <p:ph type="sldNum" sz="quarter" idx="12"/>
          </p:nvPr>
        </p:nvSpPr>
        <p:spPr>
          <a:ln/>
        </p:spPr>
        <p:txBody>
          <a:bodyPr/>
          <a:lstStyle>
            <a:lvl1pPr>
              <a:defRPr/>
            </a:lvl1pPr>
          </a:lstStyle>
          <a:p>
            <a:pPr>
              <a:defRPr/>
            </a:pPr>
            <a:fld id="{1F648074-53B2-4A9A-B47D-8A823DFB42F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50009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13"/>
          <p:cNvSpPr>
            <a:spLocks noGrp="1" noChangeArrowheads="1"/>
          </p:cNvSpPr>
          <p:nvPr>
            <p:ph type="sldNum" sz="quarter" idx="12"/>
          </p:nvPr>
        </p:nvSpPr>
        <p:spPr>
          <a:ln/>
        </p:spPr>
        <p:txBody>
          <a:bodyPr/>
          <a:lstStyle>
            <a:lvl1pPr>
              <a:defRPr/>
            </a:lvl1pPr>
          </a:lstStyle>
          <a:p>
            <a:pPr>
              <a:defRPr/>
            </a:pPr>
            <a:fld id="{49F6DC1C-4596-4DD5-A2C2-5BDA473ECFA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59615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60545DDA-451A-4DF7-B855-A3564F8488B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24823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12104403-629D-4D9B-B8A9-6D4AD25A100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74266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B64FB570-EA3D-429F-B9DA-548D84ECC27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65348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194"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5"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6"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7"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8"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9"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200"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5129"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130"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6203"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pPr fontAlgn="base">
              <a:spcBef>
                <a:spcPct val="0"/>
              </a:spcBef>
              <a:spcAft>
                <a:spcPct val="0"/>
              </a:spcAft>
              <a:defRPr/>
            </a:pPr>
            <a:endParaRPr lang="en-US">
              <a:solidFill>
                <a:srgbClr val="000000"/>
              </a:solidFill>
            </a:endParaRPr>
          </a:p>
        </p:txBody>
      </p:sp>
      <p:sp>
        <p:nvSpPr>
          <p:cNvPr id="136204"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fontAlgn="base">
              <a:spcBef>
                <a:spcPct val="0"/>
              </a:spcBef>
              <a:spcAft>
                <a:spcPct val="0"/>
              </a:spcAft>
              <a:defRPr/>
            </a:pPr>
            <a:endParaRPr lang="en-US">
              <a:solidFill>
                <a:srgbClr val="000000"/>
              </a:solidFill>
            </a:endParaRPr>
          </a:p>
        </p:txBody>
      </p:sp>
      <p:sp>
        <p:nvSpPr>
          <p:cNvPr id="136205"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fontAlgn="base">
              <a:spcBef>
                <a:spcPct val="0"/>
              </a:spcBef>
              <a:spcAft>
                <a:spcPct val="0"/>
              </a:spcAft>
              <a:defRPr/>
            </a:pPr>
            <a:fld id="{80144E45-050B-4ADF-B6D0-4FCC047DFE80}"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4878563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AU Senate Chair’s Report</a:t>
            </a:r>
            <a:endParaRPr lang="en-US" dirty="0"/>
          </a:p>
        </p:txBody>
      </p:sp>
      <p:sp>
        <p:nvSpPr>
          <p:cNvPr id="3" name="Subtitle 2"/>
          <p:cNvSpPr>
            <a:spLocks noGrp="1"/>
          </p:cNvSpPr>
          <p:nvPr>
            <p:ph type="subTitle" idx="1"/>
          </p:nvPr>
        </p:nvSpPr>
        <p:spPr/>
        <p:txBody>
          <a:bodyPr/>
          <a:lstStyle/>
          <a:p>
            <a:r>
              <a:rPr lang="en-US" dirty="0" smtClean="0"/>
              <a:t>Dr. Bill </a:t>
            </a:r>
            <a:r>
              <a:rPr lang="en-US" dirty="0" err="1" smtClean="0"/>
              <a:t>Sauser</a:t>
            </a:r>
            <a:endParaRPr lang="en-US" dirty="0" smtClean="0"/>
          </a:p>
          <a:p>
            <a:r>
              <a:rPr lang="en-US" dirty="0" smtClean="0"/>
              <a:t>January 15, 2013</a:t>
            </a:r>
            <a:endParaRPr lang="en-US" dirty="0"/>
          </a:p>
        </p:txBody>
      </p:sp>
    </p:spTree>
    <p:extLst>
      <p:ext uri="{BB962C8B-B14F-4D97-AF65-F5344CB8AC3E}">
        <p14:creationId xmlns:p14="http://schemas.microsoft.com/office/powerpoint/2010/main" val="20401012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Items of Information (Cont’d)</a:t>
            </a:r>
          </a:p>
        </p:txBody>
      </p:sp>
      <p:sp>
        <p:nvSpPr>
          <p:cNvPr id="3" name="Content Placeholder 2"/>
          <p:cNvSpPr>
            <a:spLocks noGrp="1"/>
          </p:cNvSpPr>
          <p:nvPr>
            <p:ph idx="1"/>
          </p:nvPr>
        </p:nvSpPr>
        <p:spPr/>
        <p:txBody>
          <a:bodyPr/>
          <a:lstStyle/>
          <a:p>
            <a:r>
              <a:rPr lang="en-US" dirty="0" smtClean="0"/>
              <a:t>On your behalf, we have voiced a concern about a lack of diversity among the 17 remaining candidates for the two open </a:t>
            </a:r>
            <a:r>
              <a:rPr lang="en-US" dirty="0" err="1" smtClean="0"/>
              <a:t>BoT</a:t>
            </a:r>
            <a:r>
              <a:rPr lang="en-US" dirty="0" smtClean="0"/>
              <a:t> positions.</a:t>
            </a:r>
          </a:p>
          <a:p>
            <a:pPr marL="0" indent="0">
              <a:buNone/>
            </a:pPr>
            <a:endParaRPr lang="en-US" dirty="0" smtClean="0"/>
          </a:p>
          <a:p>
            <a:r>
              <a:rPr lang="en-US" dirty="0" smtClean="0"/>
              <a:t>Seven PIL applications were reviewed by the Executive Committee.  We recommended funding all seven to a maximum of $10,000.</a:t>
            </a:r>
            <a:endParaRPr lang="en-US" dirty="0"/>
          </a:p>
        </p:txBody>
      </p:sp>
    </p:spTree>
    <p:extLst>
      <p:ext uri="{BB962C8B-B14F-4D97-AF65-F5344CB8AC3E}">
        <p14:creationId xmlns:p14="http://schemas.microsoft.com/office/powerpoint/2010/main" val="2164720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Items of Information (Cont’d)</a:t>
            </a:r>
          </a:p>
        </p:txBody>
      </p:sp>
      <p:sp>
        <p:nvSpPr>
          <p:cNvPr id="3" name="Content Placeholder 2"/>
          <p:cNvSpPr>
            <a:spLocks noGrp="1"/>
          </p:cNvSpPr>
          <p:nvPr>
            <p:ph idx="1"/>
          </p:nvPr>
        </p:nvSpPr>
        <p:spPr/>
        <p:txBody>
          <a:bodyPr/>
          <a:lstStyle/>
          <a:p>
            <a:r>
              <a:rPr lang="en-US" sz="2800" dirty="0" smtClean="0"/>
              <a:t>The Higher Education Partnership for Alabama has advised us that voting for the two incumbents in the TRS board runoff is in our best interest.  Please vote your conscience.</a:t>
            </a:r>
          </a:p>
          <a:p>
            <a:pPr marL="0" indent="0">
              <a:buNone/>
            </a:pPr>
            <a:endParaRPr lang="en-US" sz="2800" dirty="0" smtClean="0"/>
          </a:p>
          <a:p>
            <a:r>
              <a:rPr lang="en-US" sz="2800" dirty="0" smtClean="0"/>
              <a:t>Representatives of the AU Senate will be attending all 12 off-campus strategic planning sessions scheduled as part of this broad-based effort.</a:t>
            </a:r>
            <a:endParaRPr lang="en-US" sz="2800" dirty="0"/>
          </a:p>
        </p:txBody>
      </p:sp>
    </p:spTree>
    <p:extLst>
      <p:ext uri="{BB962C8B-B14F-4D97-AF65-F5344CB8AC3E}">
        <p14:creationId xmlns:p14="http://schemas.microsoft.com/office/powerpoint/2010/main" val="847761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Items of Information (Cont’d)</a:t>
            </a:r>
          </a:p>
        </p:txBody>
      </p:sp>
      <p:sp>
        <p:nvSpPr>
          <p:cNvPr id="3" name="Content Placeholder 2"/>
          <p:cNvSpPr>
            <a:spLocks noGrp="1"/>
          </p:cNvSpPr>
          <p:nvPr>
            <p:ph idx="1"/>
          </p:nvPr>
        </p:nvSpPr>
        <p:spPr/>
        <p:txBody>
          <a:bodyPr/>
          <a:lstStyle/>
          <a:p>
            <a:r>
              <a:rPr lang="en-US" dirty="0" smtClean="0"/>
              <a:t>As per newly-adopted AU policy, the provost advised us of the need for an exception to the Administrator Hiring Guidelines for the search for an associate dean in the College of Veterinary Medicine to allow Dr. Dan Givens to be a candidate.  The Executive Committee agreed with the wisdom of granting this exception.</a:t>
            </a:r>
            <a:endParaRPr lang="en-US" dirty="0"/>
          </a:p>
        </p:txBody>
      </p:sp>
    </p:spTree>
    <p:extLst>
      <p:ext uri="{BB962C8B-B14F-4D97-AF65-F5344CB8AC3E}">
        <p14:creationId xmlns:p14="http://schemas.microsoft.com/office/powerpoint/2010/main" val="221553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Happy 2013!</a:t>
            </a:r>
            <a:endParaRPr lang="en-US" dirty="0"/>
          </a:p>
        </p:txBody>
      </p:sp>
      <p:sp>
        <p:nvSpPr>
          <p:cNvPr id="3" name="Content Placeholder 2"/>
          <p:cNvSpPr>
            <a:spLocks noGrp="1"/>
          </p:cNvSpPr>
          <p:nvPr>
            <p:ph idx="1"/>
          </p:nvPr>
        </p:nvSpPr>
        <p:spPr/>
        <p:txBody>
          <a:bodyPr/>
          <a:lstStyle/>
          <a:p>
            <a:endParaRPr lang="en-US" dirty="0" smtClean="0"/>
          </a:p>
          <a:p>
            <a:pPr marL="0" indent="0" algn="ctr">
              <a:buNone/>
            </a:pPr>
            <a:r>
              <a:rPr lang="en-US" dirty="0" smtClean="0"/>
              <a:t>The officers of the AU Senate 	</a:t>
            </a:r>
          </a:p>
          <a:p>
            <a:pPr marL="0" indent="0" algn="ctr">
              <a:buNone/>
            </a:pPr>
            <a:r>
              <a:rPr lang="en-US" dirty="0" smtClean="0"/>
              <a:t>wish you a very happy </a:t>
            </a:r>
          </a:p>
          <a:p>
            <a:pPr marL="0" indent="0" algn="ctr">
              <a:buNone/>
            </a:pPr>
            <a:r>
              <a:rPr lang="en-US" dirty="0" smtClean="0"/>
              <a:t>and productive new year.</a:t>
            </a:r>
            <a:endParaRPr lang="en-US" dirty="0"/>
          </a:p>
        </p:txBody>
      </p:sp>
    </p:spTree>
    <p:extLst>
      <p:ext uri="{BB962C8B-B14F-4D97-AF65-F5344CB8AC3E}">
        <p14:creationId xmlns:p14="http://schemas.microsoft.com/office/powerpoint/2010/main" val="3281857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AU Senate Officers for 2012-13</a:t>
            </a:r>
            <a:endParaRPr lang="en-US" sz="4000" dirty="0"/>
          </a:p>
        </p:txBody>
      </p:sp>
      <p:sp>
        <p:nvSpPr>
          <p:cNvPr id="3" name="Content Placeholder 2"/>
          <p:cNvSpPr>
            <a:spLocks noGrp="1"/>
          </p:cNvSpPr>
          <p:nvPr>
            <p:ph idx="1"/>
          </p:nvPr>
        </p:nvSpPr>
        <p:spPr/>
        <p:txBody>
          <a:bodyPr/>
          <a:lstStyle/>
          <a:p>
            <a:r>
              <a:rPr lang="en-US" sz="2800" dirty="0" smtClean="0"/>
              <a:t>Immediate Past Chair—Ann Beth Presley</a:t>
            </a:r>
          </a:p>
          <a:p>
            <a:r>
              <a:rPr lang="en-US" sz="2800" dirty="0" smtClean="0"/>
              <a:t>Chair—Bill </a:t>
            </a:r>
            <a:r>
              <a:rPr lang="en-US" sz="2800" dirty="0" err="1" smtClean="0"/>
              <a:t>Sauser</a:t>
            </a:r>
            <a:endParaRPr lang="en-US" sz="2800" dirty="0" smtClean="0"/>
          </a:p>
          <a:p>
            <a:r>
              <a:rPr lang="en-US" sz="2800" dirty="0" smtClean="0"/>
              <a:t>Chair-Elect—Larry Crowley</a:t>
            </a:r>
          </a:p>
          <a:p>
            <a:r>
              <a:rPr lang="en-US" sz="2800" dirty="0" smtClean="0"/>
              <a:t>Secretary—Robin Jaffe</a:t>
            </a:r>
          </a:p>
          <a:p>
            <a:r>
              <a:rPr lang="en-US" sz="2800" dirty="0" smtClean="0"/>
              <a:t>Secretary-Elect—Judy Sheppard</a:t>
            </a:r>
          </a:p>
          <a:p>
            <a:endParaRPr lang="en-US" sz="2800" dirty="0"/>
          </a:p>
          <a:p>
            <a:r>
              <a:rPr lang="en-US" sz="2800" dirty="0" smtClean="0"/>
              <a:t>Parliamentarian—Constance Hendricks</a:t>
            </a:r>
          </a:p>
          <a:p>
            <a:r>
              <a:rPr lang="en-US" sz="2800" dirty="0" smtClean="0"/>
              <a:t>Administrative Assistant—Laura </a:t>
            </a:r>
            <a:r>
              <a:rPr lang="en-US" sz="2800" dirty="0" err="1" smtClean="0"/>
              <a:t>Kloberg</a:t>
            </a:r>
            <a:endParaRPr lang="en-US" sz="2800" dirty="0" smtClean="0"/>
          </a:p>
          <a:p>
            <a:endParaRPr lang="en-US" sz="2800" dirty="0"/>
          </a:p>
        </p:txBody>
      </p:sp>
    </p:spTree>
    <p:extLst>
      <p:ext uri="{BB962C8B-B14F-4D97-AF65-F5344CB8AC3E}">
        <p14:creationId xmlns:p14="http://schemas.microsoft.com/office/powerpoint/2010/main" val="15124968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Notes on the Agenda</a:t>
            </a:r>
            <a:endParaRPr lang="en-US" dirty="0"/>
          </a:p>
        </p:txBody>
      </p:sp>
      <p:sp>
        <p:nvSpPr>
          <p:cNvPr id="3" name="Content Placeholder 2"/>
          <p:cNvSpPr>
            <a:spLocks noGrp="1"/>
          </p:cNvSpPr>
          <p:nvPr>
            <p:ph idx="1"/>
          </p:nvPr>
        </p:nvSpPr>
        <p:spPr/>
        <p:txBody>
          <a:bodyPr/>
          <a:lstStyle/>
          <a:p>
            <a:r>
              <a:rPr lang="en-US" sz="2400" dirty="0" smtClean="0"/>
              <a:t>All AU Senate committee members must be endorsed by the Senate; that is why we bring forward almost every month a few replacement faculty members to consider.  </a:t>
            </a:r>
          </a:p>
          <a:p>
            <a:pPr marL="0" indent="0">
              <a:buNone/>
            </a:pPr>
            <a:endParaRPr lang="en-US" sz="2400" dirty="0" smtClean="0"/>
          </a:p>
          <a:p>
            <a:r>
              <a:rPr lang="en-US" sz="2400" dirty="0" smtClean="0"/>
              <a:t>The change in membership of the University Writing Committee is a “housekeeping” matter, but since it requires an amendment to the Senate Constitution we are bringing it forward this month </a:t>
            </a:r>
            <a:r>
              <a:rPr lang="en-US" sz="2400" dirty="0" smtClean="0"/>
              <a:t>for a vote.</a:t>
            </a:r>
            <a:endParaRPr lang="en-US" sz="2400" dirty="0"/>
          </a:p>
        </p:txBody>
      </p:sp>
    </p:spTree>
    <p:extLst>
      <p:ext uri="{BB962C8B-B14F-4D97-AF65-F5344CB8AC3E}">
        <p14:creationId xmlns:p14="http://schemas.microsoft.com/office/powerpoint/2010/main" val="295563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Notes on the Agenda (Continued)</a:t>
            </a:r>
            <a:endParaRPr lang="en-US" dirty="0"/>
          </a:p>
        </p:txBody>
      </p:sp>
      <p:sp>
        <p:nvSpPr>
          <p:cNvPr id="3" name="Content Placeholder 2"/>
          <p:cNvSpPr>
            <a:spLocks noGrp="1"/>
          </p:cNvSpPr>
          <p:nvPr>
            <p:ph idx="1"/>
          </p:nvPr>
        </p:nvSpPr>
        <p:spPr>
          <a:xfrm>
            <a:off x="1182688" y="1905000"/>
            <a:ext cx="7772400" cy="4227513"/>
          </a:xfrm>
        </p:spPr>
        <p:txBody>
          <a:bodyPr/>
          <a:lstStyle/>
          <a:p>
            <a:r>
              <a:rPr lang="en-US" sz="2400" dirty="0" smtClean="0"/>
              <a:t>We are bringing forward today as an item for pending action a similar resolution to revise the membership of the Teaching Effectiveness Committee.  This would also be a constitutional amendment, and we will vote on it next month.</a:t>
            </a:r>
          </a:p>
          <a:p>
            <a:pPr marL="0" indent="0">
              <a:buNone/>
            </a:pPr>
            <a:endParaRPr lang="en-US" sz="2400" dirty="0" smtClean="0"/>
          </a:p>
          <a:p>
            <a:r>
              <a:rPr lang="en-US" sz="2400" dirty="0" smtClean="0"/>
              <a:t>The major item of action today regards </a:t>
            </a:r>
            <a:r>
              <a:rPr lang="en-US" sz="2400" dirty="0" smtClean="0">
                <a:solidFill>
                  <a:srgbClr val="FF0000"/>
                </a:solidFill>
              </a:rPr>
              <a:t>early alert grades for students taking core courses </a:t>
            </a:r>
            <a:r>
              <a:rPr lang="en-US" sz="2400" dirty="0" smtClean="0"/>
              <a:t>to be posted one week prior to midterm.  This effort to aid student academic success and retention has been endorsed unanimously by the Steering Committee.  Please vote your conscience.</a:t>
            </a:r>
            <a:endParaRPr lang="en-US" sz="2400" dirty="0"/>
          </a:p>
          <a:p>
            <a:endParaRPr lang="en-US" sz="2400" dirty="0" smtClean="0"/>
          </a:p>
        </p:txBody>
      </p:sp>
    </p:spTree>
    <p:extLst>
      <p:ext uri="{BB962C8B-B14F-4D97-AF65-F5344CB8AC3E}">
        <p14:creationId xmlns:p14="http://schemas.microsoft.com/office/powerpoint/2010/main" val="154417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Notes on the Agenda (Continued)</a:t>
            </a:r>
          </a:p>
        </p:txBody>
      </p:sp>
      <p:sp>
        <p:nvSpPr>
          <p:cNvPr id="3" name="Content Placeholder 2"/>
          <p:cNvSpPr>
            <a:spLocks noGrp="1"/>
          </p:cNvSpPr>
          <p:nvPr>
            <p:ph idx="1"/>
          </p:nvPr>
        </p:nvSpPr>
        <p:spPr/>
        <p:txBody>
          <a:bodyPr/>
          <a:lstStyle/>
          <a:p>
            <a:pPr marL="0" indent="0">
              <a:buNone/>
            </a:pPr>
            <a:r>
              <a:rPr lang="en-US" dirty="0" smtClean="0"/>
              <a:t>The three presentations scheduled for today are worth your attention.  They relate to: </a:t>
            </a:r>
          </a:p>
          <a:p>
            <a:pPr lvl="1"/>
            <a:r>
              <a:rPr lang="en-US" dirty="0" smtClean="0"/>
              <a:t>Emergency Management</a:t>
            </a:r>
          </a:p>
          <a:p>
            <a:pPr lvl="1"/>
            <a:r>
              <a:rPr lang="en-US" dirty="0" smtClean="0"/>
              <a:t>Research Week</a:t>
            </a:r>
          </a:p>
          <a:p>
            <a:pPr lvl="1"/>
            <a:r>
              <a:rPr lang="en-US" dirty="0" smtClean="0"/>
              <a:t>The Priority Point System for Faculty Tickets to Intercollegiate Athletics Events</a:t>
            </a:r>
            <a:endParaRPr lang="en-US" dirty="0"/>
          </a:p>
          <a:p>
            <a:pPr marL="0" indent="0">
              <a:buNone/>
            </a:pPr>
            <a:endParaRPr lang="en-US" dirty="0"/>
          </a:p>
        </p:txBody>
      </p:sp>
    </p:spTree>
    <p:extLst>
      <p:ext uri="{BB962C8B-B14F-4D97-AF65-F5344CB8AC3E}">
        <p14:creationId xmlns:p14="http://schemas.microsoft.com/office/powerpoint/2010/main" val="11825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Items of Information</a:t>
            </a:r>
            <a:endParaRPr lang="en-US" dirty="0"/>
          </a:p>
        </p:txBody>
      </p:sp>
      <p:sp>
        <p:nvSpPr>
          <p:cNvPr id="3" name="Content Placeholder 2"/>
          <p:cNvSpPr>
            <a:spLocks noGrp="1"/>
          </p:cNvSpPr>
          <p:nvPr>
            <p:ph idx="1"/>
          </p:nvPr>
        </p:nvSpPr>
        <p:spPr/>
        <p:txBody>
          <a:bodyPr/>
          <a:lstStyle/>
          <a:p>
            <a:r>
              <a:rPr lang="en-US" dirty="0" smtClean="0"/>
              <a:t>Our Ombudsperson, Dr. Jim </a:t>
            </a:r>
            <a:r>
              <a:rPr lang="en-US" dirty="0" err="1" smtClean="0"/>
              <a:t>Wohl</a:t>
            </a:r>
            <a:r>
              <a:rPr lang="en-US" dirty="0" smtClean="0"/>
              <a:t>, has accepted a similar position at another university.  We appreciate his good work and wish him well.  Dr. Emmett Winn is chairing a national search for a new Ombudsperson.</a:t>
            </a:r>
            <a:endParaRPr lang="en-US" dirty="0"/>
          </a:p>
        </p:txBody>
      </p:sp>
    </p:spTree>
    <p:extLst>
      <p:ext uri="{BB962C8B-B14F-4D97-AF65-F5344CB8AC3E}">
        <p14:creationId xmlns:p14="http://schemas.microsoft.com/office/powerpoint/2010/main" val="2818737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Items of Information (Cont’d)</a:t>
            </a:r>
            <a:endParaRPr lang="en-US" dirty="0"/>
          </a:p>
        </p:txBody>
      </p:sp>
      <p:sp>
        <p:nvSpPr>
          <p:cNvPr id="3" name="Content Placeholder 2"/>
          <p:cNvSpPr>
            <a:spLocks noGrp="1"/>
          </p:cNvSpPr>
          <p:nvPr>
            <p:ph idx="1"/>
          </p:nvPr>
        </p:nvSpPr>
        <p:spPr/>
        <p:txBody>
          <a:bodyPr/>
          <a:lstStyle/>
          <a:p>
            <a:r>
              <a:rPr lang="en-US" dirty="0" smtClean="0"/>
              <a:t>I am in the process of appointing a nominating committee to bring forth candidates for chair-elect and secretary elect (to be voted on in March).  If you are interested in serving on this committee and/or running for one of the offices please let me know.</a:t>
            </a:r>
            <a:endParaRPr lang="en-US" dirty="0"/>
          </a:p>
        </p:txBody>
      </p:sp>
    </p:spTree>
    <p:extLst>
      <p:ext uri="{BB962C8B-B14F-4D97-AF65-F5344CB8AC3E}">
        <p14:creationId xmlns:p14="http://schemas.microsoft.com/office/powerpoint/2010/main" val="3069215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Items of Information (Cont’d)</a:t>
            </a:r>
          </a:p>
        </p:txBody>
      </p:sp>
      <p:sp>
        <p:nvSpPr>
          <p:cNvPr id="3" name="Content Placeholder 2"/>
          <p:cNvSpPr>
            <a:spLocks noGrp="1"/>
          </p:cNvSpPr>
          <p:nvPr>
            <p:ph idx="1"/>
          </p:nvPr>
        </p:nvSpPr>
        <p:spPr/>
        <p:txBody>
          <a:bodyPr/>
          <a:lstStyle/>
          <a:p>
            <a:r>
              <a:rPr lang="en-US" dirty="0" smtClean="0"/>
              <a:t>The SACS-COC visiting committee chair, Dr. David Hager, will be on campus January 24 and 25.  Dr. Crowley and I will meet with him as your representatives.</a:t>
            </a:r>
          </a:p>
          <a:p>
            <a:pPr marL="0" indent="0">
              <a:buNone/>
            </a:pPr>
            <a:endParaRPr lang="en-US" dirty="0" smtClean="0"/>
          </a:p>
          <a:p>
            <a:r>
              <a:rPr lang="en-US" dirty="0" smtClean="0"/>
              <a:t>OIT has issued an advisory regarding Java.  If you use Java, please heed the advisory.</a:t>
            </a:r>
            <a:endParaRPr lang="en-US" dirty="0"/>
          </a:p>
        </p:txBody>
      </p:sp>
    </p:spTree>
    <p:extLst>
      <p:ext uri="{BB962C8B-B14F-4D97-AF65-F5344CB8AC3E}">
        <p14:creationId xmlns:p14="http://schemas.microsoft.com/office/powerpoint/2010/main" val="1335558139"/>
      </p:ext>
    </p:extLst>
  </p:cSld>
  <p:clrMapOvr>
    <a:masterClrMapping/>
  </p:clrMapOvr>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426</TotalTime>
  <Words>577</Words>
  <Application>Microsoft Office PowerPoint</Application>
  <PresentationFormat>On-screen Show (4:3)</PresentationFormat>
  <Paragraphs>48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Blends</vt:lpstr>
      <vt:lpstr>AU Senate Chair’s Report</vt:lpstr>
      <vt:lpstr>Happy 2013!</vt:lpstr>
      <vt:lpstr>AU Senate Officers for 2012-13</vt:lpstr>
      <vt:lpstr>Notes on the Agenda</vt:lpstr>
      <vt:lpstr>Notes on the Agenda (Continued)</vt:lpstr>
      <vt:lpstr>Notes on the Agenda (Continued)</vt:lpstr>
      <vt:lpstr>Items of Information</vt:lpstr>
      <vt:lpstr>Items of Information (Cont’d)</vt:lpstr>
      <vt:lpstr>Items of Information (Cont’d)</vt:lpstr>
      <vt:lpstr>Items of Information (Cont’d)</vt:lpstr>
      <vt:lpstr>Items of Information (Cont’d)</vt:lpstr>
      <vt:lpstr>Items of Information (Cont’d)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Sauser</dc:creator>
  <cp:lastModifiedBy>William Sauser</cp:lastModifiedBy>
  <cp:revision>35</cp:revision>
  <dcterms:created xsi:type="dcterms:W3CDTF">2012-08-20T19:18:31Z</dcterms:created>
  <dcterms:modified xsi:type="dcterms:W3CDTF">2013-01-15T20:10:00Z</dcterms:modified>
</cp:coreProperties>
</file>