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8" r:id="rId2"/>
    <p:sldId id="259" r:id="rId3"/>
    <p:sldId id="272" r:id="rId4"/>
    <p:sldId id="292" r:id="rId5"/>
    <p:sldId id="293" r:id="rId6"/>
    <p:sldId id="294" r:id="rId7"/>
    <p:sldId id="295" r:id="rId8"/>
    <p:sldId id="289" r:id="rId9"/>
    <p:sldId id="296" r:id="rId10"/>
    <p:sldId id="297" r:id="rId11"/>
  </p:sldIdLst>
  <p:sldSz cx="9144000" cy="6858000" type="screen4x3"/>
  <p:notesSz cx="6858000" cy="9067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39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3390"/>
          </a:xfrm>
          <a:prstGeom prst="rect">
            <a:avLst/>
          </a:prstGeom>
        </p:spPr>
        <p:txBody>
          <a:bodyPr vert="horz" lIns="91440" tIns="45720" rIns="91440" bIns="45720" rtlCol="0"/>
          <a:lstStyle>
            <a:lvl1pPr algn="r">
              <a:defRPr sz="1200"/>
            </a:lvl1pPr>
          </a:lstStyle>
          <a:p>
            <a:fld id="{3E80EEC5-9A55-4AD2-B499-D4A643B8D9FD}" type="datetimeFigureOut">
              <a:rPr lang="en-US" smtClean="0"/>
              <a:t>6/5/2013</a:t>
            </a:fld>
            <a:endParaRPr lang="en-US"/>
          </a:p>
        </p:txBody>
      </p:sp>
      <p:sp>
        <p:nvSpPr>
          <p:cNvPr id="4" name="Footer Placeholder 3"/>
          <p:cNvSpPr>
            <a:spLocks noGrp="1"/>
          </p:cNvSpPr>
          <p:nvPr>
            <p:ph type="ftr" sz="quarter" idx="2"/>
          </p:nvPr>
        </p:nvSpPr>
        <p:spPr>
          <a:xfrm>
            <a:off x="0" y="8612836"/>
            <a:ext cx="2971800" cy="4533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12836"/>
            <a:ext cx="2971800" cy="453390"/>
          </a:xfrm>
          <a:prstGeom prst="rect">
            <a:avLst/>
          </a:prstGeom>
        </p:spPr>
        <p:txBody>
          <a:bodyPr vert="horz" lIns="91440" tIns="45720" rIns="91440" bIns="45720" rtlCol="0" anchor="b"/>
          <a:lstStyle>
            <a:lvl1pPr algn="r">
              <a:defRPr sz="1200"/>
            </a:lvl1pPr>
          </a:lstStyle>
          <a:p>
            <a:fld id="{B781C9F3-4E85-4AF5-8864-CD07A448CAE7}" type="slidenum">
              <a:rPr lang="en-US" smtClean="0"/>
              <a:t>‹#›</a:t>
            </a:fld>
            <a:endParaRPr lang="en-US"/>
          </a:p>
        </p:txBody>
      </p:sp>
    </p:spTree>
    <p:extLst>
      <p:ext uri="{BB962C8B-B14F-4D97-AF65-F5344CB8AC3E}">
        <p14:creationId xmlns:p14="http://schemas.microsoft.com/office/powerpoint/2010/main" val="3581939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39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3390"/>
          </a:xfrm>
          <a:prstGeom prst="rect">
            <a:avLst/>
          </a:prstGeom>
        </p:spPr>
        <p:txBody>
          <a:bodyPr vert="horz" lIns="91440" tIns="45720" rIns="91440" bIns="45720" rtlCol="0"/>
          <a:lstStyle>
            <a:lvl1pPr algn="r">
              <a:defRPr sz="1200"/>
            </a:lvl1pPr>
          </a:lstStyle>
          <a:p>
            <a:fld id="{1CE08E3D-120D-4806-8AE4-424D23224868}" type="datetimeFigureOut">
              <a:rPr lang="en-US" smtClean="0"/>
              <a:t>6/5/2013</a:t>
            </a:fld>
            <a:endParaRPr lang="en-US"/>
          </a:p>
        </p:txBody>
      </p:sp>
      <p:sp>
        <p:nvSpPr>
          <p:cNvPr id="4" name="Slide Image Placeholder 3"/>
          <p:cNvSpPr>
            <a:spLocks noGrp="1" noRot="1" noChangeAspect="1"/>
          </p:cNvSpPr>
          <p:nvPr>
            <p:ph type="sldImg" idx="2"/>
          </p:nvPr>
        </p:nvSpPr>
        <p:spPr>
          <a:xfrm>
            <a:off x="1162050" y="679450"/>
            <a:ext cx="4533900" cy="34004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07205"/>
            <a:ext cx="5486400" cy="408051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12836"/>
            <a:ext cx="2971800" cy="4533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12836"/>
            <a:ext cx="2971800" cy="45339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5DC3BC7-B541-480B-A0C6-330B5842A1BE}" type="slidenum">
              <a:rPr lang="en-US" smtClean="0">
                <a:solidFill>
                  <a:prstClr val="black"/>
                </a:solidFill>
              </a:rPr>
              <a:pPr/>
              <a:t>5</a:t>
            </a:fld>
            <a:endParaRPr lang="en-US" smtClean="0">
              <a:solidFill>
                <a:prstClr val="black"/>
              </a:solidFill>
            </a:endParaRPr>
          </a:p>
        </p:txBody>
      </p:sp>
      <p:sp>
        <p:nvSpPr>
          <p:cNvPr id="48131" name="Rectangle 2"/>
          <p:cNvSpPr>
            <a:spLocks noGrp="1" noRot="1" noChangeAspect="1" noChangeArrowheads="1" noTextEdit="1"/>
          </p:cNvSpPr>
          <p:nvPr>
            <p:ph type="sldImg"/>
          </p:nvPr>
        </p:nvSpPr>
        <p:spPr>
          <a:xfrm>
            <a:off x="1163638" y="681038"/>
            <a:ext cx="4530725" cy="3397250"/>
          </a:xfrm>
          <a:ln w="12700" cap="flat"/>
        </p:spPr>
      </p:sp>
      <p:sp>
        <p:nvSpPr>
          <p:cNvPr id="48132" name="Rectangle 3"/>
          <p:cNvSpPr>
            <a:spLocks noGrp="1" noChangeArrowheads="1"/>
          </p:cNvSpPr>
          <p:nvPr>
            <p:ph type="body" idx="1"/>
          </p:nvPr>
        </p:nvSpPr>
        <p:spPr>
          <a:xfrm>
            <a:off x="914400" y="4307205"/>
            <a:ext cx="5029200" cy="4080510"/>
          </a:xfrm>
          <a:noFill/>
          <a:ln/>
        </p:spPr>
        <p:txBody>
          <a:bodyPr lIns="92075" tIns="46038" rIns="92075" bIns="46038"/>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uburn.edu/academic/provost/Ombuds%20Search/University%20Ombuds%20Search.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June 4, 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Today’s Agenda (Cont’d)</a:t>
            </a:r>
          </a:p>
        </p:txBody>
      </p:sp>
      <p:sp>
        <p:nvSpPr>
          <p:cNvPr id="3" name="Content Placeholder 2"/>
          <p:cNvSpPr>
            <a:spLocks noGrp="1"/>
          </p:cNvSpPr>
          <p:nvPr>
            <p:ph idx="1"/>
          </p:nvPr>
        </p:nvSpPr>
        <p:spPr/>
        <p:txBody>
          <a:bodyPr/>
          <a:lstStyle/>
          <a:p>
            <a:pPr marL="0" indent="0">
              <a:buNone/>
            </a:pPr>
            <a:endParaRPr lang="en-US" dirty="0" smtClean="0"/>
          </a:p>
          <a:p>
            <a:r>
              <a:rPr lang="en-US" dirty="0" smtClean="0"/>
              <a:t>Under “New Business,” it will be my privilege to pass the gavel to our incoming chair, Larry Crowley.</a:t>
            </a:r>
          </a:p>
          <a:p>
            <a:r>
              <a:rPr lang="en-US" dirty="0" smtClean="0"/>
              <a:t>Before we start, however, I’d like to ask our secretary, Robin Jaffe, to step forward to receive a token of my appreciation.</a:t>
            </a:r>
            <a:endParaRPr lang="en-US" dirty="0"/>
          </a:p>
        </p:txBody>
      </p:sp>
    </p:spTree>
    <p:extLst>
      <p:ext uri="{BB962C8B-B14F-4D97-AF65-F5344CB8AC3E}">
        <p14:creationId xmlns:p14="http://schemas.microsoft.com/office/powerpoint/2010/main" val="2324522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and Faculty</a:t>
            </a:r>
            <a:br>
              <a:rPr lang="en-US" sz="4000" dirty="0" smtClean="0"/>
            </a:br>
            <a:r>
              <a:rPr lang="en-US" sz="4000" dirty="0" smtClean="0"/>
              <a:t>Officers for 2012-13</a:t>
            </a:r>
            <a:endParaRPr lang="en-US" sz="4000" dirty="0"/>
          </a:p>
        </p:txBody>
      </p:sp>
      <p:sp>
        <p:nvSpPr>
          <p:cNvPr id="3" name="Content Placeholder 2"/>
          <p:cNvSpPr>
            <a:spLocks noGrp="1"/>
          </p:cNvSpPr>
          <p:nvPr>
            <p:ph idx="1"/>
          </p:nvPr>
        </p:nvSpPr>
        <p:spPr/>
        <p:txBody>
          <a:bodyPr/>
          <a:lstStyle/>
          <a:p>
            <a:r>
              <a:rPr lang="en-US" sz="2400" dirty="0" smtClean="0"/>
              <a:t>Immediate Past Chair—Ann Beth Presley</a:t>
            </a:r>
          </a:p>
          <a:p>
            <a:r>
              <a:rPr lang="en-US" sz="2400" dirty="0" smtClean="0"/>
              <a:t>Chair—Bill </a:t>
            </a:r>
            <a:r>
              <a:rPr lang="en-US" sz="2400" dirty="0" err="1" smtClean="0"/>
              <a:t>Sauser</a:t>
            </a:r>
            <a:endParaRPr lang="en-US" sz="2400" dirty="0" smtClean="0"/>
          </a:p>
          <a:p>
            <a:r>
              <a:rPr lang="en-US" sz="2400" dirty="0" smtClean="0"/>
              <a:t>Chair-Elect—Larry Crowley</a:t>
            </a:r>
          </a:p>
          <a:p>
            <a:r>
              <a:rPr lang="en-US" sz="2400" dirty="0" smtClean="0"/>
              <a:t>Future Chair-Elect—Patricia Duffy</a:t>
            </a:r>
          </a:p>
          <a:p>
            <a:r>
              <a:rPr lang="en-US" sz="2400" dirty="0" smtClean="0"/>
              <a:t>Secretary—Robin Jaffe</a:t>
            </a:r>
          </a:p>
          <a:p>
            <a:r>
              <a:rPr lang="en-US" sz="2400" dirty="0" smtClean="0"/>
              <a:t>Secretary-Elect—Judy Sheppard</a:t>
            </a:r>
          </a:p>
          <a:p>
            <a:r>
              <a:rPr lang="en-US" sz="2400" dirty="0" smtClean="0"/>
              <a:t>Future Secretary-Elect—Gisela Buschle-Diller</a:t>
            </a:r>
            <a:endParaRPr lang="en-US" sz="2400" dirty="0"/>
          </a:p>
          <a:p>
            <a:r>
              <a:rPr lang="en-US" sz="2400" dirty="0" smtClean="0"/>
              <a:t>Parliamentarian—Constance Hendricks</a:t>
            </a:r>
          </a:p>
          <a:p>
            <a:r>
              <a:rPr lang="en-US" sz="2400" dirty="0" smtClean="0"/>
              <a:t>Administrative Assistant—Laura </a:t>
            </a:r>
            <a:r>
              <a:rPr lang="en-US" sz="2400" dirty="0" err="1" smtClean="0"/>
              <a:t>Kloberg</a:t>
            </a:r>
            <a:endParaRPr lang="en-US" sz="24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Please Participate!</a:t>
            </a:r>
            <a:endParaRPr lang="en-US" dirty="0"/>
          </a:p>
        </p:txBody>
      </p:sp>
      <p:sp>
        <p:nvSpPr>
          <p:cNvPr id="3" name="Content Placeholder 2"/>
          <p:cNvSpPr>
            <a:spLocks noGrp="1"/>
          </p:cNvSpPr>
          <p:nvPr>
            <p:ph idx="1"/>
          </p:nvPr>
        </p:nvSpPr>
        <p:spPr/>
        <p:txBody>
          <a:bodyPr/>
          <a:lstStyle/>
          <a:p>
            <a:r>
              <a:rPr lang="en-US" sz="2800" dirty="0" smtClean="0"/>
              <a:t>The 2013 Faculty/Staff Campaign is nearly complete.  Results will be announced June 13.  We hope to break last year’s record.</a:t>
            </a:r>
          </a:p>
          <a:p>
            <a:r>
              <a:rPr lang="en-US" sz="2800" dirty="0" smtClean="0"/>
              <a:t>Please participate by making a pledge or donation to the Auburn University Foundation.  Thanks to all who already have.</a:t>
            </a:r>
          </a:p>
          <a:p>
            <a:r>
              <a:rPr lang="en-US" sz="2800" dirty="0" smtClean="0"/>
              <a:t>Our ultimate goal is 100% participation.</a:t>
            </a:r>
          </a:p>
          <a:p>
            <a:r>
              <a:rPr lang="en-US" sz="2800" dirty="0" smtClean="0"/>
              <a:t>Thanks to all who have volunteered to make this the most successful campaign ever.</a:t>
            </a:r>
          </a:p>
        </p:txBody>
      </p:sp>
    </p:spTree>
    <p:extLst>
      <p:ext uri="{BB962C8B-B14F-4D97-AF65-F5344CB8AC3E}">
        <p14:creationId xmlns:p14="http://schemas.microsoft.com/office/powerpoint/2010/main" val="537823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Ombuds</a:t>
            </a:r>
            <a:r>
              <a:rPr lang="en-US" dirty="0" smtClean="0"/>
              <a:t> Search: </a:t>
            </a:r>
            <a:br>
              <a:rPr lang="en-US" dirty="0" smtClean="0"/>
            </a:br>
            <a:r>
              <a:rPr lang="en-US" dirty="0" smtClean="0"/>
              <a:t>Four Candidates</a:t>
            </a:r>
            <a:endParaRPr lang="en-US" dirty="0"/>
          </a:p>
        </p:txBody>
      </p:sp>
      <p:sp>
        <p:nvSpPr>
          <p:cNvPr id="3" name="Content Placeholder 2"/>
          <p:cNvSpPr>
            <a:spLocks noGrp="1"/>
          </p:cNvSpPr>
          <p:nvPr>
            <p:ph idx="1"/>
          </p:nvPr>
        </p:nvSpPr>
        <p:spPr/>
        <p:txBody>
          <a:bodyPr/>
          <a:lstStyle/>
          <a:p>
            <a:r>
              <a:rPr lang="en-US" sz="2000" dirty="0" smtClean="0">
                <a:effectLst>
                  <a:outerShdw blurRad="38100" dist="38100" dir="2700000" algn="tl">
                    <a:srgbClr val="000000">
                      <a:alpha val="43137"/>
                    </a:srgbClr>
                  </a:outerShdw>
                </a:effectLst>
              </a:rPr>
              <a:t>Each </a:t>
            </a:r>
            <a:r>
              <a:rPr lang="en-US" sz="2000" dirty="0">
                <a:effectLst>
                  <a:outerShdw blurRad="38100" dist="38100" dir="2700000" algn="tl">
                    <a:srgbClr val="000000">
                      <a:alpha val="43137"/>
                    </a:srgbClr>
                  </a:outerShdw>
                </a:effectLst>
              </a:rPr>
              <a:t>candidate will do a 1 hour open forum (from 3:30-4:30) in Foy Auditorium (room 258</a:t>
            </a:r>
            <a:r>
              <a:rPr lang="en-US" sz="2000" dirty="0" smtClean="0">
                <a:effectLst>
                  <a:outerShdw blurRad="38100" dist="38100" dir="2700000" algn="tl">
                    <a:srgbClr val="000000">
                      <a:alpha val="43137"/>
                    </a:srgbClr>
                  </a:outerShdw>
                </a:effectLst>
              </a:rPr>
              <a:t>):</a:t>
            </a:r>
          </a:p>
          <a:p>
            <a:pPr marL="0" indent="0">
              <a:buNone/>
            </a:pPr>
            <a:endParaRPr lang="en-US" sz="2000" dirty="0">
              <a:effectLst>
                <a:outerShdw blurRad="38100" dist="38100" dir="2700000" algn="tl">
                  <a:srgbClr val="000000">
                    <a:alpha val="43137"/>
                  </a:srgbClr>
                </a:outerShdw>
              </a:effectLst>
            </a:endParaRPr>
          </a:p>
          <a:p>
            <a:pPr marL="0" indent="0">
              <a:buNone/>
            </a:pPr>
            <a:r>
              <a:rPr lang="en-US" sz="2000" dirty="0" smtClean="0">
                <a:effectLst>
                  <a:outerShdw blurRad="38100" dist="38100" dir="2700000" algn="tl">
                    <a:srgbClr val="000000">
                      <a:alpha val="43137"/>
                    </a:srgbClr>
                  </a:outerShdw>
                </a:effectLst>
              </a:rPr>
              <a:t>		Scott </a:t>
            </a:r>
            <a:r>
              <a:rPr lang="en-US" sz="2000" dirty="0" err="1">
                <a:effectLst>
                  <a:outerShdw blurRad="38100" dist="38100" dir="2700000" algn="tl">
                    <a:srgbClr val="000000">
                      <a:alpha val="43137"/>
                    </a:srgbClr>
                  </a:outerShdw>
                </a:effectLst>
              </a:rPr>
              <a:t>Deyo</a:t>
            </a:r>
            <a:r>
              <a:rPr lang="en-US" sz="2000" dirty="0">
                <a:effectLst>
                  <a:outerShdw blurRad="38100" dist="38100" dir="2700000" algn="tl">
                    <a:srgbClr val="000000">
                      <a:alpha val="43137"/>
                    </a:srgbClr>
                  </a:outerShdw>
                </a:effectLst>
              </a:rPr>
              <a:t>, June 10</a:t>
            </a:r>
          </a:p>
          <a:p>
            <a:pPr marL="0" indent="0">
              <a:buNone/>
            </a:pPr>
            <a:r>
              <a:rPr lang="en-US" sz="2000" dirty="0" smtClean="0">
                <a:effectLst>
                  <a:outerShdw blurRad="38100" dist="38100" dir="2700000" algn="tl">
                    <a:srgbClr val="000000">
                      <a:alpha val="43137"/>
                    </a:srgbClr>
                  </a:outerShdw>
                </a:effectLst>
              </a:rPr>
              <a:t>		Kevin </a:t>
            </a:r>
            <a:r>
              <a:rPr lang="en-US" sz="2000" dirty="0" err="1">
                <a:effectLst>
                  <a:outerShdw blurRad="38100" dist="38100" dir="2700000" algn="tl">
                    <a:srgbClr val="000000">
                      <a:alpha val="43137"/>
                    </a:srgbClr>
                  </a:outerShdw>
                </a:effectLst>
              </a:rPr>
              <a:t>Coonrod</a:t>
            </a:r>
            <a:r>
              <a:rPr lang="en-US" sz="2000" dirty="0">
                <a:effectLst>
                  <a:outerShdw blurRad="38100" dist="38100" dir="2700000" algn="tl">
                    <a:srgbClr val="000000">
                      <a:alpha val="43137"/>
                    </a:srgbClr>
                  </a:outerShdw>
                </a:effectLst>
              </a:rPr>
              <a:t>, June 12</a:t>
            </a:r>
          </a:p>
          <a:p>
            <a:pPr marL="0" indent="0">
              <a:buNone/>
            </a:pPr>
            <a:r>
              <a:rPr lang="en-US" sz="2000" dirty="0" smtClean="0">
                <a:effectLst>
                  <a:outerShdw blurRad="38100" dist="38100" dir="2700000" algn="tl">
                    <a:srgbClr val="000000">
                      <a:alpha val="43137"/>
                    </a:srgbClr>
                  </a:outerShdw>
                </a:effectLst>
              </a:rPr>
              <a:t>		D.A</a:t>
            </a:r>
            <a:r>
              <a:rPr lang="en-US" sz="2000" dirty="0">
                <a:effectLst>
                  <a:outerShdw blurRad="38100" dist="38100" dir="2700000" algn="tl">
                    <a:srgbClr val="000000">
                      <a:alpha val="43137"/>
                    </a:srgbClr>
                  </a:outerShdw>
                </a:effectLst>
              </a:rPr>
              <a:t>. Graham,  June 24</a:t>
            </a:r>
          </a:p>
          <a:p>
            <a:pPr marL="0" indent="0">
              <a:buNone/>
            </a:pPr>
            <a:r>
              <a:rPr lang="en-US" sz="2000" dirty="0" smtClean="0">
                <a:effectLst>
                  <a:outerShdw blurRad="38100" dist="38100" dir="2700000" algn="tl">
                    <a:srgbClr val="000000">
                      <a:alpha val="43137"/>
                    </a:srgbClr>
                  </a:outerShdw>
                </a:effectLst>
              </a:rPr>
              <a:t>		William </a:t>
            </a:r>
            <a:r>
              <a:rPr lang="en-US" sz="2000" dirty="0">
                <a:effectLst>
                  <a:outerShdw blurRad="38100" dist="38100" dir="2700000" algn="tl">
                    <a:srgbClr val="000000">
                      <a:alpha val="43137"/>
                    </a:srgbClr>
                  </a:outerShdw>
                </a:effectLst>
              </a:rPr>
              <a:t>King,  June 26</a:t>
            </a:r>
          </a:p>
          <a:p>
            <a:pPr marL="0" indent="0">
              <a:buNone/>
            </a:pPr>
            <a:r>
              <a:rPr lang="en-US" sz="2000" dirty="0">
                <a:effectLst>
                  <a:outerShdw blurRad="38100" dist="38100" dir="2700000" algn="tl">
                    <a:srgbClr val="000000">
                      <a:alpha val="43137"/>
                    </a:srgbClr>
                  </a:outerShdw>
                </a:effectLst>
              </a:rPr>
              <a:t> </a:t>
            </a:r>
          </a:p>
          <a:p>
            <a:r>
              <a:rPr lang="en-US" sz="2000" dirty="0">
                <a:effectLst>
                  <a:outerShdw blurRad="38100" dist="38100" dir="2700000" algn="tl">
                    <a:srgbClr val="000000">
                      <a:alpha val="43137"/>
                    </a:srgbClr>
                  </a:outerShdw>
                </a:effectLst>
              </a:rPr>
              <a:t>The candidates’ materials are available here:</a:t>
            </a:r>
          </a:p>
          <a:p>
            <a:pPr marL="0" indent="0">
              <a:buNone/>
            </a:pPr>
            <a:r>
              <a:rPr lang="en-US" sz="2000" u="sng" dirty="0" smtClean="0">
                <a:effectLst>
                  <a:outerShdw blurRad="38100" dist="38100" dir="2700000" algn="tl">
                    <a:srgbClr val="000000">
                      <a:alpha val="43137"/>
                    </a:srgbClr>
                  </a:outerShdw>
                </a:effectLst>
                <a:hlinkClick r:id="rId2"/>
              </a:rPr>
              <a:t>http</a:t>
            </a:r>
            <a:r>
              <a:rPr lang="en-US" sz="2000" u="sng" dirty="0">
                <a:effectLst>
                  <a:outerShdw blurRad="38100" dist="38100" dir="2700000" algn="tl">
                    <a:srgbClr val="000000">
                      <a:alpha val="43137"/>
                    </a:srgbClr>
                  </a:outerShdw>
                </a:effectLst>
                <a:hlinkClick r:id="rId2"/>
              </a:rPr>
              <a:t>://www.auburn.edu/academic/provost/Ombuds%20Search/University%20Ombuds%20Search.html</a:t>
            </a:r>
            <a:endParaRPr lang="en-US" sz="2000" dirty="0">
              <a:effectLst>
                <a:outerShdw blurRad="38100" dist="38100" dir="2700000" algn="tl">
                  <a:srgbClr val="000000">
                    <a:alpha val="43137"/>
                  </a:srgbClr>
                </a:outerShdw>
              </a:effectLst>
            </a:endParaRPr>
          </a:p>
          <a:p>
            <a:endParaRPr lang="en-US" dirty="0"/>
          </a:p>
          <a:p>
            <a:pPr marL="0" indent="0">
              <a:buNone/>
            </a:pPr>
            <a:r>
              <a:rPr lang="en-US" dirty="0"/>
              <a:t> </a:t>
            </a:r>
          </a:p>
        </p:txBody>
      </p:sp>
    </p:spTree>
    <p:extLst>
      <p:ext uri="{BB962C8B-B14F-4D97-AF65-F5344CB8AC3E}">
        <p14:creationId xmlns:p14="http://schemas.microsoft.com/office/powerpoint/2010/main" val="81421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lIns="92075" tIns="46038" rIns="92075" bIns="46038" anchor="ctr"/>
          <a:lstStyle/>
          <a:p>
            <a:pPr algn="ctr" eaLnBrk="1" hangingPunct="1"/>
            <a:r>
              <a:rPr lang="en-US" dirty="0" smtClean="0"/>
              <a:t>AU Senate Priorities, 2012-13</a:t>
            </a:r>
          </a:p>
        </p:txBody>
      </p:sp>
      <p:sp>
        <p:nvSpPr>
          <p:cNvPr id="112643" name="Rectangle 3"/>
          <p:cNvSpPr>
            <a:spLocks noGrp="1" noChangeArrowheads="1"/>
          </p:cNvSpPr>
          <p:nvPr>
            <p:ph type="body" idx="1"/>
          </p:nvPr>
        </p:nvSpPr>
        <p:spPr>
          <a:noFill/>
        </p:spPr>
        <p:txBody>
          <a:bodyPr lIns="92075" tIns="46038" rIns="92075" bIns="46038"/>
          <a:lstStyle/>
          <a:p>
            <a:pPr marL="457200" indent="-457200" eaLnBrk="1" hangingPunct="1">
              <a:lnSpc>
                <a:spcPct val="90000"/>
              </a:lnSpc>
              <a:buSzPct val="90000"/>
              <a:buFont typeface="+mj-lt"/>
              <a:buAutoNum type="arabicPeriod"/>
            </a:pPr>
            <a:r>
              <a:rPr lang="en-US" sz="2000" dirty="0"/>
              <a:t>Maintain a productive working relationship with the Administration and Board of Trustees.</a:t>
            </a:r>
          </a:p>
          <a:p>
            <a:pPr marL="457200" indent="-457200" eaLnBrk="1" hangingPunct="1">
              <a:lnSpc>
                <a:spcPct val="90000"/>
              </a:lnSpc>
              <a:buSzPct val="90000"/>
              <a:buFont typeface="+mj-lt"/>
              <a:buAutoNum type="arabicPeriod"/>
            </a:pPr>
            <a:r>
              <a:rPr lang="en-US" sz="2000" dirty="0" smtClean="0"/>
              <a:t>Accomplish AU’s SACS-COC accreditation reaffirmation.</a:t>
            </a:r>
          </a:p>
          <a:p>
            <a:pPr marL="457200" indent="-457200" eaLnBrk="1" hangingPunct="1">
              <a:lnSpc>
                <a:spcPct val="90000"/>
              </a:lnSpc>
              <a:buSzPct val="90000"/>
              <a:buFont typeface="+mj-lt"/>
              <a:buAutoNum type="arabicPeriod"/>
            </a:pPr>
            <a:r>
              <a:rPr lang="en-US" sz="2000" dirty="0" smtClean="0"/>
              <a:t>Participate actively in Dr. </a:t>
            </a:r>
            <a:r>
              <a:rPr lang="en-US" sz="2000" dirty="0" err="1" smtClean="0"/>
              <a:t>Gogue’s</a:t>
            </a:r>
            <a:r>
              <a:rPr lang="en-US" sz="2000" dirty="0" smtClean="0"/>
              <a:t> strategic priorities and planning process.</a:t>
            </a:r>
          </a:p>
          <a:p>
            <a:pPr marL="457200" indent="-457200" eaLnBrk="1" hangingPunct="1">
              <a:lnSpc>
                <a:spcPct val="90000"/>
              </a:lnSpc>
              <a:buSzPct val="90000"/>
              <a:buFont typeface="+mj-lt"/>
              <a:buAutoNum type="arabicPeriod"/>
            </a:pPr>
            <a:r>
              <a:rPr lang="en-US" sz="2000" dirty="0" smtClean="0"/>
              <a:t>Help shape the updating of the AU Campus Master Plan.</a:t>
            </a:r>
          </a:p>
          <a:p>
            <a:pPr marL="457200" indent="-457200" eaLnBrk="1" hangingPunct="1">
              <a:lnSpc>
                <a:spcPct val="90000"/>
              </a:lnSpc>
              <a:buSzPct val="90000"/>
              <a:buFont typeface="+mj-lt"/>
              <a:buAutoNum type="arabicPeriod"/>
            </a:pPr>
            <a:r>
              <a:rPr lang="en-US" sz="2000" dirty="0" smtClean="0"/>
              <a:t>Foster student success and retention.</a:t>
            </a:r>
          </a:p>
          <a:p>
            <a:pPr marL="457200" indent="-457200" eaLnBrk="1" hangingPunct="1">
              <a:lnSpc>
                <a:spcPct val="90000"/>
              </a:lnSpc>
              <a:buSzPct val="90000"/>
              <a:buFont typeface="+mj-lt"/>
              <a:buAutoNum type="arabicPeriod"/>
            </a:pPr>
            <a:r>
              <a:rPr lang="en-US" sz="2000" dirty="0" smtClean="0"/>
              <a:t>Complete the revision of the AU Faculty Handbook.</a:t>
            </a:r>
          </a:p>
          <a:p>
            <a:pPr marL="457200" indent="-457200" eaLnBrk="1" hangingPunct="1">
              <a:lnSpc>
                <a:spcPct val="90000"/>
              </a:lnSpc>
              <a:buSzPct val="90000"/>
              <a:buFont typeface="+mj-lt"/>
              <a:buAutoNum type="arabicPeriod"/>
            </a:pPr>
            <a:r>
              <a:rPr lang="en-US" sz="2000" dirty="0" smtClean="0"/>
              <a:t>Strengthen the role of Senate and University committees in the governance process.</a:t>
            </a:r>
          </a:p>
          <a:p>
            <a:pPr marL="457200" indent="-457200" eaLnBrk="1" hangingPunct="1">
              <a:lnSpc>
                <a:spcPct val="90000"/>
              </a:lnSpc>
              <a:buSzPct val="90000"/>
              <a:buFont typeface="+mj-lt"/>
              <a:buAutoNum type="arabicPeriod"/>
            </a:pPr>
            <a:r>
              <a:rPr lang="en-US" sz="2000" dirty="0" smtClean="0"/>
              <a:t>Improve the total compensation package for AU employees.</a:t>
            </a:r>
          </a:p>
          <a:p>
            <a:pPr marL="457200" indent="-457200" eaLnBrk="1" hangingPunct="1">
              <a:lnSpc>
                <a:spcPct val="90000"/>
              </a:lnSpc>
              <a:buSzPct val="90000"/>
              <a:buFont typeface="+mj-lt"/>
              <a:buAutoNum type="arabicPeriod"/>
            </a:pPr>
            <a:r>
              <a:rPr lang="en-US" sz="2000" dirty="0" smtClean="0"/>
              <a:t>Provide guidance in producing the Central Classroom Facility.</a:t>
            </a:r>
          </a:p>
          <a:p>
            <a:pPr marL="457200" indent="-457200" eaLnBrk="1" hangingPunct="1">
              <a:lnSpc>
                <a:spcPct val="90000"/>
              </a:lnSpc>
              <a:buSzPct val="90000"/>
              <a:buFont typeface="+mj-lt"/>
              <a:buAutoNum type="arabicPeriod"/>
            </a:pPr>
            <a:r>
              <a:rPr lang="en-US" sz="2000" dirty="0" smtClean="0"/>
              <a:t>Establish a Performing Arts Center as an AU priority.</a:t>
            </a:r>
          </a:p>
          <a:p>
            <a:pPr marL="457200" indent="-457200" eaLnBrk="1" hangingPunct="1">
              <a:lnSpc>
                <a:spcPct val="90000"/>
              </a:lnSpc>
              <a:buSzPct val="90000"/>
              <a:buFont typeface="+mj-lt"/>
              <a:buAutoNum type="arabicPeriod"/>
            </a:pPr>
            <a:endParaRPr lang="en-US" sz="2200" dirty="0" smtClean="0"/>
          </a:p>
        </p:txBody>
      </p:sp>
    </p:spTree>
    <p:extLst>
      <p:ext uri="{BB962C8B-B14F-4D97-AF65-F5344CB8AC3E}">
        <p14:creationId xmlns:p14="http://schemas.microsoft.com/office/powerpoint/2010/main" val="299401951"/>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dissolve">
                                      <p:cBhvr>
                                        <p:cTn id="7" dur="500"/>
                                        <p:tgtEl>
                                          <p:spTgt spid="1126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dissolve">
                                      <p:cBhvr>
                                        <p:cTn id="12" dur="500"/>
                                        <p:tgtEl>
                                          <p:spTgt spid="1126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dissolve">
                                      <p:cBhvr>
                                        <p:cTn id="17" dur="500"/>
                                        <p:tgtEl>
                                          <p:spTgt spid="1126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643">
                                            <p:txEl>
                                              <p:pRg st="3" end="3"/>
                                            </p:txEl>
                                          </p:spTgt>
                                        </p:tgtEl>
                                        <p:attrNameLst>
                                          <p:attrName>style.visibility</p:attrName>
                                        </p:attrNameLst>
                                      </p:cBhvr>
                                      <p:to>
                                        <p:strVal val="visible"/>
                                      </p:to>
                                    </p:set>
                                    <p:animEffect transition="in" filter="dissolve">
                                      <p:cBhvr>
                                        <p:cTn id="22" dur="500"/>
                                        <p:tgtEl>
                                          <p:spTgt spid="1126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643">
                                            <p:txEl>
                                              <p:pRg st="4" end="4"/>
                                            </p:txEl>
                                          </p:spTgt>
                                        </p:tgtEl>
                                        <p:attrNameLst>
                                          <p:attrName>style.visibility</p:attrName>
                                        </p:attrNameLst>
                                      </p:cBhvr>
                                      <p:to>
                                        <p:strVal val="visible"/>
                                      </p:to>
                                    </p:set>
                                    <p:animEffect transition="in" filter="dissolve">
                                      <p:cBhvr>
                                        <p:cTn id="27" dur="500"/>
                                        <p:tgtEl>
                                          <p:spTgt spid="1126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2643">
                                            <p:txEl>
                                              <p:pRg st="5" end="5"/>
                                            </p:txEl>
                                          </p:spTgt>
                                        </p:tgtEl>
                                        <p:attrNameLst>
                                          <p:attrName>style.visibility</p:attrName>
                                        </p:attrNameLst>
                                      </p:cBhvr>
                                      <p:to>
                                        <p:strVal val="visible"/>
                                      </p:to>
                                    </p:set>
                                    <p:animEffect transition="in" filter="dissolve">
                                      <p:cBhvr>
                                        <p:cTn id="32" dur="500"/>
                                        <p:tgtEl>
                                          <p:spTgt spid="1126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2643">
                                            <p:txEl>
                                              <p:pRg st="6" end="6"/>
                                            </p:txEl>
                                          </p:spTgt>
                                        </p:tgtEl>
                                        <p:attrNameLst>
                                          <p:attrName>style.visibility</p:attrName>
                                        </p:attrNameLst>
                                      </p:cBhvr>
                                      <p:to>
                                        <p:strVal val="visible"/>
                                      </p:to>
                                    </p:set>
                                    <p:animEffect transition="in" filter="dissolve">
                                      <p:cBhvr>
                                        <p:cTn id="37" dur="500"/>
                                        <p:tgtEl>
                                          <p:spTgt spid="1126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2643">
                                            <p:txEl>
                                              <p:pRg st="7" end="7"/>
                                            </p:txEl>
                                          </p:spTgt>
                                        </p:tgtEl>
                                        <p:attrNameLst>
                                          <p:attrName>style.visibility</p:attrName>
                                        </p:attrNameLst>
                                      </p:cBhvr>
                                      <p:to>
                                        <p:strVal val="visible"/>
                                      </p:to>
                                    </p:set>
                                    <p:animEffect transition="in" filter="dissolve">
                                      <p:cBhvr>
                                        <p:cTn id="42" dur="500"/>
                                        <p:tgtEl>
                                          <p:spTgt spid="1126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2643">
                                            <p:txEl>
                                              <p:pRg st="8" end="8"/>
                                            </p:txEl>
                                          </p:spTgt>
                                        </p:tgtEl>
                                        <p:attrNameLst>
                                          <p:attrName>style.visibility</p:attrName>
                                        </p:attrNameLst>
                                      </p:cBhvr>
                                      <p:to>
                                        <p:strVal val="visible"/>
                                      </p:to>
                                    </p:set>
                                    <p:animEffect transition="in" filter="dissolve">
                                      <p:cBhvr>
                                        <p:cTn id="47" dur="500"/>
                                        <p:tgtEl>
                                          <p:spTgt spid="11264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12643">
                                            <p:txEl>
                                              <p:pRg st="9" end="9"/>
                                            </p:txEl>
                                          </p:spTgt>
                                        </p:tgtEl>
                                        <p:attrNameLst>
                                          <p:attrName>style.visibility</p:attrName>
                                        </p:attrNameLst>
                                      </p:cBhvr>
                                      <p:to>
                                        <p:strVal val="visible"/>
                                      </p:to>
                                    </p:set>
                                    <p:animEffect transition="in" filter="dissolve">
                                      <p:cBhvr>
                                        <p:cTn id="52" dur="500"/>
                                        <p:tgtEl>
                                          <p:spTgt spid="1126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endParaRPr lang="en-US" dirty="0" smtClean="0"/>
          </a:p>
          <a:p>
            <a:r>
              <a:rPr lang="en-US" dirty="0" smtClean="0"/>
              <a:t>All members of the AU Senate</a:t>
            </a:r>
          </a:p>
          <a:p>
            <a:r>
              <a:rPr lang="en-US" dirty="0" smtClean="0"/>
              <a:t>All committee chairs and members</a:t>
            </a:r>
          </a:p>
          <a:p>
            <a:r>
              <a:rPr lang="en-US" dirty="0" smtClean="0"/>
              <a:t>All members of the Executive, Steering, and Rules committees</a:t>
            </a:r>
          </a:p>
          <a:p>
            <a:r>
              <a:rPr lang="en-US" dirty="0" smtClean="0"/>
              <a:t>Parliamentarian Constance Hendricks</a:t>
            </a:r>
          </a:p>
          <a:p>
            <a:r>
              <a:rPr lang="en-US" dirty="0" smtClean="0"/>
              <a:t>Administrative Assistant </a:t>
            </a:r>
            <a:r>
              <a:rPr lang="en-US" smtClean="0"/>
              <a:t>Laura </a:t>
            </a:r>
            <a:r>
              <a:rPr lang="en-US" smtClean="0"/>
              <a:t>Kloberg</a:t>
            </a:r>
            <a:endParaRPr lang="en-US" dirty="0" smtClean="0"/>
          </a:p>
          <a:p>
            <a:endParaRPr lang="en-US" dirty="0" smtClean="0"/>
          </a:p>
          <a:p>
            <a:endParaRPr lang="en-US" dirty="0"/>
          </a:p>
        </p:txBody>
      </p:sp>
    </p:spTree>
    <p:extLst>
      <p:ext uri="{BB962C8B-B14F-4D97-AF65-F5344CB8AC3E}">
        <p14:creationId xmlns:p14="http://schemas.microsoft.com/office/powerpoint/2010/main" val="1192882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Thank You Also!</a:t>
            </a:r>
            <a:endParaRPr lang="en-US" dirty="0"/>
          </a:p>
        </p:txBody>
      </p:sp>
      <p:sp>
        <p:nvSpPr>
          <p:cNvPr id="5" name="Content Placeholder 4"/>
          <p:cNvSpPr>
            <a:spLocks noGrp="1"/>
          </p:cNvSpPr>
          <p:nvPr>
            <p:ph sz="half" idx="1"/>
          </p:nvPr>
        </p:nvSpPr>
        <p:spPr/>
        <p:txBody>
          <a:bodyPr/>
          <a:lstStyle/>
          <a:p>
            <a:r>
              <a:rPr lang="en-US" dirty="0" smtClean="0"/>
              <a:t>Jay Gogue</a:t>
            </a:r>
          </a:p>
          <a:p>
            <a:r>
              <a:rPr lang="en-US" dirty="0" smtClean="0"/>
              <a:t>Tim Boosinger</a:t>
            </a:r>
          </a:p>
          <a:p>
            <a:r>
              <a:rPr lang="en-US" dirty="0" smtClean="0"/>
              <a:t>Emmett Winn</a:t>
            </a:r>
          </a:p>
          <a:p>
            <a:r>
              <a:rPr lang="en-US" dirty="0" smtClean="0"/>
              <a:t>Constance Relihan</a:t>
            </a:r>
          </a:p>
          <a:p>
            <a:r>
              <a:rPr lang="en-US" dirty="0" smtClean="0"/>
              <a:t>Don Large</a:t>
            </a:r>
          </a:p>
          <a:p>
            <a:r>
              <a:rPr lang="en-US" dirty="0" smtClean="0"/>
              <a:t>Marcie Smith</a:t>
            </a:r>
          </a:p>
          <a:p>
            <a:r>
              <a:rPr lang="en-US" dirty="0" smtClean="0"/>
              <a:t>Karla McCormack</a:t>
            </a:r>
          </a:p>
          <a:p>
            <a:r>
              <a:rPr lang="en-US" dirty="0"/>
              <a:t>Lee Armstrong</a:t>
            </a:r>
          </a:p>
          <a:p>
            <a:endParaRPr lang="en-US" dirty="0"/>
          </a:p>
        </p:txBody>
      </p:sp>
      <p:sp>
        <p:nvSpPr>
          <p:cNvPr id="6" name="Content Placeholder 5"/>
          <p:cNvSpPr>
            <a:spLocks noGrp="1"/>
          </p:cNvSpPr>
          <p:nvPr>
            <p:ph sz="half" idx="2"/>
          </p:nvPr>
        </p:nvSpPr>
        <p:spPr/>
        <p:txBody>
          <a:bodyPr/>
          <a:lstStyle/>
          <a:p>
            <a:r>
              <a:rPr lang="en-US" dirty="0" smtClean="0"/>
              <a:t>Grant Davis</a:t>
            </a:r>
          </a:p>
          <a:p>
            <a:r>
              <a:rPr lang="en-US" dirty="0" smtClean="0"/>
              <a:t>Dan King</a:t>
            </a:r>
          </a:p>
          <a:p>
            <a:r>
              <a:rPr lang="en-US" dirty="0" smtClean="0"/>
              <a:t>Bob Ritenbaugh</a:t>
            </a:r>
          </a:p>
          <a:p>
            <a:r>
              <a:rPr lang="en-US" dirty="0" smtClean="0"/>
              <a:t>Bliss Bailey</a:t>
            </a:r>
          </a:p>
          <a:p>
            <a:pPr marL="0" indent="0">
              <a:buNone/>
            </a:pPr>
            <a:r>
              <a:rPr lang="en-US" dirty="0" smtClean="0">
                <a:solidFill>
                  <a:srgbClr val="FF0000"/>
                </a:solidFill>
              </a:rPr>
              <a:t>And their staff members…without whom nothing would get done!</a:t>
            </a:r>
            <a:endParaRPr lang="en-US" dirty="0">
              <a:solidFill>
                <a:srgbClr val="FF0000"/>
              </a:solidFill>
            </a:endParaRPr>
          </a:p>
        </p:txBody>
      </p:sp>
    </p:spTree>
    <p:extLst>
      <p:ext uri="{BB962C8B-B14F-4D97-AF65-F5344CB8AC3E}">
        <p14:creationId xmlns:p14="http://schemas.microsoft.com/office/powerpoint/2010/main" val="3235068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Agenda</a:t>
            </a:r>
            <a:endParaRPr lang="en-US" dirty="0"/>
          </a:p>
        </p:txBody>
      </p:sp>
      <p:sp>
        <p:nvSpPr>
          <p:cNvPr id="3" name="Content Placeholder 2"/>
          <p:cNvSpPr>
            <a:spLocks noGrp="1"/>
          </p:cNvSpPr>
          <p:nvPr>
            <p:ph idx="1"/>
          </p:nvPr>
        </p:nvSpPr>
        <p:spPr/>
        <p:txBody>
          <a:bodyPr/>
          <a:lstStyle/>
          <a:p>
            <a:r>
              <a:rPr lang="en-US" sz="2800" dirty="0" smtClean="0"/>
              <a:t>There is one action item to consider today.  As per our Constitution, members of all AU Senate committees must be confirmed by the Senate, so we will bring before you for a vote a list of names of those dedicated individuals who have responded positively to Rules Committee requests that they serve.</a:t>
            </a:r>
          </a:p>
          <a:p>
            <a:r>
              <a:rPr lang="en-US" sz="2800" dirty="0" smtClean="0"/>
              <a:t>There are no items for pending action to be considered today.</a:t>
            </a:r>
          </a:p>
        </p:txBody>
      </p:sp>
    </p:spTree>
    <p:extLst>
      <p:ext uri="{BB962C8B-B14F-4D97-AF65-F5344CB8AC3E}">
        <p14:creationId xmlns:p14="http://schemas.microsoft.com/office/powerpoint/2010/main" val="3705837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Agenda (Cont’d)</a:t>
            </a:r>
            <a:endParaRPr lang="en-US" dirty="0"/>
          </a:p>
        </p:txBody>
      </p:sp>
      <p:sp>
        <p:nvSpPr>
          <p:cNvPr id="3" name="Content Placeholder 2"/>
          <p:cNvSpPr>
            <a:spLocks noGrp="1"/>
          </p:cNvSpPr>
          <p:nvPr>
            <p:ph idx="1"/>
          </p:nvPr>
        </p:nvSpPr>
        <p:spPr/>
        <p:txBody>
          <a:bodyPr/>
          <a:lstStyle/>
          <a:p>
            <a:r>
              <a:rPr lang="en-US" dirty="0" smtClean="0"/>
              <a:t>We have two reports today about work at Auburn that we believe will interest all faculty.</a:t>
            </a:r>
          </a:p>
          <a:p>
            <a:r>
              <a:rPr lang="en-US" dirty="0" smtClean="0"/>
              <a:t>Camille Barkley will present the “This Is Auburn” campaign.</a:t>
            </a:r>
          </a:p>
          <a:p>
            <a:r>
              <a:rPr lang="en-US" dirty="0" smtClean="0"/>
              <a:t>Mike Kensler and Nanette Chadwick will tell us about the many Sustainability initiatives AU has underway.</a:t>
            </a:r>
            <a:endParaRPr lang="en-US" dirty="0"/>
          </a:p>
        </p:txBody>
      </p:sp>
    </p:spTree>
    <p:extLst>
      <p:ext uri="{BB962C8B-B14F-4D97-AF65-F5344CB8AC3E}">
        <p14:creationId xmlns:p14="http://schemas.microsoft.com/office/powerpoint/2010/main" val="200030795"/>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482</Words>
  <Application>Microsoft Office PowerPoint</Application>
  <PresentationFormat>On-screen Show (4:3)</PresentationFormat>
  <Paragraphs>74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Blends</vt:lpstr>
      <vt:lpstr>AU Senate Chair’s Report</vt:lpstr>
      <vt:lpstr>AU Senate and Faculty Officers for 2012-13</vt:lpstr>
      <vt:lpstr>Please Participate!</vt:lpstr>
      <vt:lpstr>Ombuds Search:  Four Candidates</vt:lpstr>
      <vt:lpstr>AU Senate Priorities, 2012-13</vt:lpstr>
      <vt:lpstr>Thank You!</vt:lpstr>
      <vt:lpstr>Thank You Also!</vt:lpstr>
      <vt:lpstr>Today’s Agenda</vt:lpstr>
      <vt:lpstr>Today’s Agenda (Cont’d)</vt:lpstr>
      <vt:lpstr>Today’s Agenda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University Senate</cp:lastModifiedBy>
  <cp:revision>65</cp:revision>
  <cp:lastPrinted>2013-06-04T19:31:46Z</cp:lastPrinted>
  <dcterms:created xsi:type="dcterms:W3CDTF">2012-08-20T19:18:31Z</dcterms:created>
  <dcterms:modified xsi:type="dcterms:W3CDTF">2013-06-05T14:29:01Z</dcterms:modified>
</cp:coreProperties>
</file>