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sldIdLst>
    <p:sldId id="327" r:id="rId3"/>
    <p:sldId id="329" r:id="rId4"/>
    <p:sldId id="330" r:id="rId5"/>
    <p:sldId id="295" r:id="rId6"/>
    <p:sldId id="296" r:id="rId7"/>
    <p:sldId id="303" r:id="rId8"/>
    <p:sldId id="305" r:id="rId9"/>
    <p:sldId id="283" r:id="rId10"/>
    <p:sldId id="311" r:id="rId11"/>
    <p:sldId id="312" r:id="rId12"/>
    <p:sldId id="313" r:id="rId13"/>
    <p:sldId id="310" r:id="rId14"/>
    <p:sldId id="314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450"/>
    <a:srgbClr val="F0BD3C"/>
    <a:srgbClr val="CCCC00"/>
    <a:srgbClr val="836F27"/>
    <a:srgbClr val="EDFD17"/>
    <a:srgbClr val="993300"/>
    <a:srgbClr val="FFCC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 varScale="1">
        <p:scale>
          <a:sx n="136" d="100"/>
          <a:sy n="136" d="100"/>
        </p:scale>
        <p:origin x="-228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ylerhemby:Desktop:Sustainability:Minor:Minor%20Studen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ylerhemby:Desktop:Sustainability:Minor:Minor%20Alumn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0.0585224967474212"/>
                  <c:y val="-0.00084790824174145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15786260859914"/>
                  <c:y val="0.00067229629931446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508137305076489"/>
                  <c:y val="0.012576830224811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155621874595354"/>
                  <c:y val="-0.001725967953876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0.0280529538349601"/>
                  <c:y val="-0.015707693718104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00" b="1" i="0"/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Minors!$I$70:$I$79</c:f>
              <c:strCache>
                <c:ptCount val="10"/>
                <c:pt idx="0">
                  <c:v>Agriculture</c:v>
                </c:pt>
                <c:pt idx="1">
                  <c:v>Architecture</c:v>
                </c:pt>
                <c:pt idx="2">
                  <c:v>Business</c:v>
                </c:pt>
                <c:pt idx="4">
                  <c:v>Engineering</c:v>
                </c:pt>
                <c:pt idx="5">
                  <c:v>Human Sciences</c:v>
                </c:pt>
                <c:pt idx="6">
                  <c:v>Liberal Arts</c:v>
                </c:pt>
                <c:pt idx="8">
                  <c:v>Other</c:v>
                </c:pt>
                <c:pt idx="9">
                  <c:v>Science &amp; Math</c:v>
                </c:pt>
              </c:strCache>
            </c:strRef>
          </c:cat>
          <c:val>
            <c:numRef>
              <c:f>Minors!$J$70:$J$79</c:f>
              <c:numCache>
                <c:formatCode>General</c:formatCode>
                <c:ptCount val="10"/>
                <c:pt idx="0">
                  <c:v>3.0</c:v>
                </c:pt>
                <c:pt idx="1">
                  <c:v>27.0</c:v>
                </c:pt>
                <c:pt idx="2">
                  <c:v>11.0</c:v>
                </c:pt>
                <c:pt idx="4">
                  <c:v>6.0</c:v>
                </c:pt>
                <c:pt idx="5">
                  <c:v>15.0</c:v>
                </c:pt>
                <c:pt idx="6">
                  <c:v>15.0</c:v>
                </c:pt>
                <c:pt idx="8">
                  <c:v>5.0</c:v>
                </c:pt>
                <c:pt idx="9">
                  <c:v>12.0</c:v>
                </c:pt>
              </c:numCache>
            </c:numRef>
          </c:val>
        </c:ser>
        <c:dLbls>
          <c:dLblPos val="bestFit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All!$D$85:$D$86</c:f>
              <c:strCache>
                <c:ptCount val="1"/>
                <c:pt idx="0">
                  <c:v>  2009</c:v>
                </c:pt>
              </c:strCache>
            </c:strRef>
          </c:tx>
          <c:invertIfNegative val="0"/>
          <c:cat>
            <c:strRef>
              <c:f>All!$C$87</c:f>
              <c:strCache>
                <c:ptCount val="1"/>
                <c:pt idx="0">
                  <c:v>Students Graduated</c:v>
                </c:pt>
              </c:strCache>
            </c:strRef>
          </c:cat>
          <c:val>
            <c:numRef>
              <c:f>All!$D$87</c:f>
              <c:numCache>
                <c:formatCode>General</c:formatCode>
                <c:ptCount val="1"/>
                <c:pt idx="0">
                  <c:v>3.0</c:v>
                </c:pt>
              </c:numCache>
            </c:numRef>
          </c:val>
        </c:ser>
        <c:ser>
          <c:idx val="1"/>
          <c:order val="1"/>
          <c:tx>
            <c:strRef>
              <c:f>All!$E$85:$E$86</c:f>
              <c:strCache>
                <c:ptCount val="1"/>
                <c:pt idx="0">
                  <c:v>  2010</c:v>
                </c:pt>
              </c:strCache>
            </c:strRef>
          </c:tx>
          <c:invertIfNegative val="0"/>
          <c:cat>
            <c:strRef>
              <c:f>All!$C$87</c:f>
              <c:strCache>
                <c:ptCount val="1"/>
                <c:pt idx="0">
                  <c:v>Students Graduated</c:v>
                </c:pt>
              </c:strCache>
            </c:strRef>
          </c:cat>
          <c:val>
            <c:numRef>
              <c:f>All!$E$87</c:f>
              <c:numCache>
                <c:formatCode>General</c:formatCode>
                <c:ptCount val="1"/>
                <c:pt idx="0">
                  <c:v>7.0</c:v>
                </c:pt>
              </c:numCache>
            </c:numRef>
          </c:val>
        </c:ser>
        <c:ser>
          <c:idx val="2"/>
          <c:order val="2"/>
          <c:tx>
            <c:strRef>
              <c:f>All!$F$85:$F$86</c:f>
              <c:strCache>
                <c:ptCount val="1"/>
                <c:pt idx="0">
                  <c:v>  2011</c:v>
                </c:pt>
              </c:strCache>
            </c:strRef>
          </c:tx>
          <c:invertIfNegative val="0"/>
          <c:cat>
            <c:strRef>
              <c:f>All!$C$87</c:f>
              <c:strCache>
                <c:ptCount val="1"/>
                <c:pt idx="0">
                  <c:v>Students Graduated</c:v>
                </c:pt>
              </c:strCache>
            </c:strRef>
          </c:cat>
          <c:val>
            <c:numRef>
              <c:f>All!$F$87</c:f>
              <c:numCache>
                <c:formatCode>General</c:formatCode>
                <c:ptCount val="1"/>
                <c:pt idx="0">
                  <c:v>14.0</c:v>
                </c:pt>
              </c:numCache>
            </c:numRef>
          </c:val>
        </c:ser>
        <c:ser>
          <c:idx val="3"/>
          <c:order val="3"/>
          <c:tx>
            <c:strRef>
              <c:f>All!$G$85:$G$86</c:f>
              <c:strCache>
                <c:ptCount val="1"/>
                <c:pt idx="0">
                  <c:v>  2012</c:v>
                </c:pt>
              </c:strCache>
            </c:strRef>
          </c:tx>
          <c:invertIfNegative val="0"/>
          <c:cat>
            <c:strRef>
              <c:f>All!$C$87</c:f>
              <c:strCache>
                <c:ptCount val="1"/>
                <c:pt idx="0">
                  <c:v>Students Graduated</c:v>
                </c:pt>
              </c:strCache>
            </c:strRef>
          </c:cat>
          <c:val>
            <c:numRef>
              <c:f>All!$G$87</c:f>
              <c:numCache>
                <c:formatCode>General</c:formatCode>
                <c:ptCount val="1"/>
                <c:pt idx="0">
                  <c:v>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4288456"/>
        <c:axId val="424294120"/>
      </c:barChart>
      <c:catAx>
        <c:axId val="424288456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1800" b="1">
                    <a:latin typeface="+mn-lt"/>
                  </a:defRPr>
                </a:pPr>
                <a:r>
                  <a:rPr lang="en-US" sz="1800" b="1">
                    <a:latin typeface="+mn-lt"/>
                  </a:rPr>
                  <a:t>Year of Graduation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424294120"/>
        <c:crosses val="autoZero"/>
        <c:auto val="1"/>
        <c:lblAlgn val="ctr"/>
        <c:lblOffset val="100"/>
        <c:noMultiLvlLbl val="0"/>
      </c:catAx>
      <c:valAx>
        <c:axId val="4242941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>
                    <a:latin typeface="+mn-lt"/>
                  </a:defRPr>
                </a:pPr>
                <a:r>
                  <a:rPr lang="en-US" sz="1800">
                    <a:latin typeface="+mn-lt"/>
                  </a:rPr>
                  <a:t>Students Graduated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crossAx val="424288456"/>
        <c:crosses val="autoZero"/>
        <c:crossBetween val="between"/>
        <c:majorUnit val="2.0"/>
        <c:minorUnit val="2.0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3DA2E9-8FAE-4CDB-BAAC-86025679F470}" type="doc">
      <dgm:prSet loTypeId="urn:microsoft.com/office/officeart/2005/8/layout/venn2" loCatId="relationship" qsTypeId="urn:microsoft.com/office/officeart/2005/8/quickstyle/3d9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D4AAE8-A8E3-41EA-9517-D2177D4873AF}" type="pres">
      <dgm:prSet presAssocID="{DD3DA2E9-8FAE-4CDB-BAAC-86025679F47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81981B6F-DA2C-5442-BFA4-CBB4A29F2710}" type="presOf" srcId="{DD3DA2E9-8FAE-4CDB-BAAC-86025679F470}" destId="{94D4AAE8-A8E3-41EA-9517-D2177D4873AF}" srcOrd="0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E8DBAD-78F6-48F2-813A-E13039B53008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45633F69-C2C4-464B-A5C9-6841369D7C57}" type="pres">
      <dgm:prSet presAssocID="{EFE8DBAD-78F6-48F2-813A-E13039B53008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CEEC76A5-2E16-A742-ACD3-D77ECDCC5789}" type="presOf" srcId="{EFE8DBAD-78F6-48F2-813A-E13039B53008}" destId="{45633F69-C2C4-464B-A5C9-6841369D7C57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3DA2E9-8FAE-4CDB-BAAC-86025679F470}" type="doc">
      <dgm:prSet loTypeId="urn:microsoft.com/office/officeart/2005/8/layout/venn2" loCatId="relationship" qsTypeId="urn:microsoft.com/office/officeart/2005/8/quickstyle/3d9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D4AAE8-A8E3-41EA-9517-D2177D4873AF}" type="pres">
      <dgm:prSet presAssocID="{DD3DA2E9-8FAE-4CDB-BAAC-86025679F47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4861EF8A-FF51-204D-ADB1-8A8C9670682E}" type="presOf" srcId="{DD3DA2E9-8FAE-4CDB-BAAC-86025679F470}" destId="{94D4AAE8-A8E3-41EA-9517-D2177D4873AF}" srcOrd="0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E8DBAD-78F6-48F2-813A-E13039B53008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1588CCEA-2056-493F-A04E-41503D234268}">
      <dgm:prSet phldrT="[Text]"/>
      <dgm:spPr/>
      <dgm:t>
        <a:bodyPr/>
        <a:lstStyle/>
        <a:p>
          <a:r>
            <a:rPr lang="en-US" b="1" dirty="0" smtClean="0"/>
            <a:t>Planet</a:t>
          </a:r>
          <a:endParaRPr lang="en-US" b="1" dirty="0"/>
        </a:p>
      </dgm:t>
    </dgm:pt>
    <dgm:pt modelId="{E316ECF3-E081-4751-9992-7AFE658BB912}" type="parTrans" cxnId="{050979E6-A147-47C2-9BB8-6492F9CA6F41}">
      <dgm:prSet/>
      <dgm:spPr/>
      <dgm:t>
        <a:bodyPr/>
        <a:lstStyle/>
        <a:p>
          <a:endParaRPr lang="en-US"/>
        </a:p>
      </dgm:t>
    </dgm:pt>
    <dgm:pt modelId="{9B50D241-B9FD-476B-BDC3-E6B179689DB0}" type="sibTrans" cxnId="{050979E6-A147-47C2-9BB8-6492F9CA6F41}">
      <dgm:prSet/>
      <dgm:spPr/>
      <dgm:t>
        <a:bodyPr/>
        <a:lstStyle/>
        <a:p>
          <a:endParaRPr lang="en-US"/>
        </a:p>
      </dgm:t>
    </dgm:pt>
    <dgm:pt modelId="{79D8F1DF-1CF8-47AD-8136-951031FD5FC0}">
      <dgm:prSet phldrT="[Text]"/>
      <dgm:spPr/>
      <dgm:t>
        <a:bodyPr/>
        <a:lstStyle/>
        <a:p>
          <a:r>
            <a:rPr lang="en-US" b="1" dirty="0" smtClean="0"/>
            <a:t>Prosperity</a:t>
          </a:r>
          <a:endParaRPr lang="en-US" b="1" dirty="0"/>
        </a:p>
      </dgm:t>
    </dgm:pt>
    <dgm:pt modelId="{8131D60A-EFC2-4FAB-B749-E8B4B09EDD09}" type="parTrans" cxnId="{EBD1E3C3-C0C6-4112-A2BA-7A5A46181080}">
      <dgm:prSet/>
      <dgm:spPr/>
      <dgm:t>
        <a:bodyPr/>
        <a:lstStyle/>
        <a:p>
          <a:endParaRPr lang="en-US"/>
        </a:p>
      </dgm:t>
    </dgm:pt>
    <dgm:pt modelId="{988D69FF-19B5-4483-9281-889C5AF0E294}" type="sibTrans" cxnId="{EBD1E3C3-C0C6-4112-A2BA-7A5A46181080}">
      <dgm:prSet/>
      <dgm:spPr/>
      <dgm:t>
        <a:bodyPr/>
        <a:lstStyle/>
        <a:p>
          <a:endParaRPr lang="en-US"/>
        </a:p>
      </dgm:t>
    </dgm:pt>
    <dgm:pt modelId="{4218CE70-A4DD-430C-8C36-769D61CF019A}">
      <dgm:prSet phldrT="[Text]"/>
      <dgm:spPr/>
      <dgm:t>
        <a:bodyPr/>
        <a:lstStyle/>
        <a:p>
          <a:r>
            <a:rPr lang="en-US" b="1" dirty="0" smtClean="0"/>
            <a:t>People</a:t>
          </a:r>
          <a:endParaRPr lang="en-US" b="1" dirty="0"/>
        </a:p>
      </dgm:t>
    </dgm:pt>
    <dgm:pt modelId="{84E93DD3-6CED-48F0-B1E3-AB320AC2D6BE}" type="parTrans" cxnId="{34513D6E-87B3-4150-AF3D-03BF7DA2E400}">
      <dgm:prSet/>
      <dgm:spPr/>
      <dgm:t>
        <a:bodyPr/>
        <a:lstStyle/>
        <a:p>
          <a:endParaRPr lang="en-US"/>
        </a:p>
      </dgm:t>
    </dgm:pt>
    <dgm:pt modelId="{189C7D9E-EA16-47EF-B5E8-1F48385D9AE5}" type="sibTrans" cxnId="{34513D6E-87B3-4150-AF3D-03BF7DA2E400}">
      <dgm:prSet/>
      <dgm:spPr/>
      <dgm:t>
        <a:bodyPr/>
        <a:lstStyle/>
        <a:p>
          <a:endParaRPr lang="en-US"/>
        </a:p>
      </dgm:t>
    </dgm:pt>
    <dgm:pt modelId="{45633F69-C2C4-464B-A5C9-6841369D7C57}" type="pres">
      <dgm:prSet presAssocID="{EFE8DBAD-78F6-48F2-813A-E13039B53008}" presName="compositeShape" presStyleCnt="0">
        <dgm:presLayoutVars>
          <dgm:chMax val="7"/>
          <dgm:dir/>
          <dgm:resizeHandles val="exact"/>
        </dgm:presLayoutVars>
      </dgm:prSet>
      <dgm:spPr/>
    </dgm:pt>
    <dgm:pt modelId="{33237DF9-92EB-4827-A50D-9F1BD29C6BAD}" type="pres">
      <dgm:prSet presAssocID="{1588CCEA-2056-493F-A04E-41503D234268}" presName="circ1" presStyleLbl="vennNode1" presStyleIdx="0" presStyleCnt="3" custLinFactNeighborX="2546"/>
      <dgm:spPr/>
      <dgm:t>
        <a:bodyPr/>
        <a:lstStyle/>
        <a:p>
          <a:endParaRPr lang="en-US"/>
        </a:p>
      </dgm:t>
    </dgm:pt>
    <dgm:pt modelId="{A61063B0-F823-4298-BF2B-9EA7DE54E43F}" type="pres">
      <dgm:prSet presAssocID="{1588CCEA-2056-493F-A04E-41503D2342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490D3D-F70C-417D-BF7E-DF864E98314B}" type="pres">
      <dgm:prSet presAssocID="{79D8F1DF-1CF8-47AD-8136-951031FD5FC0}" presName="circ2" presStyleLbl="vennNode1" presStyleIdx="1" presStyleCnt="3" custLinFactNeighborX="-635" custLinFactNeighborY="2083"/>
      <dgm:spPr/>
      <dgm:t>
        <a:bodyPr/>
        <a:lstStyle/>
        <a:p>
          <a:endParaRPr lang="en-US"/>
        </a:p>
      </dgm:t>
    </dgm:pt>
    <dgm:pt modelId="{F3837F07-A01F-425C-ACEB-ACF973663904}" type="pres">
      <dgm:prSet presAssocID="{79D8F1DF-1CF8-47AD-8136-951031FD5FC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5239D0-27F2-491F-A955-53017B76A81E}" type="pres">
      <dgm:prSet presAssocID="{4218CE70-A4DD-430C-8C36-769D61CF019A}" presName="circ3" presStyleLbl="vennNode1" presStyleIdx="2" presStyleCnt="3" custLinFactNeighborX="-4126" custLinFactNeighborY="2083"/>
      <dgm:spPr/>
      <dgm:t>
        <a:bodyPr/>
        <a:lstStyle/>
        <a:p>
          <a:endParaRPr lang="en-US"/>
        </a:p>
      </dgm:t>
    </dgm:pt>
    <dgm:pt modelId="{E8995A65-DC45-4DEC-A2F3-9EFE7FEF6E6D}" type="pres">
      <dgm:prSet presAssocID="{4218CE70-A4DD-430C-8C36-769D61CF019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47CE58-BD2C-A141-893C-C13AE26FEEF2}" type="presOf" srcId="{4218CE70-A4DD-430C-8C36-769D61CF019A}" destId="{E8995A65-DC45-4DEC-A2F3-9EFE7FEF6E6D}" srcOrd="1" destOrd="0" presId="urn:microsoft.com/office/officeart/2005/8/layout/venn1"/>
    <dgm:cxn modelId="{E5B4B9CA-B60F-7C44-8595-2E1085CB6764}" type="presOf" srcId="{EFE8DBAD-78F6-48F2-813A-E13039B53008}" destId="{45633F69-C2C4-464B-A5C9-6841369D7C57}" srcOrd="0" destOrd="0" presId="urn:microsoft.com/office/officeart/2005/8/layout/venn1"/>
    <dgm:cxn modelId="{ACD54AC4-612D-2B46-9CE7-D8400ACF451F}" type="presOf" srcId="{79D8F1DF-1CF8-47AD-8136-951031FD5FC0}" destId="{F3837F07-A01F-425C-ACEB-ACF973663904}" srcOrd="1" destOrd="0" presId="urn:microsoft.com/office/officeart/2005/8/layout/venn1"/>
    <dgm:cxn modelId="{050979E6-A147-47C2-9BB8-6492F9CA6F41}" srcId="{EFE8DBAD-78F6-48F2-813A-E13039B53008}" destId="{1588CCEA-2056-493F-A04E-41503D234268}" srcOrd="0" destOrd="0" parTransId="{E316ECF3-E081-4751-9992-7AFE658BB912}" sibTransId="{9B50D241-B9FD-476B-BDC3-E6B179689DB0}"/>
    <dgm:cxn modelId="{3A52B30E-9A57-9D40-95DB-803CC728B30E}" type="presOf" srcId="{1588CCEA-2056-493F-A04E-41503D234268}" destId="{33237DF9-92EB-4827-A50D-9F1BD29C6BAD}" srcOrd="0" destOrd="0" presId="urn:microsoft.com/office/officeart/2005/8/layout/venn1"/>
    <dgm:cxn modelId="{49A046DC-7056-5043-A2AC-6A499F433D79}" type="presOf" srcId="{4218CE70-A4DD-430C-8C36-769D61CF019A}" destId="{9E5239D0-27F2-491F-A955-53017B76A81E}" srcOrd="0" destOrd="0" presId="urn:microsoft.com/office/officeart/2005/8/layout/venn1"/>
    <dgm:cxn modelId="{EBD1E3C3-C0C6-4112-A2BA-7A5A46181080}" srcId="{EFE8DBAD-78F6-48F2-813A-E13039B53008}" destId="{79D8F1DF-1CF8-47AD-8136-951031FD5FC0}" srcOrd="1" destOrd="0" parTransId="{8131D60A-EFC2-4FAB-B749-E8B4B09EDD09}" sibTransId="{988D69FF-19B5-4483-9281-889C5AF0E294}"/>
    <dgm:cxn modelId="{07A525B5-860A-6343-8A5F-44BDBF65DEC6}" type="presOf" srcId="{1588CCEA-2056-493F-A04E-41503D234268}" destId="{A61063B0-F823-4298-BF2B-9EA7DE54E43F}" srcOrd="1" destOrd="0" presId="urn:microsoft.com/office/officeart/2005/8/layout/venn1"/>
    <dgm:cxn modelId="{34513D6E-87B3-4150-AF3D-03BF7DA2E400}" srcId="{EFE8DBAD-78F6-48F2-813A-E13039B53008}" destId="{4218CE70-A4DD-430C-8C36-769D61CF019A}" srcOrd="2" destOrd="0" parTransId="{84E93DD3-6CED-48F0-B1E3-AB320AC2D6BE}" sibTransId="{189C7D9E-EA16-47EF-B5E8-1F48385D9AE5}"/>
    <dgm:cxn modelId="{C7DA5A60-D60F-3948-8068-C1C4AEE88285}" type="presOf" srcId="{79D8F1DF-1CF8-47AD-8136-951031FD5FC0}" destId="{2E490D3D-F70C-417D-BF7E-DF864E98314B}" srcOrd="0" destOrd="0" presId="urn:microsoft.com/office/officeart/2005/8/layout/venn1"/>
    <dgm:cxn modelId="{40B1FF1A-C3EE-0643-B399-66B48D7F9F30}" type="presParOf" srcId="{45633F69-C2C4-464B-A5C9-6841369D7C57}" destId="{33237DF9-92EB-4827-A50D-9F1BD29C6BAD}" srcOrd="0" destOrd="0" presId="urn:microsoft.com/office/officeart/2005/8/layout/venn1"/>
    <dgm:cxn modelId="{79A03D2E-4ECC-3C41-8032-5EFFBFEF40FF}" type="presParOf" srcId="{45633F69-C2C4-464B-A5C9-6841369D7C57}" destId="{A61063B0-F823-4298-BF2B-9EA7DE54E43F}" srcOrd="1" destOrd="0" presId="urn:microsoft.com/office/officeart/2005/8/layout/venn1"/>
    <dgm:cxn modelId="{86FA2EA8-4FD6-F34E-B925-171A0C035201}" type="presParOf" srcId="{45633F69-C2C4-464B-A5C9-6841369D7C57}" destId="{2E490D3D-F70C-417D-BF7E-DF864E98314B}" srcOrd="2" destOrd="0" presId="urn:microsoft.com/office/officeart/2005/8/layout/venn1"/>
    <dgm:cxn modelId="{AD83F721-804A-654D-8A83-7CFBB9FC830F}" type="presParOf" srcId="{45633F69-C2C4-464B-A5C9-6841369D7C57}" destId="{F3837F07-A01F-425C-ACEB-ACF973663904}" srcOrd="3" destOrd="0" presId="urn:microsoft.com/office/officeart/2005/8/layout/venn1"/>
    <dgm:cxn modelId="{B147D09F-B5FD-1248-A893-2B3E8979BEC1}" type="presParOf" srcId="{45633F69-C2C4-464B-A5C9-6841369D7C57}" destId="{9E5239D0-27F2-491F-A955-53017B76A81E}" srcOrd="4" destOrd="0" presId="urn:microsoft.com/office/officeart/2005/8/layout/venn1"/>
    <dgm:cxn modelId="{96537965-E73C-FD4A-BCE6-9FF76B79105B}" type="presParOf" srcId="{45633F69-C2C4-464B-A5C9-6841369D7C57}" destId="{E8995A65-DC45-4DEC-A2F3-9EFE7FEF6E6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37DF9-92EB-4827-A50D-9F1BD29C6BAD}">
      <dsp:nvSpPr>
        <dsp:cNvPr id="0" name=""/>
        <dsp:cNvSpPr/>
      </dsp:nvSpPr>
      <dsp:spPr>
        <a:xfrm>
          <a:off x="1160930" y="35071"/>
          <a:ext cx="1683411" cy="16834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Planet</a:t>
          </a:r>
          <a:endParaRPr lang="en-US" sz="1800" b="1" kern="1200" dirty="0"/>
        </a:p>
      </dsp:txBody>
      <dsp:txXfrm>
        <a:off x="1385385" y="329667"/>
        <a:ext cx="1234501" cy="757534"/>
      </dsp:txXfrm>
    </dsp:sp>
    <dsp:sp modelId="{2E490D3D-F70C-417D-BF7E-DF864E98314B}">
      <dsp:nvSpPr>
        <dsp:cNvPr id="0" name=""/>
        <dsp:cNvSpPr/>
      </dsp:nvSpPr>
      <dsp:spPr>
        <a:xfrm>
          <a:off x="1714812" y="1122268"/>
          <a:ext cx="1683411" cy="1683411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Prosperity</a:t>
          </a:r>
          <a:endParaRPr lang="en-US" sz="1800" b="1" kern="1200" dirty="0"/>
        </a:p>
      </dsp:txBody>
      <dsp:txXfrm>
        <a:off x="2229655" y="1557149"/>
        <a:ext cx="1010046" cy="925876"/>
      </dsp:txXfrm>
    </dsp:sp>
    <dsp:sp modelId="{9E5239D0-27F2-491F-A955-53017B76A81E}">
      <dsp:nvSpPr>
        <dsp:cNvPr id="0" name=""/>
        <dsp:cNvSpPr/>
      </dsp:nvSpPr>
      <dsp:spPr>
        <a:xfrm>
          <a:off x="441182" y="1122268"/>
          <a:ext cx="1683411" cy="1683411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People</a:t>
          </a:r>
          <a:endParaRPr lang="en-US" sz="1800" b="1" kern="1200" dirty="0"/>
        </a:p>
      </dsp:txBody>
      <dsp:txXfrm>
        <a:off x="599703" y="1557149"/>
        <a:ext cx="1010046" cy="925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FB4CECA-D3CC-4B2A-8C7F-2BC446BB4406}" type="datetimeFigureOut">
              <a:rPr lang="en-US"/>
              <a:pPr>
                <a:defRPr/>
              </a:pPr>
              <a:t>5/23/13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C8603B-EB5C-413C-A8DE-FD24462CC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196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E9248-6665-4A0C-B948-C6D69626B34C}" type="datetimeFigureOut">
              <a:rPr lang="en-US"/>
              <a:pPr>
                <a:defRPr/>
              </a:pPr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01790-8142-4A5F-A53B-C3290E6C4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0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F2D8F-47F5-4AA5-BCC6-D94BB286162B}" type="datetimeFigureOut">
              <a:rPr lang="en-US"/>
              <a:pPr>
                <a:defRPr/>
              </a:pPr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EC4F7-D345-4374-9DC9-D09D592D7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09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74EB8-31F7-4EEB-B8AB-EC8A804A6F2E}" type="datetimeFigureOut">
              <a:rPr lang="en-US"/>
              <a:pPr>
                <a:defRPr/>
              </a:pPr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945D3-8E2A-492E-9837-1B3521225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50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ampu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>
            <a:fillRect/>
          </a:stretch>
        </p:blipFill>
        <p:spPr bwMode="auto">
          <a:xfrm>
            <a:off x="5022850" y="0"/>
            <a:ext cx="41211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7881278_m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"/>
          <a:stretch>
            <a:fillRect/>
          </a:stretch>
        </p:blipFill>
        <p:spPr bwMode="auto">
          <a:xfrm>
            <a:off x="0" y="2208213"/>
            <a:ext cx="513715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7"/>
          <p:cNvSpPr>
            <a:spLocks/>
          </p:cNvSpPr>
          <p:nvPr userDrawn="1"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0 h 10000"/>
              <a:gd name="T10" fmla="*/ 0 w 10000"/>
              <a:gd name="T11" fmla="*/ 0 h 10000"/>
              <a:gd name="T12" fmla="*/ 0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21474836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000" h="10000">
                <a:moveTo>
                  <a:pt x="7781" y="5671"/>
                </a:moveTo>
                <a:cubicBezTo>
                  <a:pt x="7017" y="5681"/>
                  <a:pt x="6288" y="5454"/>
                  <a:pt x="5639" y="5056"/>
                </a:cubicBezTo>
                <a:cubicBezTo>
                  <a:pt x="6052" y="5097"/>
                  <a:pt x="6503" y="4912"/>
                  <a:pt x="6951" y="4509"/>
                </a:cubicBezTo>
                <a:cubicBezTo>
                  <a:pt x="7906" y="3657"/>
                  <a:pt x="8736" y="1944"/>
                  <a:pt x="9010" y="273"/>
                </a:cubicBezTo>
                <a:cubicBezTo>
                  <a:pt x="9035" y="185"/>
                  <a:pt x="9052" y="0"/>
                  <a:pt x="9052" y="0"/>
                </a:cubicBezTo>
                <a:lnTo>
                  <a:pt x="0" y="0"/>
                </a:lnTo>
                <a:lnTo>
                  <a:pt x="0" y="6190"/>
                </a:lnTo>
                <a:cubicBezTo>
                  <a:pt x="892" y="5093"/>
                  <a:pt x="2080" y="4417"/>
                  <a:pt x="3385" y="4407"/>
                </a:cubicBezTo>
                <a:cubicBezTo>
                  <a:pt x="4149" y="4403"/>
                  <a:pt x="4875" y="4625"/>
                  <a:pt x="5528" y="5023"/>
                </a:cubicBezTo>
                <a:cubicBezTo>
                  <a:pt x="5111" y="4986"/>
                  <a:pt x="4663" y="5171"/>
                  <a:pt x="4215" y="5569"/>
                </a:cubicBezTo>
                <a:cubicBezTo>
                  <a:pt x="3257" y="6421"/>
                  <a:pt x="2418" y="8118"/>
                  <a:pt x="2143" y="9785"/>
                </a:cubicBezTo>
                <a:cubicBezTo>
                  <a:pt x="2126" y="9854"/>
                  <a:pt x="2122" y="9940"/>
                  <a:pt x="2104" y="10000"/>
                </a:cubicBezTo>
                <a:lnTo>
                  <a:pt x="10000" y="10000"/>
                </a:lnTo>
                <a:lnTo>
                  <a:pt x="10000" y="4968"/>
                </a:lnTo>
                <a:cubicBezTo>
                  <a:pt x="9333" y="5412"/>
                  <a:pt x="8576" y="5667"/>
                  <a:pt x="7781" y="567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12" descr="AASHE_ta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4924425"/>
            <a:ext cx="20224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2625" y="685800"/>
            <a:ext cx="7775574" cy="1057275"/>
          </a:xfrm>
        </p:spPr>
        <p:txBody>
          <a:bodyPr>
            <a:noAutofit/>
          </a:bodyPr>
          <a:lstStyle>
            <a:lvl1pPr algn="l"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2758318" y="6073085"/>
            <a:ext cx="3410752" cy="54292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759075" y="5695950"/>
            <a:ext cx="3409950" cy="365125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spcBef>
                <a:spcPts val="1400"/>
              </a:spcBef>
              <a:buFontTx/>
              <a:buNone/>
              <a:defRPr lang="en-US" sz="1800" b="0" i="0" kern="1200">
                <a:solidFill>
                  <a:srgbClr val="425968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DD, Month YYYY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7854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out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over_gre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ASH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4924425"/>
            <a:ext cx="20224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6673" y="685800"/>
            <a:ext cx="7071526" cy="1057275"/>
          </a:xfrm>
        </p:spPr>
        <p:txBody>
          <a:bodyPr>
            <a:no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6673" y="6073085"/>
            <a:ext cx="3410752" cy="54292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385888" y="5695950"/>
            <a:ext cx="3411537" cy="365125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spcBef>
                <a:spcPts val="1400"/>
              </a:spcBef>
              <a:buFontTx/>
              <a:buNone/>
              <a:defRPr lang="en-US" sz="1800" b="0" i="0" kern="120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DD, Month YYYY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076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25" y="1600201"/>
            <a:ext cx="7775576" cy="44830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DD, Month 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D200FF7-ECA5-470B-B767-26982F78D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8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82625" y="1600200"/>
            <a:ext cx="3657600" cy="448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657600" cy="448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DD, Month YYYY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ADADB42-A3F0-4BF4-A9C3-E7D9C4332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61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arge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25" y="1600201"/>
            <a:ext cx="7775576" cy="3601191"/>
          </a:xfrm>
        </p:spPr>
        <p:txBody>
          <a:bodyPr anchor="ctr"/>
          <a:lstStyle>
            <a:lvl1pPr>
              <a:lnSpc>
                <a:spcPct val="150000"/>
              </a:lnSpc>
              <a:spcBef>
                <a:spcPts val="2000"/>
              </a:spcBef>
              <a:defRPr sz="24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DD, Month 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24874B4-F014-487F-93AA-498B15628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55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 sz="2200"/>
            </a:lvl1pPr>
            <a:lvl2pPr>
              <a:spcBef>
                <a:spcPts val="1000"/>
              </a:spcBef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DD, Month 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C2482B0-62DB-47D0-9890-2B9614E86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88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DD, Month YYYY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5554C6D-4EF3-4D9B-9AE0-57570BB24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69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DD, Month YYYY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63E501B-D04F-49D1-A75D-1E2BA19A0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1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54FF8-DD96-4C5E-9A94-0EFB9E9A7E52}" type="datetimeFigureOut">
              <a:rPr lang="en-US"/>
              <a:pPr>
                <a:defRPr/>
              </a:pPr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3CE21-3607-49A3-B42B-915CC10B5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52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lue 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ivider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ASHE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4924425"/>
            <a:ext cx="20224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2625" y="552450"/>
            <a:ext cx="7772400" cy="1057275"/>
          </a:xfrm>
        </p:spPr>
        <p:txBody>
          <a:bodyPr>
            <a:noAutofit/>
          </a:bodyPr>
          <a:lstStyle>
            <a:lvl1pPr algn="r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2625" y="5691261"/>
            <a:ext cx="5085129" cy="542925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15"/>
          <p:cNvSpPr>
            <a:spLocks noGrp="1"/>
          </p:cNvSpPr>
          <p:nvPr>
            <p:ph type="dt" sz="half" idx="10"/>
          </p:nvPr>
        </p:nvSpPr>
        <p:spPr>
          <a:xfrm>
            <a:off x="6886575" y="6640513"/>
            <a:ext cx="1571625" cy="217487"/>
          </a:xfrm>
        </p:spPr>
        <p:txBody>
          <a:bodyPr/>
          <a:lstStyle>
            <a:lvl1pPr defTabSz="914400">
              <a:defRPr sz="800"/>
            </a:lvl1pPr>
          </a:lstStyle>
          <a:p>
            <a:pPr>
              <a:defRPr/>
            </a:pPr>
            <a:r>
              <a:rPr lang="en-US"/>
              <a:t>DD, Month YYYY</a:t>
            </a:r>
            <a:endParaRPr lang="en-US" dirty="0"/>
          </a:p>
        </p:txBody>
      </p:sp>
      <p:sp>
        <p:nvSpPr>
          <p:cNvPr id="7" name="Slide Number Placeholder 16"/>
          <p:cNvSpPr>
            <a:spLocks noGrp="1"/>
          </p:cNvSpPr>
          <p:nvPr>
            <p:ph type="sldNum" sz="quarter" idx="11"/>
          </p:nvPr>
        </p:nvSpPr>
        <p:spPr>
          <a:xfrm>
            <a:off x="682625" y="6640513"/>
            <a:ext cx="649288" cy="217487"/>
          </a:xfrm>
        </p:spPr>
        <p:txBody>
          <a:bodyPr/>
          <a:lstStyle>
            <a:lvl1pPr defTabSz="914400">
              <a:defRPr sz="80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0DF38507-E0E0-48B1-9431-6D82E6103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8"/>
          <p:cNvSpPr>
            <a:spLocks noGrp="1"/>
          </p:cNvSpPr>
          <p:nvPr>
            <p:ph type="ftr" sz="quarter" idx="12"/>
          </p:nvPr>
        </p:nvSpPr>
        <p:spPr>
          <a:xfrm>
            <a:off x="1360488" y="6640513"/>
            <a:ext cx="4572000" cy="217487"/>
          </a:xfrm>
        </p:spPr>
        <p:txBody>
          <a:bodyPr/>
          <a:lstStyle>
            <a:lvl1pPr defTabSz="914400">
              <a:defRPr sz="80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082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urple Divider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ivider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ASHE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4924425"/>
            <a:ext cx="20224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2625" y="552450"/>
            <a:ext cx="7772400" cy="1057275"/>
          </a:xfrm>
        </p:spPr>
        <p:txBody>
          <a:bodyPr>
            <a:noAutofit/>
          </a:bodyPr>
          <a:lstStyle>
            <a:lvl1pPr algn="r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2625" y="5691261"/>
            <a:ext cx="5085129" cy="542925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15"/>
          <p:cNvSpPr>
            <a:spLocks noGrp="1"/>
          </p:cNvSpPr>
          <p:nvPr>
            <p:ph type="dt" sz="half" idx="10"/>
          </p:nvPr>
        </p:nvSpPr>
        <p:spPr>
          <a:xfrm>
            <a:off x="6886575" y="6640513"/>
            <a:ext cx="1571625" cy="217487"/>
          </a:xfrm>
        </p:spPr>
        <p:txBody>
          <a:bodyPr/>
          <a:lstStyle>
            <a:lvl1pPr defTabSz="914400">
              <a:defRPr sz="800"/>
            </a:lvl1pPr>
          </a:lstStyle>
          <a:p>
            <a:pPr>
              <a:defRPr/>
            </a:pPr>
            <a:r>
              <a:rPr lang="en-US"/>
              <a:t>DD, Month YYYY</a:t>
            </a:r>
            <a:endParaRPr lang="en-US" dirty="0"/>
          </a:p>
        </p:txBody>
      </p:sp>
      <p:sp>
        <p:nvSpPr>
          <p:cNvPr id="7" name="Slide Number Placeholder 16"/>
          <p:cNvSpPr>
            <a:spLocks noGrp="1"/>
          </p:cNvSpPr>
          <p:nvPr>
            <p:ph type="sldNum" sz="quarter" idx="11"/>
          </p:nvPr>
        </p:nvSpPr>
        <p:spPr>
          <a:xfrm>
            <a:off x="682625" y="6640513"/>
            <a:ext cx="649288" cy="217487"/>
          </a:xfrm>
        </p:spPr>
        <p:txBody>
          <a:bodyPr/>
          <a:lstStyle>
            <a:lvl1pPr defTabSz="914400">
              <a:defRPr sz="80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7F2F8047-493B-4E5C-84FB-B32AA7E32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8"/>
          <p:cNvSpPr>
            <a:spLocks noGrp="1"/>
          </p:cNvSpPr>
          <p:nvPr>
            <p:ph type="ftr" sz="quarter" idx="12"/>
          </p:nvPr>
        </p:nvSpPr>
        <p:spPr>
          <a:xfrm>
            <a:off x="1360488" y="6640513"/>
            <a:ext cx="4572000" cy="217487"/>
          </a:xfrm>
        </p:spPr>
        <p:txBody>
          <a:bodyPr/>
          <a:lstStyle>
            <a:lvl1pPr defTabSz="914400">
              <a:defRPr sz="80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74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Green Divider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ivider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ASHE_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4924425"/>
            <a:ext cx="20224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2625" y="552450"/>
            <a:ext cx="7772400" cy="1057275"/>
          </a:xfrm>
        </p:spPr>
        <p:txBody>
          <a:bodyPr>
            <a:noAutofit/>
          </a:bodyPr>
          <a:lstStyle>
            <a:lvl1pPr algn="r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2625" y="5691261"/>
            <a:ext cx="5085129" cy="542925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15"/>
          <p:cNvSpPr>
            <a:spLocks noGrp="1"/>
          </p:cNvSpPr>
          <p:nvPr>
            <p:ph type="dt" sz="half" idx="10"/>
          </p:nvPr>
        </p:nvSpPr>
        <p:spPr>
          <a:xfrm>
            <a:off x="6886575" y="6640513"/>
            <a:ext cx="1571625" cy="217487"/>
          </a:xfrm>
        </p:spPr>
        <p:txBody>
          <a:bodyPr/>
          <a:lstStyle>
            <a:lvl1pPr defTabSz="914400">
              <a:defRPr sz="800"/>
            </a:lvl1pPr>
          </a:lstStyle>
          <a:p>
            <a:pPr>
              <a:defRPr/>
            </a:pPr>
            <a:r>
              <a:rPr lang="en-US"/>
              <a:t>DD, Month YYYY</a:t>
            </a:r>
            <a:endParaRPr lang="en-US" dirty="0"/>
          </a:p>
        </p:txBody>
      </p:sp>
      <p:sp>
        <p:nvSpPr>
          <p:cNvPr id="7" name="Slide Number Placeholder 16"/>
          <p:cNvSpPr>
            <a:spLocks noGrp="1"/>
          </p:cNvSpPr>
          <p:nvPr>
            <p:ph type="sldNum" sz="quarter" idx="11"/>
          </p:nvPr>
        </p:nvSpPr>
        <p:spPr>
          <a:xfrm>
            <a:off x="682625" y="6640513"/>
            <a:ext cx="649288" cy="217487"/>
          </a:xfrm>
        </p:spPr>
        <p:txBody>
          <a:bodyPr/>
          <a:lstStyle>
            <a:lvl1pPr defTabSz="914400">
              <a:defRPr sz="80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2E9466D6-6663-4FBC-8425-A88852A68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8"/>
          <p:cNvSpPr>
            <a:spLocks noGrp="1"/>
          </p:cNvSpPr>
          <p:nvPr>
            <p:ph type="ftr" sz="quarter" idx="12"/>
          </p:nvPr>
        </p:nvSpPr>
        <p:spPr>
          <a:xfrm>
            <a:off x="1360488" y="6640513"/>
            <a:ext cx="4572000" cy="217487"/>
          </a:xfrm>
        </p:spPr>
        <p:txBody>
          <a:bodyPr/>
          <a:lstStyle>
            <a:lvl1pPr defTabSz="914400">
              <a:defRPr sz="80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1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C9807-DA14-4926-86DC-F32CD2EC1F9B}" type="datetimeFigureOut">
              <a:rPr lang="en-US"/>
              <a:pPr>
                <a:defRPr/>
              </a:pPr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0E196-4CF9-405A-A59C-A71FA8388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1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84FCF-F729-4217-9CE9-FFAC2DAF65B1}" type="datetimeFigureOut">
              <a:rPr lang="en-US"/>
              <a:pPr>
                <a:defRPr/>
              </a:pPr>
              <a:t>5/23/13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B3012-AF19-4695-8F26-3933D7E19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1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58B39-307F-4B76-866C-9939455DC47C}" type="datetimeFigureOut">
              <a:rPr lang="en-US"/>
              <a:pPr>
                <a:defRPr/>
              </a:pPr>
              <a:t>5/23/13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B86CE-E97B-4520-AE69-A07BA6C83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58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D8950-5703-42EE-961C-347E2A8FB9E6}" type="datetimeFigureOut">
              <a:rPr lang="en-US"/>
              <a:pPr>
                <a:defRPr/>
              </a:pPr>
              <a:t>5/23/13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AD823-5F92-498E-9865-91E139B3A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73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FF1FF-AE37-490C-BF5F-861FC81DF8D7}" type="datetimeFigureOut">
              <a:rPr lang="en-US"/>
              <a:pPr>
                <a:defRPr/>
              </a:pPr>
              <a:t>5/23/13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53586-CC04-4799-B1ED-F15C592B1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2E78-B2ED-402B-9523-C0C5CC5828A7}" type="datetimeFigureOut">
              <a:rPr lang="en-US"/>
              <a:pPr>
                <a:defRPr/>
              </a:pPr>
              <a:t>5/23/13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D234B-39BC-4125-AD34-74AE3EFA5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10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9E004-DB88-4ED1-80D1-4D3675680D5E}" type="datetimeFigureOut">
              <a:rPr lang="en-US"/>
              <a:pPr>
                <a:defRPr/>
              </a:pPr>
              <a:t>5/23/13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1810D-0633-413C-A42C-321A9A91F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73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820960-AE6A-439B-AEFB-FFA544BD4ADA}" type="datetimeFigureOut">
              <a:rPr lang="en-US"/>
              <a:pPr>
                <a:defRPr/>
              </a:pPr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03DBA6-EF52-4D59-9E90-B1ECE5851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82625" y="552450"/>
            <a:ext cx="77755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2625" y="1600200"/>
            <a:ext cx="77755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8550" y="6551613"/>
            <a:ext cx="1571625" cy="2174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000" b="0" i="1">
                <a:solidFill>
                  <a:srgbClr val="919BA9"/>
                </a:solidFill>
                <a:latin typeface="Aller Light" pitchFamily="2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DD, Month YYYY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0488" y="6551613"/>
            <a:ext cx="4572000" cy="2174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000" b="0" i="1">
                <a:solidFill>
                  <a:srgbClr val="919BA9"/>
                </a:solidFill>
                <a:latin typeface="Aller Light" pitchFamily="2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625" y="6551613"/>
            <a:ext cx="649288" cy="2174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000" b="0" i="1">
                <a:solidFill>
                  <a:srgbClr val="919BA9"/>
                </a:solidFill>
                <a:latin typeface="Aller Light" pitchFamily="2" charset="0"/>
                <a:cs typeface="+mn-cs"/>
              </a:defRPr>
            </a:lvl1pPr>
          </a:lstStyle>
          <a:p>
            <a:pPr>
              <a:defRPr/>
            </a:pPr>
            <a:fld id="{2A07DCF5-89BB-464A-A911-807322C7B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84213" y="6537325"/>
            <a:ext cx="7086600" cy="1588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2" descr="C:\Documents and Settings\Peter\Desktop\For Peter_Jeff\Images\AASHE_NOtag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6249988"/>
            <a:ext cx="72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ller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ller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ller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ller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ller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ller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ller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ller"/>
        </a:defRPr>
      </a:lvl9pPr>
    </p:titleStyle>
    <p:bodyStyle>
      <a:lvl1pPr marL="342900" indent="-342900" algn="l" rtl="0" eaLnBrk="0" fontAlgn="base" hangingPunct="0">
        <a:spcBef>
          <a:spcPts val="14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4625" indent="-174625" algn="l" rtl="0" eaLnBrk="0" fontAlgn="base" hangingPunct="0">
        <a:spcBef>
          <a:spcPts val="8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39725" indent="-144463" algn="l" rtl="0" eaLnBrk="0" fontAlgn="base" hangingPunct="0">
        <a:spcBef>
          <a:spcPts val="4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57200" indent="-117475" algn="l" rtl="0" eaLnBrk="0" fontAlgn="base" hangingPunct="0">
        <a:spcBef>
          <a:spcPts val="2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74675" indent="-117475" algn="l" rtl="0" eaLnBrk="0" fontAlgn="base" hangingPunct="0">
        <a:spcBef>
          <a:spcPts val="200"/>
        </a:spcBef>
        <a:spcAft>
          <a:spcPct val="0"/>
        </a:spcAft>
        <a:buFont typeface="Arial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2.xml"/><Relationship Id="rId20" Type="http://schemas.openxmlformats.org/officeDocument/2006/relationships/diagramColors" Target="../diagrams/colors4.xml"/><Relationship Id="rId21" Type="http://schemas.microsoft.com/office/2007/relationships/diagramDrawing" Target="../diagrams/drawing4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2" Type="http://schemas.openxmlformats.org/officeDocument/2006/relationships/diagramData" Target="../diagrams/data3.xml"/><Relationship Id="rId13" Type="http://schemas.openxmlformats.org/officeDocument/2006/relationships/diagramLayout" Target="../diagrams/layout3.xml"/><Relationship Id="rId14" Type="http://schemas.openxmlformats.org/officeDocument/2006/relationships/diagramQuickStyle" Target="../diagrams/quickStyle3.xml"/><Relationship Id="rId15" Type="http://schemas.openxmlformats.org/officeDocument/2006/relationships/diagramColors" Target="../diagrams/colors3.xml"/><Relationship Id="rId16" Type="http://schemas.microsoft.com/office/2007/relationships/diagramDrawing" Target="../diagrams/drawing3.xml"/><Relationship Id="rId17" Type="http://schemas.openxmlformats.org/officeDocument/2006/relationships/diagramData" Target="../diagrams/data4.xml"/><Relationship Id="rId18" Type="http://schemas.openxmlformats.org/officeDocument/2006/relationships/diagramLayout" Target="../diagrams/layout4.xml"/><Relationship Id="rId19" Type="http://schemas.openxmlformats.org/officeDocument/2006/relationships/diagramQuickStyle" Target="../diagrams/quickStyle4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hyperlink" Target="http://www.stars.aashe.org/" TargetMode="External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01701175"/>
              </p:ext>
            </p:extLst>
          </p:nvPr>
        </p:nvGraphicFramePr>
        <p:xfrm>
          <a:off x="209320" y="264406"/>
          <a:ext cx="8692309" cy="6544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70204733"/>
              </p:ext>
            </p:extLst>
          </p:nvPr>
        </p:nvGraphicFramePr>
        <p:xfrm>
          <a:off x="-304800" y="98388"/>
          <a:ext cx="3933025" cy="2871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152400"/>
            <a:ext cx="8763158" cy="409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Sustainability </a:t>
            </a:r>
            <a:r>
              <a:rPr lang="en-US" sz="3600" b="1" dirty="0" smtClean="0"/>
              <a:t>Initiatives </a:t>
            </a:r>
            <a:r>
              <a:rPr lang="en-US" sz="3600" b="1" dirty="0" smtClean="0"/>
              <a:t>on </a:t>
            </a:r>
            <a:r>
              <a:rPr lang="en-US" sz="3600" b="1" dirty="0" smtClean="0"/>
              <a:t>Campus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Michael </a:t>
            </a:r>
            <a:r>
              <a:rPr lang="en-US" sz="2800" b="1" dirty="0" err="1" smtClean="0"/>
              <a:t>Kensler</a:t>
            </a:r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smtClean="0"/>
              <a:t>Director, Office of Sustainability</a:t>
            </a:r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Nanette </a:t>
            </a:r>
            <a:r>
              <a:rPr lang="en-US" sz="2800" b="1" dirty="0" smtClean="0"/>
              <a:t>Chadwick</a:t>
            </a:r>
          </a:p>
          <a:p>
            <a:pPr algn="ctr"/>
            <a:r>
              <a:rPr lang="en-US" sz="2800" b="1" dirty="0" smtClean="0"/>
              <a:t>Director </a:t>
            </a:r>
            <a:r>
              <a:rPr lang="en-US" sz="2800" b="1" dirty="0"/>
              <a:t>of Academic Sustainability </a:t>
            </a:r>
            <a:r>
              <a:rPr lang="en-US" sz="2800" b="1" dirty="0" smtClean="0"/>
              <a:t>Programs</a:t>
            </a:r>
          </a:p>
          <a:p>
            <a:pPr algn="ctr"/>
            <a:r>
              <a:rPr lang="en-US" sz="2800" b="1" dirty="0" smtClean="0"/>
              <a:t>Office of the </a:t>
            </a:r>
            <a:r>
              <a:rPr lang="en-US" sz="2800" b="1" dirty="0" smtClean="0"/>
              <a:t>Provost</a:t>
            </a:r>
          </a:p>
          <a:p>
            <a:pPr algn="ctr"/>
            <a:endParaRPr lang="en-US" sz="2800" b="1" dirty="0" smtClean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912558051"/>
              </p:ext>
            </p:extLst>
          </p:nvPr>
        </p:nvGraphicFramePr>
        <p:xfrm>
          <a:off x="3124200" y="-304800"/>
          <a:ext cx="5740383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12742742"/>
              </p:ext>
            </p:extLst>
          </p:nvPr>
        </p:nvGraphicFramePr>
        <p:xfrm>
          <a:off x="2659075" y="3884708"/>
          <a:ext cx="3919553" cy="2805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203615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dk0003\My Documents\My Dropbox\Sustainability\STARS\AU compared to natl avg Feb 1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9" y="76200"/>
            <a:ext cx="9055407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48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dk0003\My Documents\My Dropbox\Sustainability\STARS\all rated campuses Feb 1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423469"/>
            <a:ext cx="9698612" cy="330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613274"/>
            <a:ext cx="2016126" cy="201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38800" y="52578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www.stars.aashe.org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433935"/>
            <a:ext cx="1447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U TX – San Antonio</a:t>
            </a:r>
          </a:p>
          <a:p>
            <a:pPr algn="ctr"/>
            <a:r>
              <a:rPr lang="en-US" sz="1200" b="1" dirty="0" smtClean="0"/>
              <a:t>25.60 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001000" y="2433935"/>
            <a:ext cx="1143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Georgia Tech</a:t>
            </a:r>
          </a:p>
          <a:p>
            <a:pPr algn="ctr"/>
            <a:r>
              <a:rPr lang="en-US" sz="1200" b="1" dirty="0" smtClean="0"/>
              <a:t>79.62 </a:t>
            </a:r>
            <a:endParaRPr lang="en-US" sz="1200" b="1" dirty="0"/>
          </a:p>
        </p:txBody>
      </p:sp>
      <p:pic>
        <p:nvPicPr>
          <p:cNvPr id="9" name="Picture 2" descr="C:\Documents and Settings\mdk0003\My Documents\My Dropbox\Sustainability\Sustainability Office\Logos\Office of Sustainability\png\OOS_T_289 1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293" y="6172200"/>
            <a:ext cx="2339307" cy="56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33800" y="2234625"/>
            <a:ext cx="1143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Auburn</a:t>
            </a:r>
          </a:p>
          <a:p>
            <a:pPr algn="ctr"/>
            <a:r>
              <a:rPr lang="en-US" sz="1600" b="1" dirty="0" smtClean="0"/>
              <a:t>49.13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78059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2"/>
                </a:solidFill>
              </a:rPr>
              <a:t>Achievements and Opportunities</a:t>
            </a:r>
          </a:p>
        </p:txBody>
      </p:sp>
      <p:pic>
        <p:nvPicPr>
          <p:cNvPr id="51203" name="Content Placeholder 3" descr="Samford Hall 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4495800"/>
            <a:ext cx="3584575" cy="2143066"/>
          </a:xfrm>
        </p:spPr>
      </p:pic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97778"/>
            <a:ext cx="1889125" cy="167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690" y="17526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Operations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Planning, Administration, &amp; Engagement</a:t>
            </a:r>
          </a:p>
          <a:p>
            <a:pPr marL="571500" indent="-571500">
              <a:buFont typeface="Wingdings" pitchFamily="2" charset="2"/>
              <a:buChar char="Ø"/>
            </a:pP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1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52400"/>
            <a:ext cx="8763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alibri"/>
              </a:rPr>
              <a:t>Achievements and </a:t>
            </a:r>
            <a:r>
              <a:rPr lang="en-US" sz="3600" b="1" dirty="0" smtClean="0">
                <a:solidFill>
                  <a:schemeClr val="accent1"/>
                </a:solidFill>
                <a:latin typeface="Calibri"/>
              </a:rPr>
              <a:t>Opportunities  </a:t>
            </a:r>
          </a:p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Calibri"/>
              </a:rPr>
              <a:t>    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Calibri"/>
              </a:rPr>
              <a:t>Education 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and 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Calibri"/>
              </a:rPr>
              <a:t>Research</a:t>
            </a:r>
            <a:endParaRPr lang="en-US" sz="3200" b="1" dirty="0" smtClean="0">
              <a:solidFill>
                <a:prstClr val="black"/>
              </a:solidFill>
              <a:latin typeface="Calibri"/>
            </a:endParaRPr>
          </a:p>
          <a:p>
            <a:endParaRPr lang="en-US" sz="2400" b="1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Minor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in Sustainability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Studies: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Established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2008, rapid growth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Diverse students: 43 majors in 10 colleges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45 graduated so far + ~50 current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140 in intro courses this year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601751264"/>
              </p:ext>
            </p:extLst>
          </p:nvPr>
        </p:nvGraphicFramePr>
        <p:xfrm>
          <a:off x="2819400" y="2200275"/>
          <a:ext cx="7742555" cy="4657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418406523"/>
              </p:ext>
            </p:extLst>
          </p:nvPr>
        </p:nvGraphicFramePr>
        <p:xfrm>
          <a:off x="152400" y="3054350"/>
          <a:ext cx="4572000" cy="380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991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589" y="0"/>
            <a:ext cx="59516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7" y="545287"/>
            <a:ext cx="32523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 smtClean="0"/>
              <a:t>Campus </a:t>
            </a:r>
            <a:r>
              <a:rPr lang="en-US" b="1" u="sng" dirty="0"/>
              <a:t>as a living laboratory</a:t>
            </a:r>
          </a:p>
          <a:p>
            <a:endParaRPr lang="en-US" b="1" dirty="0"/>
          </a:p>
          <a:p>
            <a:pPr algn="ctr"/>
            <a:r>
              <a:rPr lang="en-US" b="1" dirty="0"/>
              <a:t>Use </a:t>
            </a:r>
            <a:r>
              <a:rPr lang="en-US" b="1" dirty="0" smtClean="0"/>
              <a:t>campus &amp; city </a:t>
            </a:r>
            <a:r>
              <a:rPr lang="en-US" b="1" dirty="0"/>
              <a:t>systems to give students hands-on, local experience with real-world sustainability </a:t>
            </a:r>
            <a:r>
              <a:rPr lang="en-US" b="1" dirty="0" smtClean="0"/>
              <a:t>issues.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I</a:t>
            </a:r>
            <a:r>
              <a:rPr lang="en-US" b="1" dirty="0" smtClean="0"/>
              <a:t>n-class tours offered:</a:t>
            </a:r>
            <a:endParaRPr lang="en-US" b="1" dirty="0"/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(1) Water</a:t>
            </a:r>
            <a:r>
              <a:rPr lang="en-US" dirty="0" smtClean="0"/>
              <a:t> </a:t>
            </a:r>
            <a:r>
              <a:rPr lang="en-US" b="1" dirty="0" smtClean="0"/>
              <a:t>Systems</a:t>
            </a:r>
            <a:r>
              <a:rPr lang="en-US" dirty="0" smtClean="0"/>
              <a:t> – Arboretum </a:t>
            </a:r>
            <a:r>
              <a:rPr lang="en-US" dirty="0"/>
              <a:t>cell phone </a:t>
            </a:r>
            <a:r>
              <a:rPr lang="en-US" dirty="0" smtClean="0"/>
              <a:t>tour, stream</a:t>
            </a:r>
            <a:r>
              <a:rPr lang="en-US" dirty="0"/>
              <a:t>, rain gardens, </a:t>
            </a:r>
            <a:r>
              <a:rPr lang="en-US" dirty="0" smtClean="0"/>
              <a:t>new Dudley Hall tank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4166" y="4520198"/>
            <a:ext cx="3022344" cy="226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106" y="4161495"/>
            <a:ext cx="3317850" cy="249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348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331" y="237025"/>
            <a:ext cx="8470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(2) Food Systems </a:t>
            </a:r>
            <a:r>
              <a:rPr lang="en-US" dirty="0" smtClean="0"/>
              <a:t>– </a:t>
            </a:r>
            <a:r>
              <a:rPr lang="en-US" dirty="0"/>
              <a:t>Old Rotation, food gardens, campus dining, head </a:t>
            </a:r>
            <a:r>
              <a:rPr lang="en-US" dirty="0" smtClean="0"/>
              <a:t>chef Emil </a:t>
            </a:r>
            <a:r>
              <a:rPr lang="en-US" dirty="0" err="1" smtClean="0"/>
              <a:t>Topel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97" y="2142480"/>
            <a:ext cx="6096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697" y="1038919"/>
            <a:ext cx="3581400" cy="2363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52" y="780871"/>
            <a:ext cx="3632835" cy="2046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950" y="4031766"/>
            <a:ext cx="3277146" cy="162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3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842" y="328466"/>
            <a:ext cx="8477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(3) Transportation</a:t>
            </a:r>
            <a:r>
              <a:rPr lang="en-US" dirty="0" smtClean="0"/>
              <a:t> </a:t>
            </a:r>
            <a:r>
              <a:rPr lang="en-US" dirty="0"/>
              <a:t>– solar panels to electric cars, solar cars, </a:t>
            </a:r>
            <a:r>
              <a:rPr lang="en-US" dirty="0" smtClean="0"/>
              <a:t>pedestrian/bicycle systems</a:t>
            </a:r>
            <a:endParaRPr lang="en-US" dirty="0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1" y="4261872"/>
            <a:ext cx="3431785" cy="228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842" y="1015815"/>
            <a:ext cx="3689876" cy="275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4189" y="1152830"/>
            <a:ext cx="3493621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398" y="4029403"/>
            <a:ext cx="2408559" cy="240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9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604" y="502010"/>
            <a:ext cx="8314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(4) Buildings </a:t>
            </a:r>
            <a:r>
              <a:rPr lang="en-US" b="1" dirty="0"/>
              <a:t>and </a:t>
            </a:r>
            <a:r>
              <a:rPr lang="en-US" b="1" dirty="0" smtClean="0"/>
              <a:t>Energy Use </a:t>
            </a:r>
            <a:r>
              <a:rPr lang="en-US" dirty="0" smtClean="0"/>
              <a:t>– LEED buildings: </a:t>
            </a:r>
            <a:r>
              <a:rPr lang="en-US" dirty="0" err="1"/>
              <a:t>Gorie</a:t>
            </a:r>
            <a:r>
              <a:rPr lang="en-US" dirty="0"/>
              <a:t> Center, </a:t>
            </a:r>
            <a:r>
              <a:rPr lang="en-US" dirty="0" smtClean="0"/>
              <a:t>new OIT </a:t>
            </a:r>
            <a:r>
              <a:rPr lang="en-US" dirty="0" err="1"/>
              <a:t>Bldg</a:t>
            </a:r>
            <a:r>
              <a:rPr lang="en-US" dirty="0"/>
              <a:t>, Solar House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0080" y="1446438"/>
            <a:ext cx="35179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6638" y="3268415"/>
            <a:ext cx="31591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56" y="4056361"/>
            <a:ext cx="3642970" cy="242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99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597" y="348559"/>
            <a:ext cx="8792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(5) Materials Consumption </a:t>
            </a:r>
            <a:r>
              <a:rPr lang="en-US" b="1" dirty="0"/>
              <a:t>and </a:t>
            </a:r>
            <a:r>
              <a:rPr lang="en-US" b="1" dirty="0" smtClean="0"/>
              <a:t>Waste </a:t>
            </a:r>
            <a:r>
              <a:rPr lang="en-US" dirty="0"/>
              <a:t>– follow the waste stream; Student Center, Recycling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215" y="3839578"/>
            <a:ext cx="5233703" cy="323442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242" y="3971034"/>
            <a:ext cx="334980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935" y="1066781"/>
            <a:ext cx="3289300" cy="246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646" y="897649"/>
            <a:ext cx="3584466" cy="269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5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222" y="225695"/>
            <a:ext cx="8696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(6) Walkability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smtClean="0"/>
              <a:t>downtown</a:t>
            </a:r>
            <a:r>
              <a:rPr lang="en-US" dirty="0"/>
              <a:t> </a:t>
            </a:r>
            <a:r>
              <a:rPr lang="en-US" dirty="0" smtClean="0"/>
              <a:t>area (public health</a:t>
            </a:r>
            <a:r>
              <a:rPr lang="en-US" dirty="0"/>
              <a:t>, </a:t>
            </a:r>
            <a:r>
              <a:rPr lang="en-US" dirty="0" smtClean="0"/>
              <a:t>engineering, city planning, new urbanism)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8254" y="6127575"/>
            <a:ext cx="8164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Other options: Connect with community programs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(food </a:t>
            </a:r>
            <a:r>
              <a:rPr lang="en-US" dirty="0"/>
              <a:t>bank, day care </a:t>
            </a:r>
            <a:r>
              <a:rPr lang="en-US" dirty="0" smtClean="0"/>
              <a:t>centers, </a:t>
            </a:r>
            <a:r>
              <a:rPr lang="en-US" dirty="0"/>
              <a:t>churches, city </a:t>
            </a:r>
            <a:r>
              <a:rPr lang="en-US" dirty="0" smtClean="0"/>
              <a:t>government, etc.)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836" y="830870"/>
            <a:ext cx="4100640" cy="2343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80" y="3379953"/>
            <a:ext cx="3323454" cy="2492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337" y="3443005"/>
            <a:ext cx="3427283" cy="257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1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09600" y="-15212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u="sng" dirty="0" smtClean="0">
                <a:ea typeface="ＭＳ Ｐゴシック" charset="0"/>
              </a:rPr>
              <a:t>What is Sustainability? </a:t>
            </a:r>
            <a:endParaRPr lang="en-US" sz="3200" u="sng" dirty="0">
              <a:ea typeface="ＭＳ Ｐゴシック" charset="0"/>
            </a:endParaRPr>
          </a:p>
        </p:txBody>
      </p:sp>
      <p:sp>
        <p:nvSpPr>
          <p:cNvPr id="12291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007508"/>
            <a:ext cx="9144000" cy="4495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en-US" sz="2800" b="1" dirty="0" smtClean="0"/>
              <a:t>“</a:t>
            </a:r>
            <a:r>
              <a:rPr lang="en-US" sz="2800" b="1" dirty="0" smtClean="0"/>
              <a:t>Meeting the needs of the present generation without compromising the ability of future generations to meet their own needs.</a:t>
            </a:r>
            <a:r>
              <a:rPr lang="en-US" altLang="en-US" sz="2800" b="1" dirty="0" smtClean="0"/>
              <a:t>”</a:t>
            </a:r>
            <a:endParaRPr lang="en-US" sz="2800" b="1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sz="2800" dirty="0" smtClean="0"/>
              <a:t>    </a:t>
            </a:r>
            <a:r>
              <a:rPr lang="en-US" sz="2400" dirty="0" smtClean="0"/>
              <a:t>United Nations Commission on Sustainable Development (1987)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dirty="0" smtClean="0"/>
              <a:t>                Dr. </a:t>
            </a:r>
            <a:r>
              <a:rPr lang="en-US" sz="2800" dirty="0" err="1" smtClean="0"/>
              <a:t>Gro</a:t>
            </a:r>
            <a:r>
              <a:rPr lang="en-US" sz="2800" dirty="0" smtClean="0"/>
              <a:t> </a:t>
            </a:r>
            <a:r>
              <a:rPr lang="en-US" sz="2800" dirty="0" err="1" smtClean="0"/>
              <a:t>Brundtland</a:t>
            </a:r>
            <a:endParaRPr lang="en-US" sz="2800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sz="2800" dirty="0" smtClean="0"/>
              <a:t>      W.H.O. Director, Norway Prime Minister</a:t>
            </a:r>
          </a:p>
          <a:p>
            <a:pPr eaLnBrk="1" hangingPunct="1">
              <a:buFont typeface="Wingdings" pitchFamily="2" charset="2"/>
              <a:buNone/>
            </a:pPr>
            <a:endParaRPr lang="en-US" sz="2800" dirty="0" smtClean="0"/>
          </a:p>
        </p:txBody>
      </p:sp>
      <p:pic>
        <p:nvPicPr>
          <p:cNvPr id="1945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19600"/>
            <a:ext cx="3733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934200" y="3695700"/>
            <a:ext cx="22098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242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81000"/>
            <a:ext cx="80627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Faculty Training Workshops in Sustainability</a:t>
            </a:r>
          </a:p>
          <a:p>
            <a:endParaRPr lang="en-US" sz="2400" dirty="0" smtClean="0"/>
          </a:p>
          <a:p>
            <a:r>
              <a:rPr lang="en-US" sz="2400" dirty="0" smtClean="0"/>
              <a:t>-</a:t>
            </a:r>
            <a:r>
              <a:rPr lang="en-US" sz="2400" dirty="0" smtClean="0"/>
              <a:t>- Annual at Forest Ecology Preserve</a:t>
            </a:r>
          </a:p>
          <a:p>
            <a:r>
              <a:rPr lang="en-US" sz="2400" dirty="0" smtClean="0"/>
              <a:t>~ 85 faculty trained from &gt;30 </a:t>
            </a:r>
            <a:r>
              <a:rPr lang="en-US" sz="2400" dirty="0" err="1" smtClean="0"/>
              <a:t>depts</a:t>
            </a:r>
            <a:r>
              <a:rPr lang="en-US" sz="2400" dirty="0" smtClean="0"/>
              <a:t>, ~20 each year</a:t>
            </a:r>
          </a:p>
          <a:p>
            <a:r>
              <a:rPr lang="en-US" sz="2400" dirty="0" smtClean="0"/>
              <a:t>-- $$ awards for participation and syllabus development</a:t>
            </a:r>
          </a:p>
          <a:p>
            <a:r>
              <a:rPr lang="en-US" sz="2400" dirty="0" smtClean="0"/>
              <a:t>-- </a:t>
            </a:r>
            <a:r>
              <a:rPr lang="en-US" sz="2400" dirty="0"/>
              <a:t>B</a:t>
            </a:r>
            <a:r>
              <a:rPr lang="en-US" sz="2400" dirty="0" smtClean="0"/>
              <a:t>enefits: interact with faculty across campus, update courses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048000"/>
            <a:ext cx="6223000" cy="34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5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437865"/>
              </p:ext>
            </p:extLst>
          </p:nvPr>
        </p:nvGraphicFramePr>
        <p:xfrm>
          <a:off x="457201" y="1295400"/>
          <a:ext cx="5791199" cy="4679385"/>
        </p:xfrm>
        <a:graphic>
          <a:graphicData uri="http://schemas.openxmlformats.org/drawingml/2006/table">
            <a:tbl>
              <a:tblPr/>
              <a:tblGrid>
                <a:gridCol w="2133599"/>
                <a:gridCol w="1639342"/>
                <a:gridCol w="951458"/>
                <a:gridCol w="1066800"/>
              </a:tblGrid>
              <a:tr h="1633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College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</a:t>
                      </a:r>
                      <a:r>
                        <a:rPr lang="en-US" sz="20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Courses with sustainability </a:t>
                      </a:r>
                      <a:r>
                        <a:rPr lang="en-US" sz="2000" b="0" i="0" u="sng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content</a:t>
                      </a:r>
                      <a:endParaRPr lang="en-US" sz="2000" b="0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  <a:r>
                        <a:rPr lang="en-US" sz="20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otal </a:t>
                      </a:r>
                      <a:r>
                        <a:rPr lang="en-US" sz="20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courses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Percent</a:t>
                      </a:r>
                      <a:endParaRPr lang="en-US" sz="2000" b="0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Agriculture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Architecture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Business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275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Education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285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Engineering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Forestry &amp;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Wildlife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Human Sciences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Liberal Arts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756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Sciences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&amp; Math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342</a:t>
                      </a: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2884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31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605" marR="10605" marT="10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9342" y="228600"/>
            <a:ext cx="6059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Campus-wide course inventory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58567" y="481599"/>
            <a:ext cx="2197846" cy="60016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All 9 colleges have some content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About </a:t>
            </a:r>
            <a:r>
              <a:rPr lang="en-US" sz="2400" b="1" i="1" dirty="0" smtClean="0"/>
              <a:t>half</a:t>
            </a:r>
            <a:r>
              <a:rPr lang="en-US" sz="2400" b="1" dirty="0" smtClean="0"/>
              <a:t> of depts. include content </a:t>
            </a:r>
          </a:p>
          <a:p>
            <a:pPr algn="ctr"/>
            <a:r>
              <a:rPr lang="en-US" sz="2400" b="1" dirty="0" smtClean="0"/>
              <a:t>(N = 71)</a:t>
            </a:r>
          </a:p>
          <a:p>
            <a:pPr algn="ctr"/>
            <a:endParaRPr lang="en-US" sz="2400" b="1" dirty="0"/>
          </a:p>
          <a:p>
            <a:pPr lvl="0" algn="ctr"/>
            <a:r>
              <a:rPr lang="en-US" sz="2400" b="1" dirty="0">
                <a:solidFill>
                  <a:srgbClr val="000000"/>
                </a:solidFill>
                <a:ea typeface="Lucida Grande"/>
                <a:cs typeface="Lucida Grande"/>
              </a:rPr>
              <a:t>No Sustainability Literacy Assessment or SLOs in core curriculum </a:t>
            </a:r>
          </a:p>
          <a:p>
            <a:pPr algn="ctr"/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09932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799" y="228600"/>
            <a:ext cx="8602775" cy="6694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Current Sustainability Research</a:t>
            </a:r>
            <a:endParaRPr lang="en-US" sz="2400" b="1" dirty="0"/>
          </a:p>
          <a:p>
            <a:pPr>
              <a:spcAft>
                <a:spcPts val="600"/>
              </a:spcAft>
            </a:pPr>
            <a:r>
              <a:rPr lang="en-US" sz="2400" b="1" i="1" dirty="0" smtClean="0">
                <a:solidFill>
                  <a:prstClr val="black"/>
                </a:solidFill>
              </a:rPr>
              <a:t>Faculty </a:t>
            </a:r>
            <a:r>
              <a:rPr lang="en-US" sz="2400" b="1" i="1" dirty="0">
                <a:solidFill>
                  <a:prstClr val="black"/>
                </a:solidFill>
              </a:rPr>
              <a:t>engagement</a:t>
            </a:r>
            <a:r>
              <a:rPr lang="en-US" sz="2400" dirty="0">
                <a:solidFill>
                  <a:prstClr val="black"/>
                </a:solidFill>
              </a:rPr>
              <a:t>: &gt;72 faculty in 11 colleges engaged in sustainability-related research (~6% of 1176 faculty on campus)</a:t>
            </a:r>
          </a:p>
          <a:p>
            <a:pPr>
              <a:spcAft>
                <a:spcPts val="600"/>
              </a:spcAft>
            </a:pPr>
            <a:r>
              <a:rPr lang="en-US" sz="2400" b="1" i="1" dirty="0">
                <a:solidFill>
                  <a:prstClr val="black"/>
                </a:solidFill>
              </a:rPr>
              <a:t>Departmental engagement</a:t>
            </a:r>
            <a:r>
              <a:rPr lang="en-US" sz="2400" dirty="0">
                <a:solidFill>
                  <a:prstClr val="black"/>
                </a:solidFill>
              </a:rPr>
              <a:t>: 22 departments with sustainability-related research (~16% of 140 </a:t>
            </a:r>
            <a:r>
              <a:rPr lang="en-US" sz="2400" dirty="0" err="1">
                <a:solidFill>
                  <a:prstClr val="black"/>
                </a:solidFill>
              </a:rPr>
              <a:t>depts</a:t>
            </a:r>
            <a:r>
              <a:rPr lang="en-US" sz="2400" dirty="0">
                <a:solidFill>
                  <a:prstClr val="black"/>
                </a:solidFill>
              </a:rPr>
              <a:t> total)</a:t>
            </a:r>
          </a:p>
          <a:p>
            <a:pPr>
              <a:spcAft>
                <a:spcPts val="600"/>
              </a:spcAft>
            </a:pPr>
            <a:r>
              <a:rPr lang="en-US" sz="2400" b="1" i="1" dirty="0">
                <a:solidFill>
                  <a:prstClr val="black"/>
                </a:solidFill>
              </a:rPr>
              <a:t>Interdisciplinary research incentives</a:t>
            </a:r>
            <a:r>
              <a:rPr lang="en-US" sz="2400" dirty="0">
                <a:solidFill>
                  <a:prstClr val="black"/>
                </a:solidFill>
              </a:rPr>
              <a:t>: Intramural Grants Program</a:t>
            </a:r>
          </a:p>
          <a:p>
            <a:pPr>
              <a:spcAft>
                <a:spcPts val="600"/>
              </a:spcAft>
            </a:pPr>
            <a:r>
              <a:rPr lang="en-US" sz="2400" b="1" i="1" dirty="0" smtClean="0"/>
              <a:t>New </a:t>
            </a:r>
            <a:r>
              <a:rPr lang="en-US" sz="2400" b="1" i="1" dirty="0"/>
              <a:t>for Research Week 2013: </a:t>
            </a:r>
            <a:r>
              <a:rPr lang="en-US" sz="2400" dirty="0"/>
              <a:t>Sustainability sessions</a:t>
            </a:r>
          </a:p>
          <a:p>
            <a:pPr>
              <a:spcAft>
                <a:spcPts val="600"/>
              </a:spcAft>
            </a:pPr>
            <a:endParaRPr lang="en-US" sz="2400" u="sng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u="sng" dirty="0">
                <a:solidFill>
                  <a:prstClr val="black"/>
                </a:solidFill>
              </a:rPr>
              <a:t>Opportunities for </a:t>
            </a:r>
            <a:r>
              <a:rPr lang="en-US" sz="2400" b="1" u="sng" dirty="0" smtClean="0">
                <a:solidFill>
                  <a:prstClr val="black"/>
                </a:solidFill>
              </a:rPr>
              <a:t>growth</a:t>
            </a:r>
            <a:endParaRPr lang="en-US" sz="2400" b="1" u="sng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i="1" dirty="0">
                <a:solidFill>
                  <a:prstClr val="black"/>
                </a:solidFill>
              </a:rPr>
              <a:t>Interdisciplinary research in tenure and promotion</a:t>
            </a:r>
            <a:r>
              <a:rPr lang="en-US" sz="2400" dirty="0">
                <a:solidFill>
                  <a:prstClr val="black"/>
                </a:solidFill>
              </a:rPr>
              <a:t>: Recognition </a:t>
            </a:r>
            <a:r>
              <a:rPr lang="en-US" sz="2400" dirty="0" smtClean="0">
                <a:solidFill>
                  <a:prstClr val="black"/>
                </a:solidFill>
              </a:rPr>
              <a:t>only on </a:t>
            </a:r>
            <a:r>
              <a:rPr lang="en-US" sz="2400" dirty="0">
                <a:solidFill>
                  <a:prstClr val="black"/>
                </a:solidFill>
              </a:rPr>
              <a:t>a per-unit basis. Many units encourage faculty to focus activities only inside unit: Silo Effect </a:t>
            </a:r>
            <a:endParaRPr lang="en-US" sz="2400" i="1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i="1" dirty="0">
                <a:solidFill>
                  <a:prstClr val="black"/>
                </a:solidFill>
              </a:rPr>
              <a:t>Incentives for sustainability-focused research</a:t>
            </a:r>
            <a:r>
              <a:rPr lang="en-US" sz="2400" i="1" dirty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None </a:t>
            </a:r>
            <a:r>
              <a:rPr lang="en-US" sz="2400" dirty="0" smtClean="0">
                <a:solidFill>
                  <a:prstClr val="black"/>
                </a:solidFill>
              </a:rPr>
              <a:t>yet </a:t>
            </a:r>
            <a:endParaRPr lang="en-US" sz="2400" i="1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i="1" dirty="0">
                <a:solidFill>
                  <a:prstClr val="black"/>
                </a:solidFill>
              </a:rPr>
              <a:t>Institutional framework</a:t>
            </a:r>
            <a:r>
              <a:rPr lang="en-US" sz="2400" b="1" dirty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No institute or umbrella program </a:t>
            </a:r>
          </a:p>
          <a:p>
            <a:pPr>
              <a:spcAft>
                <a:spcPts val="600"/>
              </a:spcAft>
            </a:pPr>
            <a:r>
              <a:rPr lang="en-US" sz="2400" b="1" i="1" dirty="0">
                <a:solidFill>
                  <a:prstClr val="black"/>
                </a:solidFill>
              </a:rPr>
              <a:t>But newly-</a:t>
            </a:r>
            <a:r>
              <a:rPr lang="en-US" sz="2400" b="1" i="1" dirty="0" smtClean="0">
                <a:solidFill>
                  <a:prstClr val="black"/>
                </a:solidFill>
              </a:rPr>
              <a:t>formed by OVPR: </a:t>
            </a:r>
            <a:r>
              <a:rPr lang="en-US" sz="2400" dirty="0">
                <a:solidFill>
                  <a:prstClr val="black"/>
                </a:solidFill>
              </a:rPr>
              <a:t>Council for </a:t>
            </a:r>
            <a:r>
              <a:rPr lang="en-US" sz="2400" dirty="0" smtClean="0">
                <a:solidFill>
                  <a:prstClr val="black"/>
                </a:solidFill>
              </a:rPr>
              <a:t>Energy, Environment &amp; Economic Research (CEEER)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6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tx2"/>
                </a:solidFill>
              </a:rPr>
              <a:t>Lessons Learned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5410200"/>
            <a:ext cx="12001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0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6482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2"/>
                </a:solidFill>
              </a:rPr>
              <a:t>Meaningful and substantial</a:t>
            </a:r>
          </a:p>
          <a:p>
            <a:pPr eaLnBrk="1" hangingPunct="1"/>
            <a:r>
              <a:rPr lang="en-US" b="1" dirty="0" smtClean="0">
                <a:solidFill>
                  <a:schemeClr val="tx2"/>
                </a:solidFill>
              </a:rPr>
              <a:t>Triggered a lot of worthwhile conversations</a:t>
            </a:r>
          </a:p>
          <a:p>
            <a:pPr eaLnBrk="1" hangingPunct="1"/>
            <a:r>
              <a:rPr lang="en-US" b="1" dirty="0" smtClean="0">
                <a:solidFill>
                  <a:schemeClr val="tx2"/>
                </a:solidFill>
              </a:rPr>
              <a:t>Identified opportunities for progress</a:t>
            </a:r>
          </a:p>
          <a:p>
            <a:pPr eaLnBrk="1" hangingPunct="1"/>
            <a:r>
              <a:rPr lang="en-US" b="1" dirty="0" smtClean="0">
                <a:solidFill>
                  <a:schemeClr val="tx2"/>
                </a:solidFill>
              </a:rPr>
              <a:t>Some schools’ self-assessments are more rigorous than others</a:t>
            </a:r>
          </a:p>
          <a:p>
            <a:pPr eaLnBrk="1" hangingPunct="1"/>
            <a:r>
              <a:rPr lang="en-US" b="1" dirty="0" smtClean="0">
                <a:solidFill>
                  <a:schemeClr val="tx2"/>
                </a:solidFill>
              </a:rPr>
              <a:t>Colleagues were very responsive to our requests (in most cases)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4621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724400"/>
            <a:ext cx="129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2"/>
                </a:solidFill>
              </a:rPr>
              <a:t>Moving forward from here: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1623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</a:rPr>
              <a:t>Vision:  What does a sustainable Auburn University look like?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b="1" dirty="0">
              <a:solidFill>
                <a:schemeClr val="tx2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</a:rPr>
              <a:t>Establish Long-term sustainability goals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2"/>
                </a:solidFill>
              </a:rPr>
              <a:t>“Auburn will establish long-term sustainability goals…”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85800" y="5943600"/>
            <a:ext cx="7391400" cy="0"/>
          </a:xfrm>
          <a:prstGeom prst="straightConnector1">
            <a:avLst/>
          </a:prstGeom>
          <a:ln w="889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5181600"/>
            <a:ext cx="6000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905000" y="4572000"/>
            <a:ext cx="838200" cy="1371600"/>
            <a:chOff x="685800" y="4572000"/>
            <a:chExt cx="838200" cy="137160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85800" y="4648200"/>
              <a:ext cx="0" cy="1295400"/>
            </a:xfrm>
            <a:prstGeom prst="line">
              <a:avLst/>
            </a:prstGeom>
            <a:ln w="508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Wave 9"/>
            <p:cNvSpPr/>
            <p:nvPr/>
          </p:nvSpPr>
          <p:spPr>
            <a:xfrm>
              <a:off x="685800" y="4572000"/>
              <a:ext cx="838200" cy="533400"/>
            </a:xfrm>
            <a:prstGeom prst="wav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524000" y="59436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2012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32" y="4724400"/>
            <a:ext cx="304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Documents and Settings\mdk0003\My Documents\My Dropbox\Sustainability\Sustainability Office\Logos\Office of Sustainability\png\OOS_T_289 1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12618"/>
            <a:ext cx="2362200" cy="56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0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Sustainability recognizes 3 nested systems:</a:t>
            </a:r>
            <a:br>
              <a:rPr lang="en-US" sz="3600" dirty="0" smtClean="0"/>
            </a:br>
            <a:endParaRPr lang="en-US" sz="3600" dirty="0" smtClean="0"/>
          </a:p>
        </p:txBody>
      </p:sp>
      <p:pic>
        <p:nvPicPr>
          <p:cNvPr id="3379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609600"/>
            <a:ext cx="53530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304800" y="5715000"/>
            <a:ext cx="8763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For </a:t>
            </a:r>
            <a:r>
              <a:rPr lang="en-US" sz="2800" dirty="0">
                <a:solidFill>
                  <a:srgbClr val="000000"/>
                </a:solidFill>
              </a:rPr>
              <a:t>b</a:t>
            </a:r>
            <a:r>
              <a:rPr lang="en-US" sz="2800" dirty="0" smtClean="0">
                <a:solidFill>
                  <a:srgbClr val="000000"/>
                </a:solidFill>
              </a:rPr>
              <a:t>usiness: More </a:t>
            </a:r>
            <a:r>
              <a:rPr lang="en-US" sz="2800" dirty="0">
                <a:solidFill>
                  <a:srgbClr val="000000"/>
                </a:solidFill>
              </a:rPr>
              <a:t>than just </a:t>
            </a:r>
            <a:r>
              <a:rPr lang="en-US" sz="2800" dirty="0" smtClean="0">
                <a:solidFill>
                  <a:srgbClr val="000000"/>
                </a:solidFill>
              </a:rPr>
              <a:t>an economic </a:t>
            </a:r>
            <a:r>
              <a:rPr lang="en-US" sz="2800" dirty="0">
                <a:solidFill>
                  <a:srgbClr val="000000"/>
                </a:solidFill>
              </a:rPr>
              <a:t>bottom line </a:t>
            </a:r>
          </a:p>
          <a:p>
            <a:pPr algn="ctr"/>
            <a:r>
              <a:rPr lang="en-US" altLang="en-US" sz="2800" dirty="0">
                <a:solidFill>
                  <a:srgbClr val="000000"/>
                </a:solidFill>
              </a:rPr>
              <a:t>“</a:t>
            </a:r>
            <a:r>
              <a:rPr lang="en-US" sz="2800" dirty="0">
                <a:solidFill>
                  <a:srgbClr val="000000"/>
                </a:solidFill>
              </a:rPr>
              <a:t>Triple Bottom Line</a:t>
            </a:r>
            <a:r>
              <a:rPr lang="en-US" altLang="en-US" sz="2800" dirty="0">
                <a:solidFill>
                  <a:srgbClr val="4F81BD"/>
                </a:solidFill>
              </a:rPr>
              <a:t>”</a:t>
            </a:r>
            <a:r>
              <a:rPr lang="en-US" sz="2800" dirty="0">
                <a:solidFill>
                  <a:srgbClr val="4F81B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221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14400"/>
            <a:ext cx="4648200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5257800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894 Member Institutions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4" name="Picture 2" descr="C:\Documents and Settings\mdk0003\My Documents\My Dropbox\Sustainability\Sustainability Office\Logos\Office of Sustainability\png\OOS_T_289 1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056520"/>
            <a:ext cx="2819401" cy="67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b="1" smtClean="0">
                <a:solidFill>
                  <a:schemeClr val="tx2"/>
                </a:solidFill>
              </a:rPr>
              <a:t>S</a:t>
            </a:r>
            <a:r>
              <a:rPr lang="en-US" sz="2800" b="1" smtClean="0">
                <a:solidFill>
                  <a:schemeClr val="tx2"/>
                </a:solidFill>
              </a:rPr>
              <a:t>ustainability </a:t>
            </a:r>
            <a:r>
              <a:rPr lang="en-US" sz="4800" b="1" smtClean="0">
                <a:solidFill>
                  <a:schemeClr val="tx2"/>
                </a:solidFill>
              </a:rPr>
              <a:t>T</a:t>
            </a:r>
            <a:r>
              <a:rPr lang="en-US" sz="2800" b="1" smtClean="0">
                <a:solidFill>
                  <a:schemeClr val="tx2"/>
                </a:solidFill>
              </a:rPr>
              <a:t>racking</a:t>
            </a:r>
            <a:r>
              <a:rPr lang="en-US" sz="3200" b="1" smtClean="0">
                <a:solidFill>
                  <a:schemeClr val="tx2"/>
                </a:solidFill>
              </a:rPr>
              <a:t> </a:t>
            </a:r>
            <a:r>
              <a:rPr lang="en-US" sz="4800" b="1" smtClean="0">
                <a:solidFill>
                  <a:schemeClr val="tx2"/>
                </a:solidFill>
              </a:rPr>
              <a:t>A</a:t>
            </a:r>
            <a:r>
              <a:rPr lang="en-US" sz="2800" b="1" smtClean="0">
                <a:solidFill>
                  <a:schemeClr val="tx2"/>
                </a:solidFill>
              </a:rPr>
              <a:t>ssessment</a:t>
            </a:r>
            <a:r>
              <a:rPr lang="en-US" sz="3200" b="1" smtClean="0">
                <a:solidFill>
                  <a:schemeClr val="tx2"/>
                </a:solidFill>
              </a:rPr>
              <a:t> &amp; </a:t>
            </a:r>
            <a:r>
              <a:rPr lang="en-US" sz="4800" b="1" smtClean="0">
                <a:solidFill>
                  <a:schemeClr val="tx2"/>
                </a:solidFill>
              </a:rPr>
              <a:t>R</a:t>
            </a:r>
            <a:r>
              <a:rPr lang="en-US" sz="2800" b="1" smtClean="0">
                <a:solidFill>
                  <a:schemeClr val="tx2"/>
                </a:solidFill>
              </a:rPr>
              <a:t>ating</a:t>
            </a:r>
            <a:r>
              <a:rPr lang="en-US" sz="3200" b="1" smtClean="0">
                <a:solidFill>
                  <a:schemeClr val="tx2"/>
                </a:solidFill>
              </a:rPr>
              <a:t> </a:t>
            </a:r>
            <a:r>
              <a:rPr lang="en-US" sz="4800" b="1" smtClean="0">
                <a:solidFill>
                  <a:schemeClr val="tx2"/>
                </a:solidFill>
              </a:rPr>
              <a:t>S</a:t>
            </a:r>
            <a:r>
              <a:rPr lang="en-US" sz="2800" b="1" smtClean="0">
                <a:solidFill>
                  <a:schemeClr val="tx2"/>
                </a:solidFill>
              </a:rPr>
              <a:t>ystem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1474788"/>
            <a:ext cx="3525837" cy="347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609600" y="5181600"/>
            <a:ext cx="6705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chemeClr val="tx2"/>
                </a:solidFill>
              </a:rPr>
              <a:t>399 </a:t>
            </a:r>
            <a:r>
              <a:rPr lang="en-US" sz="3200" b="1" dirty="0">
                <a:solidFill>
                  <a:schemeClr val="tx2"/>
                </a:solidFill>
              </a:rPr>
              <a:t>Participating Institutions</a:t>
            </a:r>
          </a:p>
          <a:p>
            <a:pPr eaLnBrk="1" hangingPunct="1"/>
            <a:endParaRPr lang="en-US" sz="1200" dirty="0"/>
          </a:p>
          <a:p>
            <a:pPr eaLnBrk="1" hangingPunct="1"/>
            <a:r>
              <a:rPr lang="en-US" sz="3200" b="1" dirty="0" smtClean="0">
                <a:solidFill>
                  <a:schemeClr val="tx2"/>
                </a:solidFill>
              </a:rPr>
              <a:t>252 </a:t>
            </a:r>
            <a:r>
              <a:rPr lang="en-US" sz="3200" b="1" dirty="0">
                <a:solidFill>
                  <a:schemeClr val="tx2"/>
                </a:solidFill>
              </a:rPr>
              <a:t>Rated Institutions</a:t>
            </a:r>
          </a:p>
        </p:txBody>
      </p:sp>
      <p:pic>
        <p:nvPicPr>
          <p:cNvPr id="5" name="Picture 2" descr="C:\Documents and Settings\mdk0003\My Documents\My Dropbox\Sustainability\Sustainability Office\Logos\Office of Sustainability\png\OOS_T_289 1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056520"/>
            <a:ext cx="2819401" cy="67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smtClean="0">
                <a:solidFill>
                  <a:schemeClr val="tx2"/>
                </a:solidFill>
              </a:rPr>
              <a:t>What gets measured?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</a:rPr>
              <a:t>Education and Research</a:t>
            </a:r>
          </a:p>
          <a:p>
            <a:pPr>
              <a:buFont typeface="Wingdings" pitchFamily="2" charset="2"/>
              <a:buChar char="Ø"/>
            </a:pPr>
            <a:endParaRPr lang="en-US" sz="3600" b="1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</a:rPr>
              <a:t>Operations</a:t>
            </a:r>
          </a:p>
          <a:p>
            <a:pPr>
              <a:buFont typeface="Wingdings" pitchFamily="2" charset="2"/>
              <a:buChar char="Ø"/>
            </a:pPr>
            <a:endParaRPr lang="en-US" sz="3600" b="1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</a:rPr>
              <a:t>Planning, Administration, &amp; Engagement</a:t>
            </a:r>
          </a:p>
          <a:p>
            <a:pPr>
              <a:buFont typeface="Wingdings" pitchFamily="2" charset="2"/>
              <a:buChar char="Ø"/>
            </a:pPr>
            <a:endParaRPr lang="en-US" sz="3600" b="1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3600" b="1" dirty="0" smtClean="0">
                <a:solidFill>
                  <a:srgbClr val="7030A0"/>
                </a:solidFill>
              </a:rPr>
              <a:t>Innovation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5410200"/>
            <a:ext cx="12001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Performance Rating Levels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5410200"/>
            <a:ext cx="12001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1447800"/>
            <a:ext cx="4038600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/>
              <a:t>Platinum		    0	</a:t>
            </a:r>
            <a:endParaRPr lang="en-US" sz="3600" b="1" dirty="0"/>
          </a:p>
        </p:txBody>
      </p: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838200" y="5449887"/>
            <a:ext cx="403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smtClean="0"/>
              <a:t>Reporting	  20</a:t>
            </a:r>
            <a:endParaRPr lang="en-US" sz="3600" b="1" dirty="0"/>
          </a:p>
        </p:txBody>
      </p:sp>
      <p:sp>
        <p:nvSpPr>
          <p:cNvPr id="36870" name="TextBox 7"/>
          <p:cNvSpPr txBox="1">
            <a:spLocks noChangeArrowheads="1"/>
          </p:cNvSpPr>
          <p:nvPr/>
        </p:nvSpPr>
        <p:spPr bwMode="auto">
          <a:xfrm>
            <a:off x="838200" y="2438400"/>
            <a:ext cx="4038600" cy="646113"/>
          </a:xfrm>
          <a:prstGeom prst="rect">
            <a:avLst/>
          </a:prstGeom>
          <a:solidFill>
            <a:srgbClr val="F2C4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smtClean="0"/>
              <a:t>Gold			  45 </a:t>
            </a:r>
            <a:endParaRPr lang="en-US" sz="3600" b="1" dirty="0"/>
          </a:p>
        </p:txBody>
      </p:sp>
      <p:sp>
        <p:nvSpPr>
          <p:cNvPr id="36871" name="TextBox 8"/>
          <p:cNvSpPr txBox="1">
            <a:spLocks noChangeArrowheads="1"/>
          </p:cNvSpPr>
          <p:nvPr/>
        </p:nvSpPr>
        <p:spPr bwMode="auto">
          <a:xfrm>
            <a:off x="838200" y="4419600"/>
            <a:ext cx="4038600" cy="646113"/>
          </a:xfrm>
          <a:prstGeom prst="rect">
            <a:avLst/>
          </a:prstGeom>
          <a:solidFill>
            <a:srgbClr val="836F27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smtClean="0"/>
              <a:t>Bronze		  62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3429000"/>
            <a:ext cx="4038600" cy="6461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/>
              <a:t>Silver		125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tx2"/>
                </a:solidFill>
              </a:rPr>
              <a:t>So… Where are we? </a:t>
            </a:r>
          </a:p>
        </p:txBody>
      </p:sp>
      <p:pic>
        <p:nvPicPr>
          <p:cNvPr id="43011" name="Content Placeholder 3" descr="Samford Hall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7300" y="2057400"/>
            <a:ext cx="6678613" cy="3992563"/>
          </a:xfrm>
        </p:spPr>
      </p:pic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33400"/>
            <a:ext cx="11985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dk0003\My Documents\My Dropbox\Sustainability\STARS\AU point earned v possible Feb 1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861"/>
            <a:ext cx="8458200" cy="64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520521" y="2298879"/>
            <a:ext cx="809007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20521" y="4648200"/>
            <a:ext cx="809007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44131" y="6044484"/>
            <a:ext cx="809007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909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SHE_PPT_template">
  <a:themeElements>
    <a:clrScheme name="AASHE2">
      <a:dk1>
        <a:srgbClr val="425968"/>
      </a:dk1>
      <a:lt1>
        <a:sysClr val="window" lastClr="FFFFFF"/>
      </a:lt1>
      <a:dk2>
        <a:srgbClr val="000000"/>
      </a:dk2>
      <a:lt2>
        <a:srgbClr val="919BA9"/>
      </a:lt2>
      <a:accent1>
        <a:srgbClr val="15397F"/>
      </a:accent1>
      <a:accent2>
        <a:srgbClr val="00B0FF"/>
      </a:accent2>
      <a:accent3>
        <a:srgbClr val="3D2986"/>
      </a:accent3>
      <a:accent4>
        <a:srgbClr val="A587BE"/>
      </a:accent4>
      <a:accent5>
        <a:srgbClr val="00A160"/>
      </a:accent5>
      <a:accent6>
        <a:srgbClr val="CFDD45"/>
      </a:accent6>
      <a:hlink>
        <a:srgbClr val="0000FF"/>
      </a:hlink>
      <a:folHlink>
        <a:srgbClr val="800080"/>
      </a:folHlink>
    </a:clrScheme>
    <a:fontScheme name="AASHE">
      <a:majorFont>
        <a:latin typeface="Aller"/>
        <a:ea typeface=""/>
        <a:cs typeface=""/>
      </a:majorFont>
      <a:minorFont>
        <a:latin typeface="All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6720</TotalTime>
  <Words>722</Words>
  <Application>Microsoft Macintosh PowerPoint</Application>
  <PresentationFormat>On-screen Show (4:3)</PresentationFormat>
  <Paragraphs>156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AASHE_PPT_template</vt:lpstr>
      <vt:lpstr>PowerPoint Presentation</vt:lpstr>
      <vt:lpstr>What is Sustainability? </vt:lpstr>
      <vt:lpstr>Sustainability recognizes 3 nested systems: </vt:lpstr>
      <vt:lpstr>PowerPoint Presentation</vt:lpstr>
      <vt:lpstr>Sustainability Tracking Assessment &amp; Rating System</vt:lpstr>
      <vt:lpstr>What gets measured?</vt:lpstr>
      <vt:lpstr>Performance Rating Levels</vt:lpstr>
      <vt:lpstr>So… Where are we? </vt:lpstr>
      <vt:lpstr>PowerPoint Presentation</vt:lpstr>
      <vt:lpstr>PowerPoint Presentation</vt:lpstr>
      <vt:lpstr>PowerPoint Presentation</vt:lpstr>
      <vt:lpstr>Achievements and Opportunities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</vt:lpstr>
      <vt:lpstr>Moving forward from here: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mdk0003</dc:creator>
  <cp:lastModifiedBy>Nanette Chadwick</cp:lastModifiedBy>
  <cp:revision>71</cp:revision>
  <dcterms:created xsi:type="dcterms:W3CDTF">2012-11-30T15:44:36Z</dcterms:created>
  <dcterms:modified xsi:type="dcterms:W3CDTF">2013-05-23T21:30:25Z</dcterms:modified>
</cp:coreProperties>
</file>