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30" r:id="rId2"/>
    <p:sldId id="808" r:id="rId3"/>
    <p:sldId id="534" r:id="rId4"/>
    <p:sldId id="537" r:id="rId5"/>
    <p:sldId id="759" r:id="rId6"/>
    <p:sldId id="538" r:id="rId7"/>
    <p:sldId id="809" r:id="rId8"/>
    <p:sldId id="822" r:id="rId9"/>
    <p:sldId id="545" r:id="rId10"/>
    <p:sldId id="807" r:id="rId11"/>
    <p:sldId id="810" r:id="rId12"/>
    <p:sldId id="820" r:id="rId13"/>
    <p:sldId id="591" r:id="rId14"/>
    <p:sldId id="814" r:id="rId15"/>
    <p:sldId id="815" r:id="rId16"/>
    <p:sldId id="816" r:id="rId17"/>
    <p:sldId id="821" r:id="rId18"/>
    <p:sldId id="817" r:id="rId19"/>
  </p:sldIdLst>
  <p:sldSz cx="9144000" cy="6858000" type="screen4x3"/>
  <p:notesSz cx="7132638" cy="9418638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CC"/>
    <a:srgbClr val="FFFF99"/>
    <a:srgbClr val="CCECFF"/>
    <a:srgbClr val="0005C6"/>
    <a:srgbClr val="000000"/>
    <a:srgbClr val="FFFFFF"/>
    <a:srgbClr val="DD550C"/>
    <a:srgbClr val="0000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451" autoAdjust="0"/>
  </p:normalViewPr>
  <p:slideViewPr>
    <p:cSldViewPr showGuides="1">
      <p:cViewPr varScale="1">
        <p:scale>
          <a:sx n="89" d="100"/>
          <a:sy n="89" d="100"/>
        </p:scale>
        <p:origin x="-643" y="-120"/>
      </p:cViewPr>
      <p:guideLst>
        <p:guide orient="horz" pos="672"/>
        <p:guide orient="horz" pos="960"/>
        <p:guide pos="5568"/>
        <p:guide pos="44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Occupancy</c:v>
                </c:pt>
              </c:strCache>
            </c:strRef>
          </c:tx>
          <c:dPt>
            <c:idx val="0"/>
            <c:bubble3D val="0"/>
            <c:spPr>
              <a:solidFill>
                <a:srgbClr val="03244D"/>
              </a:solidFill>
            </c:spPr>
          </c:dPt>
          <c:dPt>
            <c:idx val="1"/>
            <c:bubble3D val="0"/>
            <c:spPr>
              <a:solidFill>
                <a:srgbClr val="DD550C"/>
              </a:solidFill>
            </c:spPr>
          </c:dPt>
          <c:cat>
            <c:strRef>
              <c:f>Sheet1!$A$2:$A$5</c:f>
              <c:strCache>
                <c:ptCount val="2"/>
                <c:pt idx="0">
                  <c:v>Occupied</c:v>
                </c:pt>
                <c:pt idx="1">
                  <c:v>Vacant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Occupancy</c:v>
                </c:pt>
              </c:strCache>
            </c:strRef>
          </c:tx>
          <c:dPt>
            <c:idx val="0"/>
            <c:bubble3D val="0"/>
            <c:spPr>
              <a:solidFill>
                <a:srgbClr val="03244D"/>
              </a:solidFill>
            </c:spPr>
          </c:dPt>
          <c:dPt>
            <c:idx val="1"/>
            <c:bubble3D val="0"/>
            <c:spPr>
              <a:solidFill>
                <a:srgbClr val="DD550C"/>
              </a:solidFill>
            </c:spPr>
          </c:dPt>
          <c:cat>
            <c:strRef>
              <c:f>Sheet1!$A$2:$A$5</c:f>
              <c:strCache>
                <c:ptCount val="2"/>
                <c:pt idx="0">
                  <c:v>Occupied</c:v>
                </c:pt>
                <c:pt idx="1">
                  <c:v>Vacant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91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Occupancy</c:v>
                </c:pt>
              </c:strCache>
            </c:strRef>
          </c:tx>
          <c:dPt>
            <c:idx val="0"/>
            <c:bubble3D val="0"/>
            <c:spPr>
              <a:solidFill>
                <a:srgbClr val="03244D"/>
              </a:solidFill>
            </c:spPr>
          </c:dPt>
          <c:dPt>
            <c:idx val="1"/>
            <c:bubble3D val="0"/>
            <c:spPr>
              <a:solidFill>
                <a:srgbClr val="DD550C"/>
              </a:solidFill>
            </c:spPr>
          </c:dPt>
          <c:cat>
            <c:strRef>
              <c:f>Sheet1!$A$2:$A$5</c:f>
              <c:strCache>
                <c:ptCount val="2"/>
                <c:pt idx="0">
                  <c:v>Occupied</c:v>
                </c:pt>
                <c:pt idx="1">
                  <c:v>Vacant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DD550C"/>
              </a:solidFill>
            </c:spPr>
          </c:dPt>
          <c:cat>
            <c:strRef>
              <c:f>'AP (2)'!$N$25:$N$26</c:f>
              <c:strCache>
                <c:ptCount val="2"/>
                <c:pt idx="0">
                  <c:v>Occupied</c:v>
                </c:pt>
                <c:pt idx="1">
                  <c:v>Vacant</c:v>
                </c:pt>
              </c:strCache>
            </c:strRef>
          </c:cat>
          <c:val>
            <c:numRef>
              <c:f>'AP (2)'!$O$25:$O$26</c:f>
              <c:numCache>
                <c:formatCode>_(* #,##0_);_(* \(#,##0\);_(* "-"??_);_(@_)</c:formatCode>
                <c:ptCount val="2"/>
                <c:pt idx="0">
                  <c:v>8110</c:v>
                </c:pt>
                <c:pt idx="1">
                  <c:v>1579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0810" cy="470932"/>
          </a:xfrm>
          <a:prstGeom prst="rect">
            <a:avLst/>
          </a:prstGeom>
        </p:spPr>
        <p:txBody>
          <a:bodyPr vert="horz" lIns="94566" tIns="47283" rIns="94566" bIns="472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40178" y="0"/>
            <a:ext cx="3090810" cy="470932"/>
          </a:xfrm>
          <a:prstGeom prst="rect">
            <a:avLst/>
          </a:prstGeom>
        </p:spPr>
        <p:txBody>
          <a:bodyPr vert="horz" lIns="94566" tIns="47283" rIns="94566" bIns="47283" rtlCol="0"/>
          <a:lstStyle>
            <a:lvl1pPr algn="r">
              <a:defRPr sz="1200"/>
            </a:lvl1pPr>
          </a:lstStyle>
          <a:p>
            <a:fld id="{C86CC757-E89F-4444-B9C6-665C5B3646B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66" tIns="47283" rIns="94566" bIns="472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3264" y="4473853"/>
            <a:ext cx="5706110" cy="4238387"/>
          </a:xfrm>
          <a:prstGeom prst="rect">
            <a:avLst/>
          </a:prstGeom>
        </p:spPr>
        <p:txBody>
          <a:bodyPr vert="horz" lIns="94566" tIns="47283" rIns="94566" bIns="472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1"/>
            <a:ext cx="3090810" cy="470932"/>
          </a:xfrm>
          <a:prstGeom prst="rect">
            <a:avLst/>
          </a:prstGeom>
        </p:spPr>
        <p:txBody>
          <a:bodyPr vert="horz" lIns="94566" tIns="47283" rIns="94566" bIns="472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40178" y="8946071"/>
            <a:ext cx="3090810" cy="470932"/>
          </a:xfrm>
          <a:prstGeom prst="rect">
            <a:avLst/>
          </a:prstGeom>
        </p:spPr>
        <p:txBody>
          <a:bodyPr vert="horz" lIns="94566" tIns="47283" rIns="94566" bIns="47283" rtlCol="0" anchor="b"/>
          <a:lstStyle>
            <a:lvl1pPr algn="r">
              <a:defRPr sz="1200"/>
            </a:lvl1pPr>
          </a:lstStyle>
          <a:p>
            <a:fld id="{63655BE7-EBAA-4C9B-973F-0786E6F21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3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61C5B-BB41-4F96-97B4-AE9E3126B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1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G:\16601.00\Graphics\04_FLAT OUTPUT\__DIAGRAMS FOR PPT\_01-14-13\INTERIM_PHASING_200_scale.jpg</a:t>
            </a:r>
          </a:p>
          <a:p>
            <a:endParaRPr lang="en-US" smtClean="0"/>
          </a:p>
          <a:p>
            <a:r>
              <a:rPr lang="en-US" smtClean="0"/>
              <a:t>Last Updated: 1/16/2013 1:11:05 PM by ghavens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6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G:\16601.00\Graphics\03_Illustrator\Diagram\exports\2012-11-28\Garage_existing_PPT.jpg</a:t>
            </a:r>
          </a:p>
          <a:p>
            <a:r>
              <a:rPr lang="en-US" smtClean="0"/>
              <a:t>Original Size: 4.3MB</a:t>
            </a:r>
          </a:p>
          <a:p>
            <a:r>
              <a:rPr lang="en-US" smtClean="0"/>
              <a:t>No compression. WARNING: this is a large image, please consider optimizing.</a:t>
            </a:r>
          </a:p>
          <a:p>
            <a:r>
              <a:rPr lang="en-US" smtClean="0"/>
              <a:t>Cropping: Left:0% Right:0% Top:9% Bottom:0%</a:t>
            </a:r>
          </a:p>
          <a:p>
            <a:r>
              <a:rPr lang="en-US" smtClean="0"/>
              <a:t>Last Updated: 11/28/2012 4:48:55 PM by apenniman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3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G:\16601.00\Graphics\03_Illustrator\Diagram\exports\2012-11-28\Garage_existing_PPT.jpg</a:t>
            </a:r>
          </a:p>
          <a:p>
            <a:r>
              <a:rPr lang="en-US" smtClean="0"/>
              <a:t>Original Size: 4.3MB</a:t>
            </a:r>
          </a:p>
          <a:p>
            <a:r>
              <a:rPr lang="en-US" smtClean="0"/>
              <a:t>No compression. WARNING: this is a large image, please consider optimizing.</a:t>
            </a:r>
          </a:p>
          <a:p>
            <a:r>
              <a:rPr lang="en-US" smtClean="0"/>
              <a:t>Cropping: Left:0% Right:0% Top:9% Bottom:0%</a:t>
            </a:r>
          </a:p>
          <a:p>
            <a:r>
              <a:rPr lang="en-US" smtClean="0"/>
              <a:t>Last Updated: 11/28/2012 4:48:55 PM by apenniman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3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G:\16601.00\Graphics\03_Illustrator\Diagram\exports\p_garage options\employee pop_v2_existing_PPT.jpg</a:t>
            </a:r>
          </a:p>
          <a:p>
            <a:r>
              <a:rPr lang="en-US" smtClean="0"/>
              <a:t>Original Size: 4.8MB</a:t>
            </a:r>
          </a:p>
          <a:p>
            <a:r>
              <a:rPr lang="en-US" smtClean="0"/>
              <a:t>No compression. WARNING: this is a large image, please consider optimizing.</a:t>
            </a:r>
          </a:p>
          <a:p>
            <a:r>
              <a:rPr lang="en-US" smtClean="0"/>
              <a:t>Cropping: Left:0% Right:0% Top:0% Bottom:0%</a:t>
            </a:r>
          </a:p>
          <a:p>
            <a:r>
              <a:rPr lang="en-US" smtClean="0"/>
              <a:t>Last Updated: 1/16/2013 6:55:55 PM by apenniman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7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G:\16601.00\Graphics\04_FLAT OUTPUT\2012_11_20\X-COND-ILLUSTRATIVE-200-scale.jpg</a:t>
            </a:r>
          </a:p>
          <a:p>
            <a:r>
              <a:rPr lang="en-US" smtClean="0"/>
              <a:t>Original Size: 29.3MB W:6,998px H:7,004px</a:t>
            </a:r>
          </a:p>
          <a:p>
            <a:r>
              <a:rPr lang="en-US" smtClean="0"/>
              <a:t>Compressed Size: 311KB W:1,023px H:1,024px (99% using JPEG compression of 80)</a:t>
            </a:r>
          </a:p>
          <a:p>
            <a:r>
              <a:rPr lang="en-US" smtClean="0"/>
              <a:t>Last Updated: 11/29/2012 3:08:50 PM by amcclurg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5CA1A-96A3-4978-857B-F356FF2E06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G:\16601.00\Graphics\03_Illustrator\Diagram\exports\2013-01-07\simple base2_PPT.jpg</a:t>
            </a:r>
          </a:p>
          <a:p>
            <a:r>
              <a:rPr lang="en-US" smtClean="0"/>
              <a:t>Original Size: 0.6MB W:1,680px H:1,260px</a:t>
            </a:r>
          </a:p>
          <a:p>
            <a:r>
              <a:rPr lang="en-US" smtClean="0"/>
              <a:t>Compressed Size: 125KB W:1,280px H:960px (78.1% using JPEG compression of 80)</a:t>
            </a:r>
          </a:p>
          <a:p>
            <a:r>
              <a:rPr lang="en-US" smtClean="0"/>
              <a:t>Last Updated: 1/9/2013 3:05:04 PM by mreagan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4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G:\16601.00\Graphics\03_Illustrator\Diagram\exports\2012-11-28\Garage_existing_PPT.jpg</a:t>
            </a:r>
          </a:p>
          <a:p>
            <a:r>
              <a:rPr lang="en-US" smtClean="0"/>
              <a:t>Original Size: 4.3MB</a:t>
            </a:r>
          </a:p>
          <a:p>
            <a:r>
              <a:rPr lang="en-US" smtClean="0"/>
              <a:t>No compression. WARNING: this is a large image, please consider optimizing.</a:t>
            </a:r>
          </a:p>
          <a:p>
            <a:r>
              <a:rPr lang="en-US" smtClean="0"/>
              <a:t>Cropping: Left:0% Right:0% Top:9% Bottom:0%</a:t>
            </a:r>
          </a:p>
          <a:p>
            <a:r>
              <a:rPr lang="en-US" smtClean="0"/>
              <a:t>Last Updated: 11/28/2012 4:48:55 PM by apenniman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G:\16601.00\Graphics\03_Illustrator\Diagram\exports\p_garage options\employee pop_v2_existing_PPT.jpg</a:t>
            </a:r>
          </a:p>
          <a:p>
            <a:r>
              <a:rPr lang="en-US" smtClean="0"/>
              <a:t>Original Size: 4.8MB</a:t>
            </a:r>
          </a:p>
          <a:p>
            <a:r>
              <a:rPr lang="en-US" smtClean="0"/>
              <a:t>No compression. WARNING: this is a large image, please consider optimizing.</a:t>
            </a:r>
          </a:p>
          <a:p>
            <a:r>
              <a:rPr lang="en-US" smtClean="0"/>
              <a:t>Cropping: Left:0% Right:0% Top:0% Bottom:0%</a:t>
            </a:r>
          </a:p>
          <a:p>
            <a:r>
              <a:rPr lang="en-US" smtClean="0"/>
              <a:t>Last Updated: 1/16/2013 6:55:55 PM by apenniman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G:\16601.00\Graphics\03_Illustrator\Diagram\exports\p_garage options\employee pop_v2_existing_PPT.jpg</a:t>
            </a:r>
          </a:p>
          <a:p>
            <a:r>
              <a:rPr lang="en-US" smtClean="0"/>
              <a:t>Original Size: 4.8MB</a:t>
            </a:r>
          </a:p>
          <a:p>
            <a:r>
              <a:rPr lang="en-US" smtClean="0"/>
              <a:t>No compression. WARNING: this is a large image, please consider optimizing.</a:t>
            </a:r>
          </a:p>
          <a:p>
            <a:r>
              <a:rPr lang="en-US" smtClean="0"/>
              <a:t>Cropping: Left:0% Right:0% Top:0% Bottom:0%</a:t>
            </a:r>
          </a:p>
          <a:p>
            <a:r>
              <a:rPr lang="en-US" smtClean="0"/>
              <a:t>Last Updated: 1/16/2013 6:55:55 PM by apenniman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G:\16601.00\Graphics\04_FLAT OUTPUT\2012_11_20\X-COND-ILLUSTRATIVE-200-scale.jpg</a:t>
            </a:r>
          </a:p>
          <a:p>
            <a:r>
              <a:rPr lang="en-US" smtClean="0"/>
              <a:t>Original Size: 29.3MB W:6,998px H:7,004px</a:t>
            </a:r>
          </a:p>
          <a:p>
            <a:r>
              <a:rPr lang="en-US" smtClean="0"/>
              <a:t>Compressed Size: 311KB W:1,023px H:1,024px (99% using JPEG compression of 80)</a:t>
            </a:r>
          </a:p>
          <a:p>
            <a:r>
              <a:rPr lang="en-US" smtClean="0"/>
              <a:t>Last Updated: 11/29/2012 3:08:50 PM by amcclurg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G:\16601.00\Graphics\04_FLAT OUTPUT\2012_11_20\X-COND-ILLUSTRATIVE-200-scale.jpg</a:t>
            </a:r>
          </a:p>
          <a:p>
            <a:r>
              <a:rPr lang="en-US" smtClean="0"/>
              <a:t>Original Size: 29.3MB W:6,998px H:7,004px</a:t>
            </a:r>
          </a:p>
          <a:p>
            <a:r>
              <a:rPr lang="en-US" smtClean="0"/>
              <a:t>Compressed Size: 311KB W:1,023px H:1,024px (99% using JPEG compression of 80)</a:t>
            </a:r>
          </a:p>
          <a:p>
            <a:r>
              <a:rPr lang="en-US" smtClean="0"/>
              <a:t>Last Updated: 11/29/2012 3:08:50 PM by amcclurg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7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Original Image path: G:\16601.00\Graphics\04_FLAT OUTPUT\2013_01-14\garage options_master.jpg</a:t>
            </a:r>
          </a:p>
          <a:p>
            <a:r>
              <a:rPr lang="en-US" smtClean="0"/>
              <a:t>Original Size: 0.9MB</a:t>
            </a:r>
          </a:p>
          <a:p>
            <a:r>
              <a:rPr lang="en-US" smtClean="0"/>
              <a:t>No compression.</a:t>
            </a:r>
          </a:p>
          <a:p>
            <a:r>
              <a:rPr lang="en-US" smtClean="0"/>
              <a:t>Cropping: Left:0% Right:73% Top:21% Bottom:64%</a:t>
            </a:r>
          </a:p>
          <a:p>
            <a:r>
              <a:rPr lang="en-US" smtClean="0"/>
              <a:t>Last Updated: 1/16/2013 9:25:21 AM by ghavens via Sasaki PPT Image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5BE7-EBAA-4C9B-973F-0786E6F21C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5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FF19-0A09-4A30-AE84-66AEC26C52F7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1D86-6DD8-4EAA-9FC4-A38136F01B60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2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CB69-5D8E-410F-97B9-7497A1DA0E8F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4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96A8-5E4B-477A-8406-F96630CD0394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AF1E-F1DC-46B4-8854-C33A126B89E4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5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488F-C230-481F-BA73-58156E3285C1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7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43CB-94AF-42B2-9FC8-791D48A99EF4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8F2B-9CF3-4B85-B4FC-317EE9F1E268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3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8E4C-F498-47E5-A0B8-78059C7C8EB7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2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BD3-E82C-4398-BB07-DFCCB46CFBDD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3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10F7-AB7C-4F65-8238-1434CE60692C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2F14-00D6-488E-A3F0-08C739125FEA}" type="datetime1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0278-1EED-4A18-8443-658BD6BE8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0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image" Target="../media/image7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" b="39040"/>
          <a:stretch/>
        </p:blipFill>
        <p:spPr>
          <a:xfrm>
            <a:off x="-250004" y="-152399"/>
            <a:ext cx="9394004" cy="701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6" t="9272" b="81878"/>
          <a:stretch/>
        </p:blipFill>
        <p:spPr>
          <a:xfrm>
            <a:off x="5930388" y="-119347"/>
            <a:ext cx="3191578" cy="1165952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05400" y="2514600"/>
            <a:ext cx="91654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Core Campus Parking Analysis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68026"/>
                </a:solidFill>
                <a:latin typeface="Arial" pitchFamily="34" charset="0"/>
                <a:cs typeface="Arial" pitchFamily="34" charset="0"/>
              </a:rPr>
              <a:t>Executive Facilities </a:t>
            </a:r>
            <a:r>
              <a:rPr lang="en-US" sz="2000" dirty="0" smtClean="0">
                <a:solidFill>
                  <a:srgbClr val="F68026"/>
                </a:solidFill>
                <a:latin typeface="Arial" pitchFamily="34" charset="0"/>
                <a:cs typeface="Arial" pitchFamily="34" charset="0"/>
              </a:rPr>
              <a:t>Committee:  Discussion</a:t>
            </a:r>
            <a:endParaRPr lang="en-US" sz="2000" dirty="0" smtClean="0">
              <a:solidFill>
                <a:srgbClr val="F68026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68026"/>
                </a:solidFill>
                <a:latin typeface="Arial" pitchFamily="34" charset="0"/>
                <a:cs typeface="Arial" pitchFamily="34" charset="0"/>
              </a:rPr>
              <a:t>FEB 7 </a:t>
            </a:r>
            <a:r>
              <a:rPr lang="en-US" sz="2000" dirty="0" smtClean="0">
                <a:solidFill>
                  <a:srgbClr val="F68026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00119"/>
              </p:ext>
            </p:extLst>
          </p:nvPr>
        </p:nvGraphicFramePr>
        <p:xfrm>
          <a:off x="129050" y="560293"/>
          <a:ext cx="8874118" cy="613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950"/>
                <a:gridCol w="762000"/>
                <a:gridCol w="762000"/>
                <a:gridCol w="1219200"/>
                <a:gridCol w="910719"/>
                <a:gridCol w="765681"/>
                <a:gridCol w="821559"/>
                <a:gridCol w="1476009"/>
              </a:tblGrid>
              <a:tr h="679524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Total Spaces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Net New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Spaces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Potential 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Users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Pedestrian</a:t>
                      </a:r>
                      <a:r>
                        <a:rPr lang="en-US" sz="1100" baseline="0" dirty="0" smtClean="0">
                          <a:latin typeface="Arial" pitchFamily="34" charset="0"/>
                          <a:cs typeface="Arial" pitchFamily="34" charset="0"/>
                        </a:rPr>
                        <a:t> Access to Central Core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Total Cost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 smtClean="0">
                          <a:latin typeface="Arial" pitchFamily="34" charset="0"/>
                          <a:cs typeface="Arial" pitchFamily="34" charset="0"/>
                        </a:rPr>
                        <a:t>Cost Per New </a:t>
                      </a:r>
                      <a:r>
                        <a:rPr lang="en-US" sz="1100" u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Space</a:t>
                      </a:r>
                      <a:endParaRPr lang="en-US" sz="1100" u="non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Cost Factors / Considerations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0650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Auburn Hotel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05C6"/>
                          </a:solidFill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en-US" sz="1200" b="1" i="1" dirty="0">
                        <a:solidFill>
                          <a:srgbClr val="0005C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Visitors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Commuters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$5.9M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$28K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Displaces Parking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Inefficient layout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41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 College  /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Samford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05C6"/>
                          </a:solidFill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lang="en-US" sz="1200" b="1" i="1" dirty="0">
                        <a:solidFill>
                          <a:srgbClr val="0005C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Commuters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Faculty / Staff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$4.7M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$25K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Displaces Parking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Inefficient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layout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41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Northeast  Quad*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05C6"/>
                          </a:solidFill>
                          <a:latin typeface="Arial" pitchFamily="34" charset="0"/>
                          <a:cs typeface="Arial" pitchFamily="34" charset="0"/>
                        </a:rPr>
                        <a:t>576</a:t>
                      </a:r>
                      <a:endParaRPr lang="en-US" sz="1200" b="1" i="1" dirty="0">
                        <a:solidFill>
                          <a:srgbClr val="0005C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Faculty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Staff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$8.6M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$15K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Demolition Costs</a:t>
                      </a:r>
                    </a:p>
                    <a:p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2516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East Village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05C6"/>
                          </a:solidFill>
                          <a:latin typeface="Arial" pitchFamily="34" charset="0"/>
                          <a:cs typeface="Arial" pitchFamily="34" charset="0"/>
                        </a:rPr>
                        <a:t>607</a:t>
                      </a:r>
                      <a:endParaRPr lang="en-US" sz="1200" b="1" i="1" dirty="0">
                        <a:solidFill>
                          <a:srgbClr val="0005C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Faculty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Staff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Commuters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Res. Students </a:t>
                      </a:r>
                    </a:p>
                    <a:p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Visitors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$12.6M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$21K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Displaces Parking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8925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Coliseum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1,181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05C6"/>
                          </a:solidFill>
                          <a:latin typeface="Arial" pitchFamily="34" charset="0"/>
                          <a:cs typeface="Arial" pitchFamily="34" charset="0"/>
                        </a:rPr>
                        <a:t>1,181</a:t>
                      </a:r>
                      <a:endParaRPr lang="en-US" sz="1200" b="1" i="1" dirty="0">
                        <a:solidFill>
                          <a:srgbClr val="0005C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Commuters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Res. Students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Visitors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$17.7M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$16K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Demolition Costs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8925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CDV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05C6"/>
                          </a:solidFill>
                          <a:latin typeface="Arial" pitchFamily="34" charset="0"/>
                          <a:cs typeface="Arial" pitchFamily="34" charset="0"/>
                        </a:rPr>
                        <a:t>803</a:t>
                      </a:r>
                      <a:endParaRPr lang="en-US" sz="1200" b="1" i="1" dirty="0">
                        <a:solidFill>
                          <a:srgbClr val="0005C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Commuters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Res. Students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Visitors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$12.6M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$15K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Demolition Costs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Displaces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Parking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41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Alumni Center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05C6"/>
                          </a:solidFill>
                          <a:latin typeface="Arial" pitchFamily="34" charset="0"/>
                          <a:cs typeface="Arial" pitchFamily="34" charset="0"/>
                        </a:rPr>
                        <a:t>278</a:t>
                      </a:r>
                      <a:endParaRPr lang="en-US" sz="1200" b="1" i="1" dirty="0">
                        <a:solidFill>
                          <a:srgbClr val="0005C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Commuters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Visitors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$5.5M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$20K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Inefficient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layout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5234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 Library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Garage*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(reconstruction)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797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rgbClr val="0005C6"/>
                          </a:solidFill>
                          <a:latin typeface="Arial" pitchFamily="34" charset="0"/>
                          <a:cs typeface="Arial" pitchFamily="34" charset="0"/>
                        </a:rPr>
                        <a:t>453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Faculty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Staff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$12.0M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$26K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Demolition Costs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Displaces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Garage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841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The Cambridge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05C6"/>
                          </a:solidFill>
                          <a:latin typeface="Arial" pitchFamily="34" charset="0"/>
                          <a:cs typeface="Arial" pitchFamily="34" charset="0"/>
                        </a:rPr>
                        <a:t>216</a:t>
                      </a:r>
                      <a:endParaRPr lang="en-US" sz="1200" b="1" i="1" dirty="0">
                        <a:solidFill>
                          <a:srgbClr val="0005C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Faculty / Staff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Commuters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$4.3M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$20K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Land Acquisition 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Inefficient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layout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41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AG Hill*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05C6"/>
                          </a:solidFill>
                          <a:latin typeface="Arial" pitchFamily="34" charset="0"/>
                          <a:cs typeface="Arial" pitchFamily="34" charset="0"/>
                        </a:rPr>
                        <a:t>507</a:t>
                      </a:r>
                      <a:endParaRPr lang="en-US" sz="1200" b="1" i="1" dirty="0">
                        <a:solidFill>
                          <a:srgbClr val="0005C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Faculty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Staff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$8.3M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$16K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Demolition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Costs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41901" y="2299064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2210" y="132237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-1"/>
            <a:ext cx="9137638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Parking Structure Evaluation Summary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9175" y="40905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7075" y="2819400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440" y="6663584"/>
            <a:ext cx="6280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*Garage locations in the Central Core 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primarily are reserved  for Faculty / Staff Use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2603" y="18639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2282" y="35667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2281" y="45720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5114770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9018" y="5638800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6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27074" y="6116141"/>
            <a:ext cx="623889" cy="531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2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6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329690"/>
            <a:ext cx="84582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Recommendations to Improve Faculty and Staff Parking:  </a:t>
            </a:r>
          </a:p>
          <a:p>
            <a:pPr lvl="0"/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Build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NorthEast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Quad Parking Structure</a:t>
            </a:r>
          </a:p>
          <a:p>
            <a:pPr lvl="1"/>
            <a:endParaRPr lang="en-US" sz="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Time Frame:  Near Term 2015-2016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Provides parking spaces for North Central Core.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Adds 576 spaces at $15K/space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Cost: $8.6 million.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7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Replace Library Parking Structure:  </a:t>
            </a:r>
            <a:endParaRPr 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Time Frame:  Near Term: 2015-2020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Provides 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parking spaces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for Mid Central Core.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Adds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473 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spaces at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$26K/space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Cost: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$12 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million.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7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Construct Parking Structure on AG Hill:  </a:t>
            </a:r>
            <a:endPara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Time Frame:  Long Term:  2020+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Replaces surface parking lost due to replacement of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Funchess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and Upchurch Halls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Provides parking spaces for South Central Core.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Adds 507 spaces at $16K/space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Cost: $8.3 million.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Construct Parking Structure at East Village:  </a:t>
            </a:r>
            <a:endPara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Time Frame:  Long Term:  2020+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Will be needed if College of Business expands or academic facility is located at Magnolia and Donahue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Provides parking spaces for North Central Core.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Adds 607 spaces at $26K/space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Cost: $12.6 million. </a:t>
            </a:r>
          </a:p>
          <a:p>
            <a:pPr marL="342900" indent="-342900"/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70000"/>
            <a:ext cx="8229600" cy="0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381000" y="228600"/>
            <a:ext cx="86868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Campus Parking Recommendation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Campus Master Plan 2012 Update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329690"/>
            <a:ext cx="8458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Recommendations to Improve Commuter/Special Event Parking:  </a:t>
            </a:r>
          </a:p>
          <a:p>
            <a:pPr lvl="0"/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Build Surface Parking at Coliseum:  </a:t>
            </a:r>
            <a:endPara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Time Frame:  Near Term: 2015-2016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Provides parking spaces for commuters,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Gameday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and special events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Adds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300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spaces at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$6K/space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Cost: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$1.8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million. </a:t>
            </a:r>
          </a:p>
          <a:p>
            <a:pPr marL="800100" lvl="1" indent="-342900"/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Build Surface Parking Lot at CDV</a:t>
            </a:r>
          </a:p>
          <a:p>
            <a:pPr lvl="1"/>
            <a:endParaRPr lang="en-US" sz="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Time Frame:  Near Term 2015-2016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Provides parking spaces for commuters and residents.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Adds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400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spaces at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$6K/space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Cost: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$2.4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million.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7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7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Construct Parking Structure at Coliseum:  </a:t>
            </a:r>
            <a:endPara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Time Frame:  Mid Term to Long Term:  2020+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Provides parking spaces for commuters,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Gameday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and special events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Adds 1,181 spaces at $16K/space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Cost: $17.7 million.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70000"/>
            <a:ext cx="8229600" cy="0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381000" y="228600"/>
            <a:ext cx="86868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Campus Parking Recommendation</a:t>
            </a:r>
            <a:b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Campus Master Plan 2012 Update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Backup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iginal Image path: G:\16601.00\Graphics\04_FLAT OUTPUT\__DIAGRAMS FOR PPT\_01-14-13\INTERIM_PHASING_200_scale.jpg&#10;&#10;Last Updated: 1/16/2013 1:11:05 PM by ghavens via Sasaki PPT Image Manage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49687" cy="6858000"/>
          </a:xfrm>
          <a:prstGeom prst="rect">
            <a:avLst/>
          </a:prstGeom>
          <a:effectLst/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1"/>
            <a:ext cx="9137638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The Campus: 2023 Plan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324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10200" y="2350170"/>
            <a:ext cx="372437" cy="204364"/>
            <a:chOff x="1876425" y="1394235"/>
            <a:chExt cx="372437" cy="204364"/>
          </a:xfrm>
        </p:grpSpPr>
        <p:sp>
          <p:nvSpPr>
            <p:cNvPr id="12" name="Oval 47"/>
            <p:cNvSpPr>
              <a:spLocks noChangeArrowheads="1"/>
            </p:cNvSpPr>
            <p:nvPr/>
          </p:nvSpPr>
          <p:spPr bwMode="auto">
            <a:xfrm>
              <a:off x="1946401" y="1394235"/>
              <a:ext cx="204259" cy="20436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endParaRPr lang="en-US" baseline="-25000"/>
            </a:p>
          </p:txBody>
        </p:sp>
        <p:sp>
          <p:nvSpPr>
            <p:cNvPr id="13" name="Title 2"/>
            <p:cNvSpPr txBox="1">
              <a:spLocks/>
            </p:cNvSpPr>
            <p:nvPr/>
          </p:nvSpPr>
          <p:spPr bwMode="auto">
            <a:xfrm>
              <a:off x="1876425" y="1403761"/>
              <a:ext cx="372437" cy="18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0" y="2893654"/>
            <a:ext cx="372437" cy="204364"/>
            <a:chOff x="1876425" y="1394235"/>
            <a:chExt cx="372437" cy="204364"/>
          </a:xfrm>
        </p:grpSpPr>
        <p:sp>
          <p:nvSpPr>
            <p:cNvPr id="15" name="Oval 47"/>
            <p:cNvSpPr>
              <a:spLocks noChangeArrowheads="1"/>
            </p:cNvSpPr>
            <p:nvPr/>
          </p:nvSpPr>
          <p:spPr bwMode="auto">
            <a:xfrm>
              <a:off x="1946401" y="1394235"/>
              <a:ext cx="204259" cy="20436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endParaRPr lang="en-US" baseline="-25000"/>
            </a:p>
          </p:txBody>
        </p:sp>
        <p:sp>
          <p:nvSpPr>
            <p:cNvPr id="16" name="Title 2"/>
            <p:cNvSpPr txBox="1">
              <a:spLocks/>
            </p:cNvSpPr>
            <p:nvPr/>
          </p:nvSpPr>
          <p:spPr bwMode="auto">
            <a:xfrm>
              <a:off x="1876425" y="1403761"/>
              <a:ext cx="372437" cy="18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2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79559" y="3257446"/>
            <a:ext cx="372437" cy="204364"/>
            <a:chOff x="1876425" y="1394235"/>
            <a:chExt cx="372437" cy="204364"/>
          </a:xfrm>
        </p:grpSpPr>
        <p:sp>
          <p:nvSpPr>
            <p:cNvPr id="18" name="Oval 47"/>
            <p:cNvSpPr>
              <a:spLocks noChangeArrowheads="1"/>
            </p:cNvSpPr>
            <p:nvPr/>
          </p:nvSpPr>
          <p:spPr bwMode="auto">
            <a:xfrm>
              <a:off x="1946401" y="1394235"/>
              <a:ext cx="204259" cy="20436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endParaRPr lang="en-US" baseline="-25000"/>
            </a:p>
          </p:txBody>
        </p:sp>
        <p:sp>
          <p:nvSpPr>
            <p:cNvPr id="19" name="Title 2"/>
            <p:cNvSpPr txBox="1">
              <a:spLocks/>
            </p:cNvSpPr>
            <p:nvPr/>
          </p:nvSpPr>
          <p:spPr bwMode="auto">
            <a:xfrm>
              <a:off x="1876425" y="1403761"/>
              <a:ext cx="372437" cy="18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3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81981" y="3665210"/>
            <a:ext cx="372437" cy="204364"/>
            <a:chOff x="1876425" y="1394235"/>
            <a:chExt cx="372437" cy="204364"/>
          </a:xfrm>
        </p:grpSpPr>
        <p:sp>
          <p:nvSpPr>
            <p:cNvPr id="21" name="Oval 47"/>
            <p:cNvSpPr>
              <a:spLocks noChangeArrowheads="1"/>
            </p:cNvSpPr>
            <p:nvPr/>
          </p:nvSpPr>
          <p:spPr bwMode="auto">
            <a:xfrm>
              <a:off x="1946401" y="1394235"/>
              <a:ext cx="204259" cy="20436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endParaRPr lang="en-US" baseline="-25000"/>
            </a:p>
          </p:txBody>
        </p:sp>
        <p:sp>
          <p:nvSpPr>
            <p:cNvPr id="22" name="Title 2"/>
            <p:cNvSpPr txBox="1">
              <a:spLocks/>
            </p:cNvSpPr>
            <p:nvPr/>
          </p:nvSpPr>
          <p:spPr bwMode="auto">
            <a:xfrm>
              <a:off x="1876425" y="1403761"/>
              <a:ext cx="372437" cy="18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4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26670" y="3126641"/>
            <a:ext cx="372437" cy="204364"/>
            <a:chOff x="1876425" y="1394235"/>
            <a:chExt cx="372437" cy="204364"/>
          </a:xfrm>
        </p:grpSpPr>
        <p:sp>
          <p:nvSpPr>
            <p:cNvPr id="24" name="Oval 47"/>
            <p:cNvSpPr>
              <a:spLocks noChangeArrowheads="1"/>
            </p:cNvSpPr>
            <p:nvPr/>
          </p:nvSpPr>
          <p:spPr bwMode="auto">
            <a:xfrm>
              <a:off x="1946401" y="1394235"/>
              <a:ext cx="204259" cy="20436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endParaRPr lang="en-US" baseline="-25000"/>
            </a:p>
          </p:txBody>
        </p:sp>
        <p:sp>
          <p:nvSpPr>
            <p:cNvPr id="25" name="Title 2"/>
            <p:cNvSpPr txBox="1">
              <a:spLocks/>
            </p:cNvSpPr>
            <p:nvPr/>
          </p:nvSpPr>
          <p:spPr bwMode="auto">
            <a:xfrm>
              <a:off x="1876425" y="1403761"/>
              <a:ext cx="372437" cy="18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5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65738" y="5058606"/>
            <a:ext cx="372437" cy="204364"/>
            <a:chOff x="1876425" y="1394235"/>
            <a:chExt cx="372437" cy="204364"/>
          </a:xfrm>
        </p:grpSpPr>
        <p:sp>
          <p:nvSpPr>
            <p:cNvPr id="27" name="Oval 47"/>
            <p:cNvSpPr>
              <a:spLocks noChangeArrowheads="1"/>
            </p:cNvSpPr>
            <p:nvPr/>
          </p:nvSpPr>
          <p:spPr bwMode="auto">
            <a:xfrm>
              <a:off x="1946401" y="1394235"/>
              <a:ext cx="204259" cy="20436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endParaRPr lang="en-US" baseline="-25000"/>
            </a:p>
          </p:txBody>
        </p:sp>
        <p:sp>
          <p:nvSpPr>
            <p:cNvPr id="28" name="Title 2"/>
            <p:cNvSpPr txBox="1">
              <a:spLocks/>
            </p:cNvSpPr>
            <p:nvPr/>
          </p:nvSpPr>
          <p:spPr bwMode="auto">
            <a:xfrm>
              <a:off x="1876425" y="1403761"/>
              <a:ext cx="372437" cy="18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6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79224"/>
              </p:ext>
            </p:extLst>
          </p:nvPr>
        </p:nvGraphicFramePr>
        <p:xfrm>
          <a:off x="6934200" y="762000"/>
          <a:ext cx="2133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89"/>
                <a:gridCol w="1817511"/>
              </a:tblGrid>
              <a:tr h="370840"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Capital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 Project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Central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 Classroom Facility 2</a:t>
                      </a:r>
                      <a:endParaRPr 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College of Human Sciences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Central Classroom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 Facility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COSAM 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College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 of Agriculture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College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 of Education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itle 3"/>
          <p:cNvSpPr txBox="1">
            <a:spLocks/>
          </p:cNvSpPr>
          <p:nvPr/>
        </p:nvSpPr>
        <p:spPr>
          <a:xfrm>
            <a:off x="0" y="6417806"/>
            <a:ext cx="6419570" cy="4401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Note:  Subject to revision based on CCF configuration decisions.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324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87063" y="3447633"/>
            <a:ext cx="21807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Following the completion of the Capital Projects Plan, parking demand in the Central Core is expected to decrease as a result of the relocation of Pharmacy, Nursing and Education employees.</a:t>
            </a:r>
          </a:p>
        </p:txBody>
      </p:sp>
      <p:sp>
        <p:nvSpPr>
          <p:cNvPr id="3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255751">
            <a:off x="2516834" y="3276473"/>
            <a:ext cx="304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Original Image path: G:\16601.00\Graphics\04_FLAT OUTPUT\__DIAGRAMS FOR PPT\_01-14-13\INTERIM_PHASING_200_scale.jpg&#10;&#10;Last Updated: 1/16/2013 1:11:05 PM by ghavens via Sasaki PPT Image Manag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t="36667" r="74413" b="55555"/>
          <a:stretch>
            <a:fillRect/>
          </a:stretch>
        </p:blipFill>
        <p:spPr>
          <a:xfrm rot="1235211">
            <a:off x="2440794" y="3263420"/>
            <a:ext cx="458432" cy="533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02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"/>
            <a:ext cx="9144000" cy="6848866"/>
          </a:xfrm>
          <a:prstGeom prst="rect">
            <a:avLst/>
          </a:prstGeom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0" y="-1"/>
            <a:ext cx="9137638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2023 Faculty </a:t>
            </a:r>
            <a:r>
              <a:rPr lang="en-US" sz="32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Staff Parking Supply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324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5221" y="533400"/>
            <a:ext cx="8452979" cy="3875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Central Core Campus – 576 Spaces added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57400" y="6611779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Parking inventory and utilization statistics adapted from Carl Walker Inc.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Parking Update – 2011-12 Academic Year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800" y="1853283"/>
            <a:ext cx="176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2,354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58000" y="2674203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 staff &amp; faculty spaces in the Central Core (2,115 currently)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79114" y="1207180"/>
            <a:ext cx="540188" cy="540188"/>
            <a:chOff x="7046466" y="727185"/>
            <a:chExt cx="824605" cy="824605"/>
          </a:xfrm>
        </p:grpSpPr>
        <p:sp>
          <p:nvSpPr>
            <p:cNvPr id="23" name="Oval 22"/>
            <p:cNvSpPr/>
            <p:nvPr/>
          </p:nvSpPr>
          <p:spPr>
            <a:xfrm>
              <a:off x="7046466" y="727185"/>
              <a:ext cx="824605" cy="824605"/>
            </a:xfrm>
            <a:prstGeom prst="ellipse">
              <a:avLst/>
            </a:prstGeom>
            <a:noFill/>
            <a:ln>
              <a:solidFill>
                <a:srgbClr val="DA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249" y="1006371"/>
              <a:ext cx="680523" cy="261002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505200" y="1371600"/>
            <a:ext cx="12128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Engineering</a:t>
            </a:r>
            <a:r>
              <a:rPr lang="en-US" sz="12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b="1" dirty="0" smtClean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Garage: </a:t>
            </a:r>
          </a:p>
          <a:p>
            <a:pPr algn="r"/>
            <a:r>
              <a:rPr lang="en-US" sz="1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+576  spaces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236575" y="6290752"/>
            <a:ext cx="533400" cy="15388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239000" y="5994066"/>
            <a:ext cx="533400" cy="153888"/>
          </a:xfrm>
          <a:prstGeom prst="rect">
            <a:avLst/>
          </a:prstGeom>
          <a:solidFill>
            <a:srgbClr val="FFF90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769975" y="5917121"/>
            <a:ext cx="11576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Existing garage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762173" y="6213807"/>
            <a:ext cx="1172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Surface parking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9000" y="5374037"/>
            <a:ext cx="533400" cy="152400"/>
          </a:xfrm>
          <a:prstGeom prst="rect">
            <a:avLst/>
          </a:prstGeom>
          <a:solidFill>
            <a:srgbClr val="496E9C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764704" y="5319432"/>
            <a:ext cx="9845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Central Core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39000" y="5678837"/>
            <a:ext cx="533400" cy="153888"/>
          </a:xfrm>
          <a:prstGeom prst="rect">
            <a:avLst/>
          </a:prstGeom>
          <a:solidFill>
            <a:srgbClr val="DD550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772400" y="5601892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Proposed garage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57400" y="2312312"/>
            <a:ext cx="12192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446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28800" y="1428690"/>
            <a:ext cx="14478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1,079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57400" y="3429000"/>
            <a:ext cx="12192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829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514600" y="1447800"/>
            <a:ext cx="703319" cy="304800"/>
            <a:chOff x="2514600" y="1447800"/>
            <a:chExt cx="703319" cy="304800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19" y="1577250"/>
              <a:ext cx="457200" cy="17535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2514600" y="1447800"/>
              <a:ext cx="5074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DD550C"/>
                  </a:solidFill>
                  <a:latin typeface="Arial" pitchFamily="34" charset="0"/>
                  <a:cs typeface="Arial" pitchFamily="34" charset="0"/>
                </a:rPr>
                <a:t>Spaces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514600" y="2312312"/>
            <a:ext cx="703319" cy="304800"/>
            <a:chOff x="2514600" y="1447800"/>
            <a:chExt cx="703319" cy="30480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19" y="1577250"/>
              <a:ext cx="457200" cy="17535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514600" y="1447800"/>
              <a:ext cx="5074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DD550C"/>
                  </a:solidFill>
                  <a:latin typeface="Arial" pitchFamily="34" charset="0"/>
                  <a:cs typeface="Arial" pitchFamily="34" charset="0"/>
                </a:rPr>
                <a:t>Spaces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14600" y="3476655"/>
            <a:ext cx="703319" cy="304800"/>
            <a:chOff x="2514600" y="1447800"/>
            <a:chExt cx="703319" cy="30480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19" y="1577250"/>
              <a:ext cx="457200" cy="17535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2514600" y="1447800"/>
              <a:ext cx="5074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DD550C"/>
                  </a:solidFill>
                  <a:latin typeface="Arial" pitchFamily="34" charset="0"/>
                  <a:cs typeface="Arial" pitchFamily="34" charset="0"/>
                </a:rPr>
                <a:t>Spaces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Freeform 55"/>
          <p:cNvSpPr/>
          <p:nvPr/>
        </p:nvSpPr>
        <p:spPr>
          <a:xfrm>
            <a:off x="3254080" y="1194620"/>
            <a:ext cx="3004153" cy="3224980"/>
          </a:xfrm>
          <a:custGeom>
            <a:avLst/>
            <a:gdLst>
              <a:gd name="connsiteX0" fmla="*/ 0 w 3057833"/>
              <a:gd name="connsiteY0" fmla="*/ 68826 h 3224980"/>
              <a:gd name="connsiteX1" fmla="*/ 226142 w 3057833"/>
              <a:gd name="connsiteY1" fmla="*/ 9832 h 3224980"/>
              <a:gd name="connsiteX2" fmla="*/ 2605549 w 3057833"/>
              <a:gd name="connsiteY2" fmla="*/ 0 h 3224980"/>
              <a:gd name="connsiteX3" fmla="*/ 2615381 w 3057833"/>
              <a:gd name="connsiteY3" fmla="*/ 304800 h 3224980"/>
              <a:gd name="connsiteX4" fmla="*/ 2851355 w 3057833"/>
              <a:gd name="connsiteY4" fmla="*/ 304800 h 3224980"/>
              <a:gd name="connsiteX5" fmla="*/ 2861188 w 3057833"/>
              <a:gd name="connsiteY5" fmla="*/ 875071 h 3224980"/>
              <a:gd name="connsiteX6" fmla="*/ 3057833 w 3057833"/>
              <a:gd name="connsiteY6" fmla="*/ 865238 h 3224980"/>
              <a:gd name="connsiteX7" fmla="*/ 3028336 w 3057833"/>
              <a:gd name="connsiteY7" fmla="*/ 1858297 h 3224980"/>
              <a:gd name="connsiteX8" fmla="*/ 2890684 w 3057833"/>
              <a:gd name="connsiteY8" fmla="*/ 1848464 h 3224980"/>
              <a:gd name="connsiteX9" fmla="*/ 2900517 w 3057833"/>
              <a:gd name="connsiteY9" fmla="*/ 2133600 h 3224980"/>
              <a:gd name="connsiteX10" fmla="*/ 2615381 w 3057833"/>
              <a:gd name="connsiteY10" fmla="*/ 2133600 h 3224980"/>
              <a:gd name="connsiteX11" fmla="*/ 2615381 w 3057833"/>
              <a:gd name="connsiteY11" fmla="*/ 2772697 h 3224980"/>
              <a:gd name="connsiteX12" fmla="*/ 2389239 w 3057833"/>
              <a:gd name="connsiteY12" fmla="*/ 2782529 h 3224980"/>
              <a:gd name="connsiteX13" fmla="*/ 1956620 w 3057833"/>
              <a:gd name="connsiteY13" fmla="*/ 2989006 h 3224980"/>
              <a:gd name="connsiteX14" fmla="*/ 816078 w 3057833"/>
              <a:gd name="connsiteY14" fmla="*/ 3008671 h 3224980"/>
              <a:gd name="connsiteX15" fmla="*/ 29497 w 3057833"/>
              <a:gd name="connsiteY15" fmla="*/ 3224980 h 3224980"/>
              <a:gd name="connsiteX16" fmla="*/ 0 w 3057833"/>
              <a:gd name="connsiteY16" fmla="*/ 68826 h 322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833" h="3224980">
                <a:moveTo>
                  <a:pt x="0" y="68826"/>
                </a:moveTo>
                <a:lnTo>
                  <a:pt x="226142" y="9832"/>
                </a:lnTo>
                <a:lnTo>
                  <a:pt x="2605549" y="0"/>
                </a:lnTo>
                <a:lnTo>
                  <a:pt x="2615381" y="304800"/>
                </a:lnTo>
                <a:lnTo>
                  <a:pt x="2851355" y="304800"/>
                </a:lnTo>
                <a:lnTo>
                  <a:pt x="2861188" y="875071"/>
                </a:lnTo>
                <a:lnTo>
                  <a:pt x="3057833" y="865238"/>
                </a:lnTo>
                <a:lnTo>
                  <a:pt x="3028336" y="1858297"/>
                </a:lnTo>
                <a:lnTo>
                  <a:pt x="2890684" y="1848464"/>
                </a:lnTo>
                <a:lnTo>
                  <a:pt x="2900517" y="2133600"/>
                </a:lnTo>
                <a:lnTo>
                  <a:pt x="2615381" y="2133600"/>
                </a:lnTo>
                <a:lnTo>
                  <a:pt x="2615381" y="2772697"/>
                </a:lnTo>
                <a:lnTo>
                  <a:pt x="2389239" y="2782529"/>
                </a:lnTo>
                <a:lnTo>
                  <a:pt x="1956620" y="2989006"/>
                </a:lnTo>
                <a:lnTo>
                  <a:pt x="816078" y="3008671"/>
                </a:lnTo>
                <a:lnTo>
                  <a:pt x="29497" y="3224980"/>
                </a:lnTo>
                <a:lnTo>
                  <a:pt x="0" y="68826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697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"/>
            <a:ext cx="9144000" cy="6848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66451" y="990600"/>
            <a:ext cx="1448949" cy="1676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5" name="Title 3"/>
          <p:cNvSpPr txBox="1">
            <a:spLocks/>
          </p:cNvSpPr>
          <p:nvPr/>
        </p:nvSpPr>
        <p:spPr>
          <a:xfrm>
            <a:off x="0" y="0"/>
            <a:ext cx="9137638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2023 Employee Population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10400" y="262134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Permanent FTE employees in the Central Core assuming the relocation of Pharmacy, Nursing and Education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5221" y="548330"/>
            <a:ext cx="8452979" cy="644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Assumes relocation of Pharmacy, Nursing and Education faculty / staff and construction of the Engineering Garage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74026" y="1835960"/>
            <a:ext cx="176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3,149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03612" y="1212412"/>
            <a:ext cx="540188" cy="540188"/>
            <a:chOff x="7086600" y="630399"/>
            <a:chExt cx="824604" cy="8246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487" y="704849"/>
              <a:ext cx="334831" cy="685799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7086600" y="630399"/>
              <a:ext cx="824604" cy="824604"/>
            </a:xfrm>
            <a:prstGeom prst="ellipse">
              <a:avLst/>
            </a:prstGeom>
            <a:noFill/>
            <a:ln>
              <a:solidFill>
                <a:srgbClr val="032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57400" y="1428690"/>
            <a:ext cx="121920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1,424     </a:t>
            </a:r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894939" y="1486488"/>
            <a:ext cx="488811" cy="342290"/>
            <a:chOff x="1737556" y="2654632"/>
            <a:chExt cx="488811" cy="34229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37556" y="2654632"/>
              <a:ext cx="138918" cy="284531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769167" y="2796867"/>
              <a:ext cx="457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FTE 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43204" y="5638800"/>
            <a:ext cx="19799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Employee location data adapted from spreadsheet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“Employees  by Building.xlsx”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Richard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Guether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Auburn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0" y="2312312"/>
            <a:ext cx="9906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467     </a:t>
            </a:r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8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894026" y="2363106"/>
            <a:ext cx="488811" cy="342290"/>
            <a:chOff x="1737556" y="2654632"/>
            <a:chExt cx="488811" cy="34229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37556" y="2654632"/>
              <a:ext cx="138918" cy="284531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769167" y="2796867"/>
              <a:ext cx="457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FTE 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57400" y="3429000"/>
            <a:ext cx="12192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1,258    </a:t>
            </a:r>
            <a:r>
              <a:rPr lang="en-US" sz="8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8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909831" y="3486820"/>
            <a:ext cx="488811" cy="342290"/>
            <a:chOff x="1737556" y="2654632"/>
            <a:chExt cx="488811" cy="34229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37556" y="2654632"/>
              <a:ext cx="138918" cy="284531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769167" y="2796867"/>
              <a:ext cx="457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FTE 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>
            <a:off x="3254080" y="1194620"/>
            <a:ext cx="3004153" cy="3224980"/>
          </a:xfrm>
          <a:custGeom>
            <a:avLst/>
            <a:gdLst>
              <a:gd name="connsiteX0" fmla="*/ 0 w 3057833"/>
              <a:gd name="connsiteY0" fmla="*/ 68826 h 3224980"/>
              <a:gd name="connsiteX1" fmla="*/ 226142 w 3057833"/>
              <a:gd name="connsiteY1" fmla="*/ 9832 h 3224980"/>
              <a:gd name="connsiteX2" fmla="*/ 2605549 w 3057833"/>
              <a:gd name="connsiteY2" fmla="*/ 0 h 3224980"/>
              <a:gd name="connsiteX3" fmla="*/ 2615381 w 3057833"/>
              <a:gd name="connsiteY3" fmla="*/ 304800 h 3224980"/>
              <a:gd name="connsiteX4" fmla="*/ 2851355 w 3057833"/>
              <a:gd name="connsiteY4" fmla="*/ 304800 h 3224980"/>
              <a:gd name="connsiteX5" fmla="*/ 2861188 w 3057833"/>
              <a:gd name="connsiteY5" fmla="*/ 875071 h 3224980"/>
              <a:gd name="connsiteX6" fmla="*/ 3057833 w 3057833"/>
              <a:gd name="connsiteY6" fmla="*/ 865238 h 3224980"/>
              <a:gd name="connsiteX7" fmla="*/ 3028336 w 3057833"/>
              <a:gd name="connsiteY7" fmla="*/ 1858297 h 3224980"/>
              <a:gd name="connsiteX8" fmla="*/ 2890684 w 3057833"/>
              <a:gd name="connsiteY8" fmla="*/ 1848464 h 3224980"/>
              <a:gd name="connsiteX9" fmla="*/ 2900517 w 3057833"/>
              <a:gd name="connsiteY9" fmla="*/ 2133600 h 3224980"/>
              <a:gd name="connsiteX10" fmla="*/ 2615381 w 3057833"/>
              <a:gd name="connsiteY10" fmla="*/ 2133600 h 3224980"/>
              <a:gd name="connsiteX11" fmla="*/ 2615381 w 3057833"/>
              <a:gd name="connsiteY11" fmla="*/ 2772697 h 3224980"/>
              <a:gd name="connsiteX12" fmla="*/ 2389239 w 3057833"/>
              <a:gd name="connsiteY12" fmla="*/ 2782529 h 3224980"/>
              <a:gd name="connsiteX13" fmla="*/ 1956620 w 3057833"/>
              <a:gd name="connsiteY13" fmla="*/ 2989006 h 3224980"/>
              <a:gd name="connsiteX14" fmla="*/ 816078 w 3057833"/>
              <a:gd name="connsiteY14" fmla="*/ 3008671 h 3224980"/>
              <a:gd name="connsiteX15" fmla="*/ 29497 w 3057833"/>
              <a:gd name="connsiteY15" fmla="*/ 3224980 h 3224980"/>
              <a:gd name="connsiteX16" fmla="*/ 0 w 3057833"/>
              <a:gd name="connsiteY16" fmla="*/ 68826 h 322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833" h="3224980">
                <a:moveTo>
                  <a:pt x="0" y="68826"/>
                </a:moveTo>
                <a:lnTo>
                  <a:pt x="226142" y="9832"/>
                </a:lnTo>
                <a:lnTo>
                  <a:pt x="2605549" y="0"/>
                </a:lnTo>
                <a:lnTo>
                  <a:pt x="2615381" y="304800"/>
                </a:lnTo>
                <a:lnTo>
                  <a:pt x="2851355" y="304800"/>
                </a:lnTo>
                <a:lnTo>
                  <a:pt x="2861188" y="875071"/>
                </a:lnTo>
                <a:lnTo>
                  <a:pt x="3057833" y="865238"/>
                </a:lnTo>
                <a:lnTo>
                  <a:pt x="3028336" y="1858297"/>
                </a:lnTo>
                <a:lnTo>
                  <a:pt x="2890684" y="1848464"/>
                </a:lnTo>
                <a:lnTo>
                  <a:pt x="2900517" y="2133600"/>
                </a:lnTo>
                <a:lnTo>
                  <a:pt x="2615381" y="2133600"/>
                </a:lnTo>
                <a:lnTo>
                  <a:pt x="2615381" y="2772697"/>
                </a:lnTo>
                <a:lnTo>
                  <a:pt x="2389239" y="2782529"/>
                </a:lnTo>
                <a:lnTo>
                  <a:pt x="1956620" y="2989006"/>
                </a:lnTo>
                <a:lnTo>
                  <a:pt x="816078" y="3008671"/>
                </a:lnTo>
                <a:lnTo>
                  <a:pt x="29497" y="3224980"/>
                </a:lnTo>
                <a:lnTo>
                  <a:pt x="0" y="68826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4580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" y="0"/>
            <a:ext cx="912353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0400" y="533400"/>
            <a:ext cx="2133600" cy="6303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86600" y="4807803"/>
            <a:ext cx="204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FTE based on assumed 50% for part-time</a:t>
            </a:r>
          </a:p>
        </p:txBody>
      </p:sp>
      <p:sp>
        <p:nvSpPr>
          <p:cNvPr id="93" name="Title 3"/>
          <p:cNvSpPr txBox="1">
            <a:spLocks/>
          </p:cNvSpPr>
          <p:nvPr/>
        </p:nvSpPr>
        <p:spPr>
          <a:xfrm>
            <a:off x="0" y="-1"/>
            <a:ext cx="9137638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2023 Employee Distribution – Central Core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324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Slide Number Placeholder 14"/>
          <p:cNvSpPr txBox="1">
            <a:spLocks/>
          </p:cNvSpPr>
          <p:nvPr/>
        </p:nvSpPr>
        <p:spPr>
          <a:xfrm>
            <a:off x="6956901" y="64756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780278-1EED-4A18-8443-658BD6BE82D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788403"/>
            <a:ext cx="2057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Employee location data adapted from spreadsheet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“Employees  by Building.xlsx”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Richard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Guether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Auburn 1/14/13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24700" y="4419600"/>
            <a:ext cx="304800" cy="304800"/>
          </a:xfrm>
          <a:prstGeom prst="ellipse">
            <a:avLst/>
          </a:prstGeom>
          <a:solidFill>
            <a:srgbClr val="0324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42062" y="4445042"/>
            <a:ext cx="13644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In existing buildings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2312312"/>
            <a:ext cx="1981199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446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    467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1428690"/>
            <a:ext cx="228600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1,079   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1,424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3429000"/>
            <a:ext cx="22860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829  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 1,258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266767" y="1219200"/>
            <a:ext cx="3057833" cy="3224980"/>
          </a:xfrm>
          <a:custGeom>
            <a:avLst/>
            <a:gdLst>
              <a:gd name="connsiteX0" fmla="*/ 0 w 3057833"/>
              <a:gd name="connsiteY0" fmla="*/ 68826 h 3224980"/>
              <a:gd name="connsiteX1" fmla="*/ 226142 w 3057833"/>
              <a:gd name="connsiteY1" fmla="*/ 9832 h 3224980"/>
              <a:gd name="connsiteX2" fmla="*/ 2605549 w 3057833"/>
              <a:gd name="connsiteY2" fmla="*/ 0 h 3224980"/>
              <a:gd name="connsiteX3" fmla="*/ 2615381 w 3057833"/>
              <a:gd name="connsiteY3" fmla="*/ 304800 h 3224980"/>
              <a:gd name="connsiteX4" fmla="*/ 2851355 w 3057833"/>
              <a:gd name="connsiteY4" fmla="*/ 304800 h 3224980"/>
              <a:gd name="connsiteX5" fmla="*/ 2861188 w 3057833"/>
              <a:gd name="connsiteY5" fmla="*/ 875071 h 3224980"/>
              <a:gd name="connsiteX6" fmla="*/ 3057833 w 3057833"/>
              <a:gd name="connsiteY6" fmla="*/ 865238 h 3224980"/>
              <a:gd name="connsiteX7" fmla="*/ 3028336 w 3057833"/>
              <a:gd name="connsiteY7" fmla="*/ 1858297 h 3224980"/>
              <a:gd name="connsiteX8" fmla="*/ 2890684 w 3057833"/>
              <a:gd name="connsiteY8" fmla="*/ 1848464 h 3224980"/>
              <a:gd name="connsiteX9" fmla="*/ 2900517 w 3057833"/>
              <a:gd name="connsiteY9" fmla="*/ 2133600 h 3224980"/>
              <a:gd name="connsiteX10" fmla="*/ 2615381 w 3057833"/>
              <a:gd name="connsiteY10" fmla="*/ 2133600 h 3224980"/>
              <a:gd name="connsiteX11" fmla="*/ 2615381 w 3057833"/>
              <a:gd name="connsiteY11" fmla="*/ 2772697 h 3224980"/>
              <a:gd name="connsiteX12" fmla="*/ 2389239 w 3057833"/>
              <a:gd name="connsiteY12" fmla="*/ 2782529 h 3224980"/>
              <a:gd name="connsiteX13" fmla="*/ 1956620 w 3057833"/>
              <a:gd name="connsiteY13" fmla="*/ 2989006 h 3224980"/>
              <a:gd name="connsiteX14" fmla="*/ 816078 w 3057833"/>
              <a:gd name="connsiteY14" fmla="*/ 3008671 h 3224980"/>
              <a:gd name="connsiteX15" fmla="*/ 29497 w 3057833"/>
              <a:gd name="connsiteY15" fmla="*/ 3224980 h 3224980"/>
              <a:gd name="connsiteX16" fmla="*/ 0 w 3057833"/>
              <a:gd name="connsiteY16" fmla="*/ 68826 h 322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833" h="3224980">
                <a:moveTo>
                  <a:pt x="0" y="68826"/>
                </a:moveTo>
                <a:lnTo>
                  <a:pt x="226142" y="9832"/>
                </a:lnTo>
                <a:lnTo>
                  <a:pt x="2605549" y="0"/>
                </a:lnTo>
                <a:lnTo>
                  <a:pt x="2615381" y="304800"/>
                </a:lnTo>
                <a:lnTo>
                  <a:pt x="2851355" y="304800"/>
                </a:lnTo>
                <a:lnTo>
                  <a:pt x="2861188" y="875071"/>
                </a:lnTo>
                <a:lnTo>
                  <a:pt x="3057833" y="865238"/>
                </a:lnTo>
                <a:lnTo>
                  <a:pt x="3028336" y="1858297"/>
                </a:lnTo>
                <a:lnTo>
                  <a:pt x="2890684" y="1848464"/>
                </a:lnTo>
                <a:lnTo>
                  <a:pt x="2900517" y="2133600"/>
                </a:lnTo>
                <a:lnTo>
                  <a:pt x="2615381" y="2133600"/>
                </a:lnTo>
                <a:lnTo>
                  <a:pt x="2615381" y="2772697"/>
                </a:lnTo>
                <a:lnTo>
                  <a:pt x="2389239" y="2782529"/>
                </a:lnTo>
                <a:lnTo>
                  <a:pt x="1956620" y="2989006"/>
                </a:lnTo>
                <a:lnTo>
                  <a:pt x="816078" y="3008671"/>
                </a:lnTo>
                <a:lnTo>
                  <a:pt x="29497" y="3224980"/>
                </a:lnTo>
                <a:lnTo>
                  <a:pt x="0" y="68826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41070"/>
            <a:ext cx="457200" cy="175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2200" y="1486478"/>
            <a:ext cx="138918" cy="2845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2437524"/>
            <a:ext cx="457200" cy="1753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800" y="2370101"/>
            <a:ext cx="138918" cy="284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5" y="3550635"/>
            <a:ext cx="457200" cy="1753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2200" y="3486788"/>
            <a:ext cx="138918" cy="2845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3601" y="4678054"/>
            <a:ext cx="3962399" cy="20275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01498" y="5318367"/>
            <a:ext cx="176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2,354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97025" y="6059269"/>
            <a:ext cx="1794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 faculty &amp; staff parking spaces in the Central Core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75409" y="5318367"/>
            <a:ext cx="176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3,149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21890" y="6030098"/>
            <a:ext cx="201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Permanent, temporary  and part-time employees located in Central Core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89411" y="4778179"/>
            <a:ext cx="540188" cy="540188"/>
            <a:chOff x="7086600" y="630399"/>
            <a:chExt cx="824604" cy="8246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487" y="704849"/>
              <a:ext cx="334831" cy="68579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086600" y="630399"/>
              <a:ext cx="824604" cy="824604"/>
            </a:xfrm>
            <a:prstGeom prst="ellipse">
              <a:avLst/>
            </a:prstGeom>
            <a:noFill/>
            <a:ln>
              <a:solidFill>
                <a:srgbClr val="032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36"/>
          <p:cNvGrpSpPr/>
          <p:nvPr/>
        </p:nvGrpSpPr>
        <p:grpSpPr>
          <a:xfrm>
            <a:off x="2891397" y="4782117"/>
            <a:ext cx="540188" cy="540188"/>
            <a:chOff x="7046461" y="727184"/>
            <a:chExt cx="824604" cy="824604"/>
          </a:xfrm>
        </p:grpSpPr>
        <p:sp>
          <p:nvSpPr>
            <p:cNvPr id="38" name="Oval 37"/>
            <p:cNvSpPr/>
            <p:nvPr/>
          </p:nvSpPr>
          <p:spPr>
            <a:xfrm>
              <a:off x="7046461" y="727184"/>
              <a:ext cx="824604" cy="824604"/>
            </a:xfrm>
            <a:prstGeom prst="ellipse">
              <a:avLst/>
            </a:prstGeom>
            <a:noFill/>
            <a:ln>
              <a:solidFill>
                <a:srgbClr val="DA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248" y="1006371"/>
              <a:ext cx="680523" cy="261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5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"/>
            <a:ext cx="9144000" cy="6848866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0" y="-1"/>
            <a:ext cx="9137638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2023 Spaces per Employee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324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5221" y="518834"/>
            <a:ext cx="8452979" cy="644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Assumes relocation of Pharmacy, Nursing and Education faculty / staff and construction of the Engineering Garage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565963" y="1243982"/>
            <a:ext cx="146251" cy="47704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765612" y="1212412"/>
            <a:ext cx="540188" cy="540188"/>
            <a:chOff x="7086600" y="630399"/>
            <a:chExt cx="824604" cy="82460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487" y="704849"/>
              <a:ext cx="334831" cy="685799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7086600" y="630399"/>
              <a:ext cx="824604" cy="824604"/>
            </a:xfrm>
            <a:prstGeom prst="ellipse">
              <a:avLst/>
            </a:prstGeom>
            <a:noFill/>
            <a:ln>
              <a:solidFill>
                <a:srgbClr val="032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79117" y="1207180"/>
            <a:ext cx="540188" cy="540188"/>
            <a:chOff x="7046461" y="727184"/>
            <a:chExt cx="824604" cy="824604"/>
          </a:xfrm>
        </p:grpSpPr>
        <p:sp>
          <p:nvSpPr>
            <p:cNvPr id="34" name="Oval 33"/>
            <p:cNvSpPr/>
            <p:nvPr/>
          </p:nvSpPr>
          <p:spPr>
            <a:xfrm>
              <a:off x="7046461" y="727184"/>
              <a:ext cx="824604" cy="824604"/>
            </a:xfrm>
            <a:prstGeom prst="ellipse">
              <a:avLst/>
            </a:prstGeom>
            <a:noFill/>
            <a:ln>
              <a:solidFill>
                <a:srgbClr val="DA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248" y="1006371"/>
              <a:ext cx="680523" cy="261001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457632" y="2343090"/>
            <a:ext cx="1818968" cy="400110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.96</a:t>
            </a:r>
            <a:endParaRPr lang="en-US" sz="2000" b="1" dirty="0">
              <a:solidFill>
                <a:srgbClr val="DD55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7632" y="1371600"/>
            <a:ext cx="1818968" cy="400110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.76</a:t>
            </a:r>
            <a:endParaRPr lang="en-US" sz="2000" b="1" dirty="0">
              <a:solidFill>
                <a:srgbClr val="DD55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7632" y="3429000"/>
            <a:ext cx="1818968" cy="400110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.66</a:t>
            </a:r>
            <a:endParaRPr lang="en-US" sz="2000" b="1" dirty="0">
              <a:solidFill>
                <a:srgbClr val="DD550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800" y="1386989"/>
            <a:ext cx="1555611" cy="366263"/>
            <a:chOff x="1828800" y="1444079"/>
            <a:chExt cx="1555611" cy="366263"/>
          </a:xfrm>
        </p:grpSpPr>
        <p:grpSp>
          <p:nvGrpSpPr>
            <p:cNvPr id="42" name="Group 41"/>
            <p:cNvGrpSpPr/>
            <p:nvPr/>
          </p:nvGrpSpPr>
          <p:grpSpPr>
            <a:xfrm>
              <a:off x="1828800" y="1444079"/>
              <a:ext cx="1555611" cy="366263"/>
              <a:chOff x="1828800" y="1444079"/>
              <a:chExt cx="1555611" cy="366263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H="1">
                <a:off x="2783238" y="1500903"/>
                <a:ext cx="73124" cy="238524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95600" y="1468052"/>
                <a:ext cx="138918" cy="28453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927211" y="1610287"/>
                <a:ext cx="4572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03244D"/>
                    </a:solidFill>
                    <a:latin typeface="Arial" pitchFamily="34" charset="0"/>
                    <a:cs typeface="Arial" pitchFamily="34" charset="0"/>
                  </a:rPr>
                  <a:t>FTE </a:t>
                </a:r>
                <a:endParaRPr lang="en-US" sz="700" b="1" dirty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28800" y="1444079"/>
                <a:ext cx="5074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DD550C"/>
                    </a:solidFill>
                    <a:latin typeface="Arial" pitchFamily="34" charset="0"/>
                    <a:cs typeface="Arial" pitchFamily="34" charset="0"/>
                  </a:rPr>
                  <a:t>Spaces</a:t>
                </a:r>
                <a:endParaRPr lang="en-US" sz="700" b="1" dirty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680" y="1455507"/>
              <a:ext cx="689814" cy="34490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828800" y="3443052"/>
            <a:ext cx="1572682" cy="382337"/>
            <a:chOff x="1828800" y="3443052"/>
            <a:chExt cx="1572682" cy="382337"/>
          </a:xfrm>
        </p:grpSpPr>
        <p:grpSp>
          <p:nvGrpSpPr>
            <p:cNvPr id="48" name="Group 47"/>
            <p:cNvGrpSpPr/>
            <p:nvPr/>
          </p:nvGrpSpPr>
          <p:grpSpPr>
            <a:xfrm>
              <a:off x="1828800" y="3443052"/>
              <a:ext cx="1572682" cy="382337"/>
              <a:chOff x="1828800" y="3443052"/>
              <a:chExt cx="1572682" cy="382337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>
                <a:off x="2804441" y="3523845"/>
                <a:ext cx="73124" cy="238524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98636" y="3501392"/>
                <a:ext cx="138918" cy="284531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944282" y="3625334"/>
                <a:ext cx="4572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03244D"/>
                    </a:solidFill>
                    <a:latin typeface="Arial" pitchFamily="34" charset="0"/>
                    <a:cs typeface="Arial" pitchFamily="34" charset="0"/>
                  </a:rPr>
                  <a:t>FTE </a:t>
                </a:r>
                <a:endParaRPr lang="en-US" sz="700" b="1" dirty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828800" y="3443052"/>
                <a:ext cx="5074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DD550C"/>
                    </a:solidFill>
                    <a:latin typeface="Arial" pitchFamily="34" charset="0"/>
                    <a:cs typeface="Arial" pitchFamily="34" charset="0"/>
                  </a:rPr>
                  <a:t>Spaces</a:t>
                </a:r>
                <a:endParaRPr lang="en-US" sz="700" b="1" dirty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680" y="3473820"/>
              <a:ext cx="689814" cy="34490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828800" y="2348258"/>
            <a:ext cx="1572682" cy="371805"/>
            <a:chOff x="1828800" y="2348258"/>
            <a:chExt cx="1572682" cy="371805"/>
          </a:xfrm>
        </p:grpSpPr>
        <p:grpSp>
          <p:nvGrpSpPr>
            <p:cNvPr id="23" name="Group 22"/>
            <p:cNvGrpSpPr/>
            <p:nvPr/>
          </p:nvGrpSpPr>
          <p:grpSpPr>
            <a:xfrm>
              <a:off x="1828800" y="2348258"/>
              <a:ext cx="1572682" cy="366397"/>
              <a:chOff x="1828800" y="2348258"/>
              <a:chExt cx="1572682" cy="366397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2782183" y="2413662"/>
                <a:ext cx="73124" cy="238524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95600" y="2391209"/>
                <a:ext cx="138918" cy="28453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944282" y="2514600"/>
                <a:ext cx="4572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03244D"/>
                    </a:solidFill>
                    <a:latin typeface="Arial" pitchFamily="34" charset="0"/>
                    <a:cs typeface="Arial" pitchFamily="34" charset="0"/>
                  </a:rPr>
                  <a:t>FTE </a:t>
                </a:r>
                <a:endParaRPr lang="en-US" sz="700" b="1" dirty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828800" y="2348258"/>
                <a:ext cx="5074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DD550C"/>
                    </a:solidFill>
                    <a:latin typeface="Arial" pitchFamily="34" charset="0"/>
                    <a:cs typeface="Arial" pitchFamily="34" charset="0"/>
                  </a:rPr>
                  <a:t>Spaces</a:t>
                </a:r>
                <a:endParaRPr lang="en-US" sz="700" b="1" dirty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680" y="2375156"/>
              <a:ext cx="689814" cy="344907"/>
            </a:xfrm>
            <a:prstGeom prst="rect">
              <a:avLst/>
            </a:prstGeom>
          </p:spPr>
        </p:pic>
      </p:grpSp>
      <p:sp>
        <p:nvSpPr>
          <p:cNvPr id="41" name="Freeform 40"/>
          <p:cNvSpPr/>
          <p:nvPr/>
        </p:nvSpPr>
        <p:spPr>
          <a:xfrm>
            <a:off x="3254080" y="1194620"/>
            <a:ext cx="3004153" cy="3224980"/>
          </a:xfrm>
          <a:custGeom>
            <a:avLst/>
            <a:gdLst>
              <a:gd name="connsiteX0" fmla="*/ 0 w 3057833"/>
              <a:gd name="connsiteY0" fmla="*/ 68826 h 3224980"/>
              <a:gd name="connsiteX1" fmla="*/ 226142 w 3057833"/>
              <a:gd name="connsiteY1" fmla="*/ 9832 h 3224980"/>
              <a:gd name="connsiteX2" fmla="*/ 2605549 w 3057833"/>
              <a:gd name="connsiteY2" fmla="*/ 0 h 3224980"/>
              <a:gd name="connsiteX3" fmla="*/ 2615381 w 3057833"/>
              <a:gd name="connsiteY3" fmla="*/ 304800 h 3224980"/>
              <a:gd name="connsiteX4" fmla="*/ 2851355 w 3057833"/>
              <a:gd name="connsiteY4" fmla="*/ 304800 h 3224980"/>
              <a:gd name="connsiteX5" fmla="*/ 2861188 w 3057833"/>
              <a:gd name="connsiteY5" fmla="*/ 875071 h 3224980"/>
              <a:gd name="connsiteX6" fmla="*/ 3057833 w 3057833"/>
              <a:gd name="connsiteY6" fmla="*/ 865238 h 3224980"/>
              <a:gd name="connsiteX7" fmla="*/ 3028336 w 3057833"/>
              <a:gd name="connsiteY7" fmla="*/ 1858297 h 3224980"/>
              <a:gd name="connsiteX8" fmla="*/ 2890684 w 3057833"/>
              <a:gd name="connsiteY8" fmla="*/ 1848464 h 3224980"/>
              <a:gd name="connsiteX9" fmla="*/ 2900517 w 3057833"/>
              <a:gd name="connsiteY9" fmla="*/ 2133600 h 3224980"/>
              <a:gd name="connsiteX10" fmla="*/ 2615381 w 3057833"/>
              <a:gd name="connsiteY10" fmla="*/ 2133600 h 3224980"/>
              <a:gd name="connsiteX11" fmla="*/ 2615381 w 3057833"/>
              <a:gd name="connsiteY11" fmla="*/ 2772697 h 3224980"/>
              <a:gd name="connsiteX12" fmla="*/ 2389239 w 3057833"/>
              <a:gd name="connsiteY12" fmla="*/ 2782529 h 3224980"/>
              <a:gd name="connsiteX13" fmla="*/ 1956620 w 3057833"/>
              <a:gd name="connsiteY13" fmla="*/ 2989006 h 3224980"/>
              <a:gd name="connsiteX14" fmla="*/ 816078 w 3057833"/>
              <a:gd name="connsiteY14" fmla="*/ 3008671 h 3224980"/>
              <a:gd name="connsiteX15" fmla="*/ 29497 w 3057833"/>
              <a:gd name="connsiteY15" fmla="*/ 3224980 h 3224980"/>
              <a:gd name="connsiteX16" fmla="*/ 0 w 3057833"/>
              <a:gd name="connsiteY16" fmla="*/ 68826 h 322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833" h="3224980">
                <a:moveTo>
                  <a:pt x="0" y="68826"/>
                </a:moveTo>
                <a:lnTo>
                  <a:pt x="226142" y="9832"/>
                </a:lnTo>
                <a:lnTo>
                  <a:pt x="2605549" y="0"/>
                </a:lnTo>
                <a:lnTo>
                  <a:pt x="2615381" y="304800"/>
                </a:lnTo>
                <a:lnTo>
                  <a:pt x="2851355" y="304800"/>
                </a:lnTo>
                <a:lnTo>
                  <a:pt x="2861188" y="875071"/>
                </a:lnTo>
                <a:lnTo>
                  <a:pt x="3057833" y="865238"/>
                </a:lnTo>
                <a:lnTo>
                  <a:pt x="3028336" y="1858297"/>
                </a:lnTo>
                <a:lnTo>
                  <a:pt x="2890684" y="1848464"/>
                </a:lnTo>
                <a:lnTo>
                  <a:pt x="2900517" y="2133600"/>
                </a:lnTo>
                <a:lnTo>
                  <a:pt x="2615381" y="2133600"/>
                </a:lnTo>
                <a:lnTo>
                  <a:pt x="2615381" y="2772697"/>
                </a:lnTo>
                <a:lnTo>
                  <a:pt x="2389239" y="2782529"/>
                </a:lnTo>
                <a:lnTo>
                  <a:pt x="1956620" y="2989006"/>
                </a:lnTo>
                <a:lnTo>
                  <a:pt x="816078" y="3008671"/>
                </a:lnTo>
                <a:lnTo>
                  <a:pt x="29497" y="3224980"/>
                </a:lnTo>
                <a:lnTo>
                  <a:pt x="0" y="68826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56" name="Rectangle 55"/>
          <p:cNvSpPr/>
          <p:nvPr/>
        </p:nvSpPr>
        <p:spPr>
          <a:xfrm>
            <a:off x="7236575" y="6290752"/>
            <a:ext cx="533400" cy="15388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239000" y="5994066"/>
            <a:ext cx="533400" cy="153888"/>
          </a:xfrm>
          <a:prstGeom prst="rect">
            <a:avLst/>
          </a:prstGeom>
          <a:solidFill>
            <a:srgbClr val="FFF90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769975" y="5917121"/>
            <a:ext cx="11576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Existing garage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762173" y="6213807"/>
            <a:ext cx="1172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Surface parking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39000" y="5374037"/>
            <a:ext cx="533400" cy="152400"/>
          </a:xfrm>
          <a:prstGeom prst="rect">
            <a:avLst/>
          </a:prstGeom>
          <a:solidFill>
            <a:srgbClr val="496E9C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764704" y="5319432"/>
            <a:ext cx="9845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Central Core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39000" y="5678837"/>
            <a:ext cx="533400" cy="153888"/>
          </a:xfrm>
          <a:prstGeom prst="rect">
            <a:avLst/>
          </a:prstGeom>
          <a:solidFill>
            <a:srgbClr val="DD550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772400" y="5601892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Proposed garage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29200" y="2514600"/>
            <a:ext cx="3720070" cy="2590860"/>
            <a:chOff x="5029200" y="2514600"/>
            <a:chExt cx="3720070" cy="25908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0" r="4745"/>
            <a:stretch/>
          </p:blipFill>
          <p:spPr bwMode="auto">
            <a:xfrm>
              <a:off x="5029200" y="2514600"/>
              <a:ext cx="3720070" cy="25908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029200" y="2542401"/>
              <a:ext cx="89768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Existing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59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41437"/>
            <a:ext cx="8686800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Issue: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The total quantity of parking on campus is sufficient to serve 	the campus population; however, the demand for parking in 	some areas of campus exceeds the supply.    </a:t>
            </a:r>
          </a:p>
          <a:p>
            <a:pPr marL="400050" indent="-400050">
              <a:spcAft>
                <a:spcPts val="1200"/>
              </a:spcAft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Issue: 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Future shifts in the distribution of faculty and staff will affect 	the availability of parking on a per-capita basis – mostly for 	the better.</a:t>
            </a:r>
          </a:p>
          <a:p>
            <a:pPr marL="400050" indent="-400050">
              <a:spcAft>
                <a:spcPts val="1200"/>
              </a:spcAft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Issue: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In the long term, with the campus developed to maximum 	capacity, new access solutions will be needed: more parking 	or reduced reliance on solitary auto commuting.</a:t>
            </a:r>
          </a:p>
          <a:p>
            <a:pPr marL="400050" indent="-400050">
              <a:spcAft>
                <a:spcPts val="1200"/>
              </a:spcAft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Issue: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Additional student parking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will be required to meet growth in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enrollment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potential increases in resident students, and the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loss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parking spaces to development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How should additional parking be provided in response to the need?</a:t>
            </a:r>
          </a:p>
          <a:p>
            <a:pPr marL="457200" lvl="1" indent="0">
              <a:buNone/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70000"/>
            <a:ext cx="8229600" cy="0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457200" y="304800"/>
            <a:ext cx="8229600" cy="965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Summary of Parking Issues</a:t>
            </a:r>
          </a:p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Campus Master Plan 2012 Update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" y="0"/>
            <a:ext cx="9123531" cy="6858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266767" y="1219200"/>
            <a:ext cx="3057833" cy="3224980"/>
          </a:xfrm>
          <a:custGeom>
            <a:avLst/>
            <a:gdLst>
              <a:gd name="connsiteX0" fmla="*/ 0 w 3057833"/>
              <a:gd name="connsiteY0" fmla="*/ 68826 h 3224980"/>
              <a:gd name="connsiteX1" fmla="*/ 226142 w 3057833"/>
              <a:gd name="connsiteY1" fmla="*/ 9832 h 3224980"/>
              <a:gd name="connsiteX2" fmla="*/ 2605549 w 3057833"/>
              <a:gd name="connsiteY2" fmla="*/ 0 h 3224980"/>
              <a:gd name="connsiteX3" fmla="*/ 2615381 w 3057833"/>
              <a:gd name="connsiteY3" fmla="*/ 304800 h 3224980"/>
              <a:gd name="connsiteX4" fmla="*/ 2851355 w 3057833"/>
              <a:gd name="connsiteY4" fmla="*/ 304800 h 3224980"/>
              <a:gd name="connsiteX5" fmla="*/ 2861188 w 3057833"/>
              <a:gd name="connsiteY5" fmla="*/ 875071 h 3224980"/>
              <a:gd name="connsiteX6" fmla="*/ 3057833 w 3057833"/>
              <a:gd name="connsiteY6" fmla="*/ 865238 h 3224980"/>
              <a:gd name="connsiteX7" fmla="*/ 3028336 w 3057833"/>
              <a:gd name="connsiteY7" fmla="*/ 1858297 h 3224980"/>
              <a:gd name="connsiteX8" fmla="*/ 2890684 w 3057833"/>
              <a:gd name="connsiteY8" fmla="*/ 1848464 h 3224980"/>
              <a:gd name="connsiteX9" fmla="*/ 2900517 w 3057833"/>
              <a:gd name="connsiteY9" fmla="*/ 2133600 h 3224980"/>
              <a:gd name="connsiteX10" fmla="*/ 2615381 w 3057833"/>
              <a:gd name="connsiteY10" fmla="*/ 2133600 h 3224980"/>
              <a:gd name="connsiteX11" fmla="*/ 2615381 w 3057833"/>
              <a:gd name="connsiteY11" fmla="*/ 2772697 h 3224980"/>
              <a:gd name="connsiteX12" fmla="*/ 2389239 w 3057833"/>
              <a:gd name="connsiteY12" fmla="*/ 2782529 h 3224980"/>
              <a:gd name="connsiteX13" fmla="*/ 1956620 w 3057833"/>
              <a:gd name="connsiteY13" fmla="*/ 2989006 h 3224980"/>
              <a:gd name="connsiteX14" fmla="*/ 816078 w 3057833"/>
              <a:gd name="connsiteY14" fmla="*/ 3008671 h 3224980"/>
              <a:gd name="connsiteX15" fmla="*/ 29497 w 3057833"/>
              <a:gd name="connsiteY15" fmla="*/ 3224980 h 3224980"/>
              <a:gd name="connsiteX16" fmla="*/ 0 w 3057833"/>
              <a:gd name="connsiteY16" fmla="*/ 68826 h 322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833" h="3224980">
                <a:moveTo>
                  <a:pt x="0" y="68826"/>
                </a:moveTo>
                <a:lnTo>
                  <a:pt x="226142" y="9832"/>
                </a:lnTo>
                <a:lnTo>
                  <a:pt x="2605549" y="0"/>
                </a:lnTo>
                <a:lnTo>
                  <a:pt x="2615381" y="304800"/>
                </a:lnTo>
                <a:lnTo>
                  <a:pt x="2851355" y="304800"/>
                </a:lnTo>
                <a:lnTo>
                  <a:pt x="2861188" y="875071"/>
                </a:lnTo>
                <a:lnTo>
                  <a:pt x="3057833" y="865238"/>
                </a:lnTo>
                <a:lnTo>
                  <a:pt x="3028336" y="1858297"/>
                </a:lnTo>
                <a:lnTo>
                  <a:pt x="2890684" y="1848464"/>
                </a:lnTo>
                <a:lnTo>
                  <a:pt x="2900517" y="2133600"/>
                </a:lnTo>
                <a:lnTo>
                  <a:pt x="2615381" y="2133600"/>
                </a:lnTo>
                <a:lnTo>
                  <a:pt x="2615381" y="2772697"/>
                </a:lnTo>
                <a:lnTo>
                  <a:pt x="2389239" y="2782529"/>
                </a:lnTo>
                <a:lnTo>
                  <a:pt x="1956620" y="2989006"/>
                </a:lnTo>
                <a:lnTo>
                  <a:pt x="816078" y="3008671"/>
                </a:lnTo>
                <a:lnTo>
                  <a:pt x="29497" y="3224980"/>
                </a:lnTo>
                <a:lnTo>
                  <a:pt x="0" y="68826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133600"/>
            <a:ext cx="1593669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Central Core Campus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0" y="-1"/>
            <a:ext cx="9137638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Central Core Faculty &amp; Staff Parking </a:t>
            </a:r>
            <a:endParaRPr lang="en-US" sz="32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4"/>
          <p:cNvSpPr txBox="1">
            <a:spLocks/>
          </p:cNvSpPr>
          <p:nvPr/>
        </p:nvSpPr>
        <p:spPr>
          <a:xfrm>
            <a:off x="6956901" y="64756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780278-1EED-4A18-8443-658BD6BE8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934200" y="1219200"/>
            <a:ext cx="2137168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the purposes of this assessment, the data zones from  2011-2012 Parking Update are aggregated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9000" y="5812795"/>
            <a:ext cx="533400" cy="152400"/>
          </a:xfrm>
          <a:prstGeom prst="rect">
            <a:avLst/>
          </a:prstGeom>
          <a:solidFill>
            <a:srgbClr val="496E9C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64704" y="5758190"/>
            <a:ext cx="9845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Central Core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95600" y="2641431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" y="0"/>
            <a:ext cx="9123531" cy="6858000"/>
          </a:xfrm>
          <a:prstGeom prst="rect">
            <a:avLst/>
          </a:prstGeom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0" y="-1"/>
            <a:ext cx="9137638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Existing Parking Supply: Faculty </a:t>
            </a:r>
            <a:r>
              <a:rPr lang="en-US" sz="32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Staff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324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934200" y="3295471"/>
            <a:ext cx="206540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majority of Central Core A/B spaces are in the South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6800" y="6611779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Parking inventory and utilization statistics adapted from Carl Walker Inc.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Parking Update – 2011-12 Academic Year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25145" y="1584567"/>
            <a:ext cx="176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2,115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68708" y="2325469"/>
            <a:ext cx="1794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 faculty &amp; staff parking spaces in the Central Core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79117" y="949106"/>
            <a:ext cx="540188" cy="540188"/>
            <a:chOff x="7046461" y="727184"/>
            <a:chExt cx="824604" cy="824604"/>
          </a:xfrm>
        </p:grpSpPr>
        <p:sp>
          <p:nvSpPr>
            <p:cNvPr id="40" name="Oval 39"/>
            <p:cNvSpPr/>
            <p:nvPr/>
          </p:nvSpPr>
          <p:spPr>
            <a:xfrm>
              <a:off x="7046461" y="727184"/>
              <a:ext cx="824604" cy="824604"/>
            </a:xfrm>
            <a:prstGeom prst="ellipse">
              <a:avLst/>
            </a:prstGeom>
            <a:noFill/>
            <a:ln>
              <a:solidFill>
                <a:srgbClr val="DA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248" y="1006371"/>
              <a:ext cx="680523" cy="261001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7549950" y="5186571"/>
            <a:ext cx="114486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Central Core </a:t>
            </a: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50" dirty="0">
                <a:latin typeface="Arial" pitchFamily="34" charset="0"/>
                <a:cs typeface="Arial" pitchFamily="34" charset="0"/>
              </a:rPr>
              <a:t>Surface parking</a:t>
            </a: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Existing Garage</a:t>
            </a:r>
          </a:p>
          <a:p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01563" y="5567571"/>
            <a:ext cx="533400" cy="153888"/>
          </a:xfrm>
          <a:prstGeom prst="rect">
            <a:avLst/>
          </a:prstGeom>
          <a:solidFill>
            <a:srgbClr val="FFFD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003988" y="5878997"/>
            <a:ext cx="533400" cy="153888"/>
          </a:xfrm>
          <a:prstGeom prst="rect">
            <a:avLst/>
          </a:prstGeom>
          <a:solidFill>
            <a:srgbClr val="FFF90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03988" y="5258968"/>
            <a:ext cx="533400" cy="152400"/>
          </a:xfrm>
          <a:prstGeom prst="rect">
            <a:avLst/>
          </a:prstGeom>
          <a:solidFill>
            <a:srgbClr val="496E9C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57400" y="2312312"/>
            <a:ext cx="12192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446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1428690"/>
            <a:ext cx="12192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533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3429000"/>
            <a:ext cx="14478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1,136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14600" y="1447800"/>
            <a:ext cx="703319" cy="304800"/>
            <a:chOff x="2514600" y="1447800"/>
            <a:chExt cx="703319" cy="3048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19" y="1577250"/>
              <a:ext cx="457200" cy="17535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514600" y="1447800"/>
              <a:ext cx="5074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DD550C"/>
                  </a:solidFill>
                  <a:latin typeface="Arial" pitchFamily="34" charset="0"/>
                  <a:cs typeface="Arial" pitchFamily="34" charset="0"/>
                </a:rPr>
                <a:t>Spaces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14600" y="2312312"/>
            <a:ext cx="703319" cy="304800"/>
            <a:chOff x="2514600" y="1447800"/>
            <a:chExt cx="703319" cy="3048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19" y="1577250"/>
              <a:ext cx="457200" cy="17535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514600" y="1447800"/>
              <a:ext cx="5074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DD550C"/>
                  </a:solidFill>
                  <a:latin typeface="Arial" pitchFamily="34" charset="0"/>
                  <a:cs typeface="Arial" pitchFamily="34" charset="0"/>
                </a:rPr>
                <a:t>Spaces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14600" y="3429000"/>
            <a:ext cx="703319" cy="304800"/>
            <a:chOff x="2514600" y="1447800"/>
            <a:chExt cx="703319" cy="3048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19" y="1577250"/>
              <a:ext cx="457200" cy="17535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514600" y="1447800"/>
              <a:ext cx="5074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DD550C"/>
                  </a:solidFill>
                  <a:latin typeface="Arial" pitchFamily="34" charset="0"/>
                  <a:cs typeface="Arial" pitchFamily="34" charset="0"/>
                </a:rPr>
                <a:t>Spaces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Freeform 55"/>
          <p:cNvSpPr/>
          <p:nvPr/>
        </p:nvSpPr>
        <p:spPr>
          <a:xfrm>
            <a:off x="3266767" y="1219200"/>
            <a:ext cx="3057833" cy="3224980"/>
          </a:xfrm>
          <a:custGeom>
            <a:avLst/>
            <a:gdLst>
              <a:gd name="connsiteX0" fmla="*/ 0 w 3057833"/>
              <a:gd name="connsiteY0" fmla="*/ 68826 h 3224980"/>
              <a:gd name="connsiteX1" fmla="*/ 226142 w 3057833"/>
              <a:gd name="connsiteY1" fmla="*/ 9832 h 3224980"/>
              <a:gd name="connsiteX2" fmla="*/ 2605549 w 3057833"/>
              <a:gd name="connsiteY2" fmla="*/ 0 h 3224980"/>
              <a:gd name="connsiteX3" fmla="*/ 2615381 w 3057833"/>
              <a:gd name="connsiteY3" fmla="*/ 304800 h 3224980"/>
              <a:gd name="connsiteX4" fmla="*/ 2851355 w 3057833"/>
              <a:gd name="connsiteY4" fmla="*/ 304800 h 3224980"/>
              <a:gd name="connsiteX5" fmla="*/ 2861188 w 3057833"/>
              <a:gd name="connsiteY5" fmla="*/ 875071 h 3224980"/>
              <a:gd name="connsiteX6" fmla="*/ 3057833 w 3057833"/>
              <a:gd name="connsiteY6" fmla="*/ 865238 h 3224980"/>
              <a:gd name="connsiteX7" fmla="*/ 3028336 w 3057833"/>
              <a:gd name="connsiteY7" fmla="*/ 1858297 h 3224980"/>
              <a:gd name="connsiteX8" fmla="*/ 2890684 w 3057833"/>
              <a:gd name="connsiteY8" fmla="*/ 1848464 h 3224980"/>
              <a:gd name="connsiteX9" fmla="*/ 2900517 w 3057833"/>
              <a:gd name="connsiteY9" fmla="*/ 2133600 h 3224980"/>
              <a:gd name="connsiteX10" fmla="*/ 2615381 w 3057833"/>
              <a:gd name="connsiteY10" fmla="*/ 2133600 h 3224980"/>
              <a:gd name="connsiteX11" fmla="*/ 2615381 w 3057833"/>
              <a:gd name="connsiteY11" fmla="*/ 2772697 h 3224980"/>
              <a:gd name="connsiteX12" fmla="*/ 2389239 w 3057833"/>
              <a:gd name="connsiteY12" fmla="*/ 2782529 h 3224980"/>
              <a:gd name="connsiteX13" fmla="*/ 1956620 w 3057833"/>
              <a:gd name="connsiteY13" fmla="*/ 2989006 h 3224980"/>
              <a:gd name="connsiteX14" fmla="*/ 816078 w 3057833"/>
              <a:gd name="connsiteY14" fmla="*/ 3008671 h 3224980"/>
              <a:gd name="connsiteX15" fmla="*/ 29497 w 3057833"/>
              <a:gd name="connsiteY15" fmla="*/ 3224980 h 3224980"/>
              <a:gd name="connsiteX16" fmla="*/ 0 w 3057833"/>
              <a:gd name="connsiteY16" fmla="*/ 68826 h 322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833" h="3224980">
                <a:moveTo>
                  <a:pt x="0" y="68826"/>
                </a:moveTo>
                <a:lnTo>
                  <a:pt x="226142" y="9832"/>
                </a:lnTo>
                <a:lnTo>
                  <a:pt x="2605549" y="0"/>
                </a:lnTo>
                <a:lnTo>
                  <a:pt x="2615381" y="304800"/>
                </a:lnTo>
                <a:lnTo>
                  <a:pt x="2851355" y="304800"/>
                </a:lnTo>
                <a:lnTo>
                  <a:pt x="2861188" y="875071"/>
                </a:lnTo>
                <a:lnTo>
                  <a:pt x="3057833" y="865238"/>
                </a:lnTo>
                <a:lnTo>
                  <a:pt x="3028336" y="1858297"/>
                </a:lnTo>
                <a:lnTo>
                  <a:pt x="2890684" y="1848464"/>
                </a:lnTo>
                <a:lnTo>
                  <a:pt x="2900517" y="2133600"/>
                </a:lnTo>
                <a:lnTo>
                  <a:pt x="2615381" y="2133600"/>
                </a:lnTo>
                <a:lnTo>
                  <a:pt x="2615381" y="2772697"/>
                </a:lnTo>
                <a:lnTo>
                  <a:pt x="2389239" y="2782529"/>
                </a:lnTo>
                <a:lnTo>
                  <a:pt x="1956620" y="2989006"/>
                </a:lnTo>
                <a:lnTo>
                  <a:pt x="816078" y="3008671"/>
                </a:lnTo>
                <a:lnTo>
                  <a:pt x="29497" y="3224980"/>
                </a:lnTo>
                <a:lnTo>
                  <a:pt x="0" y="68826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7416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" y="0"/>
            <a:ext cx="912353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7999" y="381001"/>
            <a:ext cx="2275765" cy="647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tle 3"/>
          <p:cNvSpPr txBox="1">
            <a:spLocks/>
          </p:cNvSpPr>
          <p:nvPr/>
        </p:nvSpPr>
        <p:spPr>
          <a:xfrm>
            <a:off x="0" y="-1"/>
            <a:ext cx="9137638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Existing Employee Distribution – Central Core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324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Slide Number Placeholder 14"/>
          <p:cNvSpPr txBox="1">
            <a:spLocks/>
          </p:cNvSpPr>
          <p:nvPr/>
        </p:nvSpPr>
        <p:spPr>
          <a:xfrm>
            <a:off x="6956901" y="64756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780278-1EED-4A18-8443-658BD6BE82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788403"/>
            <a:ext cx="2057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Employee location data adapted from spreadsheet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“Employees  by Building.xlsx”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Richard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Guether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Auburn 1/14/13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24700" y="4927558"/>
            <a:ext cx="304800" cy="304800"/>
          </a:xfrm>
          <a:prstGeom prst="ellipse">
            <a:avLst/>
          </a:prstGeom>
          <a:solidFill>
            <a:srgbClr val="0324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42062" y="4953000"/>
            <a:ext cx="13644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In existing buildings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9445" y="1662804"/>
            <a:ext cx="176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3,600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79812" y="954338"/>
            <a:ext cx="540188" cy="540188"/>
            <a:chOff x="7086600" y="630399"/>
            <a:chExt cx="824604" cy="8246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487" y="704849"/>
              <a:ext cx="334831" cy="68579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086600" y="630399"/>
              <a:ext cx="824604" cy="824604"/>
            </a:xfrm>
            <a:prstGeom prst="ellipse">
              <a:avLst/>
            </a:prstGeom>
            <a:noFill/>
            <a:ln>
              <a:solidFill>
                <a:srgbClr val="032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9800" y="2312312"/>
            <a:ext cx="10668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918     </a:t>
            </a:r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8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7400" y="1428690"/>
            <a:ext cx="121920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1,424     </a:t>
            </a:r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3429000"/>
            <a:ext cx="11430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1,258    </a:t>
            </a:r>
            <a:r>
              <a:rPr lang="en-US" sz="8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8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94026" y="2363106"/>
            <a:ext cx="488811" cy="342290"/>
            <a:chOff x="1737556" y="2654632"/>
            <a:chExt cx="488811" cy="34229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37556" y="2654632"/>
              <a:ext cx="138918" cy="28453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769167" y="2796867"/>
              <a:ext cx="457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FTE 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894939" y="1457600"/>
            <a:ext cx="488811" cy="342290"/>
            <a:chOff x="1737556" y="2654632"/>
            <a:chExt cx="488811" cy="34229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37556" y="2654632"/>
              <a:ext cx="138918" cy="28453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769167" y="2796867"/>
              <a:ext cx="457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FTE 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09831" y="3486820"/>
            <a:ext cx="488811" cy="342290"/>
            <a:chOff x="1737556" y="2654632"/>
            <a:chExt cx="488811" cy="34229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37556" y="2654632"/>
              <a:ext cx="138918" cy="284531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769167" y="2796867"/>
              <a:ext cx="457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FTE 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3266767" y="1219200"/>
            <a:ext cx="3057833" cy="3224980"/>
          </a:xfrm>
          <a:custGeom>
            <a:avLst/>
            <a:gdLst>
              <a:gd name="connsiteX0" fmla="*/ 0 w 3057833"/>
              <a:gd name="connsiteY0" fmla="*/ 68826 h 3224980"/>
              <a:gd name="connsiteX1" fmla="*/ 226142 w 3057833"/>
              <a:gd name="connsiteY1" fmla="*/ 9832 h 3224980"/>
              <a:gd name="connsiteX2" fmla="*/ 2605549 w 3057833"/>
              <a:gd name="connsiteY2" fmla="*/ 0 h 3224980"/>
              <a:gd name="connsiteX3" fmla="*/ 2615381 w 3057833"/>
              <a:gd name="connsiteY3" fmla="*/ 304800 h 3224980"/>
              <a:gd name="connsiteX4" fmla="*/ 2851355 w 3057833"/>
              <a:gd name="connsiteY4" fmla="*/ 304800 h 3224980"/>
              <a:gd name="connsiteX5" fmla="*/ 2861188 w 3057833"/>
              <a:gd name="connsiteY5" fmla="*/ 875071 h 3224980"/>
              <a:gd name="connsiteX6" fmla="*/ 3057833 w 3057833"/>
              <a:gd name="connsiteY6" fmla="*/ 865238 h 3224980"/>
              <a:gd name="connsiteX7" fmla="*/ 3028336 w 3057833"/>
              <a:gd name="connsiteY7" fmla="*/ 1858297 h 3224980"/>
              <a:gd name="connsiteX8" fmla="*/ 2890684 w 3057833"/>
              <a:gd name="connsiteY8" fmla="*/ 1848464 h 3224980"/>
              <a:gd name="connsiteX9" fmla="*/ 2900517 w 3057833"/>
              <a:gd name="connsiteY9" fmla="*/ 2133600 h 3224980"/>
              <a:gd name="connsiteX10" fmla="*/ 2615381 w 3057833"/>
              <a:gd name="connsiteY10" fmla="*/ 2133600 h 3224980"/>
              <a:gd name="connsiteX11" fmla="*/ 2615381 w 3057833"/>
              <a:gd name="connsiteY11" fmla="*/ 2772697 h 3224980"/>
              <a:gd name="connsiteX12" fmla="*/ 2389239 w 3057833"/>
              <a:gd name="connsiteY12" fmla="*/ 2782529 h 3224980"/>
              <a:gd name="connsiteX13" fmla="*/ 1956620 w 3057833"/>
              <a:gd name="connsiteY13" fmla="*/ 2989006 h 3224980"/>
              <a:gd name="connsiteX14" fmla="*/ 816078 w 3057833"/>
              <a:gd name="connsiteY14" fmla="*/ 3008671 h 3224980"/>
              <a:gd name="connsiteX15" fmla="*/ 29497 w 3057833"/>
              <a:gd name="connsiteY15" fmla="*/ 3224980 h 3224980"/>
              <a:gd name="connsiteX16" fmla="*/ 0 w 3057833"/>
              <a:gd name="connsiteY16" fmla="*/ 68826 h 322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833" h="3224980">
                <a:moveTo>
                  <a:pt x="0" y="68826"/>
                </a:moveTo>
                <a:lnTo>
                  <a:pt x="226142" y="9832"/>
                </a:lnTo>
                <a:lnTo>
                  <a:pt x="2605549" y="0"/>
                </a:lnTo>
                <a:lnTo>
                  <a:pt x="2615381" y="304800"/>
                </a:lnTo>
                <a:lnTo>
                  <a:pt x="2851355" y="304800"/>
                </a:lnTo>
                <a:lnTo>
                  <a:pt x="2861188" y="875071"/>
                </a:lnTo>
                <a:lnTo>
                  <a:pt x="3057833" y="865238"/>
                </a:lnTo>
                <a:lnTo>
                  <a:pt x="3028336" y="1858297"/>
                </a:lnTo>
                <a:lnTo>
                  <a:pt x="2890684" y="1848464"/>
                </a:lnTo>
                <a:lnTo>
                  <a:pt x="2900517" y="2133600"/>
                </a:lnTo>
                <a:lnTo>
                  <a:pt x="2615381" y="2133600"/>
                </a:lnTo>
                <a:lnTo>
                  <a:pt x="2615381" y="2772697"/>
                </a:lnTo>
                <a:lnTo>
                  <a:pt x="2389239" y="2782529"/>
                </a:lnTo>
                <a:lnTo>
                  <a:pt x="1956620" y="2989006"/>
                </a:lnTo>
                <a:lnTo>
                  <a:pt x="816078" y="3008671"/>
                </a:lnTo>
                <a:lnTo>
                  <a:pt x="29497" y="3224980"/>
                </a:lnTo>
                <a:lnTo>
                  <a:pt x="0" y="68826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6981068" y="2374535"/>
            <a:ext cx="201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Permanent, temporary  and part-time employees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6600" y="3310486"/>
            <a:ext cx="204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FTE based on assumed 50% for part-time</a:t>
            </a:r>
          </a:p>
        </p:txBody>
      </p:sp>
    </p:spTree>
    <p:extLst>
      <p:ext uri="{BB962C8B-B14F-4D97-AF65-F5344CB8AC3E}">
        <p14:creationId xmlns:p14="http://schemas.microsoft.com/office/powerpoint/2010/main" val="19921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" y="0"/>
            <a:ext cx="912353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1" y="630399"/>
            <a:ext cx="2133600" cy="6303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86600" y="4807803"/>
            <a:ext cx="204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FTE based on assumed 50% for part-time</a:t>
            </a:r>
          </a:p>
        </p:txBody>
      </p:sp>
      <p:sp>
        <p:nvSpPr>
          <p:cNvPr id="93" name="Title 3"/>
          <p:cNvSpPr txBox="1">
            <a:spLocks/>
          </p:cNvSpPr>
          <p:nvPr/>
        </p:nvSpPr>
        <p:spPr>
          <a:xfrm>
            <a:off x="0" y="-1"/>
            <a:ext cx="9137638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Existing Employee Distribution – Central Core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324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Slide Number Placeholder 14"/>
          <p:cNvSpPr txBox="1">
            <a:spLocks/>
          </p:cNvSpPr>
          <p:nvPr/>
        </p:nvSpPr>
        <p:spPr>
          <a:xfrm>
            <a:off x="6956901" y="64756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780278-1EED-4A18-8443-658BD6BE82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788403"/>
            <a:ext cx="2057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Employee location data adapted from spreadsheet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“Employees  by Building.xlsx”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Richard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Guether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Auburn 1/14/13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24700" y="4419600"/>
            <a:ext cx="304800" cy="304800"/>
          </a:xfrm>
          <a:prstGeom prst="ellipse">
            <a:avLst/>
          </a:prstGeom>
          <a:solidFill>
            <a:srgbClr val="0324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42062" y="4445042"/>
            <a:ext cx="13644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In existing buildings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2312312"/>
            <a:ext cx="1981199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446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    918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7288" y="1428690"/>
            <a:ext cx="2119314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533   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1,424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3429000"/>
            <a:ext cx="22860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1,136  </a:t>
            </a:r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   1,258</a:t>
            </a:r>
            <a:endParaRPr lang="en-US" sz="20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266767" y="1219200"/>
            <a:ext cx="3057833" cy="3224980"/>
          </a:xfrm>
          <a:custGeom>
            <a:avLst/>
            <a:gdLst>
              <a:gd name="connsiteX0" fmla="*/ 0 w 3057833"/>
              <a:gd name="connsiteY0" fmla="*/ 68826 h 3224980"/>
              <a:gd name="connsiteX1" fmla="*/ 226142 w 3057833"/>
              <a:gd name="connsiteY1" fmla="*/ 9832 h 3224980"/>
              <a:gd name="connsiteX2" fmla="*/ 2605549 w 3057833"/>
              <a:gd name="connsiteY2" fmla="*/ 0 h 3224980"/>
              <a:gd name="connsiteX3" fmla="*/ 2615381 w 3057833"/>
              <a:gd name="connsiteY3" fmla="*/ 304800 h 3224980"/>
              <a:gd name="connsiteX4" fmla="*/ 2851355 w 3057833"/>
              <a:gd name="connsiteY4" fmla="*/ 304800 h 3224980"/>
              <a:gd name="connsiteX5" fmla="*/ 2861188 w 3057833"/>
              <a:gd name="connsiteY5" fmla="*/ 875071 h 3224980"/>
              <a:gd name="connsiteX6" fmla="*/ 3057833 w 3057833"/>
              <a:gd name="connsiteY6" fmla="*/ 865238 h 3224980"/>
              <a:gd name="connsiteX7" fmla="*/ 3028336 w 3057833"/>
              <a:gd name="connsiteY7" fmla="*/ 1858297 h 3224980"/>
              <a:gd name="connsiteX8" fmla="*/ 2890684 w 3057833"/>
              <a:gd name="connsiteY8" fmla="*/ 1848464 h 3224980"/>
              <a:gd name="connsiteX9" fmla="*/ 2900517 w 3057833"/>
              <a:gd name="connsiteY9" fmla="*/ 2133600 h 3224980"/>
              <a:gd name="connsiteX10" fmla="*/ 2615381 w 3057833"/>
              <a:gd name="connsiteY10" fmla="*/ 2133600 h 3224980"/>
              <a:gd name="connsiteX11" fmla="*/ 2615381 w 3057833"/>
              <a:gd name="connsiteY11" fmla="*/ 2772697 h 3224980"/>
              <a:gd name="connsiteX12" fmla="*/ 2389239 w 3057833"/>
              <a:gd name="connsiteY12" fmla="*/ 2782529 h 3224980"/>
              <a:gd name="connsiteX13" fmla="*/ 1956620 w 3057833"/>
              <a:gd name="connsiteY13" fmla="*/ 2989006 h 3224980"/>
              <a:gd name="connsiteX14" fmla="*/ 816078 w 3057833"/>
              <a:gd name="connsiteY14" fmla="*/ 3008671 h 3224980"/>
              <a:gd name="connsiteX15" fmla="*/ 29497 w 3057833"/>
              <a:gd name="connsiteY15" fmla="*/ 3224980 h 3224980"/>
              <a:gd name="connsiteX16" fmla="*/ 0 w 3057833"/>
              <a:gd name="connsiteY16" fmla="*/ 68826 h 322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833" h="3224980">
                <a:moveTo>
                  <a:pt x="0" y="68826"/>
                </a:moveTo>
                <a:lnTo>
                  <a:pt x="226142" y="9832"/>
                </a:lnTo>
                <a:lnTo>
                  <a:pt x="2605549" y="0"/>
                </a:lnTo>
                <a:lnTo>
                  <a:pt x="2615381" y="304800"/>
                </a:lnTo>
                <a:lnTo>
                  <a:pt x="2851355" y="304800"/>
                </a:lnTo>
                <a:lnTo>
                  <a:pt x="2861188" y="875071"/>
                </a:lnTo>
                <a:lnTo>
                  <a:pt x="3057833" y="865238"/>
                </a:lnTo>
                <a:lnTo>
                  <a:pt x="3028336" y="1858297"/>
                </a:lnTo>
                <a:lnTo>
                  <a:pt x="2890684" y="1848464"/>
                </a:lnTo>
                <a:lnTo>
                  <a:pt x="2900517" y="2133600"/>
                </a:lnTo>
                <a:lnTo>
                  <a:pt x="2615381" y="2133600"/>
                </a:lnTo>
                <a:lnTo>
                  <a:pt x="2615381" y="2772697"/>
                </a:lnTo>
                <a:lnTo>
                  <a:pt x="2389239" y="2782529"/>
                </a:lnTo>
                <a:lnTo>
                  <a:pt x="1956620" y="2989006"/>
                </a:lnTo>
                <a:lnTo>
                  <a:pt x="816078" y="3008671"/>
                </a:lnTo>
                <a:lnTo>
                  <a:pt x="29497" y="3224980"/>
                </a:lnTo>
                <a:lnTo>
                  <a:pt x="0" y="68826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2" y="1541070"/>
            <a:ext cx="457200" cy="175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2200" y="1486478"/>
            <a:ext cx="138918" cy="2845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2437524"/>
            <a:ext cx="457200" cy="1753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800" y="2370101"/>
            <a:ext cx="138918" cy="284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5" y="3550635"/>
            <a:ext cx="457200" cy="1753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2200" y="3486788"/>
            <a:ext cx="138918" cy="2845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3601" y="4678054"/>
            <a:ext cx="3962399" cy="20275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01498" y="5318367"/>
            <a:ext cx="176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2,115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97025" y="6059269"/>
            <a:ext cx="1794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 faculty &amp; staff parking spaces in the Central Core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75409" y="5318367"/>
            <a:ext cx="176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3,600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21890" y="6030098"/>
            <a:ext cx="201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Permanent, temporary  and part-time employees located in Central Core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89411" y="4778179"/>
            <a:ext cx="540188" cy="540188"/>
            <a:chOff x="7086600" y="630399"/>
            <a:chExt cx="824604" cy="8246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487" y="704849"/>
              <a:ext cx="334831" cy="68579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086600" y="630399"/>
              <a:ext cx="824604" cy="824604"/>
            </a:xfrm>
            <a:prstGeom prst="ellipse">
              <a:avLst/>
            </a:prstGeom>
            <a:noFill/>
            <a:ln>
              <a:solidFill>
                <a:srgbClr val="032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91397" y="4782117"/>
            <a:ext cx="540188" cy="540188"/>
            <a:chOff x="7046461" y="727184"/>
            <a:chExt cx="824604" cy="824604"/>
          </a:xfrm>
        </p:grpSpPr>
        <p:sp>
          <p:nvSpPr>
            <p:cNvPr id="38" name="Oval 37"/>
            <p:cNvSpPr/>
            <p:nvPr/>
          </p:nvSpPr>
          <p:spPr>
            <a:xfrm>
              <a:off x="7046461" y="727184"/>
              <a:ext cx="824604" cy="824604"/>
            </a:xfrm>
            <a:prstGeom prst="ellipse">
              <a:avLst/>
            </a:prstGeom>
            <a:noFill/>
            <a:ln>
              <a:solidFill>
                <a:srgbClr val="DA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248" y="1006371"/>
              <a:ext cx="680523" cy="261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5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" y="0"/>
            <a:ext cx="9123531" cy="68580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0" y="-1"/>
            <a:ext cx="9137638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Existing Parking Spaces per Employee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324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2343090"/>
            <a:ext cx="1828800" cy="400110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.49</a:t>
            </a:r>
            <a:endParaRPr lang="en-US" sz="2000" b="1" dirty="0">
              <a:solidFill>
                <a:srgbClr val="DD55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1428690"/>
            <a:ext cx="1828800" cy="400110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.37</a:t>
            </a:r>
            <a:endParaRPr lang="en-US" sz="2000" b="1" dirty="0">
              <a:solidFill>
                <a:srgbClr val="DD55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3429000"/>
            <a:ext cx="1828800" cy="400110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.90</a:t>
            </a:r>
            <a:endParaRPr lang="en-US" sz="2000" b="1" dirty="0">
              <a:solidFill>
                <a:srgbClr val="DD55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266767" y="1219200"/>
            <a:ext cx="3057833" cy="3224980"/>
          </a:xfrm>
          <a:custGeom>
            <a:avLst/>
            <a:gdLst>
              <a:gd name="connsiteX0" fmla="*/ 0 w 3057833"/>
              <a:gd name="connsiteY0" fmla="*/ 68826 h 3224980"/>
              <a:gd name="connsiteX1" fmla="*/ 226142 w 3057833"/>
              <a:gd name="connsiteY1" fmla="*/ 9832 h 3224980"/>
              <a:gd name="connsiteX2" fmla="*/ 2605549 w 3057833"/>
              <a:gd name="connsiteY2" fmla="*/ 0 h 3224980"/>
              <a:gd name="connsiteX3" fmla="*/ 2615381 w 3057833"/>
              <a:gd name="connsiteY3" fmla="*/ 304800 h 3224980"/>
              <a:gd name="connsiteX4" fmla="*/ 2851355 w 3057833"/>
              <a:gd name="connsiteY4" fmla="*/ 304800 h 3224980"/>
              <a:gd name="connsiteX5" fmla="*/ 2861188 w 3057833"/>
              <a:gd name="connsiteY5" fmla="*/ 875071 h 3224980"/>
              <a:gd name="connsiteX6" fmla="*/ 3057833 w 3057833"/>
              <a:gd name="connsiteY6" fmla="*/ 865238 h 3224980"/>
              <a:gd name="connsiteX7" fmla="*/ 3028336 w 3057833"/>
              <a:gd name="connsiteY7" fmla="*/ 1858297 h 3224980"/>
              <a:gd name="connsiteX8" fmla="*/ 2890684 w 3057833"/>
              <a:gd name="connsiteY8" fmla="*/ 1848464 h 3224980"/>
              <a:gd name="connsiteX9" fmla="*/ 2900517 w 3057833"/>
              <a:gd name="connsiteY9" fmla="*/ 2133600 h 3224980"/>
              <a:gd name="connsiteX10" fmla="*/ 2615381 w 3057833"/>
              <a:gd name="connsiteY10" fmla="*/ 2133600 h 3224980"/>
              <a:gd name="connsiteX11" fmla="*/ 2615381 w 3057833"/>
              <a:gd name="connsiteY11" fmla="*/ 2772697 h 3224980"/>
              <a:gd name="connsiteX12" fmla="*/ 2389239 w 3057833"/>
              <a:gd name="connsiteY12" fmla="*/ 2782529 h 3224980"/>
              <a:gd name="connsiteX13" fmla="*/ 1956620 w 3057833"/>
              <a:gd name="connsiteY13" fmla="*/ 2989006 h 3224980"/>
              <a:gd name="connsiteX14" fmla="*/ 816078 w 3057833"/>
              <a:gd name="connsiteY14" fmla="*/ 3008671 h 3224980"/>
              <a:gd name="connsiteX15" fmla="*/ 29497 w 3057833"/>
              <a:gd name="connsiteY15" fmla="*/ 3224980 h 3224980"/>
              <a:gd name="connsiteX16" fmla="*/ 0 w 3057833"/>
              <a:gd name="connsiteY16" fmla="*/ 68826 h 322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833" h="3224980">
                <a:moveTo>
                  <a:pt x="0" y="68826"/>
                </a:moveTo>
                <a:lnTo>
                  <a:pt x="226142" y="9832"/>
                </a:lnTo>
                <a:lnTo>
                  <a:pt x="2605549" y="0"/>
                </a:lnTo>
                <a:lnTo>
                  <a:pt x="2615381" y="304800"/>
                </a:lnTo>
                <a:lnTo>
                  <a:pt x="2851355" y="304800"/>
                </a:lnTo>
                <a:lnTo>
                  <a:pt x="2861188" y="875071"/>
                </a:lnTo>
                <a:lnTo>
                  <a:pt x="3057833" y="865238"/>
                </a:lnTo>
                <a:lnTo>
                  <a:pt x="3028336" y="1858297"/>
                </a:lnTo>
                <a:lnTo>
                  <a:pt x="2890684" y="1848464"/>
                </a:lnTo>
                <a:lnTo>
                  <a:pt x="2900517" y="2133600"/>
                </a:lnTo>
                <a:lnTo>
                  <a:pt x="2615381" y="2133600"/>
                </a:lnTo>
                <a:lnTo>
                  <a:pt x="2615381" y="2772697"/>
                </a:lnTo>
                <a:lnTo>
                  <a:pt x="2389239" y="2782529"/>
                </a:lnTo>
                <a:lnTo>
                  <a:pt x="1956620" y="2989006"/>
                </a:lnTo>
                <a:lnTo>
                  <a:pt x="816078" y="3008671"/>
                </a:lnTo>
                <a:lnTo>
                  <a:pt x="29497" y="3224980"/>
                </a:lnTo>
                <a:lnTo>
                  <a:pt x="0" y="68826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7765612" y="954338"/>
            <a:ext cx="540188" cy="540188"/>
            <a:chOff x="7086600" y="630399"/>
            <a:chExt cx="824604" cy="82460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487" y="704849"/>
              <a:ext cx="334831" cy="685799"/>
            </a:xfrm>
            <a:prstGeom prst="rect">
              <a:avLst/>
            </a:prstGeom>
          </p:spPr>
        </p:pic>
        <p:sp>
          <p:nvSpPr>
            <p:cNvPr id="42" name="Oval 41"/>
            <p:cNvSpPr/>
            <p:nvPr/>
          </p:nvSpPr>
          <p:spPr>
            <a:xfrm>
              <a:off x="7086600" y="630399"/>
              <a:ext cx="824604" cy="824604"/>
            </a:xfrm>
            <a:prstGeom prst="ellipse">
              <a:avLst/>
            </a:prstGeom>
            <a:noFill/>
            <a:ln>
              <a:solidFill>
                <a:srgbClr val="032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79117" y="949106"/>
            <a:ext cx="540188" cy="540188"/>
            <a:chOff x="7046461" y="727184"/>
            <a:chExt cx="824604" cy="824604"/>
          </a:xfrm>
        </p:grpSpPr>
        <p:sp>
          <p:nvSpPr>
            <p:cNvPr id="44" name="Oval 43"/>
            <p:cNvSpPr/>
            <p:nvPr/>
          </p:nvSpPr>
          <p:spPr>
            <a:xfrm>
              <a:off x="7046461" y="727184"/>
              <a:ext cx="824604" cy="824604"/>
            </a:xfrm>
            <a:prstGeom prst="ellipse">
              <a:avLst/>
            </a:prstGeom>
            <a:noFill/>
            <a:ln>
              <a:solidFill>
                <a:srgbClr val="DA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248" y="1006371"/>
              <a:ext cx="680523" cy="261001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 flipH="1">
            <a:off x="7565963" y="985908"/>
            <a:ext cx="146251" cy="47704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618135" y="5410200"/>
            <a:ext cx="114486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Central Core </a:t>
            </a: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50" dirty="0">
                <a:latin typeface="Arial" pitchFamily="34" charset="0"/>
                <a:cs typeface="Arial" pitchFamily="34" charset="0"/>
              </a:rPr>
              <a:t>Surface parking</a:t>
            </a: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Existing Garage</a:t>
            </a:r>
          </a:p>
          <a:p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69748" y="5791200"/>
            <a:ext cx="533400" cy="153888"/>
          </a:xfrm>
          <a:prstGeom prst="rect">
            <a:avLst/>
          </a:prstGeom>
          <a:solidFill>
            <a:srgbClr val="FFFD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72173" y="6102626"/>
            <a:ext cx="533400" cy="153888"/>
          </a:xfrm>
          <a:prstGeom prst="rect">
            <a:avLst/>
          </a:prstGeom>
          <a:solidFill>
            <a:srgbClr val="FFF90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072173" y="5482597"/>
            <a:ext cx="533400" cy="152400"/>
          </a:xfrm>
          <a:prstGeom prst="rect">
            <a:avLst/>
          </a:prstGeom>
          <a:solidFill>
            <a:srgbClr val="496E9C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28800" y="2348258"/>
            <a:ext cx="1593459" cy="366397"/>
            <a:chOff x="1828800" y="2348258"/>
            <a:chExt cx="1593459" cy="36639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609" y="2408577"/>
              <a:ext cx="696591" cy="267163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 flipH="1">
              <a:off x="2782183" y="2413662"/>
              <a:ext cx="73124" cy="23852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95600" y="2391209"/>
              <a:ext cx="138918" cy="28453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965059" y="2514600"/>
              <a:ext cx="457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FTE 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28800" y="2348258"/>
              <a:ext cx="5074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DD550C"/>
                  </a:solidFill>
                  <a:latin typeface="Arial" pitchFamily="34" charset="0"/>
                  <a:cs typeface="Arial" pitchFamily="34" charset="0"/>
                </a:rPr>
                <a:t>Spaces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28800" y="1444079"/>
            <a:ext cx="1593459" cy="366397"/>
            <a:chOff x="1828800" y="1444079"/>
            <a:chExt cx="1593459" cy="3663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680" y="1500903"/>
              <a:ext cx="690520" cy="264835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 flipH="1">
              <a:off x="2783238" y="1500903"/>
              <a:ext cx="73124" cy="23852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95600" y="1468052"/>
              <a:ext cx="138918" cy="28453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965059" y="1610421"/>
              <a:ext cx="457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FTE 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8800" y="1444079"/>
              <a:ext cx="5074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DD550C"/>
                  </a:solidFill>
                  <a:latin typeface="Arial" pitchFamily="34" charset="0"/>
                  <a:cs typeface="Arial" pitchFamily="34" charset="0"/>
                </a:rPr>
                <a:t>Spaces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28800" y="3443052"/>
            <a:ext cx="1593459" cy="382337"/>
            <a:chOff x="1828800" y="3443052"/>
            <a:chExt cx="1593459" cy="3823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680" y="3510658"/>
              <a:ext cx="693556" cy="265999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 flipH="1">
              <a:off x="2804441" y="3523845"/>
              <a:ext cx="73124" cy="23852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98636" y="3501392"/>
              <a:ext cx="138918" cy="28453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965059" y="3625334"/>
              <a:ext cx="457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FTE 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28800" y="3443052"/>
              <a:ext cx="5074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DD550C"/>
                  </a:solidFill>
                  <a:latin typeface="Arial" pitchFamily="34" charset="0"/>
                  <a:cs typeface="Arial" pitchFamily="34" charset="0"/>
                </a:rPr>
                <a:t>Spaces</a:t>
              </a:r>
              <a:endParaRPr lang="en-US" sz="7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50319" y="2400467"/>
            <a:ext cx="259368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According to the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Eno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Foundation for Transportation, Faculty &amp; Staff parking needs range from 0.50 to 0.95 spaces per employee, with an average of 0.70 and an 85</a:t>
            </a:r>
            <a:r>
              <a:rPr lang="en-US" sz="16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percentile value of .92. </a:t>
            </a:r>
            <a:r>
              <a:rPr lang="en-U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Weant</a:t>
            </a:r>
            <a:r>
              <a:rPr lang="en-U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Levinson, Parking</a:t>
            </a:r>
            <a:r>
              <a:rPr lang="en-US" sz="1000" b="1" dirty="0" smtClean="0">
                <a:solidFill>
                  <a:srgbClr val="002060"/>
                </a:solidFill>
              </a:rPr>
              <a:t>.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33601" y="4678054"/>
            <a:ext cx="3962399" cy="20275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743200" y="5049009"/>
            <a:ext cx="2770995" cy="584775"/>
          </a:xfrm>
          <a:prstGeom prst="rect">
            <a:avLst/>
          </a:prstGeom>
          <a:solidFill>
            <a:srgbClr val="FFFFFF">
              <a:alpha val="85098"/>
            </a:srgbClr>
          </a:solidFill>
          <a:effectLst/>
        </p:spPr>
        <p:txBody>
          <a:bodyPr wrap="square" rtlCol="0" anchor="ctr">
            <a:spAutoFit/>
          </a:bodyPr>
          <a:lstStyle/>
          <a:p>
            <a:r>
              <a:rPr lang="en-US" sz="32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.59</a:t>
            </a:r>
            <a:endParaRPr lang="en-US" sz="3200" b="1" dirty="0">
              <a:solidFill>
                <a:srgbClr val="DD550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678480" y="5077328"/>
            <a:ext cx="2243518" cy="577850"/>
            <a:chOff x="1828800" y="3497022"/>
            <a:chExt cx="1593459" cy="28890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680" y="3510658"/>
              <a:ext cx="693556" cy="265999"/>
            </a:xfrm>
            <a:prstGeom prst="rect">
              <a:avLst/>
            </a:prstGeom>
          </p:spPr>
        </p:pic>
        <p:cxnSp>
          <p:nvCxnSpPr>
            <p:cNvPr id="57" name="Straight Connector 56"/>
            <p:cNvCxnSpPr/>
            <p:nvPr/>
          </p:nvCxnSpPr>
          <p:spPr>
            <a:xfrm flipH="1">
              <a:off x="2804441" y="3523845"/>
              <a:ext cx="73124" cy="23852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98636" y="3501392"/>
              <a:ext cx="138918" cy="284531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965059" y="3625334"/>
              <a:ext cx="457200" cy="13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FTE </a:t>
              </a:r>
              <a:endParaRPr lang="en-US" sz="10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28800" y="3497022"/>
              <a:ext cx="507451" cy="13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DD550C"/>
                  </a:solidFill>
                  <a:latin typeface="Arial" pitchFamily="34" charset="0"/>
                  <a:cs typeface="Arial" pitchFamily="34" charset="0"/>
                </a:rPr>
                <a:t>Spaces</a:t>
              </a:r>
              <a:endParaRPr lang="en-US" sz="10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590800" y="4648200"/>
            <a:ext cx="315014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Core of Campus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1" y="5715000"/>
            <a:ext cx="39623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43200" y="6082339"/>
            <a:ext cx="2770995" cy="584775"/>
          </a:xfrm>
          <a:prstGeom prst="rect">
            <a:avLst/>
          </a:prstGeom>
          <a:solidFill>
            <a:srgbClr val="FFFFFF">
              <a:alpha val="85098"/>
            </a:srgbClr>
          </a:solidFill>
          <a:effectLst/>
        </p:spPr>
        <p:txBody>
          <a:bodyPr wrap="square" rtlCol="0" anchor="ctr">
            <a:spAutoFit/>
          </a:bodyPr>
          <a:lstStyle/>
          <a:p>
            <a:r>
              <a:rPr lang="en-US" sz="3200" b="1" dirty="0" smtClean="0">
                <a:solidFill>
                  <a:srgbClr val="DD550C"/>
                </a:solidFill>
                <a:latin typeface="Arial" pitchFamily="34" charset="0"/>
                <a:cs typeface="Arial" pitchFamily="34" charset="0"/>
              </a:rPr>
              <a:t>.70</a:t>
            </a:r>
            <a:endParaRPr lang="en-US" sz="3200" b="1" dirty="0">
              <a:solidFill>
                <a:srgbClr val="DD550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678480" y="6110658"/>
            <a:ext cx="2243518" cy="577850"/>
            <a:chOff x="1828800" y="3497022"/>
            <a:chExt cx="1593459" cy="288901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680" y="3510658"/>
              <a:ext cx="693556" cy="265999"/>
            </a:xfrm>
            <a:prstGeom prst="rect">
              <a:avLst/>
            </a:prstGeom>
          </p:spPr>
        </p:pic>
        <p:cxnSp>
          <p:nvCxnSpPr>
            <p:cNvPr id="65" name="Straight Connector 64"/>
            <p:cNvCxnSpPr/>
            <p:nvPr/>
          </p:nvCxnSpPr>
          <p:spPr>
            <a:xfrm flipH="1">
              <a:off x="2804441" y="3523845"/>
              <a:ext cx="73124" cy="23852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98636" y="3501392"/>
              <a:ext cx="138918" cy="284531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965059" y="3625334"/>
              <a:ext cx="457200" cy="13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3244D"/>
                  </a:solidFill>
                  <a:latin typeface="Arial" pitchFamily="34" charset="0"/>
                  <a:cs typeface="Arial" pitchFamily="34" charset="0"/>
                </a:rPr>
                <a:t>FTE </a:t>
              </a:r>
              <a:endParaRPr lang="en-US" sz="10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8800" y="3497022"/>
              <a:ext cx="507451" cy="13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DD550C"/>
                  </a:solidFill>
                  <a:latin typeface="Arial" pitchFamily="34" charset="0"/>
                  <a:cs typeface="Arial" pitchFamily="34" charset="0"/>
                </a:rPr>
                <a:t>Spaces</a:t>
              </a:r>
              <a:endParaRPr lang="en-US" sz="10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438400" y="5715000"/>
            <a:ext cx="3429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National Standard: Average</a:t>
            </a:r>
          </a:p>
        </p:txBody>
      </p:sp>
    </p:spTree>
    <p:extLst>
      <p:ext uri="{BB962C8B-B14F-4D97-AF65-F5344CB8AC3E}">
        <p14:creationId xmlns:p14="http://schemas.microsoft.com/office/powerpoint/2010/main" val="10784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" y="0"/>
            <a:ext cx="9123531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7800" y="2312312"/>
            <a:ext cx="18288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91</a:t>
            </a:r>
            <a:r>
              <a:rPr lang="en-US" sz="2000" b="1" dirty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n-US" sz="16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occupied</a:t>
            </a:r>
            <a:endParaRPr lang="en-US" sz="16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1428690"/>
            <a:ext cx="1828799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96% </a:t>
            </a:r>
            <a:r>
              <a:rPr lang="en-US" sz="16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occupied</a:t>
            </a:r>
            <a:endParaRPr lang="en-US" sz="16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7800" y="3429000"/>
            <a:ext cx="1828800" cy="40011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93% </a:t>
            </a:r>
            <a:r>
              <a:rPr lang="en-US" sz="16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occupied</a:t>
            </a:r>
            <a:endParaRPr lang="en-US" sz="16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t>8</a:t>
            </a:fld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266767" y="1219200"/>
            <a:ext cx="3057833" cy="3224980"/>
          </a:xfrm>
          <a:custGeom>
            <a:avLst/>
            <a:gdLst>
              <a:gd name="connsiteX0" fmla="*/ 0 w 3057833"/>
              <a:gd name="connsiteY0" fmla="*/ 68826 h 3224980"/>
              <a:gd name="connsiteX1" fmla="*/ 226142 w 3057833"/>
              <a:gd name="connsiteY1" fmla="*/ 9832 h 3224980"/>
              <a:gd name="connsiteX2" fmla="*/ 2605549 w 3057833"/>
              <a:gd name="connsiteY2" fmla="*/ 0 h 3224980"/>
              <a:gd name="connsiteX3" fmla="*/ 2615381 w 3057833"/>
              <a:gd name="connsiteY3" fmla="*/ 304800 h 3224980"/>
              <a:gd name="connsiteX4" fmla="*/ 2851355 w 3057833"/>
              <a:gd name="connsiteY4" fmla="*/ 304800 h 3224980"/>
              <a:gd name="connsiteX5" fmla="*/ 2861188 w 3057833"/>
              <a:gd name="connsiteY5" fmla="*/ 875071 h 3224980"/>
              <a:gd name="connsiteX6" fmla="*/ 3057833 w 3057833"/>
              <a:gd name="connsiteY6" fmla="*/ 865238 h 3224980"/>
              <a:gd name="connsiteX7" fmla="*/ 3028336 w 3057833"/>
              <a:gd name="connsiteY7" fmla="*/ 1858297 h 3224980"/>
              <a:gd name="connsiteX8" fmla="*/ 2890684 w 3057833"/>
              <a:gd name="connsiteY8" fmla="*/ 1848464 h 3224980"/>
              <a:gd name="connsiteX9" fmla="*/ 2900517 w 3057833"/>
              <a:gd name="connsiteY9" fmla="*/ 2133600 h 3224980"/>
              <a:gd name="connsiteX10" fmla="*/ 2615381 w 3057833"/>
              <a:gd name="connsiteY10" fmla="*/ 2133600 h 3224980"/>
              <a:gd name="connsiteX11" fmla="*/ 2615381 w 3057833"/>
              <a:gd name="connsiteY11" fmla="*/ 2772697 h 3224980"/>
              <a:gd name="connsiteX12" fmla="*/ 2389239 w 3057833"/>
              <a:gd name="connsiteY12" fmla="*/ 2782529 h 3224980"/>
              <a:gd name="connsiteX13" fmla="*/ 1956620 w 3057833"/>
              <a:gd name="connsiteY13" fmla="*/ 2989006 h 3224980"/>
              <a:gd name="connsiteX14" fmla="*/ 816078 w 3057833"/>
              <a:gd name="connsiteY14" fmla="*/ 3008671 h 3224980"/>
              <a:gd name="connsiteX15" fmla="*/ 29497 w 3057833"/>
              <a:gd name="connsiteY15" fmla="*/ 3224980 h 3224980"/>
              <a:gd name="connsiteX16" fmla="*/ 0 w 3057833"/>
              <a:gd name="connsiteY16" fmla="*/ 68826 h 322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833" h="3224980">
                <a:moveTo>
                  <a:pt x="0" y="68826"/>
                </a:moveTo>
                <a:lnTo>
                  <a:pt x="226142" y="9832"/>
                </a:lnTo>
                <a:lnTo>
                  <a:pt x="2605549" y="0"/>
                </a:lnTo>
                <a:lnTo>
                  <a:pt x="2615381" y="304800"/>
                </a:lnTo>
                <a:lnTo>
                  <a:pt x="2851355" y="304800"/>
                </a:lnTo>
                <a:lnTo>
                  <a:pt x="2861188" y="875071"/>
                </a:lnTo>
                <a:lnTo>
                  <a:pt x="3057833" y="865238"/>
                </a:lnTo>
                <a:lnTo>
                  <a:pt x="3028336" y="1858297"/>
                </a:lnTo>
                <a:lnTo>
                  <a:pt x="2890684" y="1848464"/>
                </a:lnTo>
                <a:lnTo>
                  <a:pt x="2900517" y="2133600"/>
                </a:lnTo>
                <a:lnTo>
                  <a:pt x="2615381" y="2133600"/>
                </a:lnTo>
                <a:lnTo>
                  <a:pt x="2615381" y="2772697"/>
                </a:lnTo>
                <a:lnTo>
                  <a:pt x="2389239" y="2782529"/>
                </a:lnTo>
                <a:lnTo>
                  <a:pt x="1956620" y="2989006"/>
                </a:lnTo>
                <a:lnTo>
                  <a:pt x="816078" y="3008671"/>
                </a:lnTo>
                <a:lnTo>
                  <a:pt x="29497" y="3224980"/>
                </a:lnTo>
                <a:lnTo>
                  <a:pt x="0" y="68826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0234" y="-1"/>
            <a:ext cx="9123531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Existing Peak Faculty(A) &amp; Staff(B) Occupancy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324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4800" y="1600200"/>
            <a:ext cx="71133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003612" y="954338"/>
            <a:ext cx="540188" cy="540188"/>
            <a:chOff x="7086600" y="630399"/>
            <a:chExt cx="824604" cy="82460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487" y="704849"/>
              <a:ext cx="334831" cy="685799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7086600" y="630399"/>
              <a:ext cx="824604" cy="824604"/>
            </a:xfrm>
            <a:prstGeom prst="ellipse">
              <a:avLst/>
            </a:prstGeom>
            <a:noFill/>
            <a:ln>
              <a:solidFill>
                <a:srgbClr val="032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549950" y="5186571"/>
            <a:ext cx="114486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Central Core </a:t>
            </a: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50" dirty="0">
                <a:latin typeface="Arial" pitchFamily="34" charset="0"/>
                <a:cs typeface="Arial" pitchFamily="34" charset="0"/>
              </a:rPr>
              <a:t>Surface parking</a:t>
            </a: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Existing Garage</a:t>
            </a:r>
          </a:p>
          <a:p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01563" y="5567571"/>
            <a:ext cx="533400" cy="153888"/>
          </a:xfrm>
          <a:prstGeom prst="rect">
            <a:avLst/>
          </a:prstGeom>
          <a:solidFill>
            <a:srgbClr val="FFFD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003988" y="5878997"/>
            <a:ext cx="533400" cy="153888"/>
          </a:xfrm>
          <a:prstGeom prst="rect">
            <a:avLst/>
          </a:prstGeom>
          <a:solidFill>
            <a:srgbClr val="FFF90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03988" y="5258968"/>
            <a:ext cx="533400" cy="152400"/>
          </a:xfrm>
          <a:prstGeom prst="rect">
            <a:avLst/>
          </a:prstGeom>
          <a:solidFill>
            <a:srgbClr val="496E9C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64082959"/>
              </p:ext>
            </p:extLst>
          </p:nvPr>
        </p:nvGraphicFramePr>
        <p:xfrm>
          <a:off x="946391" y="1277458"/>
          <a:ext cx="1053859" cy="70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941626380"/>
              </p:ext>
            </p:extLst>
          </p:nvPr>
        </p:nvGraphicFramePr>
        <p:xfrm>
          <a:off x="946391" y="2161080"/>
          <a:ext cx="1053859" cy="70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918194171"/>
              </p:ext>
            </p:extLst>
          </p:nvPr>
        </p:nvGraphicFramePr>
        <p:xfrm>
          <a:off x="946391" y="3277768"/>
          <a:ext cx="1053859" cy="70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923304" y="1600200"/>
            <a:ext cx="206829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rule of thumb in the parking industry is that 95% is the ‘functional capacity’ of a parking facility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6611779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Parking inventory and utilization statistics adapted from Carl Walker Inc.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Parking Update – 2011-12 Academic Year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724400"/>
            <a:ext cx="2590800" cy="1231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91654" y="5009311"/>
            <a:ext cx="1828800" cy="584775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Overall Campus</a:t>
            </a:r>
          </a:p>
          <a:p>
            <a:pPr algn="r"/>
            <a:r>
              <a:rPr lang="en-US" sz="16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84% occupied</a:t>
            </a:r>
            <a:endParaRPr lang="en-US" sz="1600" b="1" dirty="0">
              <a:solidFill>
                <a:srgbClr val="03244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829473"/>
              </p:ext>
            </p:extLst>
          </p:nvPr>
        </p:nvGraphicFramePr>
        <p:xfrm>
          <a:off x="990600" y="4839645"/>
          <a:ext cx="914400" cy="90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579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6"/>
            <a:ext cx="68521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10401" y="5105400"/>
            <a:ext cx="2077642" cy="11849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Assumptions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Four levels per garage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325 GSF per space if length &gt; 300’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350 GSF per space if length &lt;300’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56901" y="6475669"/>
            <a:ext cx="2133600" cy="365125"/>
          </a:xfrm>
        </p:spPr>
        <p:txBody>
          <a:bodyPr/>
          <a:lstStyle/>
          <a:p>
            <a:fld id="{60780278-1EED-4A18-8443-658BD6BE82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0" y="-1"/>
            <a:ext cx="9137638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F7F7F"/>
                </a:solidFill>
                <a:latin typeface="Swis721 BlkCn B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3244D"/>
                </a:solidFill>
                <a:latin typeface="Arial" pitchFamily="34" charset="0"/>
                <a:cs typeface="Arial" pitchFamily="34" charset="0"/>
              </a:rPr>
              <a:t>Potential Garage Sites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324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93581"/>
              </p:ext>
            </p:extLst>
          </p:nvPr>
        </p:nvGraphicFramePr>
        <p:xfrm>
          <a:off x="6934199" y="533399"/>
          <a:ext cx="2148691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087121"/>
                <a:gridCol w="853290"/>
              </a:tblGrid>
              <a:tr h="370840"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CAPACITY (SPACES)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Auburn Hotel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390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College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en-US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Samford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Northeast Quad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576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East Village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841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Coliseum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1181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CDV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841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Alumni  Center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370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Library Garage Reconstruction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797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 Cambridge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AG Hill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5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DIR" val="G:\16601.00\Graphics\05_PSD\08_JANUARY-2013\Export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_WIDTH" val="539.3455"/>
  <p:tag name="POINT_HEIGHT" val="540"/>
  <p:tag name="IMGPATH" val="G:\16601.00\Graphics\04_FLAT OUTPUT\__DIAGRAMS FOR PPT\_01-14-13\INTERIM_PHASING_200_scale.jpg"/>
  <p:tag name="IMGINFO" val="﻿&lt;?xml version=&quot;1.0&quot; encoding=&quot;utf-8&quot;?&gt;&lt;ImageInfo OptBytes=&quot;0&quot; OrigBytes=&quot;0&quot; User=&quot;ghavens&quot; Quality=&quot;80&quot;&gt;&lt;OrigSize&gt;&lt;Width&gt;0&lt;/Width&gt;&lt;Height&gt;0&lt;/Height&gt;&lt;/OrigSize&gt;&lt;OptSize&gt;&lt;Width&gt;0&lt;/Width&gt;&lt;Height&gt;0&lt;/Height&gt;&lt;/OptSize&gt;&lt;LastUpdate&gt;2013-01-16T13:11:05.5832615-05:00&lt;/LastUpdate&gt;&lt;/Imag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_WIDTH" val="539.3455"/>
  <p:tag name="POINT_HEIGHT" val="540"/>
  <p:tag name="IMGPATH" val="G:\16601.00\Graphics\04_FLAT OUTPUT\__DIAGRAMS FOR PPT\_01-14-13\INTERIM_PHASING_200_scale.jpg"/>
  <p:tag name="IMGINFO" val="﻿&lt;?xml version=&quot;1.0&quot; encoding=&quot;utf-8&quot;?&gt;&lt;ImageInfo OptBytes=&quot;0&quot; OrigBytes=&quot;0&quot; User=&quot;ghavens&quot; Quality=&quot;80&quot;&gt;&lt;OrigSize&gt;&lt;Width&gt;0&lt;/Width&gt;&lt;Height&gt;0&lt;/Height&gt;&lt;/OrigSize&gt;&lt;OptSize&gt;&lt;Width&gt;0&lt;/Width&gt;&lt;Height&gt;0&lt;/Height&gt;&lt;/OptSize&gt;&lt;LastUpdate&gt;2013-01-16T13:11:05.5832615-05:00&lt;/LastUpdate&gt;&lt;/Imag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11352</TotalTime>
  <Words>1853</Words>
  <Application>Microsoft Office PowerPoint</Application>
  <PresentationFormat>On-screen Show (4:3)</PresentationFormat>
  <Paragraphs>459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Sasaki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Daniel King</cp:lastModifiedBy>
  <cp:revision>887</cp:revision>
  <cp:lastPrinted>2013-01-16T15:25:58Z</cp:lastPrinted>
  <dcterms:created xsi:type="dcterms:W3CDTF">2012-11-07T20:47:40Z</dcterms:created>
  <dcterms:modified xsi:type="dcterms:W3CDTF">2013-02-06T14:11:40Z</dcterms:modified>
</cp:coreProperties>
</file>