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8" r:id="rId2"/>
    <p:sldId id="259" r:id="rId3"/>
    <p:sldId id="260" r:id="rId4"/>
    <p:sldId id="261" r:id="rId5"/>
    <p:sldId id="265" r:id="rId6"/>
    <p:sldId id="266" r:id="rId7"/>
    <p:sldId id="272" r:id="rId8"/>
    <p:sldId id="273" r:id="rId9"/>
    <p:sldId id="267" r:id="rId10"/>
    <p:sldId id="268" r:id="rId11"/>
    <p:sldId id="27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E08E3D-120D-4806-8AE4-424D23224868}" type="datetimeFigureOut">
              <a:rPr lang="en-US" smtClean="0"/>
              <a:t>3/5/2013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DF3551-76CD-414E-89CF-C746B10600AE}" type="slidenum">
              <a:rPr lang="en-US" smtClean="0"/>
              <a:t>‹#›</a:t>
            </a:fld>
            <a:endParaRPr lang="en-US"/>
          </a:p>
        </p:txBody>
      </p:sp>
    </p:spTree>
    <p:extLst>
      <p:ext uri="{BB962C8B-B14F-4D97-AF65-F5344CB8AC3E}">
        <p14:creationId xmlns:p14="http://schemas.microsoft.com/office/powerpoint/2010/main" val="1201792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grpSp>
      <p:sp>
        <p:nvSpPr>
          <p:cNvPr id="137228"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13722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solidFill>
                <a:srgbClr val="1C1C1C"/>
              </a:solidFill>
            </a:endParaRPr>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solidFill>
                <a:srgbClr val="1C1C1C"/>
              </a:solidFill>
            </a:endParaRPr>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E23F58B0-D12C-426C-89C5-67D606C309BF}" type="slidenum">
              <a:rPr lang="en-US">
                <a:solidFill>
                  <a:srgbClr val="1C1C1C"/>
                </a:solidFill>
              </a:rPr>
              <a:pPr>
                <a:defRPr/>
              </a:pPr>
              <a:t>‹#›</a:t>
            </a:fld>
            <a:endParaRPr lang="en-US">
              <a:solidFill>
                <a:srgbClr val="1C1C1C"/>
              </a:solidFill>
            </a:endParaRPr>
          </a:p>
        </p:txBody>
      </p:sp>
    </p:spTree>
    <p:extLst>
      <p:ext uri="{BB962C8B-B14F-4D97-AF65-F5344CB8AC3E}">
        <p14:creationId xmlns:p14="http://schemas.microsoft.com/office/powerpoint/2010/main" val="2514846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B28C2005-7CDA-46DE-9D22-C5CE46E3F4B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03565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A93662D6-6D89-45EF-A07B-33545CD72F3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266569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826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145088" y="2017713"/>
            <a:ext cx="3810000" cy="4114800"/>
          </a:xfrm>
        </p:spPr>
        <p:txBody>
          <a:bodyPr/>
          <a:lstStyle/>
          <a:p>
            <a:pPr lvl="0"/>
            <a:endParaRPr lang="en-US" noProof="0" smtClean="0"/>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35DCB814-0F17-4A89-B037-0EEA1C4D239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747491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1182688" y="2017713"/>
            <a:ext cx="3810000" cy="4114800"/>
          </a:xfrm>
        </p:spPr>
        <p:txBody>
          <a:bodyPr/>
          <a:lstStyle/>
          <a:p>
            <a:pPr lvl="0"/>
            <a:endParaRPr lang="en-US" noProof="0" smtClean="0"/>
          </a:p>
        </p:txBody>
      </p:sp>
      <p:sp>
        <p:nvSpPr>
          <p:cNvPr id="4" name="Text Placeholder 3"/>
          <p:cNvSpPr>
            <a:spLocks noGrp="1"/>
          </p:cNvSpPr>
          <p:nvPr>
            <p:ph type="body" sz="half" idx="2"/>
          </p:nvPr>
        </p:nvSpPr>
        <p:spPr>
          <a:xfrm>
            <a:off x="51450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904E964A-76F6-4B04-808B-5120B6F71B7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52093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5EBAFA0A-C421-4F8B-B2C9-1E11E253604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7944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AA84951F-E487-46F7-AC4C-95575F2D40C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87299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2B7BEA89-48E1-456D-A749-36F99610480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14149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1F648074-53B2-4A9A-B47D-8A823DFB42F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50009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49F6DC1C-4596-4DD5-A2C2-5BDA473ECFA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59615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60545DDA-451A-4DF7-B855-A3564F8488B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24823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12104403-629D-4D9B-B8A9-6D4AD25A100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74266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B64FB570-EA3D-429F-B9DA-548D84ECC27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65348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194"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5"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6"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7"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8"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9"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200"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5129"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130"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6203"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pPr fontAlgn="base">
              <a:spcBef>
                <a:spcPct val="0"/>
              </a:spcBef>
              <a:spcAft>
                <a:spcPct val="0"/>
              </a:spcAft>
              <a:defRPr/>
            </a:pPr>
            <a:endParaRPr lang="en-US">
              <a:solidFill>
                <a:srgbClr val="000000"/>
              </a:solidFill>
            </a:endParaRPr>
          </a:p>
        </p:txBody>
      </p:sp>
      <p:sp>
        <p:nvSpPr>
          <p:cNvPr id="136204"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fontAlgn="base">
              <a:spcBef>
                <a:spcPct val="0"/>
              </a:spcBef>
              <a:spcAft>
                <a:spcPct val="0"/>
              </a:spcAft>
              <a:defRPr/>
            </a:pPr>
            <a:endParaRPr lang="en-US">
              <a:solidFill>
                <a:srgbClr val="000000"/>
              </a:solidFill>
            </a:endParaRPr>
          </a:p>
        </p:txBody>
      </p:sp>
      <p:sp>
        <p:nvSpPr>
          <p:cNvPr id="136205"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fontAlgn="base">
              <a:spcBef>
                <a:spcPct val="0"/>
              </a:spcBef>
              <a:spcAft>
                <a:spcPct val="0"/>
              </a:spcAft>
              <a:defRPr/>
            </a:pPr>
            <a:fld id="{80144E45-050B-4ADF-B6D0-4FCC047DFE80}"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4878563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barryms@auburn.ed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julie@auburn.ed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AU Senate Chair’s Report</a:t>
            </a:r>
            <a:endParaRPr lang="en-US" dirty="0"/>
          </a:p>
        </p:txBody>
      </p:sp>
      <p:sp>
        <p:nvSpPr>
          <p:cNvPr id="3" name="Subtitle 2"/>
          <p:cNvSpPr>
            <a:spLocks noGrp="1"/>
          </p:cNvSpPr>
          <p:nvPr>
            <p:ph type="subTitle" idx="1"/>
          </p:nvPr>
        </p:nvSpPr>
        <p:spPr/>
        <p:txBody>
          <a:bodyPr/>
          <a:lstStyle/>
          <a:p>
            <a:r>
              <a:rPr lang="en-US" dirty="0" smtClean="0"/>
              <a:t>Dr. Bill </a:t>
            </a:r>
            <a:r>
              <a:rPr lang="en-US" dirty="0" err="1" smtClean="0"/>
              <a:t>Sauser</a:t>
            </a:r>
            <a:endParaRPr lang="en-US" dirty="0" smtClean="0"/>
          </a:p>
          <a:p>
            <a:r>
              <a:rPr lang="en-US" dirty="0" smtClean="0"/>
              <a:t>March, 2013</a:t>
            </a:r>
            <a:endParaRPr lang="en-US" dirty="0"/>
          </a:p>
        </p:txBody>
      </p:sp>
    </p:spTree>
    <p:extLst>
      <p:ext uri="{BB962C8B-B14F-4D97-AF65-F5344CB8AC3E}">
        <p14:creationId xmlns:p14="http://schemas.microsoft.com/office/powerpoint/2010/main" val="20401012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Items of Information (Cont’d)</a:t>
            </a:r>
          </a:p>
        </p:txBody>
      </p:sp>
      <p:sp>
        <p:nvSpPr>
          <p:cNvPr id="3" name="Content Placeholder 2"/>
          <p:cNvSpPr>
            <a:spLocks noGrp="1"/>
          </p:cNvSpPr>
          <p:nvPr>
            <p:ph idx="1"/>
          </p:nvPr>
        </p:nvSpPr>
        <p:spPr/>
        <p:txBody>
          <a:bodyPr/>
          <a:lstStyle/>
          <a:p>
            <a:r>
              <a:rPr lang="en-US" sz="2800" dirty="0" smtClean="0"/>
              <a:t>Online </a:t>
            </a:r>
            <a:r>
              <a:rPr lang="en-US" sz="2800" dirty="0"/>
              <a:t>voting </a:t>
            </a:r>
            <a:r>
              <a:rPr lang="en-US" sz="2800" dirty="0" smtClean="0"/>
              <a:t>for faculty officers is </a:t>
            </a:r>
            <a:r>
              <a:rPr lang="en-US" sz="2800" dirty="0"/>
              <a:t>now </a:t>
            </a:r>
            <a:r>
              <a:rPr lang="en-US" sz="2800" dirty="0" smtClean="0"/>
              <a:t>open.  </a:t>
            </a:r>
            <a:r>
              <a:rPr lang="en-US" sz="2800" dirty="0"/>
              <a:t>New officers will be announced at the meeting of the General Faculty scheduled for March 19, 3:30 p.m</a:t>
            </a:r>
            <a:r>
              <a:rPr lang="en-US" sz="2800" dirty="0" smtClean="0"/>
              <a:t>., in this room.</a:t>
            </a:r>
          </a:p>
          <a:p>
            <a:pPr marL="0" indent="0">
              <a:buNone/>
            </a:pPr>
            <a:endParaRPr lang="en-US" sz="2800" dirty="0" smtClean="0"/>
          </a:p>
          <a:p>
            <a:r>
              <a:rPr lang="en-US" sz="2800" dirty="0" smtClean="0"/>
              <a:t>Also at that meeting our local AAUP chapter will be presenting an award, and Dan King will discuss with us the results of AU’s parking study.  </a:t>
            </a:r>
            <a:endParaRPr lang="en-US" sz="2800" dirty="0"/>
          </a:p>
          <a:p>
            <a:pPr marL="0" indent="0">
              <a:buNone/>
            </a:pPr>
            <a:endParaRPr lang="en-US" dirty="0" smtClean="0"/>
          </a:p>
        </p:txBody>
      </p:sp>
    </p:spTree>
    <p:extLst>
      <p:ext uri="{BB962C8B-B14F-4D97-AF65-F5344CB8AC3E}">
        <p14:creationId xmlns:p14="http://schemas.microsoft.com/office/powerpoint/2010/main" val="13355581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Items of Information (Cont’d)</a:t>
            </a:r>
          </a:p>
        </p:txBody>
      </p:sp>
      <p:sp>
        <p:nvSpPr>
          <p:cNvPr id="3" name="Content Placeholder 2"/>
          <p:cNvSpPr>
            <a:spLocks noGrp="1"/>
          </p:cNvSpPr>
          <p:nvPr>
            <p:ph idx="1"/>
          </p:nvPr>
        </p:nvSpPr>
        <p:spPr/>
        <p:txBody>
          <a:bodyPr/>
          <a:lstStyle/>
          <a:p>
            <a:endParaRPr lang="en-US" dirty="0" smtClean="0"/>
          </a:p>
          <a:p>
            <a:r>
              <a:rPr lang="en-US" dirty="0" smtClean="0"/>
              <a:t>I‘d now like to call on Dr. Mary Boudreaux, chair of the Intercollegiate Athletics Committee, to issue a special invitation to us.  </a:t>
            </a:r>
            <a:endParaRPr lang="en-US" dirty="0"/>
          </a:p>
        </p:txBody>
      </p:sp>
    </p:spTree>
    <p:extLst>
      <p:ext uri="{BB962C8B-B14F-4D97-AF65-F5344CB8AC3E}">
        <p14:creationId xmlns:p14="http://schemas.microsoft.com/office/powerpoint/2010/main" val="2215532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AU Senate Officers for 2012-13</a:t>
            </a:r>
            <a:endParaRPr lang="en-US" sz="4000" dirty="0"/>
          </a:p>
        </p:txBody>
      </p:sp>
      <p:sp>
        <p:nvSpPr>
          <p:cNvPr id="3" name="Content Placeholder 2"/>
          <p:cNvSpPr>
            <a:spLocks noGrp="1"/>
          </p:cNvSpPr>
          <p:nvPr>
            <p:ph idx="1"/>
          </p:nvPr>
        </p:nvSpPr>
        <p:spPr/>
        <p:txBody>
          <a:bodyPr/>
          <a:lstStyle/>
          <a:p>
            <a:r>
              <a:rPr lang="en-US" sz="2800" dirty="0" smtClean="0"/>
              <a:t>Immediate Past Chair—Ann Beth Presley</a:t>
            </a:r>
          </a:p>
          <a:p>
            <a:r>
              <a:rPr lang="en-US" sz="2800" dirty="0" smtClean="0"/>
              <a:t>Chair—Bill </a:t>
            </a:r>
            <a:r>
              <a:rPr lang="en-US" sz="2800" dirty="0" err="1" smtClean="0"/>
              <a:t>Sauser</a:t>
            </a:r>
            <a:endParaRPr lang="en-US" sz="2800" dirty="0" smtClean="0"/>
          </a:p>
          <a:p>
            <a:r>
              <a:rPr lang="en-US" sz="2800" dirty="0" smtClean="0"/>
              <a:t>Chair-Elect—Larry Crowley</a:t>
            </a:r>
          </a:p>
          <a:p>
            <a:r>
              <a:rPr lang="en-US" sz="2800" dirty="0" smtClean="0"/>
              <a:t>Secretary—Robin Jaffe</a:t>
            </a:r>
          </a:p>
          <a:p>
            <a:r>
              <a:rPr lang="en-US" sz="2800" dirty="0" smtClean="0"/>
              <a:t>Secretary-Elect—Judy Sheppard</a:t>
            </a:r>
          </a:p>
          <a:p>
            <a:endParaRPr lang="en-US" sz="2800" dirty="0"/>
          </a:p>
          <a:p>
            <a:r>
              <a:rPr lang="en-US" sz="2800" dirty="0" smtClean="0"/>
              <a:t>Parliamentarian—Constance Hendricks</a:t>
            </a:r>
          </a:p>
          <a:p>
            <a:r>
              <a:rPr lang="en-US" sz="2800" dirty="0" smtClean="0"/>
              <a:t>Administrative Assistant—Laura </a:t>
            </a:r>
            <a:r>
              <a:rPr lang="en-US" sz="2800" dirty="0" err="1" smtClean="0"/>
              <a:t>Kloberg</a:t>
            </a:r>
            <a:endParaRPr lang="en-US" sz="2800" dirty="0" smtClean="0"/>
          </a:p>
          <a:p>
            <a:endParaRPr lang="en-US" sz="2800" dirty="0"/>
          </a:p>
        </p:txBody>
      </p:sp>
    </p:spTree>
    <p:extLst>
      <p:ext uri="{BB962C8B-B14F-4D97-AF65-F5344CB8AC3E}">
        <p14:creationId xmlns:p14="http://schemas.microsoft.com/office/powerpoint/2010/main" val="1512496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Notes on the Agenda</a:t>
            </a:r>
            <a:endParaRPr lang="en-US" dirty="0"/>
          </a:p>
        </p:txBody>
      </p:sp>
      <p:sp>
        <p:nvSpPr>
          <p:cNvPr id="3" name="Content Placeholder 2"/>
          <p:cNvSpPr>
            <a:spLocks noGrp="1"/>
          </p:cNvSpPr>
          <p:nvPr>
            <p:ph idx="1"/>
          </p:nvPr>
        </p:nvSpPr>
        <p:spPr/>
        <p:txBody>
          <a:bodyPr/>
          <a:lstStyle/>
          <a:p>
            <a:r>
              <a:rPr lang="en-US" sz="2400" dirty="0" smtClean="0"/>
              <a:t>We are “all business” for our March and April meetings because we want to make certain important issues are dealt with before many of our faculty depart for the summer.</a:t>
            </a:r>
          </a:p>
          <a:p>
            <a:endParaRPr lang="en-US" sz="2400" dirty="0"/>
          </a:p>
          <a:p>
            <a:r>
              <a:rPr lang="en-US" sz="2400" dirty="0" smtClean="0"/>
              <a:t>We will hear today from the Calendar and Schedules Committee about proposed changes to the 2014-15 calendar, and also plans for the 2015-16 calendar.  The Steering Committee categorized this report as an “item for action” because some timely decisions are required.</a:t>
            </a:r>
            <a:endParaRPr lang="en-US" sz="2400" dirty="0"/>
          </a:p>
        </p:txBody>
      </p:sp>
    </p:spTree>
    <p:extLst>
      <p:ext uri="{BB962C8B-B14F-4D97-AF65-F5344CB8AC3E}">
        <p14:creationId xmlns:p14="http://schemas.microsoft.com/office/powerpoint/2010/main" val="2955639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Notes on the Agenda (Continued)</a:t>
            </a:r>
            <a:endParaRPr lang="en-US" dirty="0"/>
          </a:p>
        </p:txBody>
      </p:sp>
      <p:sp>
        <p:nvSpPr>
          <p:cNvPr id="3" name="Content Placeholder 2"/>
          <p:cNvSpPr>
            <a:spLocks noGrp="1"/>
          </p:cNvSpPr>
          <p:nvPr>
            <p:ph idx="1"/>
          </p:nvPr>
        </p:nvSpPr>
        <p:spPr>
          <a:xfrm>
            <a:off x="1182688" y="1905000"/>
            <a:ext cx="7772400" cy="4227513"/>
          </a:xfrm>
        </p:spPr>
        <p:txBody>
          <a:bodyPr/>
          <a:lstStyle/>
          <a:p>
            <a:endParaRPr lang="en-US" sz="2400" dirty="0" smtClean="0"/>
          </a:p>
          <a:p>
            <a:r>
              <a:rPr lang="en-US" sz="2400" dirty="0" smtClean="0"/>
              <a:t>We will also be considering Dr. Rusty Wright’s resolution from our last meeting, plus hearing a proposed resolution (under new business) from Dr. James Goldstein.</a:t>
            </a:r>
          </a:p>
          <a:p>
            <a:endParaRPr lang="en-US" sz="2400" dirty="0"/>
          </a:p>
          <a:p>
            <a:r>
              <a:rPr lang="en-US" sz="2400" dirty="0" smtClean="0"/>
              <a:t>Two constitutional amendments are being proposed as “action items pending.”  One would change the membership of the University Lectures Committee, the other would merge the Faculty Welfare and Faculty Salaries Committees.</a:t>
            </a:r>
          </a:p>
        </p:txBody>
      </p:sp>
    </p:spTree>
    <p:extLst>
      <p:ext uri="{BB962C8B-B14F-4D97-AF65-F5344CB8AC3E}">
        <p14:creationId xmlns:p14="http://schemas.microsoft.com/office/powerpoint/2010/main" val="154417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Notes on the Agenda (Continued)</a:t>
            </a:r>
          </a:p>
        </p:txBody>
      </p:sp>
      <p:sp>
        <p:nvSpPr>
          <p:cNvPr id="3" name="Content Placeholder 2"/>
          <p:cNvSpPr>
            <a:spLocks noGrp="1"/>
          </p:cNvSpPr>
          <p:nvPr>
            <p:ph idx="1"/>
          </p:nvPr>
        </p:nvSpPr>
        <p:spPr/>
        <p:txBody>
          <a:bodyPr/>
          <a:lstStyle/>
          <a:p>
            <a:r>
              <a:rPr lang="en-US" sz="2400" dirty="0" smtClean="0"/>
              <a:t>We will also hear suggested policy changes from two of our committees; these policy changes will be voted on in April.</a:t>
            </a:r>
          </a:p>
          <a:p>
            <a:endParaRPr lang="en-US" sz="2400" dirty="0"/>
          </a:p>
          <a:p>
            <a:r>
              <a:rPr lang="en-US" sz="2400" dirty="0" smtClean="0"/>
              <a:t>Also in April we will be voting on the adoption of the Phase Three faculty handbook.  That document is posted in its entirety with last month’s agenda.  Today (at midnight) is the deadline to send comments; send them to </a:t>
            </a:r>
            <a:r>
              <a:rPr lang="en-US" sz="2400" dirty="0" smtClean="0">
                <a:hlinkClick r:id="rId2"/>
              </a:rPr>
              <a:t>barryms@auburn.edu</a:t>
            </a:r>
            <a:r>
              <a:rPr lang="en-US" sz="2400" dirty="0" smtClean="0"/>
              <a:t>.  Comments will also be welcome from the floor during the April meeting.</a:t>
            </a:r>
            <a:endParaRPr lang="en-US" sz="2400" dirty="0"/>
          </a:p>
        </p:txBody>
      </p:sp>
    </p:spTree>
    <p:extLst>
      <p:ext uri="{BB962C8B-B14F-4D97-AF65-F5344CB8AC3E}">
        <p14:creationId xmlns:p14="http://schemas.microsoft.com/office/powerpoint/2010/main" val="11825416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Items of Information</a:t>
            </a:r>
            <a:endParaRPr lang="en-US" dirty="0"/>
          </a:p>
        </p:txBody>
      </p:sp>
      <p:sp>
        <p:nvSpPr>
          <p:cNvPr id="3" name="Content Placeholder 2"/>
          <p:cNvSpPr>
            <a:spLocks noGrp="1"/>
          </p:cNvSpPr>
          <p:nvPr>
            <p:ph idx="1"/>
          </p:nvPr>
        </p:nvSpPr>
        <p:spPr/>
        <p:txBody>
          <a:bodyPr/>
          <a:lstStyle/>
          <a:p>
            <a:endParaRPr lang="en-US" sz="2800" dirty="0" smtClean="0"/>
          </a:p>
          <a:p>
            <a:r>
              <a:rPr lang="en-US" sz="2800" dirty="0" smtClean="0"/>
              <a:t>Today is Jim </a:t>
            </a:r>
            <a:r>
              <a:rPr lang="en-US" sz="2800" dirty="0" err="1" smtClean="0"/>
              <a:t>Wohl’s</a:t>
            </a:r>
            <a:r>
              <a:rPr lang="en-US" sz="2800" dirty="0" smtClean="0"/>
              <a:t> last day on campus as our Ombudsperson.  A national search is underway for his replacement.  In the meantime, our interim Ombudsperson will be retired district judge Howard Bryan.  We thank the search committee for making this recommendation and Dr. </a:t>
            </a:r>
            <a:r>
              <a:rPr lang="en-US" sz="2800" dirty="0" err="1" smtClean="0"/>
              <a:t>Gogue</a:t>
            </a:r>
            <a:r>
              <a:rPr lang="en-US" sz="2800" dirty="0" smtClean="0"/>
              <a:t> for approving it.</a:t>
            </a:r>
            <a:endParaRPr lang="en-US" sz="2800" dirty="0"/>
          </a:p>
          <a:p>
            <a:pPr marL="0" indent="0">
              <a:buNone/>
            </a:pPr>
            <a:r>
              <a:rPr lang="en-US" dirty="0" smtClean="0"/>
              <a:t> </a:t>
            </a:r>
          </a:p>
        </p:txBody>
      </p:sp>
    </p:spTree>
    <p:extLst>
      <p:ext uri="{BB962C8B-B14F-4D97-AF65-F5344CB8AC3E}">
        <p14:creationId xmlns:p14="http://schemas.microsoft.com/office/powerpoint/2010/main" val="28187379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Items of Information (Cont’d)</a:t>
            </a:r>
            <a:endParaRPr lang="en-US" dirty="0"/>
          </a:p>
        </p:txBody>
      </p:sp>
      <p:sp>
        <p:nvSpPr>
          <p:cNvPr id="3" name="Content Placeholder 2"/>
          <p:cNvSpPr>
            <a:spLocks noGrp="1"/>
          </p:cNvSpPr>
          <p:nvPr>
            <p:ph idx="1"/>
          </p:nvPr>
        </p:nvSpPr>
        <p:spPr/>
        <p:txBody>
          <a:bodyPr/>
          <a:lstStyle/>
          <a:p>
            <a:endParaRPr lang="en-US" sz="2800" dirty="0" smtClean="0"/>
          </a:p>
          <a:p>
            <a:r>
              <a:rPr lang="en-US" dirty="0" smtClean="0"/>
              <a:t>Twenty-five on-campus strategic planning sessions are being held this week and the week after Spring Break.  They are fully subscribed!  If you wish to contribute an idea, contact Julie Huff at </a:t>
            </a:r>
            <a:r>
              <a:rPr lang="en-US" dirty="0" smtClean="0">
                <a:hlinkClick r:id="rId2"/>
              </a:rPr>
              <a:t>julie@auburn.edu</a:t>
            </a:r>
            <a:r>
              <a:rPr lang="en-US" dirty="0" smtClean="0"/>
              <a:t>.</a:t>
            </a:r>
          </a:p>
          <a:p>
            <a:pPr marL="0" indent="0">
              <a:buNone/>
            </a:pPr>
            <a:endParaRPr lang="en-US" dirty="0"/>
          </a:p>
        </p:txBody>
      </p:sp>
    </p:spTree>
    <p:extLst>
      <p:ext uri="{BB962C8B-B14F-4D97-AF65-F5344CB8AC3E}">
        <p14:creationId xmlns:p14="http://schemas.microsoft.com/office/powerpoint/2010/main" val="5378236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Items of Information (Cont’d)</a:t>
            </a:r>
            <a:endParaRPr lang="en-US" dirty="0"/>
          </a:p>
        </p:txBody>
      </p:sp>
      <p:sp>
        <p:nvSpPr>
          <p:cNvPr id="3" name="Content Placeholder 2"/>
          <p:cNvSpPr>
            <a:spLocks noGrp="1"/>
          </p:cNvSpPr>
          <p:nvPr>
            <p:ph idx="1"/>
          </p:nvPr>
        </p:nvSpPr>
        <p:spPr/>
        <p:txBody>
          <a:bodyPr/>
          <a:lstStyle/>
          <a:p>
            <a:r>
              <a:rPr lang="en-US" sz="2400" dirty="0" smtClean="0"/>
              <a:t>On behalf of the University, </a:t>
            </a:r>
            <a:r>
              <a:rPr lang="en-US" sz="2400" dirty="0" err="1" smtClean="0"/>
              <a:t>ContinuousHealth</a:t>
            </a:r>
            <a:r>
              <a:rPr lang="en-US" sz="2400" dirty="0" smtClean="0"/>
              <a:t> is collecting information for an eligibility audit of family benefits for dependents.  If you receive an e-mail, postcard, or packet from them, please comply with their instructions.</a:t>
            </a:r>
          </a:p>
          <a:p>
            <a:endParaRPr lang="en-US" sz="2400" dirty="0"/>
          </a:p>
          <a:p>
            <a:r>
              <a:rPr lang="en-US" sz="2400" dirty="0" smtClean="0"/>
              <a:t>Also, please get your textbook orders submitted online in a timely manner.  Requests for Summer and Fall textbooks will be coming from the bookstore shortly and will be due April 1.</a:t>
            </a:r>
          </a:p>
        </p:txBody>
      </p:sp>
    </p:spTree>
    <p:extLst>
      <p:ext uri="{BB962C8B-B14F-4D97-AF65-F5344CB8AC3E}">
        <p14:creationId xmlns:p14="http://schemas.microsoft.com/office/powerpoint/2010/main" val="378511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Items of Information (Cont’d)</a:t>
            </a:r>
            <a:endParaRPr lang="en-US" dirty="0"/>
          </a:p>
        </p:txBody>
      </p:sp>
      <p:sp>
        <p:nvSpPr>
          <p:cNvPr id="3" name="Content Placeholder 2"/>
          <p:cNvSpPr>
            <a:spLocks noGrp="1"/>
          </p:cNvSpPr>
          <p:nvPr>
            <p:ph idx="1"/>
          </p:nvPr>
        </p:nvSpPr>
        <p:spPr/>
        <p:txBody>
          <a:bodyPr/>
          <a:lstStyle/>
          <a:p>
            <a:r>
              <a:rPr lang="en-US" sz="2800" dirty="0" smtClean="0"/>
              <a:t>The AU Senate Nominating Committee, chaired by Dr. Alice Buchanan, has put forward the following nominees for faculty offices:</a:t>
            </a:r>
          </a:p>
          <a:p>
            <a:r>
              <a:rPr lang="en-US" sz="2800" dirty="0" smtClean="0"/>
              <a:t>Chair-elect		Michael </a:t>
            </a:r>
            <a:r>
              <a:rPr lang="en-US" sz="2800" dirty="0" err="1" smtClean="0"/>
              <a:t>Baginski</a:t>
            </a:r>
            <a:endParaRPr lang="en-US" sz="2800" dirty="0" smtClean="0"/>
          </a:p>
          <a:p>
            <a:pPr marL="3657600" lvl="8" indent="0">
              <a:buNone/>
            </a:pPr>
            <a:r>
              <a:rPr lang="en-US" sz="2800" dirty="0" smtClean="0"/>
              <a:t>Patricia Duffy</a:t>
            </a:r>
          </a:p>
          <a:p>
            <a:r>
              <a:rPr lang="en-US" sz="2800" dirty="0" smtClean="0"/>
              <a:t>Secretary-elect		Gisela </a:t>
            </a:r>
            <a:r>
              <a:rPr lang="en-US" sz="2800" dirty="0" err="1" smtClean="0"/>
              <a:t>Buschle</a:t>
            </a:r>
            <a:r>
              <a:rPr lang="en-US" sz="2800" dirty="0" smtClean="0"/>
              <a:t>-Diller</a:t>
            </a:r>
          </a:p>
          <a:p>
            <a:pPr marL="3657600" lvl="8" indent="0">
              <a:buNone/>
            </a:pPr>
            <a:r>
              <a:rPr lang="en-US" sz="2800" dirty="0" smtClean="0"/>
              <a:t>Margaret Flores</a:t>
            </a:r>
          </a:p>
          <a:p>
            <a:pPr marL="0" indent="0">
              <a:buNone/>
            </a:pPr>
            <a:endParaRPr lang="en-US" sz="2800" dirty="0"/>
          </a:p>
        </p:txBody>
      </p:sp>
    </p:spTree>
    <p:extLst>
      <p:ext uri="{BB962C8B-B14F-4D97-AF65-F5344CB8AC3E}">
        <p14:creationId xmlns:p14="http://schemas.microsoft.com/office/powerpoint/2010/main" val="3069215591"/>
      </p:ext>
    </p:extLst>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551</TotalTime>
  <Words>586</Words>
  <Application>Microsoft Office PowerPoint</Application>
  <PresentationFormat>On-screen Show (4:3)</PresentationFormat>
  <Paragraphs>49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Blends</vt:lpstr>
      <vt:lpstr>AU Senate Chair’s Report</vt:lpstr>
      <vt:lpstr>AU Senate Officers for 2012-13</vt:lpstr>
      <vt:lpstr>Notes on the Agenda</vt:lpstr>
      <vt:lpstr>Notes on the Agenda (Continued)</vt:lpstr>
      <vt:lpstr>Notes on the Agenda (Continued)</vt:lpstr>
      <vt:lpstr>Items of Information</vt:lpstr>
      <vt:lpstr>Items of Information (Cont’d)</vt:lpstr>
      <vt:lpstr>Items of Information (Cont’d)</vt:lpstr>
      <vt:lpstr>Items of Information (Cont’d)</vt:lpstr>
      <vt:lpstr>Items of Information (Cont’d)</vt:lpstr>
      <vt:lpstr>Items of Information (Cont’d)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Sauser</dc:creator>
  <cp:lastModifiedBy>Mohammad Ali Alamdar Yazdi</cp:lastModifiedBy>
  <cp:revision>55</cp:revision>
  <dcterms:created xsi:type="dcterms:W3CDTF">2012-08-20T19:18:31Z</dcterms:created>
  <dcterms:modified xsi:type="dcterms:W3CDTF">2013-03-05T21:17:06Z</dcterms:modified>
</cp:coreProperties>
</file>