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56" r:id="rId2"/>
    <p:sldId id="257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5B2366-2FA5-415C-ADF6-666457B2FD2A}" type="datetimeFigureOut">
              <a:rPr lang="en-US" smtClean="0"/>
              <a:t>2/3/2010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AC6913-D2B0-4B26-831B-AE6C188D47B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2FEBC-7027-4AD8-974A-C55F667C779A}" type="datetimeFigureOut">
              <a:rPr lang="en-US" smtClean="0"/>
              <a:t>2/3/2010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285B7-BF0C-4976-B864-9E05F531BC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2FEBC-7027-4AD8-974A-C55F667C779A}" type="datetimeFigureOut">
              <a:rPr lang="en-US" smtClean="0"/>
              <a:t>2/3/2010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285B7-BF0C-4976-B864-9E05F531BC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2FEBC-7027-4AD8-974A-C55F667C779A}" type="datetimeFigureOut">
              <a:rPr lang="en-US" smtClean="0"/>
              <a:t>2/3/2010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285B7-BF0C-4976-B864-9E05F531BC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2FEBC-7027-4AD8-974A-C55F667C779A}" type="datetimeFigureOut">
              <a:rPr lang="en-US" smtClean="0"/>
              <a:t>2/3/2010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285B7-BF0C-4976-B864-9E05F531BC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2FEBC-7027-4AD8-974A-C55F667C779A}" type="datetimeFigureOut">
              <a:rPr lang="en-US" smtClean="0"/>
              <a:t>2/3/2010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285B7-BF0C-4976-B864-9E05F531BC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2FEBC-7027-4AD8-974A-C55F667C779A}" type="datetimeFigureOut">
              <a:rPr lang="en-US" smtClean="0"/>
              <a:t>2/3/2010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285B7-BF0C-4976-B864-9E05F531BC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2FEBC-7027-4AD8-974A-C55F667C779A}" type="datetimeFigureOut">
              <a:rPr lang="en-US" smtClean="0"/>
              <a:t>2/3/2010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285B7-BF0C-4976-B864-9E05F531BC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2FEBC-7027-4AD8-974A-C55F667C779A}" type="datetimeFigureOut">
              <a:rPr lang="en-US" smtClean="0"/>
              <a:t>2/3/2010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285B7-BF0C-4976-B864-9E05F531BC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2FEBC-7027-4AD8-974A-C55F667C779A}" type="datetimeFigureOut">
              <a:rPr lang="en-US" smtClean="0"/>
              <a:t>2/3/2010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285B7-BF0C-4976-B864-9E05F531BC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2FEBC-7027-4AD8-974A-C55F667C779A}" type="datetimeFigureOut">
              <a:rPr lang="en-US" smtClean="0"/>
              <a:t>2/3/2010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285B7-BF0C-4976-B864-9E05F531BC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2FEBC-7027-4AD8-974A-C55F667C779A}" type="datetimeFigureOut">
              <a:rPr lang="en-US" smtClean="0"/>
              <a:t>2/3/2010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285B7-BF0C-4976-B864-9E05F531BC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B2FEBC-7027-4AD8-974A-C55F667C779A}" type="datetimeFigureOut">
              <a:rPr lang="en-US" smtClean="0"/>
              <a:t>2/3/2010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A285B7-BF0C-4976-B864-9E05F531BC1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eftpuzzle by DynamicCommunities.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762000"/>
            <a:ext cx="74676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5400" dirty="0" smtClean="0"/>
              <a:t>Progress Toward Degree Requirements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Bylaw 14.4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Putting the Eligibility Pieces Together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273050"/>
            <a:ext cx="4038600" cy="1162050"/>
          </a:xfrm>
        </p:spPr>
        <p:txBody>
          <a:bodyPr/>
          <a:lstStyle/>
          <a:p>
            <a:r>
              <a:rPr lang="en-US" dirty="0" smtClean="0"/>
              <a:t>Credit-Hour Requirements</a:t>
            </a:r>
            <a:br>
              <a:rPr lang="en-US" dirty="0" smtClean="0"/>
            </a:br>
            <a:r>
              <a:rPr lang="en-US" dirty="0" smtClean="0"/>
              <a:t>14.4.3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800600" y="304800"/>
            <a:ext cx="3657600" cy="5853113"/>
          </a:xfrm>
        </p:spPr>
        <p:txBody>
          <a:bodyPr/>
          <a:lstStyle/>
          <a:p>
            <a:r>
              <a:rPr lang="en-US" b="1" dirty="0" smtClean="0"/>
              <a:t>F</a:t>
            </a:r>
            <a:r>
              <a:rPr lang="en-US" b="1" dirty="0" smtClean="0"/>
              <a:t>irst-year</a:t>
            </a:r>
            <a:r>
              <a:rPr lang="en-US" dirty="0" smtClean="0"/>
              <a:t> </a:t>
            </a:r>
            <a:r>
              <a:rPr lang="en-US" dirty="0"/>
              <a:t>s</a:t>
            </a:r>
            <a:r>
              <a:rPr lang="en-US" dirty="0" smtClean="0"/>
              <a:t>tudent-athletes must earn </a:t>
            </a:r>
            <a:r>
              <a:rPr lang="en-US" b="1" dirty="0" smtClean="0"/>
              <a:t>24</a:t>
            </a:r>
            <a:r>
              <a:rPr lang="en-US" dirty="0" smtClean="0"/>
              <a:t> semester credits (may include summer).</a:t>
            </a:r>
          </a:p>
          <a:p>
            <a:r>
              <a:rPr lang="en-US" b="1" dirty="0" smtClean="0"/>
              <a:t>ALL </a:t>
            </a:r>
            <a:r>
              <a:rPr lang="en-US" dirty="0" smtClean="0"/>
              <a:t>student-athletes must earn </a:t>
            </a:r>
            <a:r>
              <a:rPr lang="en-US" b="1" dirty="0" smtClean="0"/>
              <a:t>18</a:t>
            </a:r>
            <a:r>
              <a:rPr lang="en-US" dirty="0" smtClean="0"/>
              <a:t> semester hours (Fall and Spring only!)</a:t>
            </a:r>
            <a:endParaRPr lang="en-US" b="1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4038600" cy="4691063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2" name="Picture 11" descr="Missing Piece of Puzzle by BlakeWilliams.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209800"/>
            <a:ext cx="38100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Six-Hour Rule</a:t>
            </a:r>
            <a:br>
              <a:rPr lang="en-US" dirty="0" smtClean="0"/>
            </a:br>
            <a:r>
              <a:rPr lang="en-US" dirty="0" smtClean="0"/>
              <a:t>14.4.3.1-(c)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ALL </a:t>
            </a:r>
            <a:r>
              <a:rPr lang="en-US" dirty="0" smtClean="0"/>
              <a:t>student-athletes must earn at least six credit hours during the preceding semester of full-time enrollment.</a:t>
            </a:r>
          </a:p>
        </p:txBody>
      </p:sp>
      <p:pic>
        <p:nvPicPr>
          <p:cNvPr id="7" name="Picture 6" descr="puzzle piece by folie_rufie.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9600" y="2971800"/>
            <a:ext cx="382905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48000" cy="1162050"/>
          </a:xfrm>
        </p:spPr>
        <p:txBody>
          <a:bodyPr/>
          <a:lstStyle/>
          <a:p>
            <a:r>
              <a:rPr lang="en-US" dirty="0" smtClean="0"/>
              <a:t>Percentage of Degree Requirements</a:t>
            </a:r>
            <a:br>
              <a:rPr lang="en-US" dirty="0" smtClean="0"/>
            </a:br>
            <a:r>
              <a:rPr lang="en-US" dirty="0" smtClean="0"/>
              <a:t>14.4.3.2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student-athlete entering his or her </a:t>
            </a:r>
            <a:r>
              <a:rPr lang="en-US" b="1" dirty="0" smtClean="0"/>
              <a:t>third year </a:t>
            </a:r>
            <a:r>
              <a:rPr lang="en-US" dirty="0" smtClean="0"/>
              <a:t>(fifth semester), must have completed </a:t>
            </a:r>
            <a:r>
              <a:rPr lang="en-US" b="1" dirty="0" smtClean="0"/>
              <a:t>40% </a:t>
            </a:r>
            <a:r>
              <a:rPr lang="en-US" dirty="0" smtClean="0"/>
              <a:t>of the declared degree program.</a:t>
            </a:r>
          </a:p>
          <a:p>
            <a:r>
              <a:rPr lang="en-US" dirty="0" smtClean="0"/>
              <a:t>A student-athlete entering his or her </a:t>
            </a:r>
            <a:r>
              <a:rPr lang="en-US" b="1" dirty="0" smtClean="0"/>
              <a:t>fourth year </a:t>
            </a:r>
            <a:r>
              <a:rPr lang="en-US" dirty="0" smtClean="0"/>
              <a:t>must have earned </a:t>
            </a:r>
            <a:r>
              <a:rPr lang="en-US" b="1" dirty="0" smtClean="0"/>
              <a:t>60%</a:t>
            </a:r>
            <a:r>
              <a:rPr lang="en-US" dirty="0" smtClean="0"/>
              <a:t>.</a:t>
            </a:r>
          </a:p>
          <a:p>
            <a:r>
              <a:rPr lang="en-US" dirty="0" smtClean="0"/>
              <a:t>A student-athlete entering his or her </a:t>
            </a:r>
            <a:r>
              <a:rPr lang="en-US" b="1" dirty="0" smtClean="0"/>
              <a:t>fifth year </a:t>
            </a:r>
            <a:r>
              <a:rPr lang="en-US" dirty="0" smtClean="0"/>
              <a:t>must have earned </a:t>
            </a:r>
            <a:r>
              <a:rPr lang="en-US" b="1" dirty="0" smtClean="0"/>
              <a:t>80%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48000" cy="4691063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8" name="Picture 7" descr="SingleBluePuzzle by DynamicCommunities.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2438400"/>
            <a:ext cx="2609850" cy="2119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GPA Requirements</a:t>
            </a:r>
            <a:br>
              <a:rPr lang="en-US" dirty="0" smtClean="0"/>
            </a:br>
            <a:r>
              <a:rPr lang="en-US" dirty="0" smtClean="0"/>
              <a:t>14.4.3.3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student-athlete entering his or her </a:t>
            </a:r>
            <a:r>
              <a:rPr lang="en-US" b="1" dirty="0" smtClean="0"/>
              <a:t>second year </a:t>
            </a:r>
            <a:r>
              <a:rPr lang="en-US" dirty="0" smtClean="0"/>
              <a:t>of enrollment must have a cumulative GPA of at least 90% of the minimum GPA required to graduate.  At Auburn, that is </a:t>
            </a:r>
            <a:r>
              <a:rPr lang="en-US" b="1" dirty="0" smtClean="0"/>
              <a:t>1.800</a:t>
            </a:r>
            <a:r>
              <a:rPr lang="en-US" dirty="0" smtClean="0"/>
              <a:t>. </a:t>
            </a:r>
          </a:p>
          <a:p>
            <a:r>
              <a:rPr lang="en-US" b="1" dirty="0" smtClean="0"/>
              <a:t>Third year </a:t>
            </a:r>
            <a:r>
              <a:rPr lang="en-US" dirty="0" smtClean="0"/>
              <a:t>= 95% (</a:t>
            </a:r>
            <a:r>
              <a:rPr lang="en-US" b="1" dirty="0" smtClean="0"/>
              <a:t>1.900</a:t>
            </a:r>
            <a:r>
              <a:rPr lang="en-US" dirty="0" smtClean="0"/>
              <a:t>).</a:t>
            </a:r>
          </a:p>
          <a:p>
            <a:r>
              <a:rPr lang="en-US" b="1" dirty="0" smtClean="0"/>
              <a:t>Fourth year and beyond </a:t>
            </a:r>
            <a:r>
              <a:rPr lang="en-US" dirty="0" smtClean="0"/>
              <a:t>= 100% or </a:t>
            </a:r>
            <a:r>
              <a:rPr lang="en-US" b="1" dirty="0" smtClean="0"/>
              <a:t>2.000</a:t>
            </a:r>
            <a:r>
              <a:rPr lang="en-US" dirty="0" smtClean="0"/>
              <a:t>.</a:t>
            </a:r>
            <a:endParaRPr lang="en-US" b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 descr="Pieces by KelcyLyn.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981200"/>
            <a:ext cx="29718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Picture Placeholder 7" descr="CB039684 by rhukill."/>
          <p:cNvPicPr>
            <a:picLocks noGrp="1"/>
          </p:cNvPicPr>
          <p:nvPr>
            <p:ph type="pic" idx="1"/>
          </p:nvPr>
        </p:nvPicPr>
        <p:blipFill>
          <a:blip r:embed="rId2" cstate="print"/>
          <a:srcRect t="12500" b="12500"/>
          <a:stretch>
            <a:fillRect/>
          </a:stretch>
        </p:blipFill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167</Words>
  <Application>Microsoft Office PowerPoint</Application>
  <PresentationFormat>On-screen Show (4:3)</PresentationFormat>
  <Paragraphs>17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Progress Toward Degree Requirements</vt:lpstr>
      <vt:lpstr>Credit-Hour Requirements 14.4.3 </vt:lpstr>
      <vt:lpstr>Six-Hour Rule 14.4.3.1-(c)</vt:lpstr>
      <vt:lpstr>Percentage of Degree Requirements 14.4.3.2</vt:lpstr>
      <vt:lpstr>GPA Requirements 14.4.3.3</vt:lpstr>
      <vt:lpstr>Questions?</vt:lpstr>
    </vt:vector>
  </TitlesOfParts>
  <Company>Auburn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Progress Toward Degree Requirements</dc:title>
  <dc:creator>Steve Lautz</dc:creator>
  <cp:lastModifiedBy>Steve Lautz</cp:lastModifiedBy>
  <cp:revision>13</cp:revision>
  <dcterms:created xsi:type="dcterms:W3CDTF">2010-02-03T19:24:22Z</dcterms:created>
  <dcterms:modified xsi:type="dcterms:W3CDTF">2010-02-03T23:44:02Z</dcterms:modified>
</cp:coreProperties>
</file>