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74" r:id="rId2"/>
    <p:sldId id="261" r:id="rId3"/>
    <p:sldId id="262" r:id="rId4"/>
    <p:sldId id="263" r:id="rId5"/>
    <p:sldId id="278" r:id="rId6"/>
    <p:sldId id="256" r:id="rId7"/>
    <p:sldId id="282" r:id="rId8"/>
    <p:sldId id="281" r:id="rId9"/>
    <p:sldId id="303" r:id="rId10"/>
    <p:sldId id="302" r:id="rId11"/>
    <p:sldId id="267" r:id="rId12"/>
    <p:sldId id="269" r:id="rId13"/>
    <p:sldId id="257" r:id="rId14"/>
    <p:sldId id="258" r:id="rId15"/>
    <p:sldId id="307" r:id="rId16"/>
    <p:sldId id="265" r:id="rId17"/>
    <p:sldId id="312" r:id="rId18"/>
    <p:sldId id="311" r:id="rId19"/>
    <p:sldId id="313" r:id="rId20"/>
    <p:sldId id="314" r:id="rId21"/>
    <p:sldId id="315" r:id="rId22"/>
    <p:sldId id="270" r:id="rId23"/>
    <p:sldId id="304" r:id="rId24"/>
    <p:sldId id="306" r:id="rId25"/>
    <p:sldId id="316" r:id="rId26"/>
    <p:sldId id="273" r:id="rId27"/>
    <p:sldId id="290" r:id="rId28"/>
    <p:sldId id="291" r:id="rId29"/>
    <p:sldId id="292" r:id="rId30"/>
    <p:sldId id="293" r:id="rId31"/>
    <p:sldId id="310" r:id="rId32"/>
    <p:sldId id="308" r:id="rId33"/>
    <p:sldId id="309" r:id="rId34"/>
    <p:sldId id="276" r:id="rId35"/>
    <p:sldId id="277" r:id="rId36"/>
    <p:sldId id="295" r:id="rId37"/>
    <p:sldId id="286" r:id="rId38"/>
    <p:sldId id="298" r:id="rId39"/>
    <p:sldId id="296" r:id="rId40"/>
    <p:sldId id="275" r:id="rId41"/>
    <p:sldId id="287"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14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2"/>
    </mc:Choice>
    <mc:Fallback>
      <c:style val="32"/>
    </mc:Fallback>
  </mc:AlternateContent>
  <c:chart>
    <c:title>
      <c:tx>
        <c:rich>
          <a:bodyPr/>
          <a:lstStyle/>
          <a:p>
            <a:pPr>
              <a:defRPr/>
            </a:pPr>
            <a:r>
              <a:rPr lang="en-US" dirty="0" smtClean="0"/>
              <a:t>Auburn</a:t>
            </a:r>
            <a:r>
              <a:rPr lang="en-US" baseline="0" dirty="0" smtClean="0"/>
              <a:t> University </a:t>
            </a:r>
            <a:r>
              <a:rPr lang="en-US" dirty="0" smtClean="0"/>
              <a:t>GSR Historical  Trends</a:t>
            </a:r>
          </a:p>
          <a:p>
            <a:pPr>
              <a:defRPr/>
            </a:pPr>
            <a:r>
              <a:rPr lang="en-US" dirty="0" smtClean="0"/>
              <a:t>2012 = 2002</a:t>
            </a:r>
            <a:r>
              <a:rPr lang="en-US" baseline="0" dirty="0" smtClean="0"/>
              <a:t> to 2005 cohort</a:t>
            </a:r>
            <a:endParaRPr lang="en-US" dirty="0"/>
          </a:p>
        </c:rich>
      </c:tx>
      <c:layout/>
      <c:overlay val="0"/>
    </c:title>
    <c:autoTitleDeleted val="0"/>
    <c:plotArea>
      <c:layout/>
      <c:barChart>
        <c:barDir val="col"/>
        <c:grouping val="clustered"/>
        <c:varyColors val="0"/>
        <c:ser>
          <c:idx val="0"/>
          <c:order val="0"/>
          <c:tx>
            <c:strRef>
              <c:f>'[Chart in Microsoft PowerPoint]Sheet1'!$A$2</c:f>
              <c:strCache>
                <c:ptCount val="1"/>
                <c:pt idx="0">
                  <c:v>Graduation Success</c:v>
                </c:pt>
              </c:strCache>
            </c:strRef>
          </c:tx>
          <c:invertIfNegative val="0"/>
          <c:cat>
            <c:numRef>
              <c:f>'[Chart in Microsoft PowerPoint]Sheet1'!$B$1:$I$1</c:f>
              <c:numCache>
                <c:formatCode>General</c:formatCode>
                <c:ptCount val="8"/>
                <c:pt idx="0">
                  <c:v>2005</c:v>
                </c:pt>
                <c:pt idx="1">
                  <c:v>2006</c:v>
                </c:pt>
                <c:pt idx="2">
                  <c:v>2007</c:v>
                </c:pt>
                <c:pt idx="3">
                  <c:v>2008</c:v>
                </c:pt>
                <c:pt idx="4">
                  <c:v>2009</c:v>
                </c:pt>
                <c:pt idx="5">
                  <c:v>2010</c:v>
                </c:pt>
                <c:pt idx="6">
                  <c:v>2011</c:v>
                </c:pt>
                <c:pt idx="7">
                  <c:v>2012</c:v>
                </c:pt>
              </c:numCache>
            </c:numRef>
          </c:cat>
          <c:val>
            <c:numRef>
              <c:f>'[Chart in Microsoft PowerPoint]Sheet1'!$B$2:$I$2</c:f>
              <c:numCache>
                <c:formatCode>General</c:formatCode>
                <c:ptCount val="8"/>
                <c:pt idx="0">
                  <c:v>0.72</c:v>
                </c:pt>
                <c:pt idx="1">
                  <c:v>0.74</c:v>
                </c:pt>
                <c:pt idx="2">
                  <c:v>0.75</c:v>
                </c:pt>
                <c:pt idx="3">
                  <c:v>0.77</c:v>
                </c:pt>
                <c:pt idx="4">
                  <c:v>0.78</c:v>
                </c:pt>
                <c:pt idx="5">
                  <c:v>0.77</c:v>
                </c:pt>
                <c:pt idx="6">
                  <c:v>0.76</c:v>
                </c:pt>
                <c:pt idx="7">
                  <c:v>0.74</c:v>
                </c:pt>
              </c:numCache>
            </c:numRef>
          </c:val>
        </c:ser>
        <c:dLbls>
          <c:showLegendKey val="0"/>
          <c:showVal val="1"/>
          <c:showCatName val="0"/>
          <c:showSerName val="0"/>
          <c:showPercent val="0"/>
          <c:showBubbleSize val="0"/>
        </c:dLbls>
        <c:gapWidth val="150"/>
        <c:overlap val="-25"/>
        <c:axId val="155665152"/>
        <c:axId val="155666688"/>
      </c:barChart>
      <c:catAx>
        <c:axId val="155665152"/>
        <c:scaling>
          <c:orientation val="minMax"/>
        </c:scaling>
        <c:delete val="0"/>
        <c:axPos val="b"/>
        <c:numFmt formatCode="General" sourceLinked="1"/>
        <c:majorTickMark val="none"/>
        <c:minorTickMark val="none"/>
        <c:tickLblPos val="nextTo"/>
        <c:crossAx val="155666688"/>
        <c:crosses val="autoZero"/>
        <c:auto val="1"/>
        <c:lblAlgn val="ctr"/>
        <c:lblOffset val="100"/>
        <c:noMultiLvlLbl val="0"/>
      </c:catAx>
      <c:valAx>
        <c:axId val="155666688"/>
        <c:scaling>
          <c:orientation val="minMax"/>
        </c:scaling>
        <c:delete val="1"/>
        <c:axPos val="l"/>
        <c:numFmt formatCode="General" sourceLinked="1"/>
        <c:majorTickMark val="none"/>
        <c:minorTickMark val="none"/>
        <c:tickLblPos val="nextTo"/>
        <c:crossAx val="15566515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2"/>
    </mc:Choice>
    <mc:Fallback>
      <c:style val="32"/>
    </mc:Fallback>
  </mc:AlternateContent>
  <c:chart>
    <c:title>
      <c:tx>
        <c:rich>
          <a:bodyPr/>
          <a:lstStyle/>
          <a:p>
            <a:pPr>
              <a:defRPr/>
            </a:pPr>
            <a:r>
              <a:rPr lang="en-US" sz="2400" b="1" i="0" baseline="0" dirty="0" smtClean="0">
                <a:solidFill>
                  <a:schemeClr val="tx1"/>
                </a:solidFill>
                <a:effectLst/>
              </a:rPr>
              <a:t>2012 Average GSR Rate (%) of Last 4 Cohorts</a:t>
            </a:r>
            <a:br>
              <a:rPr lang="en-US" sz="2400" b="1" i="0" baseline="0" dirty="0" smtClean="0">
                <a:solidFill>
                  <a:schemeClr val="tx1"/>
                </a:solidFill>
                <a:effectLst/>
              </a:rPr>
            </a:br>
            <a:r>
              <a:rPr lang="en-US" sz="2400" b="1" i="0" baseline="0" dirty="0" smtClean="0">
                <a:solidFill>
                  <a:schemeClr val="tx1"/>
                </a:solidFill>
                <a:effectLst/>
              </a:rPr>
              <a:t>Division I and SEC Student-Athletes</a:t>
            </a:r>
            <a:endParaRPr lang="en-US" sz="2800" dirty="0">
              <a:solidFill>
                <a:schemeClr val="tx1"/>
              </a:solidFill>
              <a:effectLst/>
            </a:endParaRPr>
          </a:p>
        </c:rich>
      </c:tx>
      <c:layout/>
      <c:overlay val="0"/>
    </c:title>
    <c:autoTitleDeleted val="0"/>
    <c:plotArea>
      <c:layout/>
      <c:barChart>
        <c:barDir val="col"/>
        <c:grouping val="clustered"/>
        <c:varyColors val="0"/>
        <c:ser>
          <c:idx val="0"/>
          <c:order val="0"/>
          <c:tx>
            <c:strRef>
              <c:f>'[Chart in Microsoft PowerPoint]Sheet1'!$A$2</c:f>
              <c:strCache>
                <c:ptCount val="1"/>
                <c:pt idx="0">
                  <c:v>%</c:v>
                </c:pt>
              </c:strCache>
            </c:strRef>
          </c:tx>
          <c:invertIfNegative val="0"/>
          <c:cat>
            <c:strRef>
              <c:f>'[Chart in Microsoft PowerPoint]Sheet1'!$B$1:$P$1</c:f>
              <c:strCache>
                <c:ptCount val="15"/>
                <c:pt idx="0">
                  <c:v>DIV I</c:v>
                </c:pt>
                <c:pt idx="1">
                  <c:v>UF</c:v>
                </c:pt>
                <c:pt idx="2">
                  <c:v>VAN</c:v>
                </c:pt>
                <c:pt idx="3">
                  <c:v>UA</c:v>
                </c:pt>
                <c:pt idx="4">
                  <c:v>MSU</c:v>
                </c:pt>
                <c:pt idx="5">
                  <c:v>AU</c:v>
                </c:pt>
                <c:pt idx="6">
                  <c:v>UM</c:v>
                </c:pt>
                <c:pt idx="7">
                  <c:v>UT</c:v>
                </c:pt>
                <c:pt idx="8">
                  <c:v>UGA</c:v>
                </c:pt>
                <c:pt idx="9">
                  <c:v>USC</c:v>
                </c:pt>
                <c:pt idx="10">
                  <c:v>UK</c:v>
                </c:pt>
                <c:pt idx="11">
                  <c:v>LSU</c:v>
                </c:pt>
                <c:pt idx="12">
                  <c:v>ARK</c:v>
                </c:pt>
                <c:pt idx="13">
                  <c:v>TEX AM</c:v>
                </c:pt>
                <c:pt idx="14">
                  <c:v>MIZZ</c:v>
                </c:pt>
              </c:strCache>
            </c:strRef>
          </c:cat>
          <c:val>
            <c:numRef>
              <c:f>'[Chart in Microsoft PowerPoint]Sheet1'!$B$2:$P$2</c:f>
              <c:numCache>
                <c:formatCode>General</c:formatCode>
                <c:ptCount val="15"/>
                <c:pt idx="0">
                  <c:v>81</c:v>
                </c:pt>
                <c:pt idx="1">
                  <c:v>82</c:v>
                </c:pt>
                <c:pt idx="2">
                  <c:v>91</c:v>
                </c:pt>
                <c:pt idx="3">
                  <c:v>85</c:v>
                </c:pt>
                <c:pt idx="4">
                  <c:v>80</c:v>
                </c:pt>
                <c:pt idx="5">
                  <c:v>74</c:v>
                </c:pt>
                <c:pt idx="6">
                  <c:v>76</c:v>
                </c:pt>
                <c:pt idx="7">
                  <c:v>73</c:v>
                </c:pt>
                <c:pt idx="8">
                  <c:v>81</c:v>
                </c:pt>
                <c:pt idx="9">
                  <c:v>78</c:v>
                </c:pt>
                <c:pt idx="10">
                  <c:v>79</c:v>
                </c:pt>
                <c:pt idx="11">
                  <c:v>80</c:v>
                </c:pt>
                <c:pt idx="12">
                  <c:v>72</c:v>
                </c:pt>
                <c:pt idx="13">
                  <c:v>74</c:v>
                </c:pt>
                <c:pt idx="14">
                  <c:v>84</c:v>
                </c:pt>
              </c:numCache>
            </c:numRef>
          </c:val>
        </c:ser>
        <c:ser>
          <c:idx val="1"/>
          <c:order val="1"/>
          <c:tx>
            <c:strRef>
              <c:f>'[Chart in Microsoft PowerPoint]Sheet1'!$A$3</c:f>
              <c:strCache>
                <c:ptCount val="1"/>
              </c:strCache>
            </c:strRef>
          </c:tx>
          <c:invertIfNegative val="0"/>
          <c:cat>
            <c:strRef>
              <c:f>'[Chart in Microsoft PowerPoint]Sheet1'!$B$1:$P$1</c:f>
              <c:strCache>
                <c:ptCount val="15"/>
                <c:pt idx="0">
                  <c:v>DIV I</c:v>
                </c:pt>
                <c:pt idx="1">
                  <c:v>UF</c:v>
                </c:pt>
                <c:pt idx="2">
                  <c:v>VAN</c:v>
                </c:pt>
                <c:pt idx="3">
                  <c:v>UA</c:v>
                </c:pt>
                <c:pt idx="4">
                  <c:v>MSU</c:v>
                </c:pt>
                <c:pt idx="5">
                  <c:v>AU</c:v>
                </c:pt>
                <c:pt idx="6">
                  <c:v>UM</c:v>
                </c:pt>
                <c:pt idx="7">
                  <c:v>UT</c:v>
                </c:pt>
                <c:pt idx="8">
                  <c:v>UGA</c:v>
                </c:pt>
                <c:pt idx="9">
                  <c:v>USC</c:v>
                </c:pt>
                <c:pt idx="10">
                  <c:v>UK</c:v>
                </c:pt>
                <c:pt idx="11">
                  <c:v>LSU</c:v>
                </c:pt>
                <c:pt idx="12">
                  <c:v>ARK</c:v>
                </c:pt>
                <c:pt idx="13">
                  <c:v>TEX AM</c:v>
                </c:pt>
                <c:pt idx="14">
                  <c:v>MIZZ</c:v>
                </c:pt>
              </c:strCache>
            </c:strRef>
          </c:cat>
          <c:val>
            <c:numRef>
              <c:f>'[Chart in Microsoft PowerPoint]Sheet1'!$B$3:$P$3</c:f>
              <c:numCache>
                <c:formatCode>General</c:formatCode>
                <c:ptCount val="15"/>
              </c:numCache>
            </c:numRef>
          </c:val>
        </c:ser>
        <c:dLbls>
          <c:showLegendKey val="0"/>
          <c:showVal val="1"/>
          <c:showCatName val="0"/>
          <c:showSerName val="0"/>
          <c:showPercent val="0"/>
          <c:showBubbleSize val="0"/>
        </c:dLbls>
        <c:gapWidth val="150"/>
        <c:axId val="87799296"/>
        <c:axId val="87800832"/>
      </c:barChart>
      <c:catAx>
        <c:axId val="87799296"/>
        <c:scaling>
          <c:orientation val="minMax"/>
        </c:scaling>
        <c:delete val="0"/>
        <c:axPos val="b"/>
        <c:majorTickMark val="none"/>
        <c:minorTickMark val="none"/>
        <c:tickLblPos val="nextTo"/>
        <c:crossAx val="87800832"/>
        <c:crosses val="autoZero"/>
        <c:auto val="1"/>
        <c:lblAlgn val="ctr"/>
        <c:lblOffset val="100"/>
        <c:noMultiLvlLbl val="0"/>
      </c:catAx>
      <c:valAx>
        <c:axId val="87800832"/>
        <c:scaling>
          <c:orientation val="minMax"/>
        </c:scaling>
        <c:delete val="1"/>
        <c:axPos val="l"/>
        <c:numFmt formatCode="General" sourceLinked="1"/>
        <c:majorTickMark val="none"/>
        <c:minorTickMark val="none"/>
        <c:tickLblPos val="nextTo"/>
        <c:crossAx val="877992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29ADE-F73C-4AB7-BC7B-CE6FB617623B}" type="datetimeFigureOut">
              <a:rPr lang="en-US" smtClean="0"/>
              <a:t>5/6/2013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075437-FBA1-40DB-87E0-4F53BA8208D9}" type="slidenum">
              <a:rPr lang="en-US" smtClean="0"/>
              <a:t>‹#›</a:t>
            </a:fld>
            <a:endParaRPr lang="en-US"/>
          </a:p>
        </p:txBody>
      </p:sp>
    </p:spTree>
    <p:extLst>
      <p:ext uri="{BB962C8B-B14F-4D97-AF65-F5344CB8AC3E}">
        <p14:creationId xmlns:p14="http://schemas.microsoft.com/office/powerpoint/2010/main" val="1582760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075437-FBA1-40DB-87E0-4F53BA8208D9}" type="slidenum">
              <a:rPr lang="en-US" smtClean="0"/>
              <a:t>13</a:t>
            </a:fld>
            <a:endParaRPr lang="en-US"/>
          </a:p>
        </p:txBody>
      </p:sp>
    </p:spTree>
    <p:extLst>
      <p:ext uri="{BB962C8B-B14F-4D97-AF65-F5344CB8AC3E}">
        <p14:creationId xmlns:p14="http://schemas.microsoft.com/office/powerpoint/2010/main" val="1231377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7E5D4-2E89-471F-9FFB-5A397BC9C7E8}" type="datetimeFigureOut">
              <a:rPr lang="en-US" smtClean="0"/>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42A18-CA8C-45FB-9138-2B78CB0C71C4}" type="slidenum">
              <a:rPr lang="en-US" smtClean="0"/>
              <a:t>‹#›</a:t>
            </a:fld>
            <a:endParaRPr lang="en-US"/>
          </a:p>
        </p:txBody>
      </p:sp>
    </p:spTree>
    <p:extLst>
      <p:ext uri="{BB962C8B-B14F-4D97-AF65-F5344CB8AC3E}">
        <p14:creationId xmlns:p14="http://schemas.microsoft.com/office/powerpoint/2010/main" val="2932685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37E5D4-2E89-471F-9FFB-5A397BC9C7E8}" type="datetimeFigureOut">
              <a:rPr lang="en-US" smtClean="0"/>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42A18-CA8C-45FB-9138-2B78CB0C71C4}" type="slidenum">
              <a:rPr lang="en-US" smtClean="0"/>
              <a:t>‹#›</a:t>
            </a:fld>
            <a:endParaRPr lang="en-US"/>
          </a:p>
        </p:txBody>
      </p:sp>
    </p:spTree>
    <p:extLst>
      <p:ext uri="{BB962C8B-B14F-4D97-AF65-F5344CB8AC3E}">
        <p14:creationId xmlns:p14="http://schemas.microsoft.com/office/powerpoint/2010/main" val="1626423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37E5D4-2E89-471F-9FFB-5A397BC9C7E8}" type="datetimeFigureOut">
              <a:rPr lang="en-US" smtClean="0"/>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42A18-CA8C-45FB-9138-2B78CB0C71C4}" type="slidenum">
              <a:rPr lang="en-US" smtClean="0"/>
              <a:t>‹#›</a:t>
            </a:fld>
            <a:endParaRPr lang="en-US"/>
          </a:p>
        </p:txBody>
      </p:sp>
    </p:spTree>
    <p:extLst>
      <p:ext uri="{BB962C8B-B14F-4D97-AF65-F5344CB8AC3E}">
        <p14:creationId xmlns:p14="http://schemas.microsoft.com/office/powerpoint/2010/main" val="42312649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22D7C4-9157-4574-997B-3707CB2CE7F0}" type="slidenum">
              <a:rPr lang="en-US"/>
              <a:pPr>
                <a:defRPr/>
              </a:pPr>
              <a:t>‹#›</a:t>
            </a:fld>
            <a:endParaRPr lang="en-US"/>
          </a:p>
        </p:txBody>
      </p:sp>
    </p:spTree>
    <p:extLst>
      <p:ext uri="{BB962C8B-B14F-4D97-AF65-F5344CB8AC3E}">
        <p14:creationId xmlns:p14="http://schemas.microsoft.com/office/powerpoint/2010/main" val="389536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37E5D4-2E89-471F-9FFB-5A397BC9C7E8}" type="datetimeFigureOut">
              <a:rPr lang="en-US" smtClean="0"/>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42A18-CA8C-45FB-9138-2B78CB0C71C4}" type="slidenum">
              <a:rPr lang="en-US" smtClean="0"/>
              <a:t>‹#›</a:t>
            </a:fld>
            <a:endParaRPr lang="en-US"/>
          </a:p>
        </p:txBody>
      </p:sp>
    </p:spTree>
    <p:extLst>
      <p:ext uri="{BB962C8B-B14F-4D97-AF65-F5344CB8AC3E}">
        <p14:creationId xmlns:p14="http://schemas.microsoft.com/office/powerpoint/2010/main" val="714845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37E5D4-2E89-471F-9FFB-5A397BC9C7E8}" type="datetimeFigureOut">
              <a:rPr lang="en-US" smtClean="0"/>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42A18-CA8C-45FB-9138-2B78CB0C71C4}" type="slidenum">
              <a:rPr lang="en-US" smtClean="0"/>
              <a:t>‹#›</a:t>
            </a:fld>
            <a:endParaRPr lang="en-US"/>
          </a:p>
        </p:txBody>
      </p:sp>
    </p:spTree>
    <p:extLst>
      <p:ext uri="{BB962C8B-B14F-4D97-AF65-F5344CB8AC3E}">
        <p14:creationId xmlns:p14="http://schemas.microsoft.com/office/powerpoint/2010/main" val="1109180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37E5D4-2E89-471F-9FFB-5A397BC9C7E8}" type="datetimeFigureOut">
              <a:rPr lang="en-US" smtClean="0"/>
              <a:t>5/6/2013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242A18-CA8C-45FB-9138-2B78CB0C71C4}" type="slidenum">
              <a:rPr lang="en-US" smtClean="0"/>
              <a:t>‹#›</a:t>
            </a:fld>
            <a:endParaRPr lang="en-US"/>
          </a:p>
        </p:txBody>
      </p:sp>
    </p:spTree>
    <p:extLst>
      <p:ext uri="{BB962C8B-B14F-4D97-AF65-F5344CB8AC3E}">
        <p14:creationId xmlns:p14="http://schemas.microsoft.com/office/powerpoint/2010/main" val="612997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37E5D4-2E89-471F-9FFB-5A397BC9C7E8}" type="datetimeFigureOut">
              <a:rPr lang="en-US" smtClean="0"/>
              <a:t>5/6/2013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242A18-CA8C-45FB-9138-2B78CB0C71C4}" type="slidenum">
              <a:rPr lang="en-US" smtClean="0"/>
              <a:t>‹#›</a:t>
            </a:fld>
            <a:endParaRPr lang="en-US"/>
          </a:p>
        </p:txBody>
      </p:sp>
    </p:spTree>
    <p:extLst>
      <p:ext uri="{BB962C8B-B14F-4D97-AF65-F5344CB8AC3E}">
        <p14:creationId xmlns:p14="http://schemas.microsoft.com/office/powerpoint/2010/main" val="1983703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37E5D4-2E89-471F-9FFB-5A397BC9C7E8}" type="datetimeFigureOut">
              <a:rPr lang="en-US" smtClean="0"/>
              <a:t>5/6/2013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242A18-CA8C-45FB-9138-2B78CB0C71C4}" type="slidenum">
              <a:rPr lang="en-US" smtClean="0"/>
              <a:t>‹#›</a:t>
            </a:fld>
            <a:endParaRPr lang="en-US"/>
          </a:p>
        </p:txBody>
      </p:sp>
    </p:spTree>
    <p:extLst>
      <p:ext uri="{BB962C8B-B14F-4D97-AF65-F5344CB8AC3E}">
        <p14:creationId xmlns:p14="http://schemas.microsoft.com/office/powerpoint/2010/main" val="2384315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37E5D4-2E89-471F-9FFB-5A397BC9C7E8}" type="datetimeFigureOut">
              <a:rPr lang="en-US" smtClean="0"/>
              <a:t>5/6/2013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242A18-CA8C-45FB-9138-2B78CB0C71C4}" type="slidenum">
              <a:rPr lang="en-US" smtClean="0"/>
              <a:t>‹#›</a:t>
            </a:fld>
            <a:endParaRPr lang="en-US"/>
          </a:p>
        </p:txBody>
      </p:sp>
    </p:spTree>
    <p:extLst>
      <p:ext uri="{BB962C8B-B14F-4D97-AF65-F5344CB8AC3E}">
        <p14:creationId xmlns:p14="http://schemas.microsoft.com/office/powerpoint/2010/main" val="1991626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37E5D4-2E89-471F-9FFB-5A397BC9C7E8}" type="datetimeFigureOut">
              <a:rPr lang="en-US" smtClean="0"/>
              <a:t>5/6/2013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242A18-CA8C-45FB-9138-2B78CB0C71C4}" type="slidenum">
              <a:rPr lang="en-US" smtClean="0"/>
              <a:t>‹#›</a:t>
            </a:fld>
            <a:endParaRPr lang="en-US"/>
          </a:p>
        </p:txBody>
      </p:sp>
    </p:spTree>
    <p:extLst>
      <p:ext uri="{BB962C8B-B14F-4D97-AF65-F5344CB8AC3E}">
        <p14:creationId xmlns:p14="http://schemas.microsoft.com/office/powerpoint/2010/main" val="3982777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37E5D4-2E89-471F-9FFB-5A397BC9C7E8}" type="datetimeFigureOut">
              <a:rPr lang="en-US" smtClean="0"/>
              <a:t>5/6/2013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242A18-CA8C-45FB-9138-2B78CB0C71C4}" type="slidenum">
              <a:rPr lang="en-US" smtClean="0"/>
              <a:t>‹#›</a:t>
            </a:fld>
            <a:endParaRPr lang="en-US"/>
          </a:p>
        </p:txBody>
      </p:sp>
    </p:spTree>
    <p:extLst>
      <p:ext uri="{BB962C8B-B14F-4D97-AF65-F5344CB8AC3E}">
        <p14:creationId xmlns:p14="http://schemas.microsoft.com/office/powerpoint/2010/main" val="3218439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7E5D4-2E89-471F-9FFB-5A397BC9C7E8}" type="datetimeFigureOut">
              <a:rPr lang="en-US" smtClean="0"/>
              <a:t>5/6/2013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242A18-CA8C-45FB-9138-2B78CB0C71C4}" type="slidenum">
              <a:rPr lang="en-US" smtClean="0"/>
              <a:t>‹#›</a:t>
            </a:fld>
            <a:endParaRPr lang="en-US"/>
          </a:p>
        </p:txBody>
      </p:sp>
    </p:spTree>
    <p:extLst>
      <p:ext uri="{BB962C8B-B14F-4D97-AF65-F5344CB8AC3E}">
        <p14:creationId xmlns:p14="http://schemas.microsoft.com/office/powerpoint/2010/main" val="69052405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2400"/>
            <a:ext cx="7907998" cy="1569660"/>
          </a:xfrm>
          <a:prstGeom prst="rect">
            <a:avLst/>
          </a:prstGeom>
          <a:noFill/>
        </p:spPr>
        <p:txBody>
          <a:bodyPr wrap="none" rtlCol="0">
            <a:spAutoFit/>
          </a:bodyPr>
          <a:lstStyle/>
          <a:p>
            <a:pPr algn="ctr"/>
            <a:r>
              <a:rPr lang="en-US" sz="2400" b="1" dirty="0" smtClean="0"/>
              <a:t>Report from the Committee on Intercollegiate Athletics (CIA)</a:t>
            </a:r>
          </a:p>
          <a:p>
            <a:pPr algn="ctr"/>
            <a:r>
              <a:rPr lang="en-US" sz="2400" b="1" dirty="0" smtClean="0"/>
              <a:t>Mary K Boudreaux, DVM, PhD</a:t>
            </a:r>
          </a:p>
          <a:p>
            <a:pPr algn="ctr"/>
            <a:r>
              <a:rPr lang="en-US" sz="2400" b="1" dirty="0" smtClean="0"/>
              <a:t>Faculty Athletics Representative</a:t>
            </a:r>
          </a:p>
          <a:p>
            <a:pPr algn="ctr"/>
            <a:r>
              <a:rPr lang="en-US" sz="2400" b="1" dirty="0" smtClean="0"/>
              <a:t>May 7, 2013</a:t>
            </a:r>
            <a:endParaRPr lang="en-US" sz="2400" b="1" dirty="0"/>
          </a:p>
        </p:txBody>
      </p:sp>
      <p:sp>
        <p:nvSpPr>
          <p:cNvPr id="5" name="TextBox 4"/>
          <p:cNvSpPr txBox="1"/>
          <p:nvPr/>
        </p:nvSpPr>
        <p:spPr>
          <a:xfrm>
            <a:off x="233218" y="1730206"/>
            <a:ext cx="8522846" cy="5816977"/>
          </a:xfrm>
          <a:prstGeom prst="rect">
            <a:avLst/>
          </a:prstGeom>
          <a:noFill/>
        </p:spPr>
        <p:txBody>
          <a:bodyPr wrap="none" rtlCol="0">
            <a:spAutoFit/>
          </a:bodyPr>
          <a:lstStyle/>
          <a:p>
            <a:r>
              <a:rPr lang="en-US" sz="2400" dirty="0" smtClean="0"/>
              <a:t>CIA – Charge, Composition, Subcommittees</a:t>
            </a:r>
          </a:p>
          <a:p>
            <a:r>
              <a:rPr lang="en-US" sz="2400" dirty="0" smtClean="0"/>
              <a:t>Student Athlete Eligibility – Progress Towards Degree requirements</a:t>
            </a:r>
          </a:p>
          <a:p>
            <a:r>
              <a:rPr lang="en-US" sz="2400" dirty="0" smtClean="0"/>
              <a:t>Graduation Success Rate (GSR) – data released in Fall 2012</a:t>
            </a:r>
          </a:p>
          <a:p>
            <a:r>
              <a:rPr lang="en-US" sz="2400" dirty="0" smtClean="0"/>
              <a:t>Academic Progress Rate (APR) – data released in Spring 2012</a:t>
            </a:r>
          </a:p>
          <a:p>
            <a:r>
              <a:rPr lang="en-US" sz="2400" dirty="0" smtClean="0"/>
              <a:t>Title IX Compliance</a:t>
            </a:r>
          </a:p>
          <a:p>
            <a:r>
              <a:rPr lang="en-US" sz="2400" dirty="0" smtClean="0"/>
              <a:t>Accolades – Rhodes Scholars, </a:t>
            </a:r>
            <a:r>
              <a:rPr lang="en-US" sz="2400" dirty="0"/>
              <a:t>NCAA Postgraduate Scholarships </a:t>
            </a:r>
            <a:endParaRPr lang="en-US" sz="2400" dirty="0" smtClean="0"/>
          </a:p>
          <a:p>
            <a:r>
              <a:rPr lang="en-US" sz="2400" dirty="0"/>
              <a:t>	 </a:t>
            </a:r>
            <a:r>
              <a:rPr lang="en-US" sz="2400" dirty="0" smtClean="0"/>
              <a:t>        President’s Awards</a:t>
            </a:r>
            <a:r>
              <a:rPr lang="en-US" sz="2400" dirty="0"/>
              <a:t>	</a:t>
            </a:r>
            <a:endParaRPr lang="en-US" sz="2400" dirty="0" smtClean="0"/>
          </a:p>
          <a:p>
            <a:r>
              <a:rPr lang="en-US" sz="2400" dirty="0"/>
              <a:t>	 </a:t>
            </a:r>
            <a:r>
              <a:rPr lang="en-US" sz="2400" dirty="0" smtClean="0"/>
              <a:t>        SEC Academic Honor Roll </a:t>
            </a:r>
          </a:p>
          <a:p>
            <a:r>
              <a:rPr lang="en-US" sz="2400" dirty="0" smtClean="0"/>
              <a:t>	         H. Boyd McWhorter Academic Awards</a:t>
            </a:r>
          </a:p>
          <a:p>
            <a:r>
              <a:rPr lang="en-US" sz="2400" dirty="0"/>
              <a:t>	</a:t>
            </a:r>
            <a:r>
              <a:rPr lang="en-US" sz="2400" dirty="0" smtClean="0"/>
              <a:t>         Brad Davis Community Service Awards</a:t>
            </a:r>
          </a:p>
          <a:p>
            <a:r>
              <a:rPr lang="en-US" sz="2400" dirty="0" smtClean="0"/>
              <a:t>Auburn University Student Athletes 2012 Statistics</a:t>
            </a:r>
          </a:p>
          <a:p>
            <a:r>
              <a:rPr lang="en-US" sz="2400" dirty="0" smtClean="0"/>
              <a:t>CIA new web-link; Seminar series</a:t>
            </a:r>
          </a:p>
          <a:p>
            <a:r>
              <a:rPr lang="en-US" sz="2400" dirty="0" smtClean="0"/>
              <a:t>SEC FAR members</a:t>
            </a:r>
          </a:p>
          <a:p>
            <a:endParaRPr lang="en-US" sz="2400" dirty="0" smtClean="0"/>
          </a:p>
          <a:p>
            <a:endParaRPr lang="en-US" dirty="0" smtClean="0"/>
          </a:p>
          <a:p>
            <a:endParaRPr lang="en-US" dirty="0"/>
          </a:p>
        </p:txBody>
      </p:sp>
      <p:sp>
        <p:nvSpPr>
          <p:cNvPr id="6" name="TextBox 5"/>
          <p:cNvSpPr txBox="1"/>
          <p:nvPr/>
        </p:nvSpPr>
        <p:spPr>
          <a:xfrm>
            <a:off x="5454645" y="6186196"/>
            <a:ext cx="2681953" cy="584775"/>
          </a:xfrm>
          <a:prstGeom prst="rect">
            <a:avLst/>
          </a:prstGeom>
          <a:noFill/>
        </p:spPr>
        <p:txBody>
          <a:bodyPr wrap="none" rtlCol="0">
            <a:spAutoFit/>
          </a:bodyPr>
          <a:lstStyle/>
          <a:p>
            <a:r>
              <a:rPr lang="en-US" sz="3200" b="1" dirty="0" smtClean="0">
                <a:solidFill>
                  <a:schemeClr val="accent6"/>
                </a:solidFill>
              </a:rPr>
              <a:t>Visit NCAA.org</a:t>
            </a:r>
            <a:endParaRPr lang="en-US" sz="3200" b="1" dirty="0">
              <a:solidFill>
                <a:schemeClr val="accent6"/>
              </a:solidFill>
            </a:endParaRPr>
          </a:p>
        </p:txBody>
      </p:sp>
    </p:spTree>
    <p:extLst>
      <p:ext uri="{BB962C8B-B14F-4D97-AF65-F5344CB8AC3E}">
        <p14:creationId xmlns:p14="http://schemas.microsoft.com/office/powerpoint/2010/main" val="2064885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853042117"/>
              </p:ext>
            </p:extLst>
          </p:nvPr>
        </p:nvGraphicFramePr>
        <p:xfrm>
          <a:off x="304800" y="152400"/>
          <a:ext cx="838200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296841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990" y="304798"/>
            <a:ext cx="8439939" cy="461665"/>
          </a:xfrm>
          <a:prstGeom prst="rect">
            <a:avLst/>
          </a:prstGeom>
          <a:noFill/>
        </p:spPr>
        <p:txBody>
          <a:bodyPr wrap="none" rtlCol="0">
            <a:spAutoFit/>
          </a:bodyPr>
          <a:lstStyle/>
          <a:p>
            <a:r>
              <a:rPr lang="en-US" sz="2400" b="1" dirty="0" smtClean="0"/>
              <a:t>Graduation Success Rate by Sport   2002 – 2005 cohorts  (n = 320)</a:t>
            </a:r>
            <a:endParaRPr lang="en-US" sz="2400" b="1" dirty="0"/>
          </a:p>
        </p:txBody>
      </p:sp>
      <p:sp>
        <p:nvSpPr>
          <p:cNvPr id="3" name="TextBox 2"/>
          <p:cNvSpPr txBox="1"/>
          <p:nvPr/>
        </p:nvSpPr>
        <p:spPr>
          <a:xfrm>
            <a:off x="76200" y="1057593"/>
            <a:ext cx="9067800" cy="3693319"/>
          </a:xfrm>
          <a:prstGeom prst="rect">
            <a:avLst/>
          </a:prstGeom>
          <a:noFill/>
        </p:spPr>
        <p:txBody>
          <a:bodyPr wrap="square" rtlCol="0">
            <a:spAutoFit/>
          </a:bodyPr>
          <a:lstStyle/>
          <a:p>
            <a:r>
              <a:rPr lang="en-US" dirty="0" smtClean="0"/>
              <a:t>     </a:t>
            </a:r>
            <a:r>
              <a:rPr lang="en-US" u="sng" dirty="0" smtClean="0"/>
              <a:t>Men’s Sports           GSR          FR </a:t>
            </a:r>
            <a:r>
              <a:rPr lang="en-US" dirty="0" smtClean="0"/>
              <a:t>                    </a:t>
            </a:r>
            <a:r>
              <a:rPr lang="en-US" u="sng" dirty="0" smtClean="0"/>
              <a:t>Women’s Sports                   GSR        FR</a:t>
            </a:r>
          </a:p>
          <a:p>
            <a:r>
              <a:rPr lang="en-US" dirty="0"/>
              <a:t> </a:t>
            </a:r>
            <a:r>
              <a:rPr lang="en-US" dirty="0" smtClean="0"/>
              <a:t>   Baseball                      58           31                      Basketball                               91         54</a:t>
            </a:r>
          </a:p>
          <a:p>
            <a:r>
              <a:rPr lang="en-US" dirty="0"/>
              <a:t> </a:t>
            </a:r>
            <a:r>
              <a:rPr lang="en-US" dirty="0" smtClean="0"/>
              <a:t>   Basketball                   67           40                      C/C Track                                72         65</a:t>
            </a:r>
          </a:p>
          <a:p>
            <a:r>
              <a:rPr lang="en-US" dirty="0" smtClean="0"/>
              <a:t>    CC/Track                     73           63                      Equestrian                              75         56</a:t>
            </a:r>
          </a:p>
          <a:p>
            <a:r>
              <a:rPr lang="en-US" dirty="0"/>
              <a:t> </a:t>
            </a:r>
            <a:r>
              <a:rPr lang="en-US" dirty="0" smtClean="0"/>
              <a:t>   Football                      64           52                      Golf                                         100        88</a:t>
            </a:r>
          </a:p>
          <a:p>
            <a:r>
              <a:rPr lang="en-US" dirty="0"/>
              <a:t> </a:t>
            </a:r>
            <a:r>
              <a:rPr lang="en-US" dirty="0" smtClean="0"/>
              <a:t>   Golf                  	     56           71                      Gymnastics                              92         71</a:t>
            </a:r>
          </a:p>
          <a:p>
            <a:r>
              <a:rPr lang="en-US" dirty="0"/>
              <a:t> </a:t>
            </a:r>
            <a:r>
              <a:rPr lang="en-US" dirty="0" smtClean="0"/>
              <a:t>   Swimming                  67           63                      Soccer                                      90         76</a:t>
            </a:r>
          </a:p>
          <a:p>
            <a:r>
              <a:rPr lang="en-US" dirty="0"/>
              <a:t> </a:t>
            </a:r>
            <a:r>
              <a:rPr lang="en-US" dirty="0" smtClean="0"/>
              <a:t>   Tennis                       100         100                     Softball                                     88         67</a:t>
            </a:r>
          </a:p>
          <a:p>
            <a:r>
              <a:rPr lang="en-US" dirty="0"/>
              <a:t> </a:t>
            </a:r>
            <a:r>
              <a:rPr lang="en-US" dirty="0" smtClean="0"/>
              <a:t>                                                                                 Swimming                               88          69</a:t>
            </a:r>
          </a:p>
          <a:p>
            <a:r>
              <a:rPr lang="en-US" dirty="0"/>
              <a:t> </a:t>
            </a:r>
            <a:r>
              <a:rPr lang="en-US" dirty="0" smtClean="0"/>
              <a:t>                                                                                 Tennis                                      88          57</a:t>
            </a:r>
          </a:p>
          <a:p>
            <a:r>
              <a:rPr lang="en-US" dirty="0" smtClean="0"/>
              <a:t>                                                                                  Volleyball                                56          31</a:t>
            </a:r>
          </a:p>
          <a:p>
            <a:endParaRPr lang="en-US" dirty="0"/>
          </a:p>
          <a:p>
            <a:endParaRPr lang="en-US" dirty="0"/>
          </a:p>
        </p:txBody>
      </p:sp>
      <p:sp>
        <p:nvSpPr>
          <p:cNvPr id="4" name="TextBox 3"/>
          <p:cNvSpPr txBox="1"/>
          <p:nvPr/>
        </p:nvSpPr>
        <p:spPr>
          <a:xfrm>
            <a:off x="76200" y="4572000"/>
            <a:ext cx="8991599" cy="1785104"/>
          </a:xfrm>
          <a:prstGeom prst="rect">
            <a:avLst/>
          </a:prstGeom>
          <a:noFill/>
        </p:spPr>
        <p:txBody>
          <a:bodyPr wrap="square" rtlCol="0">
            <a:spAutoFit/>
          </a:bodyPr>
          <a:lstStyle/>
          <a:p>
            <a:r>
              <a:rPr lang="en-US" sz="2000" b="1" dirty="0" smtClean="0"/>
              <a:t>Graduation Rates  All Students (%)  2002 – 2005/6 cohorts  (FED Rate)</a:t>
            </a:r>
            <a:r>
              <a:rPr lang="en-US" sz="2000" dirty="0" smtClean="0"/>
              <a:t>                          </a:t>
            </a:r>
            <a:endParaRPr lang="en-US" sz="2000" b="1" dirty="0" smtClean="0"/>
          </a:p>
          <a:p>
            <a:r>
              <a:rPr lang="en-US" u="sng" dirty="0" smtClean="0"/>
              <a:t>Division I</a:t>
            </a:r>
            <a:r>
              <a:rPr lang="en-US" dirty="0" smtClean="0"/>
              <a:t>      (n = 2,885,139)         </a:t>
            </a:r>
            <a:r>
              <a:rPr lang="en-US" u="sng" dirty="0" smtClean="0"/>
              <a:t>Auburn</a:t>
            </a:r>
            <a:r>
              <a:rPr lang="en-US" dirty="0" smtClean="0"/>
              <a:t>      (n = 15,598)                </a:t>
            </a:r>
            <a:r>
              <a:rPr lang="en-US" u="sng" dirty="0" smtClean="0"/>
              <a:t>AU Student Athletes (n = 320)</a:t>
            </a:r>
          </a:p>
          <a:p>
            <a:r>
              <a:rPr lang="en-US" dirty="0" smtClean="0"/>
              <a:t>Men              60		      Men               63		</a:t>
            </a:r>
            <a:r>
              <a:rPr lang="en-US" dirty="0"/>
              <a:t>	 Men </a:t>
            </a:r>
            <a:r>
              <a:rPr lang="en-US" dirty="0" smtClean="0"/>
              <a:t>            52</a:t>
            </a:r>
          </a:p>
          <a:p>
            <a:r>
              <a:rPr lang="en-US" dirty="0" smtClean="0"/>
              <a:t>Women        65                                Women         69                                      Women       64</a:t>
            </a:r>
          </a:p>
          <a:p>
            <a:r>
              <a:rPr lang="en-US" dirty="0" smtClean="0"/>
              <a:t>Combined    63                                Combined     66                                     Combined   58</a:t>
            </a:r>
          </a:p>
          <a:p>
            <a:endParaRPr lang="en-US" dirty="0"/>
          </a:p>
        </p:txBody>
      </p:sp>
    </p:spTree>
    <p:extLst>
      <p:ext uri="{BB962C8B-B14F-4D97-AF65-F5344CB8AC3E}">
        <p14:creationId xmlns:p14="http://schemas.microsoft.com/office/powerpoint/2010/main" val="3108062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739124" cy="2215991"/>
          </a:xfrm>
          <a:prstGeom prst="rect">
            <a:avLst/>
          </a:prstGeom>
          <a:noFill/>
        </p:spPr>
        <p:txBody>
          <a:bodyPr wrap="none" rtlCol="0">
            <a:spAutoFit/>
          </a:bodyPr>
          <a:lstStyle/>
          <a:p>
            <a:r>
              <a:rPr lang="en-US" sz="2400" b="1" dirty="0" smtClean="0"/>
              <a:t>Student Athletes Graduation Rates  (GSR %)  2002 – 2005/6 cohorts</a:t>
            </a:r>
          </a:p>
          <a:p>
            <a:endParaRPr lang="en-US" dirty="0"/>
          </a:p>
          <a:p>
            <a:r>
              <a:rPr lang="en-US" sz="2400" u="sng" dirty="0"/>
              <a:t>Division I</a:t>
            </a:r>
            <a:r>
              <a:rPr lang="en-US" sz="2400" dirty="0"/>
              <a:t>    (n = 87,991)		</a:t>
            </a:r>
            <a:r>
              <a:rPr lang="en-US" sz="2400" u="sng" dirty="0"/>
              <a:t>Auburn</a:t>
            </a:r>
            <a:r>
              <a:rPr lang="en-US" sz="2400" dirty="0"/>
              <a:t>    (n = 320)</a:t>
            </a:r>
            <a:endParaRPr lang="en-US" sz="2400" u="sng" dirty="0"/>
          </a:p>
          <a:p>
            <a:r>
              <a:rPr lang="en-US" sz="2400" dirty="0"/>
              <a:t>Men	    	74			Men	  	69</a:t>
            </a:r>
          </a:p>
          <a:p>
            <a:r>
              <a:rPr lang="en-US" sz="2400" dirty="0"/>
              <a:t>Women       	88                          	Women      	84</a:t>
            </a:r>
          </a:p>
          <a:p>
            <a:r>
              <a:rPr lang="en-US" sz="2400" dirty="0"/>
              <a:t>Combined   	80			Combined  	76</a:t>
            </a:r>
          </a:p>
        </p:txBody>
      </p:sp>
    </p:spTree>
    <p:extLst>
      <p:ext uri="{BB962C8B-B14F-4D97-AF65-F5344CB8AC3E}">
        <p14:creationId xmlns:p14="http://schemas.microsoft.com/office/powerpoint/2010/main" val="939009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417" y="990600"/>
            <a:ext cx="8864734" cy="5170646"/>
          </a:xfrm>
          <a:prstGeom prst="rect">
            <a:avLst/>
          </a:prstGeom>
          <a:noFill/>
        </p:spPr>
        <p:txBody>
          <a:bodyPr wrap="none" rtlCol="0">
            <a:spAutoFit/>
          </a:bodyPr>
          <a:lstStyle/>
          <a:p>
            <a:r>
              <a:rPr lang="en-US" sz="2400" dirty="0"/>
              <a:t>While eligibility requirements make the individual student-athlete </a:t>
            </a:r>
            <a:endParaRPr lang="en-US" sz="2400" dirty="0" smtClean="0"/>
          </a:p>
          <a:p>
            <a:r>
              <a:rPr lang="en-US" sz="2400" dirty="0" smtClean="0"/>
              <a:t>accountable</a:t>
            </a:r>
            <a:r>
              <a:rPr lang="en-US" sz="2400" dirty="0"/>
              <a:t>, </a:t>
            </a:r>
            <a:r>
              <a:rPr lang="en-US" sz="2400" dirty="0" smtClean="0"/>
              <a:t>the </a:t>
            </a:r>
            <a:r>
              <a:rPr lang="en-US" sz="2400" dirty="0"/>
              <a:t>Academic Progress Rate </a:t>
            </a:r>
            <a:r>
              <a:rPr lang="en-US" sz="2400" dirty="0" smtClean="0"/>
              <a:t>(APR) creates </a:t>
            </a:r>
            <a:r>
              <a:rPr lang="en-US" sz="2400" dirty="0"/>
              <a:t>a level of </a:t>
            </a:r>
            <a:endParaRPr lang="en-US" sz="2400" dirty="0" smtClean="0"/>
          </a:p>
          <a:p>
            <a:r>
              <a:rPr lang="en-US" sz="2400" dirty="0" smtClean="0"/>
              <a:t>institutional </a:t>
            </a:r>
            <a:r>
              <a:rPr lang="en-US" sz="2400" dirty="0"/>
              <a:t>responsibility. </a:t>
            </a:r>
            <a:endParaRPr lang="en-US" sz="2400" dirty="0" smtClean="0"/>
          </a:p>
          <a:p>
            <a:endParaRPr lang="en-US" sz="2400" dirty="0"/>
          </a:p>
          <a:p>
            <a:r>
              <a:rPr lang="en-US" sz="2400" dirty="0" smtClean="0"/>
              <a:t>The </a:t>
            </a:r>
            <a:r>
              <a:rPr lang="en-US" sz="2400" dirty="0"/>
              <a:t>Academic Progress Rate is a Division I metric developed to </a:t>
            </a:r>
            <a:r>
              <a:rPr lang="en-US" sz="2400" dirty="0" smtClean="0"/>
              <a:t>track</a:t>
            </a:r>
          </a:p>
          <a:p>
            <a:r>
              <a:rPr lang="en-US" sz="2400" dirty="0" smtClean="0"/>
              <a:t>the </a:t>
            </a:r>
            <a:r>
              <a:rPr lang="en-US" sz="2400" dirty="0"/>
              <a:t>academic </a:t>
            </a:r>
            <a:r>
              <a:rPr lang="en-US" sz="2400" dirty="0" smtClean="0"/>
              <a:t>achievement </a:t>
            </a:r>
            <a:r>
              <a:rPr lang="en-US" sz="2400" dirty="0"/>
              <a:t>of teams each academic term</a:t>
            </a:r>
            <a:r>
              <a:rPr lang="en-US" sz="2400" dirty="0" smtClean="0"/>
              <a:t>.</a:t>
            </a:r>
          </a:p>
          <a:p>
            <a:endParaRPr lang="en-US" sz="2400" dirty="0"/>
          </a:p>
          <a:p>
            <a:r>
              <a:rPr lang="en-US" sz="2400" dirty="0"/>
              <a:t>Each student-athlete receiving athletically related financial aid </a:t>
            </a:r>
            <a:r>
              <a:rPr lang="en-US" sz="2400" dirty="0" smtClean="0"/>
              <a:t>earns</a:t>
            </a:r>
          </a:p>
          <a:p>
            <a:r>
              <a:rPr lang="en-US" sz="2400" dirty="0" smtClean="0"/>
              <a:t>one </a:t>
            </a:r>
            <a:r>
              <a:rPr lang="en-US" sz="2400" dirty="0"/>
              <a:t>retention </a:t>
            </a:r>
            <a:r>
              <a:rPr lang="en-US" sz="2400" dirty="0" smtClean="0"/>
              <a:t>point for </a:t>
            </a:r>
            <a:r>
              <a:rPr lang="en-US" sz="2400" dirty="0"/>
              <a:t>staying in school and one eligibility point for </a:t>
            </a:r>
            <a:endParaRPr lang="en-US" sz="2400" dirty="0" smtClean="0"/>
          </a:p>
          <a:p>
            <a:r>
              <a:rPr lang="en-US" sz="2400" dirty="0" smtClean="0"/>
              <a:t>being </a:t>
            </a:r>
            <a:r>
              <a:rPr lang="en-US" sz="2400" dirty="0"/>
              <a:t>academically eligible. </a:t>
            </a:r>
            <a:endParaRPr lang="en-US" sz="2400" dirty="0" smtClean="0"/>
          </a:p>
          <a:p>
            <a:endParaRPr lang="en-US" sz="2400" dirty="0" smtClean="0"/>
          </a:p>
          <a:p>
            <a:r>
              <a:rPr lang="en-US" sz="2400" dirty="0" smtClean="0"/>
              <a:t>A </a:t>
            </a:r>
            <a:r>
              <a:rPr lang="en-US" sz="2400" dirty="0"/>
              <a:t>team’s total points are divided by points possible and then </a:t>
            </a:r>
            <a:endParaRPr lang="en-US" sz="2400" dirty="0" smtClean="0"/>
          </a:p>
          <a:p>
            <a:r>
              <a:rPr lang="en-US" sz="2400" dirty="0" smtClean="0"/>
              <a:t>multiplied </a:t>
            </a:r>
            <a:r>
              <a:rPr lang="en-US" sz="2400" dirty="0"/>
              <a:t>by one thousand </a:t>
            </a:r>
            <a:r>
              <a:rPr lang="en-US" sz="2400" dirty="0" smtClean="0"/>
              <a:t>to </a:t>
            </a:r>
            <a:r>
              <a:rPr lang="en-US" sz="2400" dirty="0"/>
              <a:t>equal the team’s </a:t>
            </a:r>
            <a:r>
              <a:rPr lang="en-US" sz="2400" dirty="0" smtClean="0"/>
              <a:t>APR.</a:t>
            </a:r>
          </a:p>
          <a:p>
            <a:endParaRPr lang="en-US" dirty="0"/>
          </a:p>
        </p:txBody>
      </p:sp>
      <p:sp>
        <p:nvSpPr>
          <p:cNvPr id="2" name="TextBox 1"/>
          <p:cNvSpPr txBox="1"/>
          <p:nvPr/>
        </p:nvSpPr>
        <p:spPr>
          <a:xfrm>
            <a:off x="1752600" y="388003"/>
            <a:ext cx="4659674" cy="523220"/>
          </a:xfrm>
          <a:prstGeom prst="rect">
            <a:avLst/>
          </a:prstGeom>
          <a:noFill/>
        </p:spPr>
        <p:txBody>
          <a:bodyPr wrap="none" rtlCol="0">
            <a:spAutoFit/>
          </a:bodyPr>
          <a:lstStyle/>
          <a:p>
            <a:r>
              <a:rPr lang="en-US" sz="2800" b="1" dirty="0" smtClean="0"/>
              <a:t>Academic Progress Rate (APR)</a:t>
            </a:r>
            <a:endParaRPr lang="en-US" sz="2800" b="1" dirty="0"/>
          </a:p>
        </p:txBody>
      </p:sp>
      <p:sp>
        <p:nvSpPr>
          <p:cNvPr id="3" name="TextBox 2"/>
          <p:cNvSpPr txBox="1"/>
          <p:nvPr/>
        </p:nvSpPr>
        <p:spPr>
          <a:xfrm>
            <a:off x="457200" y="6216134"/>
            <a:ext cx="1631472" cy="369332"/>
          </a:xfrm>
          <a:prstGeom prst="rect">
            <a:avLst/>
          </a:prstGeom>
          <a:noFill/>
        </p:spPr>
        <p:txBody>
          <a:bodyPr wrap="none" rtlCol="0">
            <a:spAutoFit/>
          </a:bodyPr>
          <a:lstStyle/>
          <a:p>
            <a:r>
              <a:rPr lang="en-US" dirty="0" smtClean="0">
                <a:solidFill>
                  <a:schemeClr val="accent6"/>
                </a:solidFill>
              </a:rPr>
              <a:t>From NCAA.org</a:t>
            </a:r>
            <a:endParaRPr lang="en-US" dirty="0">
              <a:solidFill>
                <a:schemeClr val="accent6"/>
              </a:solidFill>
            </a:endParaRPr>
          </a:p>
        </p:txBody>
      </p:sp>
    </p:spTree>
    <p:extLst>
      <p:ext uri="{BB962C8B-B14F-4D97-AF65-F5344CB8AC3E}">
        <p14:creationId xmlns:p14="http://schemas.microsoft.com/office/powerpoint/2010/main" val="13910194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66760"/>
            <a:ext cx="9087872" cy="5447645"/>
          </a:xfrm>
          <a:prstGeom prst="rect">
            <a:avLst/>
          </a:prstGeom>
          <a:noFill/>
        </p:spPr>
        <p:txBody>
          <a:bodyPr wrap="none" rtlCol="0">
            <a:spAutoFit/>
          </a:bodyPr>
          <a:lstStyle/>
          <a:p>
            <a:r>
              <a:rPr lang="en-US" sz="2400" b="1" dirty="0" smtClean="0"/>
              <a:t>Academic Progress Rate Calculation Example</a:t>
            </a:r>
          </a:p>
          <a:p>
            <a:endParaRPr lang="en-US" sz="2400" b="1" dirty="0" smtClean="0"/>
          </a:p>
          <a:p>
            <a:r>
              <a:rPr lang="en-US" sz="2000" dirty="0" smtClean="0"/>
              <a:t>A Division I Football Bowl Subdivision team awards the full complement of 85 </a:t>
            </a:r>
          </a:p>
          <a:p>
            <a:r>
              <a:rPr lang="en-US" sz="2000" dirty="0" smtClean="0"/>
              <a:t>grants-in-aid.   If 80 student-athletes remain in school and academically eligible, </a:t>
            </a:r>
          </a:p>
          <a:p>
            <a:r>
              <a:rPr lang="en-US" sz="2000" dirty="0" smtClean="0"/>
              <a:t>3 remain in school but are academically ineligible and 2 drop out academically </a:t>
            </a:r>
          </a:p>
          <a:p>
            <a:r>
              <a:rPr lang="en-US" sz="2000" dirty="0" smtClean="0"/>
              <a:t>ineligible, the team earns 163 of 170 possible points for that term. </a:t>
            </a:r>
          </a:p>
          <a:p>
            <a:endParaRPr lang="en-US" sz="2000" dirty="0"/>
          </a:p>
          <a:p>
            <a:r>
              <a:rPr lang="en-US" sz="2000" dirty="0" smtClean="0"/>
              <a:t>Divide 163 by 170 and multiply by 1,000 - team’s APR  that term is 959.</a:t>
            </a:r>
          </a:p>
          <a:p>
            <a:endParaRPr lang="en-US" sz="2000" dirty="0" smtClean="0"/>
          </a:p>
          <a:p>
            <a:r>
              <a:rPr lang="en-US" sz="2000" dirty="0" smtClean="0"/>
              <a:t>The NCAA calculates the rate as a rolling, four-year figure that takes into account all </a:t>
            </a:r>
          </a:p>
          <a:p>
            <a:r>
              <a:rPr lang="en-US" sz="2000" dirty="0" smtClean="0"/>
              <a:t>the points student-athletes could earn for remaining in school and academically </a:t>
            </a:r>
          </a:p>
          <a:p>
            <a:r>
              <a:rPr lang="en-US" sz="2000" dirty="0" smtClean="0"/>
              <a:t>eligible during that period. Teams that do not earn an APR above specific benchmarks</a:t>
            </a:r>
          </a:p>
          <a:p>
            <a:r>
              <a:rPr lang="en-US" sz="2000" dirty="0" smtClean="0"/>
              <a:t>face penalties ranging from scholarship reductions to more severe sanctions.</a:t>
            </a:r>
          </a:p>
          <a:p>
            <a:endParaRPr lang="en-US" sz="2000" dirty="0" smtClean="0"/>
          </a:p>
          <a:p>
            <a:r>
              <a:rPr lang="en-US" sz="2000" dirty="0" smtClean="0"/>
              <a:t>Teams that score below 925 and have a student-athlete who both failed academically</a:t>
            </a:r>
          </a:p>
          <a:p>
            <a:r>
              <a:rPr lang="en-US" sz="2000" dirty="0" smtClean="0"/>
              <a:t>and left school (0 for 2) can lose scholarships (up to 10 percent of their scholarships</a:t>
            </a:r>
          </a:p>
          <a:p>
            <a:r>
              <a:rPr lang="en-US" sz="2000" dirty="0" smtClean="0"/>
              <a:t>each year) under the immediate (contemporaneous) penalty structure.          </a:t>
            </a:r>
            <a:endParaRPr lang="en-US" dirty="0" smtClean="0"/>
          </a:p>
        </p:txBody>
      </p:sp>
      <p:sp>
        <p:nvSpPr>
          <p:cNvPr id="3" name="TextBox 2"/>
          <p:cNvSpPr txBox="1"/>
          <p:nvPr/>
        </p:nvSpPr>
        <p:spPr>
          <a:xfrm>
            <a:off x="457200" y="6324600"/>
            <a:ext cx="1631472" cy="369332"/>
          </a:xfrm>
          <a:prstGeom prst="rect">
            <a:avLst/>
          </a:prstGeom>
          <a:noFill/>
        </p:spPr>
        <p:txBody>
          <a:bodyPr wrap="none" rtlCol="0">
            <a:spAutoFit/>
          </a:bodyPr>
          <a:lstStyle/>
          <a:p>
            <a:r>
              <a:rPr lang="en-US" dirty="0" smtClean="0">
                <a:solidFill>
                  <a:schemeClr val="accent6"/>
                </a:solidFill>
              </a:rPr>
              <a:t>From NCAA.org</a:t>
            </a:r>
            <a:endParaRPr lang="en-US" dirty="0">
              <a:solidFill>
                <a:schemeClr val="accent6"/>
              </a:solidFill>
            </a:endParaRPr>
          </a:p>
        </p:txBody>
      </p:sp>
    </p:spTree>
    <p:extLst>
      <p:ext uri="{BB962C8B-B14F-4D97-AF65-F5344CB8AC3E}">
        <p14:creationId xmlns:p14="http://schemas.microsoft.com/office/powerpoint/2010/main" val="15262266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4242" y="1905000"/>
            <a:ext cx="8416728" cy="3539430"/>
          </a:xfrm>
          <a:prstGeom prst="rect">
            <a:avLst/>
          </a:prstGeom>
          <a:noFill/>
        </p:spPr>
        <p:txBody>
          <a:bodyPr wrap="none" rtlCol="0">
            <a:spAutoFit/>
          </a:bodyPr>
          <a:lstStyle/>
          <a:p>
            <a:r>
              <a:rPr lang="en-US" sz="2800" dirty="0"/>
              <a:t>After sitting at a 900 APR for the first five years of the </a:t>
            </a:r>
            <a:endParaRPr lang="en-US" sz="2800" dirty="0" smtClean="0"/>
          </a:p>
          <a:p>
            <a:r>
              <a:rPr lang="en-US" sz="2800" dirty="0" smtClean="0"/>
              <a:t>program</a:t>
            </a:r>
            <a:r>
              <a:rPr lang="en-US" sz="2800" dirty="0"/>
              <a:t>, </a:t>
            </a:r>
            <a:r>
              <a:rPr lang="en-US" sz="2800" dirty="0" smtClean="0"/>
              <a:t>the </a:t>
            </a:r>
            <a:r>
              <a:rPr lang="en-US" sz="2800" dirty="0"/>
              <a:t>penalty benchmark will slowly increase </a:t>
            </a:r>
            <a:endParaRPr lang="en-US" sz="2800" dirty="0" smtClean="0"/>
          </a:p>
          <a:p>
            <a:r>
              <a:rPr lang="en-US" sz="2800" dirty="0" smtClean="0"/>
              <a:t>over </a:t>
            </a:r>
            <a:r>
              <a:rPr lang="en-US" sz="2800" dirty="0"/>
              <a:t>the next </a:t>
            </a:r>
            <a:r>
              <a:rPr lang="en-US" sz="2800" dirty="0" smtClean="0"/>
              <a:t>several </a:t>
            </a:r>
            <a:r>
              <a:rPr lang="en-US" sz="2800" dirty="0"/>
              <a:t>years. </a:t>
            </a:r>
            <a:endParaRPr lang="en-US" sz="2800" dirty="0" smtClean="0"/>
          </a:p>
          <a:p>
            <a:endParaRPr lang="en-US" sz="2800" dirty="0"/>
          </a:p>
          <a:p>
            <a:r>
              <a:rPr lang="en-US" sz="2800" dirty="0" smtClean="0"/>
              <a:t>Teams </a:t>
            </a:r>
            <a:r>
              <a:rPr lang="en-US" sz="2800" dirty="0"/>
              <a:t>are required to earn a 900 four-year APR </a:t>
            </a:r>
            <a:endParaRPr lang="en-US" sz="2800" dirty="0" smtClean="0"/>
          </a:p>
          <a:p>
            <a:r>
              <a:rPr lang="en-US" sz="2800" dirty="0" smtClean="0"/>
              <a:t>in </a:t>
            </a:r>
            <a:r>
              <a:rPr lang="en-US" sz="2800" dirty="0"/>
              <a:t>2012-13 </a:t>
            </a:r>
            <a:r>
              <a:rPr lang="en-US" sz="2800" dirty="0" smtClean="0"/>
              <a:t>and </a:t>
            </a:r>
            <a:r>
              <a:rPr lang="en-US" sz="2800" dirty="0"/>
              <a:t>2013-14. </a:t>
            </a:r>
            <a:endParaRPr lang="en-US" sz="2800" dirty="0" smtClean="0"/>
          </a:p>
          <a:p>
            <a:endParaRPr lang="en-US" sz="2800" dirty="0"/>
          </a:p>
          <a:p>
            <a:r>
              <a:rPr lang="en-US" sz="2800" dirty="0" smtClean="0"/>
              <a:t>The </a:t>
            </a:r>
            <a:r>
              <a:rPr lang="en-US" sz="2800" dirty="0"/>
              <a:t>benchmark is raised to 930 for 2014-15 and beyond.</a:t>
            </a:r>
          </a:p>
        </p:txBody>
      </p:sp>
      <p:sp>
        <p:nvSpPr>
          <p:cNvPr id="3" name="TextBox 2"/>
          <p:cNvSpPr txBox="1"/>
          <p:nvPr/>
        </p:nvSpPr>
        <p:spPr>
          <a:xfrm>
            <a:off x="457200" y="6324600"/>
            <a:ext cx="1631472" cy="369332"/>
          </a:xfrm>
          <a:prstGeom prst="rect">
            <a:avLst/>
          </a:prstGeom>
          <a:noFill/>
        </p:spPr>
        <p:txBody>
          <a:bodyPr wrap="none" rtlCol="0">
            <a:spAutoFit/>
          </a:bodyPr>
          <a:lstStyle/>
          <a:p>
            <a:r>
              <a:rPr lang="en-US" dirty="0" smtClean="0">
                <a:solidFill>
                  <a:schemeClr val="accent6"/>
                </a:solidFill>
              </a:rPr>
              <a:t>From NCAA.org</a:t>
            </a:r>
            <a:endParaRPr lang="en-US" dirty="0">
              <a:solidFill>
                <a:schemeClr val="accent6"/>
              </a:solidFill>
            </a:endParaRPr>
          </a:p>
        </p:txBody>
      </p:sp>
      <p:sp>
        <p:nvSpPr>
          <p:cNvPr id="4" name="Rectangle 3"/>
          <p:cNvSpPr/>
          <p:nvPr/>
        </p:nvSpPr>
        <p:spPr>
          <a:xfrm>
            <a:off x="162770" y="381000"/>
            <a:ext cx="8458200" cy="1231106"/>
          </a:xfrm>
          <a:prstGeom prst="rect">
            <a:avLst/>
          </a:prstGeom>
        </p:spPr>
        <p:txBody>
          <a:bodyPr wrap="square">
            <a:spAutoFit/>
          </a:bodyPr>
          <a:lstStyle/>
          <a:p>
            <a:r>
              <a:rPr lang="en-US" sz="2800" dirty="0"/>
              <a:t>The APR penalty structure was significantly revamped in 2011, effective with the </a:t>
            </a:r>
            <a:r>
              <a:rPr lang="en-US" sz="2800" dirty="0" smtClean="0"/>
              <a:t>2012-13 </a:t>
            </a:r>
            <a:r>
              <a:rPr lang="en-US" sz="2800" dirty="0"/>
              <a:t>academic year. </a:t>
            </a:r>
          </a:p>
          <a:p>
            <a:endParaRPr lang="en-US" b="1" dirty="0"/>
          </a:p>
        </p:txBody>
      </p:sp>
    </p:spTree>
    <p:extLst>
      <p:ext uri="{BB962C8B-B14F-4D97-AF65-F5344CB8AC3E}">
        <p14:creationId xmlns:p14="http://schemas.microsoft.com/office/powerpoint/2010/main" val="1259350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1219200"/>
            <a:ext cx="184731" cy="369332"/>
          </a:xfrm>
          <a:prstGeom prst="rect">
            <a:avLst/>
          </a:prstGeom>
          <a:noFill/>
        </p:spPr>
        <p:txBody>
          <a:bodyPr wrap="none" rtlCol="0">
            <a:spAutoFit/>
          </a:bodyPr>
          <a:lstStyle/>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783980357"/>
              </p:ext>
            </p:extLst>
          </p:nvPr>
        </p:nvGraphicFramePr>
        <p:xfrm>
          <a:off x="1242918" y="228600"/>
          <a:ext cx="7139082" cy="5849441"/>
        </p:xfrm>
        <a:graphic>
          <a:graphicData uri="http://schemas.openxmlformats.org/drawingml/2006/table">
            <a:tbl>
              <a:tblPr/>
              <a:tblGrid>
                <a:gridCol w="2186082"/>
                <a:gridCol w="4953000"/>
              </a:tblGrid>
              <a:tr h="381001">
                <a:tc>
                  <a:txBody>
                    <a:bodyPr/>
                    <a:lstStyle/>
                    <a:p>
                      <a:r>
                        <a:rPr lang="en-US" sz="2000" b="1" dirty="0"/>
                        <a:t>Sport</a:t>
                      </a:r>
                    </a:p>
                  </a:txBody>
                  <a:tcPr marL="29581" marR="29581" marT="14791" marB="14791" anchor="ctr">
                    <a:lnL>
                      <a:noFill/>
                    </a:lnL>
                    <a:lnR>
                      <a:noFill/>
                    </a:lnR>
                    <a:lnT>
                      <a:noFill/>
                    </a:lnT>
                    <a:lnB>
                      <a:noFill/>
                    </a:lnB>
                  </a:tcPr>
                </a:tc>
                <a:tc>
                  <a:txBody>
                    <a:bodyPr/>
                    <a:lstStyle/>
                    <a:p>
                      <a:r>
                        <a:rPr lang="en-US" sz="1800" b="1" dirty="0" smtClean="0"/>
                        <a:t>APR    Multi-Year (4 year) Rate   Posted</a:t>
                      </a:r>
                      <a:r>
                        <a:rPr lang="en-US" sz="1800" b="1" baseline="0" dirty="0" smtClean="0"/>
                        <a:t> </a:t>
                      </a:r>
                      <a:r>
                        <a:rPr lang="en-US" sz="1800" b="1" dirty="0" smtClean="0"/>
                        <a:t>Spring 2012</a:t>
                      </a:r>
                      <a:endParaRPr lang="en-US" sz="1800" b="1" dirty="0"/>
                    </a:p>
                  </a:txBody>
                  <a:tcPr marL="29581" marR="29581" marT="14791" marB="14791" anchor="ctr">
                    <a:lnL>
                      <a:noFill/>
                    </a:lnL>
                    <a:lnR>
                      <a:noFill/>
                    </a:lnR>
                    <a:lnT>
                      <a:noFill/>
                    </a:lnT>
                    <a:lnB>
                      <a:noFill/>
                    </a:lnB>
                  </a:tcPr>
                </a:tc>
              </a:tr>
              <a:tr h="242898">
                <a:tc>
                  <a:txBody>
                    <a:bodyPr/>
                    <a:lstStyle/>
                    <a:p>
                      <a:r>
                        <a:rPr lang="en-US" sz="1600" b="1" dirty="0"/>
                        <a:t>Baseball</a:t>
                      </a:r>
                    </a:p>
                  </a:txBody>
                  <a:tcPr marL="29581" marR="29581" marT="14791" marB="14791" anchor="ctr">
                    <a:lnL>
                      <a:noFill/>
                    </a:lnL>
                    <a:lnR>
                      <a:noFill/>
                    </a:lnR>
                    <a:lnT>
                      <a:noFill/>
                    </a:lnT>
                    <a:lnB>
                      <a:noFill/>
                    </a:lnB>
                  </a:tcPr>
                </a:tc>
                <a:tc>
                  <a:txBody>
                    <a:bodyPr/>
                    <a:lstStyle/>
                    <a:p>
                      <a:pPr algn="l"/>
                      <a:r>
                        <a:rPr lang="en-US" sz="1600" b="1" dirty="0" smtClean="0"/>
                        <a:t>          943</a:t>
                      </a:r>
                      <a:endParaRPr lang="en-US" sz="1600" b="1" dirty="0"/>
                    </a:p>
                  </a:txBody>
                  <a:tcPr marL="29581" marR="29581" marT="14791" marB="14791" anchor="ctr">
                    <a:lnL>
                      <a:noFill/>
                    </a:lnL>
                    <a:lnR>
                      <a:noFill/>
                    </a:lnR>
                    <a:lnT>
                      <a:noFill/>
                    </a:lnT>
                    <a:lnB>
                      <a:noFill/>
                    </a:lnB>
                  </a:tcPr>
                </a:tc>
              </a:tr>
              <a:tr h="242898">
                <a:tc>
                  <a:txBody>
                    <a:bodyPr/>
                    <a:lstStyle/>
                    <a:p>
                      <a:r>
                        <a:rPr lang="en-US" sz="1600" b="1" dirty="0"/>
                        <a:t>Football</a:t>
                      </a:r>
                    </a:p>
                  </a:txBody>
                  <a:tcPr marL="29581" marR="29581" marT="14791" marB="14791" anchor="ctr">
                    <a:lnL>
                      <a:noFill/>
                    </a:lnL>
                    <a:lnR>
                      <a:noFill/>
                    </a:lnR>
                    <a:lnT>
                      <a:noFill/>
                    </a:lnT>
                    <a:lnB>
                      <a:noFill/>
                    </a:lnB>
                  </a:tcPr>
                </a:tc>
                <a:tc>
                  <a:txBody>
                    <a:bodyPr/>
                    <a:lstStyle/>
                    <a:p>
                      <a:pPr algn="l"/>
                      <a:r>
                        <a:rPr lang="en-US" sz="1600" b="1" dirty="0" smtClean="0"/>
                        <a:t>          943</a:t>
                      </a:r>
                      <a:endParaRPr lang="en-US" sz="1600" b="1" dirty="0"/>
                    </a:p>
                  </a:txBody>
                  <a:tcPr marL="29581" marR="29581" marT="14791" marB="14791" anchor="ctr">
                    <a:lnL>
                      <a:noFill/>
                    </a:lnL>
                    <a:lnR>
                      <a:noFill/>
                    </a:lnR>
                    <a:lnT>
                      <a:noFill/>
                    </a:lnT>
                    <a:lnB>
                      <a:noFill/>
                    </a:lnB>
                  </a:tcPr>
                </a:tc>
              </a:tr>
              <a:tr h="242898">
                <a:tc>
                  <a:txBody>
                    <a:bodyPr/>
                    <a:lstStyle/>
                    <a:p>
                      <a:r>
                        <a:rPr lang="en-US" sz="1600" b="1" dirty="0"/>
                        <a:t>Men's Basketball</a:t>
                      </a:r>
                    </a:p>
                  </a:txBody>
                  <a:tcPr marL="29581" marR="29581" marT="14791" marB="14791" anchor="ctr">
                    <a:lnL>
                      <a:noFill/>
                    </a:lnL>
                    <a:lnR>
                      <a:noFill/>
                    </a:lnR>
                    <a:lnT>
                      <a:noFill/>
                    </a:lnT>
                    <a:lnB>
                      <a:noFill/>
                    </a:lnB>
                  </a:tcPr>
                </a:tc>
                <a:tc>
                  <a:txBody>
                    <a:bodyPr/>
                    <a:lstStyle/>
                    <a:p>
                      <a:pPr algn="l"/>
                      <a:r>
                        <a:rPr lang="en-US" sz="1600" b="1" dirty="0" smtClean="0"/>
                        <a:t>          925</a:t>
                      </a:r>
                      <a:endParaRPr lang="en-US" sz="1600" b="1" dirty="0"/>
                    </a:p>
                  </a:txBody>
                  <a:tcPr marL="29581" marR="29581" marT="14791" marB="14791" anchor="ctr">
                    <a:lnL>
                      <a:noFill/>
                    </a:lnL>
                    <a:lnR>
                      <a:noFill/>
                    </a:lnR>
                    <a:lnT>
                      <a:noFill/>
                    </a:lnT>
                    <a:lnB>
                      <a:noFill/>
                    </a:lnB>
                  </a:tcPr>
                </a:tc>
              </a:tr>
              <a:tr h="242898">
                <a:tc>
                  <a:txBody>
                    <a:bodyPr/>
                    <a:lstStyle/>
                    <a:p>
                      <a:r>
                        <a:rPr lang="en-US" sz="1600" b="1" dirty="0"/>
                        <a:t>Men's Cross Country</a:t>
                      </a:r>
                    </a:p>
                  </a:txBody>
                  <a:tcPr marL="29581" marR="29581" marT="14791" marB="14791" anchor="ctr">
                    <a:lnL>
                      <a:noFill/>
                    </a:lnL>
                    <a:lnR>
                      <a:noFill/>
                    </a:lnR>
                    <a:lnT>
                      <a:noFill/>
                    </a:lnT>
                    <a:lnB>
                      <a:noFill/>
                    </a:lnB>
                  </a:tcPr>
                </a:tc>
                <a:tc>
                  <a:txBody>
                    <a:bodyPr/>
                    <a:lstStyle/>
                    <a:p>
                      <a:pPr algn="l"/>
                      <a:r>
                        <a:rPr lang="en-US" sz="1600" b="1" dirty="0" smtClean="0"/>
                        <a:t>          955</a:t>
                      </a:r>
                      <a:endParaRPr lang="en-US" sz="1600" b="1" dirty="0"/>
                    </a:p>
                  </a:txBody>
                  <a:tcPr marL="29581" marR="29581" marT="14791" marB="14791" anchor="ctr">
                    <a:lnL>
                      <a:noFill/>
                    </a:lnL>
                    <a:lnR>
                      <a:noFill/>
                    </a:lnR>
                    <a:lnT>
                      <a:noFill/>
                    </a:lnT>
                    <a:lnB>
                      <a:noFill/>
                    </a:lnB>
                  </a:tcPr>
                </a:tc>
              </a:tr>
              <a:tr h="242898">
                <a:tc>
                  <a:txBody>
                    <a:bodyPr/>
                    <a:lstStyle/>
                    <a:p>
                      <a:r>
                        <a:rPr lang="en-US" sz="1600" b="1" dirty="0"/>
                        <a:t>Men's Golf</a:t>
                      </a:r>
                    </a:p>
                  </a:txBody>
                  <a:tcPr marL="29581" marR="29581" marT="14791" marB="14791" anchor="ctr">
                    <a:lnL>
                      <a:noFill/>
                    </a:lnL>
                    <a:lnR>
                      <a:noFill/>
                    </a:lnR>
                    <a:lnT>
                      <a:noFill/>
                    </a:lnT>
                    <a:lnB>
                      <a:noFill/>
                    </a:lnB>
                  </a:tcPr>
                </a:tc>
                <a:tc>
                  <a:txBody>
                    <a:bodyPr/>
                    <a:lstStyle/>
                    <a:p>
                      <a:pPr algn="l"/>
                      <a:r>
                        <a:rPr lang="en-US" sz="1600" b="1" dirty="0" smtClean="0"/>
                        <a:t>          962</a:t>
                      </a:r>
                      <a:endParaRPr lang="en-US" sz="1600" b="1" dirty="0"/>
                    </a:p>
                  </a:txBody>
                  <a:tcPr marL="29581" marR="29581" marT="14791" marB="14791" anchor="ctr">
                    <a:lnL>
                      <a:noFill/>
                    </a:lnL>
                    <a:lnR>
                      <a:noFill/>
                    </a:lnR>
                    <a:lnT>
                      <a:noFill/>
                    </a:lnT>
                    <a:lnB>
                      <a:noFill/>
                    </a:lnB>
                  </a:tcPr>
                </a:tc>
              </a:tr>
              <a:tr h="242898">
                <a:tc>
                  <a:txBody>
                    <a:bodyPr/>
                    <a:lstStyle/>
                    <a:p>
                      <a:r>
                        <a:rPr lang="en-US" sz="1600" b="1" dirty="0"/>
                        <a:t>Men's Swimming</a:t>
                      </a:r>
                    </a:p>
                  </a:txBody>
                  <a:tcPr marL="29581" marR="29581" marT="14791" marB="14791" anchor="ctr">
                    <a:lnL>
                      <a:noFill/>
                    </a:lnL>
                    <a:lnR>
                      <a:noFill/>
                    </a:lnR>
                    <a:lnT>
                      <a:noFill/>
                    </a:lnT>
                    <a:lnB>
                      <a:noFill/>
                    </a:lnB>
                  </a:tcPr>
                </a:tc>
                <a:tc>
                  <a:txBody>
                    <a:bodyPr/>
                    <a:lstStyle/>
                    <a:p>
                      <a:pPr algn="l"/>
                      <a:r>
                        <a:rPr lang="en-US" sz="1600" b="1" dirty="0" smtClean="0"/>
                        <a:t>          936</a:t>
                      </a:r>
                      <a:endParaRPr lang="en-US" sz="1600" b="1" dirty="0"/>
                    </a:p>
                  </a:txBody>
                  <a:tcPr marL="29581" marR="29581" marT="14791" marB="14791" anchor="ctr">
                    <a:lnL>
                      <a:noFill/>
                    </a:lnL>
                    <a:lnR>
                      <a:noFill/>
                    </a:lnR>
                    <a:lnT>
                      <a:noFill/>
                    </a:lnT>
                    <a:lnB>
                      <a:noFill/>
                    </a:lnB>
                  </a:tcPr>
                </a:tc>
              </a:tr>
              <a:tr h="242898">
                <a:tc>
                  <a:txBody>
                    <a:bodyPr/>
                    <a:lstStyle/>
                    <a:p>
                      <a:r>
                        <a:rPr lang="en-US" sz="1600" b="1" dirty="0"/>
                        <a:t>Men's Tennis</a:t>
                      </a:r>
                    </a:p>
                  </a:txBody>
                  <a:tcPr marL="29581" marR="29581" marT="14791" marB="14791" anchor="ctr">
                    <a:lnL>
                      <a:noFill/>
                    </a:lnL>
                    <a:lnR>
                      <a:noFill/>
                    </a:lnR>
                    <a:lnT>
                      <a:noFill/>
                    </a:lnT>
                    <a:lnB>
                      <a:noFill/>
                    </a:lnB>
                  </a:tcPr>
                </a:tc>
                <a:tc>
                  <a:txBody>
                    <a:bodyPr/>
                    <a:lstStyle/>
                    <a:p>
                      <a:pPr algn="l"/>
                      <a:r>
                        <a:rPr lang="en-US" sz="1600" b="1" dirty="0" smtClean="0"/>
                        <a:t>          960</a:t>
                      </a:r>
                      <a:endParaRPr lang="en-US" sz="1600" b="1" dirty="0"/>
                    </a:p>
                  </a:txBody>
                  <a:tcPr marL="29581" marR="29581" marT="14791" marB="14791" anchor="ctr">
                    <a:lnL>
                      <a:noFill/>
                    </a:lnL>
                    <a:lnR>
                      <a:noFill/>
                    </a:lnR>
                    <a:lnT>
                      <a:noFill/>
                    </a:lnT>
                    <a:lnB>
                      <a:noFill/>
                    </a:lnB>
                  </a:tcPr>
                </a:tc>
              </a:tr>
              <a:tr h="242898">
                <a:tc>
                  <a:txBody>
                    <a:bodyPr/>
                    <a:lstStyle/>
                    <a:p>
                      <a:r>
                        <a:rPr lang="en-US" sz="1600" b="1" dirty="0"/>
                        <a:t>Men's Track, Indoor</a:t>
                      </a:r>
                    </a:p>
                  </a:txBody>
                  <a:tcPr marL="29581" marR="29581" marT="14791" marB="14791" anchor="ctr">
                    <a:lnL>
                      <a:noFill/>
                    </a:lnL>
                    <a:lnR>
                      <a:noFill/>
                    </a:lnR>
                    <a:lnT>
                      <a:noFill/>
                    </a:lnT>
                    <a:lnB>
                      <a:noFill/>
                    </a:lnB>
                  </a:tcPr>
                </a:tc>
                <a:tc>
                  <a:txBody>
                    <a:bodyPr/>
                    <a:lstStyle/>
                    <a:p>
                      <a:pPr algn="l"/>
                      <a:r>
                        <a:rPr lang="en-US" sz="1600" b="1" dirty="0" smtClean="0"/>
                        <a:t>          960   </a:t>
                      </a:r>
                      <a:endParaRPr lang="en-US" sz="1600" b="1" dirty="0"/>
                    </a:p>
                  </a:txBody>
                  <a:tcPr marL="29581" marR="29581" marT="14791" marB="14791" anchor="ctr">
                    <a:lnL>
                      <a:noFill/>
                    </a:lnL>
                    <a:lnR>
                      <a:noFill/>
                    </a:lnR>
                    <a:lnT>
                      <a:noFill/>
                    </a:lnT>
                    <a:lnB>
                      <a:noFill/>
                    </a:lnB>
                  </a:tcPr>
                </a:tc>
              </a:tr>
              <a:tr h="242898">
                <a:tc>
                  <a:txBody>
                    <a:bodyPr/>
                    <a:lstStyle/>
                    <a:p>
                      <a:r>
                        <a:rPr lang="en-US" sz="1600" b="1" dirty="0"/>
                        <a:t>Men's Track, Outdoor</a:t>
                      </a:r>
                    </a:p>
                  </a:txBody>
                  <a:tcPr marL="29581" marR="29581" marT="14791" marB="14791" anchor="ctr">
                    <a:lnL>
                      <a:noFill/>
                    </a:lnL>
                    <a:lnR>
                      <a:noFill/>
                    </a:lnR>
                    <a:lnT>
                      <a:noFill/>
                    </a:lnT>
                    <a:lnB>
                      <a:noFill/>
                    </a:lnB>
                  </a:tcPr>
                </a:tc>
                <a:tc>
                  <a:txBody>
                    <a:bodyPr/>
                    <a:lstStyle/>
                    <a:p>
                      <a:pPr algn="l"/>
                      <a:r>
                        <a:rPr lang="en-US" sz="1600" b="1" dirty="0" smtClean="0"/>
                        <a:t>          960   </a:t>
                      </a:r>
                      <a:endParaRPr lang="en-US" sz="1600" b="1" dirty="0"/>
                    </a:p>
                  </a:txBody>
                  <a:tcPr marL="29581" marR="29581" marT="14791" marB="14791" anchor="ctr">
                    <a:lnL>
                      <a:noFill/>
                    </a:lnL>
                    <a:lnR>
                      <a:noFill/>
                    </a:lnR>
                    <a:lnT>
                      <a:noFill/>
                    </a:lnT>
                    <a:lnB>
                      <a:noFill/>
                    </a:lnB>
                  </a:tcPr>
                </a:tc>
              </a:tr>
              <a:tr h="242898">
                <a:tc>
                  <a:txBody>
                    <a:bodyPr/>
                    <a:lstStyle/>
                    <a:p>
                      <a:r>
                        <a:rPr lang="en-US" sz="1600" b="1" dirty="0"/>
                        <a:t>Softball</a:t>
                      </a:r>
                    </a:p>
                  </a:txBody>
                  <a:tcPr marL="29581" marR="29581" marT="14791" marB="14791" anchor="ctr">
                    <a:lnL>
                      <a:noFill/>
                    </a:lnL>
                    <a:lnR>
                      <a:noFill/>
                    </a:lnR>
                    <a:lnT>
                      <a:noFill/>
                    </a:lnT>
                    <a:lnB>
                      <a:noFill/>
                    </a:lnB>
                  </a:tcPr>
                </a:tc>
                <a:tc>
                  <a:txBody>
                    <a:bodyPr/>
                    <a:lstStyle/>
                    <a:p>
                      <a:pPr algn="l"/>
                      <a:r>
                        <a:rPr lang="en-US" sz="1600" b="1" dirty="0" smtClean="0"/>
                        <a:t>          988</a:t>
                      </a:r>
                      <a:endParaRPr lang="en-US" sz="1600" b="1" dirty="0"/>
                    </a:p>
                  </a:txBody>
                  <a:tcPr marL="29581" marR="29581" marT="14791" marB="14791" anchor="ctr">
                    <a:lnL>
                      <a:noFill/>
                    </a:lnL>
                    <a:lnR>
                      <a:noFill/>
                    </a:lnR>
                    <a:lnT>
                      <a:noFill/>
                    </a:lnT>
                    <a:lnB>
                      <a:noFill/>
                    </a:lnB>
                  </a:tcPr>
                </a:tc>
              </a:tr>
              <a:tr h="242898">
                <a:tc>
                  <a:txBody>
                    <a:bodyPr/>
                    <a:lstStyle/>
                    <a:p>
                      <a:r>
                        <a:rPr lang="en-US" sz="1600" b="1" dirty="0"/>
                        <a:t>Women's Basketball</a:t>
                      </a:r>
                    </a:p>
                  </a:txBody>
                  <a:tcPr marL="29581" marR="29581" marT="14791" marB="14791" anchor="ctr">
                    <a:lnL>
                      <a:noFill/>
                    </a:lnL>
                    <a:lnR>
                      <a:noFill/>
                    </a:lnR>
                    <a:lnT>
                      <a:noFill/>
                    </a:lnT>
                    <a:lnB>
                      <a:noFill/>
                    </a:lnB>
                  </a:tcPr>
                </a:tc>
                <a:tc>
                  <a:txBody>
                    <a:bodyPr/>
                    <a:lstStyle/>
                    <a:p>
                      <a:pPr algn="l"/>
                      <a:r>
                        <a:rPr lang="en-US" sz="1600" b="1" dirty="0" smtClean="0"/>
                        <a:t>          986  </a:t>
                      </a:r>
                      <a:endParaRPr lang="en-US" sz="1600" b="1" dirty="0"/>
                    </a:p>
                  </a:txBody>
                  <a:tcPr marL="29581" marR="29581" marT="14791" marB="14791" anchor="ctr">
                    <a:lnL>
                      <a:noFill/>
                    </a:lnL>
                    <a:lnR>
                      <a:noFill/>
                    </a:lnR>
                    <a:lnT>
                      <a:noFill/>
                    </a:lnT>
                    <a:lnB>
                      <a:noFill/>
                    </a:lnB>
                  </a:tcPr>
                </a:tc>
              </a:tr>
              <a:tr h="269856">
                <a:tc>
                  <a:txBody>
                    <a:bodyPr/>
                    <a:lstStyle/>
                    <a:p>
                      <a:r>
                        <a:rPr lang="en-US" sz="1600" b="1" dirty="0"/>
                        <a:t>Women's Cross Country</a:t>
                      </a:r>
                    </a:p>
                  </a:txBody>
                  <a:tcPr marL="29581" marR="29581" marT="14791" marB="14791" anchor="ctr">
                    <a:lnL>
                      <a:noFill/>
                    </a:lnL>
                    <a:lnR>
                      <a:noFill/>
                    </a:lnR>
                    <a:lnT>
                      <a:noFill/>
                    </a:lnT>
                    <a:lnB>
                      <a:noFill/>
                    </a:lnB>
                  </a:tcPr>
                </a:tc>
                <a:tc>
                  <a:txBody>
                    <a:bodyPr/>
                    <a:lstStyle/>
                    <a:p>
                      <a:pPr algn="l"/>
                      <a:r>
                        <a:rPr lang="en-US" sz="1600" b="1" dirty="0" smtClean="0"/>
                        <a:t>          991</a:t>
                      </a:r>
                      <a:endParaRPr lang="en-US" sz="1600" b="1" dirty="0"/>
                    </a:p>
                  </a:txBody>
                  <a:tcPr marL="29581" marR="29581" marT="14791" marB="14791" anchor="ctr">
                    <a:lnL>
                      <a:noFill/>
                    </a:lnL>
                    <a:lnR>
                      <a:noFill/>
                    </a:lnR>
                    <a:lnT>
                      <a:noFill/>
                    </a:lnT>
                    <a:lnB>
                      <a:noFill/>
                    </a:lnB>
                  </a:tcPr>
                </a:tc>
              </a:tr>
              <a:tr h="242898">
                <a:tc>
                  <a:txBody>
                    <a:bodyPr/>
                    <a:lstStyle/>
                    <a:p>
                      <a:r>
                        <a:rPr lang="en-US" sz="1600" b="1" dirty="0"/>
                        <a:t>Women's Golf</a:t>
                      </a:r>
                    </a:p>
                  </a:txBody>
                  <a:tcPr marL="29581" marR="29581" marT="14791" marB="14791" anchor="ctr">
                    <a:lnL>
                      <a:noFill/>
                    </a:lnL>
                    <a:lnR>
                      <a:noFill/>
                    </a:lnR>
                    <a:lnT>
                      <a:noFill/>
                    </a:lnT>
                    <a:lnB>
                      <a:noFill/>
                    </a:lnB>
                  </a:tcPr>
                </a:tc>
                <a:tc>
                  <a:txBody>
                    <a:bodyPr/>
                    <a:lstStyle/>
                    <a:p>
                      <a:pPr algn="l"/>
                      <a:r>
                        <a:rPr lang="en-US" sz="1600" b="1" dirty="0" smtClean="0"/>
                        <a:t>          975</a:t>
                      </a:r>
                      <a:endParaRPr lang="en-US" sz="1600" b="1" dirty="0"/>
                    </a:p>
                  </a:txBody>
                  <a:tcPr marL="29581" marR="29581" marT="14791" marB="14791" anchor="ctr">
                    <a:lnL>
                      <a:noFill/>
                    </a:lnL>
                    <a:lnR>
                      <a:noFill/>
                    </a:lnR>
                    <a:lnT>
                      <a:noFill/>
                    </a:lnT>
                    <a:lnB>
                      <a:noFill/>
                    </a:lnB>
                  </a:tcPr>
                </a:tc>
              </a:tr>
              <a:tr h="242898">
                <a:tc>
                  <a:txBody>
                    <a:bodyPr/>
                    <a:lstStyle/>
                    <a:p>
                      <a:r>
                        <a:rPr lang="en-US" sz="1600" b="1" dirty="0"/>
                        <a:t>Women's Gymnastics</a:t>
                      </a:r>
                    </a:p>
                  </a:txBody>
                  <a:tcPr marL="29581" marR="29581" marT="14791" marB="14791" anchor="ctr">
                    <a:lnL>
                      <a:noFill/>
                    </a:lnL>
                    <a:lnR>
                      <a:noFill/>
                    </a:lnR>
                    <a:lnT>
                      <a:noFill/>
                    </a:lnT>
                    <a:lnB>
                      <a:noFill/>
                    </a:lnB>
                  </a:tcPr>
                </a:tc>
                <a:tc>
                  <a:txBody>
                    <a:bodyPr/>
                    <a:lstStyle/>
                    <a:p>
                      <a:pPr algn="l"/>
                      <a:r>
                        <a:rPr lang="en-US" sz="1600" b="1" dirty="0" smtClean="0"/>
                        <a:t>          978</a:t>
                      </a:r>
                      <a:endParaRPr lang="en-US" sz="1600" b="1" dirty="0"/>
                    </a:p>
                  </a:txBody>
                  <a:tcPr marL="29581" marR="29581" marT="14791" marB="14791" anchor="ctr">
                    <a:lnL>
                      <a:noFill/>
                    </a:lnL>
                    <a:lnR>
                      <a:noFill/>
                    </a:lnR>
                    <a:lnT>
                      <a:noFill/>
                    </a:lnT>
                    <a:lnB>
                      <a:noFill/>
                    </a:lnB>
                  </a:tcPr>
                </a:tc>
              </a:tr>
              <a:tr h="242898">
                <a:tc>
                  <a:txBody>
                    <a:bodyPr/>
                    <a:lstStyle/>
                    <a:p>
                      <a:r>
                        <a:rPr lang="en-US" sz="1600" b="1" dirty="0"/>
                        <a:t>Women's Soccer</a:t>
                      </a:r>
                    </a:p>
                  </a:txBody>
                  <a:tcPr marL="29581" marR="29581" marT="14791" marB="14791" anchor="ctr">
                    <a:lnL>
                      <a:noFill/>
                    </a:lnL>
                    <a:lnR>
                      <a:noFill/>
                    </a:lnR>
                    <a:lnT>
                      <a:noFill/>
                    </a:lnT>
                    <a:lnB>
                      <a:noFill/>
                    </a:lnB>
                  </a:tcPr>
                </a:tc>
                <a:tc>
                  <a:txBody>
                    <a:bodyPr/>
                    <a:lstStyle/>
                    <a:p>
                      <a:pPr algn="l"/>
                      <a:r>
                        <a:rPr lang="en-US" sz="1600" b="1" dirty="0" smtClean="0"/>
                        <a:t>          990</a:t>
                      </a:r>
                      <a:endParaRPr lang="en-US" sz="1600" b="1" dirty="0"/>
                    </a:p>
                  </a:txBody>
                  <a:tcPr marL="29581" marR="29581" marT="14791" marB="14791" anchor="ctr">
                    <a:lnL>
                      <a:noFill/>
                    </a:lnL>
                    <a:lnR>
                      <a:noFill/>
                    </a:lnR>
                    <a:lnT>
                      <a:noFill/>
                    </a:lnT>
                    <a:lnB>
                      <a:noFill/>
                    </a:lnB>
                  </a:tcPr>
                </a:tc>
              </a:tr>
              <a:tr h="242898">
                <a:tc>
                  <a:txBody>
                    <a:bodyPr/>
                    <a:lstStyle/>
                    <a:p>
                      <a:r>
                        <a:rPr lang="en-US" sz="1600" b="1" dirty="0"/>
                        <a:t>Women's Swimming</a:t>
                      </a:r>
                    </a:p>
                  </a:txBody>
                  <a:tcPr marL="29581" marR="29581" marT="14791" marB="14791" anchor="ctr">
                    <a:lnL>
                      <a:noFill/>
                    </a:lnL>
                    <a:lnR>
                      <a:noFill/>
                    </a:lnR>
                    <a:lnT>
                      <a:noFill/>
                    </a:lnT>
                    <a:lnB>
                      <a:noFill/>
                    </a:lnB>
                  </a:tcPr>
                </a:tc>
                <a:tc>
                  <a:txBody>
                    <a:bodyPr/>
                    <a:lstStyle/>
                    <a:p>
                      <a:pPr algn="l"/>
                      <a:r>
                        <a:rPr lang="en-US" sz="1600" b="1" dirty="0" smtClean="0"/>
                        <a:t>          971</a:t>
                      </a:r>
                      <a:endParaRPr lang="en-US" sz="1600" b="1" dirty="0"/>
                    </a:p>
                  </a:txBody>
                  <a:tcPr marL="29581" marR="29581" marT="14791" marB="14791" anchor="ctr">
                    <a:lnL>
                      <a:noFill/>
                    </a:lnL>
                    <a:lnR>
                      <a:noFill/>
                    </a:lnR>
                    <a:lnT>
                      <a:noFill/>
                    </a:lnT>
                    <a:lnB>
                      <a:noFill/>
                    </a:lnB>
                  </a:tcPr>
                </a:tc>
              </a:tr>
              <a:tr h="242898">
                <a:tc>
                  <a:txBody>
                    <a:bodyPr/>
                    <a:lstStyle/>
                    <a:p>
                      <a:r>
                        <a:rPr lang="en-US" sz="1600" b="1" dirty="0"/>
                        <a:t>Women's Tennis</a:t>
                      </a:r>
                    </a:p>
                  </a:txBody>
                  <a:tcPr marL="29581" marR="29581" marT="14791" marB="14791" anchor="ctr">
                    <a:lnL>
                      <a:noFill/>
                    </a:lnL>
                    <a:lnR>
                      <a:noFill/>
                    </a:lnR>
                    <a:lnT>
                      <a:noFill/>
                    </a:lnT>
                    <a:lnB>
                      <a:noFill/>
                    </a:lnB>
                  </a:tcPr>
                </a:tc>
                <a:tc>
                  <a:txBody>
                    <a:bodyPr/>
                    <a:lstStyle/>
                    <a:p>
                      <a:pPr algn="l"/>
                      <a:r>
                        <a:rPr lang="en-US" sz="1600" b="1" dirty="0" smtClean="0"/>
                        <a:t>          986</a:t>
                      </a:r>
                      <a:endParaRPr lang="en-US" sz="1600" b="1" dirty="0"/>
                    </a:p>
                  </a:txBody>
                  <a:tcPr marL="29581" marR="29581" marT="14791" marB="14791" anchor="ctr">
                    <a:lnL>
                      <a:noFill/>
                    </a:lnL>
                    <a:lnR>
                      <a:noFill/>
                    </a:lnR>
                    <a:lnT>
                      <a:noFill/>
                    </a:lnT>
                    <a:lnB>
                      <a:noFill/>
                    </a:lnB>
                  </a:tcPr>
                </a:tc>
              </a:tr>
              <a:tr h="242898">
                <a:tc>
                  <a:txBody>
                    <a:bodyPr/>
                    <a:lstStyle/>
                    <a:p>
                      <a:r>
                        <a:rPr lang="en-US" sz="1600" b="1" dirty="0"/>
                        <a:t>Women's Track, Indoor</a:t>
                      </a:r>
                    </a:p>
                  </a:txBody>
                  <a:tcPr marL="29581" marR="29581" marT="14791" marB="14791" anchor="ctr">
                    <a:lnL>
                      <a:noFill/>
                    </a:lnL>
                    <a:lnR>
                      <a:noFill/>
                    </a:lnR>
                    <a:lnT>
                      <a:noFill/>
                    </a:lnT>
                    <a:lnB>
                      <a:noFill/>
                    </a:lnB>
                  </a:tcPr>
                </a:tc>
                <a:tc>
                  <a:txBody>
                    <a:bodyPr/>
                    <a:lstStyle/>
                    <a:p>
                      <a:pPr algn="l"/>
                      <a:r>
                        <a:rPr lang="en-US" sz="1600" b="1" dirty="0" smtClean="0"/>
                        <a:t>          955</a:t>
                      </a:r>
                      <a:endParaRPr lang="en-US" sz="1600" b="1" dirty="0"/>
                    </a:p>
                  </a:txBody>
                  <a:tcPr marL="29581" marR="29581" marT="14791" marB="14791" anchor="ctr">
                    <a:lnL>
                      <a:noFill/>
                    </a:lnL>
                    <a:lnR>
                      <a:noFill/>
                    </a:lnR>
                    <a:lnT>
                      <a:noFill/>
                    </a:lnT>
                    <a:lnB>
                      <a:noFill/>
                    </a:lnB>
                  </a:tcPr>
                </a:tc>
              </a:tr>
              <a:tr h="263525">
                <a:tc>
                  <a:txBody>
                    <a:bodyPr/>
                    <a:lstStyle/>
                    <a:p>
                      <a:r>
                        <a:rPr lang="en-US" sz="1600" b="1" dirty="0"/>
                        <a:t>Women's Track, Outdoor</a:t>
                      </a:r>
                    </a:p>
                  </a:txBody>
                  <a:tcPr marL="29581" marR="29581" marT="14791" marB="14791" anchor="ctr">
                    <a:lnL>
                      <a:noFill/>
                    </a:lnL>
                    <a:lnR>
                      <a:noFill/>
                    </a:lnR>
                    <a:lnT>
                      <a:noFill/>
                    </a:lnT>
                    <a:lnB>
                      <a:noFill/>
                    </a:lnB>
                  </a:tcPr>
                </a:tc>
                <a:tc>
                  <a:txBody>
                    <a:bodyPr/>
                    <a:lstStyle/>
                    <a:p>
                      <a:pPr algn="l"/>
                      <a:r>
                        <a:rPr lang="en-US" sz="1600" b="1" dirty="0" smtClean="0"/>
                        <a:t>          955</a:t>
                      </a:r>
                      <a:endParaRPr lang="en-US" sz="1600" b="1" dirty="0"/>
                    </a:p>
                  </a:txBody>
                  <a:tcPr marL="29581" marR="29581" marT="14791" marB="14791" anchor="ctr">
                    <a:lnL>
                      <a:noFill/>
                    </a:lnL>
                    <a:lnR>
                      <a:noFill/>
                    </a:lnR>
                    <a:lnT>
                      <a:noFill/>
                    </a:lnT>
                    <a:lnB>
                      <a:noFill/>
                    </a:lnB>
                  </a:tcPr>
                </a:tc>
              </a:tr>
              <a:tr h="242898">
                <a:tc>
                  <a:txBody>
                    <a:bodyPr/>
                    <a:lstStyle/>
                    <a:p>
                      <a:r>
                        <a:rPr lang="en-US" sz="1600" b="1" dirty="0"/>
                        <a:t>Women's Volleyball</a:t>
                      </a:r>
                    </a:p>
                  </a:txBody>
                  <a:tcPr marL="29581" marR="29581" marT="14791" marB="14791" anchor="ctr">
                    <a:lnL>
                      <a:noFill/>
                    </a:lnL>
                    <a:lnR>
                      <a:noFill/>
                    </a:lnR>
                    <a:lnT>
                      <a:noFill/>
                    </a:lnT>
                    <a:lnB>
                      <a:noFill/>
                    </a:lnB>
                  </a:tcPr>
                </a:tc>
                <a:tc>
                  <a:txBody>
                    <a:bodyPr/>
                    <a:lstStyle/>
                    <a:p>
                      <a:pPr algn="l"/>
                      <a:r>
                        <a:rPr lang="en-US" sz="1600" b="1" dirty="0" smtClean="0"/>
                        <a:t>          949</a:t>
                      </a:r>
                      <a:endParaRPr lang="en-US" sz="1600" b="1" dirty="0"/>
                    </a:p>
                  </a:txBody>
                  <a:tcPr marL="29581" marR="29581" marT="14791" marB="14791" anchor="ctr">
                    <a:lnL>
                      <a:noFill/>
                    </a:lnL>
                    <a:lnR>
                      <a:noFill/>
                    </a:lnR>
                    <a:lnT>
                      <a:noFill/>
                    </a:lnT>
                    <a:lnB>
                      <a:noFill/>
                    </a:lnB>
                  </a:tcPr>
                </a:tc>
              </a:tr>
            </a:tbl>
          </a:graphicData>
        </a:graphic>
      </p:graphicFrame>
      <p:sp>
        <p:nvSpPr>
          <p:cNvPr id="7" name="TextBox 6"/>
          <p:cNvSpPr txBox="1"/>
          <p:nvPr/>
        </p:nvSpPr>
        <p:spPr>
          <a:xfrm>
            <a:off x="457200" y="6324600"/>
            <a:ext cx="1631472" cy="369332"/>
          </a:xfrm>
          <a:prstGeom prst="rect">
            <a:avLst/>
          </a:prstGeom>
          <a:noFill/>
        </p:spPr>
        <p:txBody>
          <a:bodyPr wrap="none" rtlCol="0">
            <a:spAutoFit/>
          </a:bodyPr>
          <a:lstStyle/>
          <a:p>
            <a:r>
              <a:rPr lang="en-US" dirty="0" smtClean="0">
                <a:solidFill>
                  <a:schemeClr val="accent6"/>
                </a:solidFill>
              </a:rPr>
              <a:t>From NCAA.org</a:t>
            </a:r>
            <a:endParaRPr lang="en-US" dirty="0">
              <a:solidFill>
                <a:schemeClr val="accent6"/>
              </a:solidFill>
            </a:endParaRPr>
          </a:p>
        </p:txBody>
      </p:sp>
    </p:spTree>
    <p:extLst>
      <p:ext uri="{BB962C8B-B14F-4D97-AF65-F5344CB8AC3E}">
        <p14:creationId xmlns:p14="http://schemas.microsoft.com/office/powerpoint/2010/main" val="28236261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8731749" cy="5663089"/>
          </a:xfrm>
          <a:prstGeom prst="rect">
            <a:avLst/>
          </a:prstGeom>
          <a:noFill/>
        </p:spPr>
        <p:txBody>
          <a:bodyPr wrap="none" rtlCol="0">
            <a:spAutoFit/>
          </a:bodyPr>
          <a:lstStyle/>
          <a:p>
            <a:r>
              <a:rPr lang="en-US" b="1" dirty="0" smtClean="0"/>
              <a:t>                  </a:t>
            </a:r>
          </a:p>
          <a:p>
            <a:r>
              <a:rPr lang="en-US" b="1" dirty="0" smtClean="0"/>
              <a:t>     		    </a:t>
            </a:r>
            <a:r>
              <a:rPr lang="en-US" sz="2800" b="1" dirty="0" smtClean="0"/>
              <a:t>TITLE </a:t>
            </a:r>
            <a:r>
              <a:rPr lang="en-US" sz="2800" b="1" dirty="0"/>
              <a:t>IX COMPLIANCE</a:t>
            </a:r>
            <a:endParaRPr lang="en-US" sz="2800" dirty="0"/>
          </a:p>
          <a:p>
            <a:r>
              <a:rPr lang="en-US" dirty="0"/>
              <a:t> </a:t>
            </a:r>
          </a:p>
          <a:p>
            <a:r>
              <a:rPr lang="en-US" sz="2800" dirty="0"/>
              <a:t>In order to be in compliance with Title IX guidelines, </a:t>
            </a:r>
            <a:endParaRPr lang="en-US" sz="2800" dirty="0" smtClean="0"/>
          </a:p>
          <a:p>
            <a:r>
              <a:rPr lang="en-US" sz="2800" dirty="0" smtClean="0"/>
              <a:t>a </a:t>
            </a:r>
            <a:r>
              <a:rPr lang="en-US" sz="2800" dirty="0"/>
              <a:t>university that </a:t>
            </a:r>
            <a:r>
              <a:rPr lang="en-US" sz="2800" dirty="0" smtClean="0"/>
              <a:t>receives </a:t>
            </a:r>
            <a:r>
              <a:rPr lang="en-US" sz="2800" dirty="0"/>
              <a:t>federal funding, must comply </a:t>
            </a:r>
            <a:endParaRPr lang="en-US" sz="2800" dirty="0" smtClean="0"/>
          </a:p>
          <a:p>
            <a:r>
              <a:rPr lang="en-US" sz="2800" dirty="0" smtClean="0"/>
              <a:t>with </a:t>
            </a:r>
            <a:r>
              <a:rPr lang="en-US" sz="2800" dirty="0"/>
              <a:t>one of </a:t>
            </a:r>
            <a:r>
              <a:rPr lang="en-US" sz="2800" dirty="0" smtClean="0"/>
              <a:t>the </a:t>
            </a:r>
            <a:r>
              <a:rPr lang="en-US" sz="2800" dirty="0"/>
              <a:t>three following prongs:</a:t>
            </a:r>
          </a:p>
          <a:p>
            <a:r>
              <a:rPr lang="en-US" sz="2800" dirty="0"/>
              <a:t> </a:t>
            </a:r>
          </a:p>
          <a:p>
            <a:pPr lvl="0"/>
            <a:r>
              <a:rPr lang="en-US" sz="2800" dirty="0" smtClean="0"/>
              <a:t>Proportionality - </a:t>
            </a:r>
            <a:r>
              <a:rPr lang="en-US" sz="2800" dirty="0"/>
              <a:t>athletic participation must substantially </a:t>
            </a:r>
            <a:endParaRPr lang="en-US" sz="2800" dirty="0" smtClean="0"/>
          </a:p>
          <a:p>
            <a:pPr lvl="0"/>
            <a:r>
              <a:rPr lang="en-US" sz="2800" dirty="0"/>
              <a:t>	</a:t>
            </a:r>
            <a:r>
              <a:rPr lang="en-US" sz="2800" dirty="0" smtClean="0"/>
              <a:t>mirror </a:t>
            </a:r>
            <a:r>
              <a:rPr lang="en-US" sz="2800" dirty="0"/>
              <a:t>the student body population.</a:t>
            </a:r>
          </a:p>
          <a:p>
            <a:pPr lvl="0"/>
            <a:endParaRPr lang="en-US" sz="2800" dirty="0" smtClean="0"/>
          </a:p>
          <a:p>
            <a:pPr lvl="0"/>
            <a:r>
              <a:rPr lang="en-US" sz="2800" dirty="0" smtClean="0"/>
              <a:t>History </a:t>
            </a:r>
            <a:r>
              <a:rPr lang="en-US" sz="2800" dirty="0"/>
              <a:t>of adding women’s sports to the </a:t>
            </a:r>
            <a:r>
              <a:rPr lang="en-US" sz="2800" dirty="0" smtClean="0"/>
              <a:t>athletics </a:t>
            </a:r>
            <a:r>
              <a:rPr lang="en-US" sz="2800" dirty="0"/>
              <a:t>program.</a:t>
            </a:r>
          </a:p>
          <a:p>
            <a:pPr lvl="0"/>
            <a:endParaRPr lang="en-US" sz="2800" dirty="0" smtClean="0"/>
          </a:p>
          <a:p>
            <a:pPr lvl="0"/>
            <a:r>
              <a:rPr lang="en-US" sz="2800" dirty="0" smtClean="0"/>
              <a:t>Meeting </a:t>
            </a:r>
            <a:r>
              <a:rPr lang="en-US" sz="2800" dirty="0"/>
              <a:t>the interests and abilities of the female students.</a:t>
            </a:r>
          </a:p>
          <a:p>
            <a:r>
              <a:rPr lang="en-US" dirty="0"/>
              <a:t> </a:t>
            </a:r>
          </a:p>
        </p:txBody>
      </p:sp>
      <p:sp>
        <p:nvSpPr>
          <p:cNvPr id="3" name="TextBox 2"/>
          <p:cNvSpPr txBox="1"/>
          <p:nvPr/>
        </p:nvSpPr>
        <p:spPr>
          <a:xfrm>
            <a:off x="457200" y="6096000"/>
            <a:ext cx="7455246" cy="369332"/>
          </a:xfrm>
          <a:prstGeom prst="rect">
            <a:avLst/>
          </a:prstGeom>
          <a:noFill/>
        </p:spPr>
        <p:txBody>
          <a:bodyPr wrap="none" rtlCol="0">
            <a:spAutoFit/>
          </a:bodyPr>
          <a:lstStyle/>
          <a:p>
            <a:r>
              <a:rPr lang="en-US" b="1" dirty="0" smtClean="0"/>
              <a:t>Information provided by Meredith Jenkins,  AU Senior Woman Administrator</a:t>
            </a:r>
            <a:endParaRPr lang="en-US" b="1" dirty="0"/>
          </a:p>
        </p:txBody>
      </p:sp>
    </p:spTree>
    <p:extLst>
      <p:ext uri="{BB962C8B-B14F-4D97-AF65-F5344CB8AC3E}">
        <p14:creationId xmlns:p14="http://schemas.microsoft.com/office/powerpoint/2010/main" val="38101475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47800" y="1295400"/>
            <a:ext cx="184731" cy="369332"/>
          </a:xfrm>
          <a:prstGeom prst="rect">
            <a:avLst/>
          </a:prstGeom>
          <a:noFill/>
        </p:spPr>
        <p:txBody>
          <a:bodyPr wrap="none" rtlCol="0">
            <a:spAutoFit/>
          </a:bodyPr>
          <a:lstStyle/>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673125346"/>
              </p:ext>
            </p:extLst>
          </p:nvPr>
        </p:nvGraphicFramePr>
        <p:xfrm>
          <a:off x="104125" y="582627"/>
          <a:ext cx="8763001" cy="5867393"/>
        </p:xfrm>
        <a:graphic>
          <a:graphicData uri="http://schemas.openxmlformats.org/drawingml/2006/table">
            <a:tbl>
              <a:tblPr firstRow="1" firstCol="1" lastRow="1" lastCol="1" bandRow="1" bandCol="1">
                <a:tableStyleId>{16D9F66E-5EB9-4882-86FB-DCBF35E3C3E4}</a:tableStyleId>
              </a:tblPr>
              <a:tblGrid>
                <a:gridCol w="1719317"/>
                <a:gridCol w="1719317"/>
                <a:gridCol w="1719317"/>
                <a:gridCol w="1719317"/>
                <a:gridCol w="1885733"/>
              </a:tblGrid>
              <a:tr h="510209">
                <a:tc>
                  <a:txBody>
                    <a:bodyPr/>
                    <a:lstStyle/>
                    <a:p>
                      <a:pPr marL="0" marR="0" algn="ctr">
                        <a:spcBef>
                          <a:spcPts val="0"/>
                        </a:spcBef>
                        <a:spcAft>
                          <a:spcPts val="0"/>
                        </a:spcAft>
                      </a:pPr>
                      <a:r>
                        <a:rPr lang="en-US" sz="1200" dirty="0">
                          <a:effectLst/>
                        </a:rPr>
                        <a:t>Year</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Male Athlete</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Female Athlete</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Male Student</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Female Student</a:t>
                      </a:r>
                      <a:endParaRPr lang="en-US" sz="1200">
                        <a:effectLst/>
                        <a:latin typeface="Times New Roman"/>
                        <a:ea typeface="Times New Roman"/>
                      </a:endParaRPr>
                    </a:p>
                  </a:txBody>
                  <a:tcPr marL="68580" marR="68580" marT="0" marB="0"/>
                </a:tc>
              </a:tr>
              <a:tr h="255104">
                <a:tc>
                  <a:txBody>
                    <a:bodyPr/>
                    <a:lstStyle/>
                    <a:p>
                      <a:pPr marL="0" marR="0" algn="ctr">
                        <a:spcBef>
                          <a:spcPts val="0"/>
                        </a:spcBef>
                        <a:spcAft>
                          <a:spcPts val="0"/>
                        </a:spcAft>
                      </a:pPr>
                      <a:r>
                        <a:rPr lang="en-US" sz="1200">
                          <a:effectLst/>
                        </a:rPr>
                        <a:t>1992-93</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74% - 317</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26% - 114</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55%</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45%</a:t>
                      </a:r>
                      <a:endParaRPr lang="en-US" sz="1200" dirty="0">
                        <a:effectLst/>
                        <a:latin typeface="Times New Roman"/>
                        <a:ea typeface="Times New Roman"/>
                      </a:endParaRPr>
                    </a:p>
                  </a:txBody>
                  <a:tcPr marL="68580" marR="68580" marT="0" marB="0"/>
                </a:tc>
              </a:tr>
              <a:tr h="255104">
                <a:tc>
                  <a:txBody>
                    <a:bodyPr/>
                    <a:lstStyle/>
                    <a:p>
                      <a:pPr marL="0" marR="0" algn="ctr">
                        <a:spcBef>
                          <a:spcPts val="0"/>
                        </a:spcBef>
                        <a:spcAft>
                          <a:spcPts val="0"/>
                        </a:spcAft>
                      </a:pPr>
                      <a:r>
                        <a:rPr lang="en-US" sz="1200">
                          <a:effectLst/>
                        </a:rPr>
                        <a:t>1993-94*</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67% - 334</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33% - 161</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55%</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45%</a:t>
                      </a:r>
                      <a:endParaRPr lang="en-US" sz="1200" dirty="0">
                        <a:effectLst/>
                        <a:latin typeface="Times New Roman"/>
                        <a:ea typeface="Times New Roman"/>
                      </a:endParaRPr>
                    </a:p>
                  </a:txBody>
                  <a:tcPr marL="68580" marR="68580" marT="0" marB="0"/>
                </a:tc>
              </a:tr>
              <a:tr h="255104">
                <a:tc>
                  <a:txBody>
                    <a:bodyPr/>
                    <a:lstStyle/>
                    <a:p>
                      <a:pPr marL="0" marR="0" algn="ctr">
                        <a:spcBef>
                          <a:spcPts val="0"/>
                        </a:spcBef>
                        <a:spcAft>
                          <a:spcPts val="0"/>
                        </a:spcAft>
                      </a:pPr>
                      <a:r>
                        <a:rPr lang="en-US" sz="1200">
                          <a:effectLst/>
                        </a:rPr>
                        <a:t>1994-95</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65% - 309</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35% - 164</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54%</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46%</a:t>
                      </a:r>
                      <a:endParaRPr lang="en-US" sz="1200">
                        <a:effectLst/>
                        <a:latin typeface="Times New Roman"/>
                        <a:ea typeface="Times New Roman"/>
                      </a:endParaRPr>
                    </a:p>
                  </a:txBody>
                  <a:tcPr marL="68580" marR="68580" marT="0" marB="0"/>
                </a:tc>
              </a:tr>
              <a:tr h="255104">
                <a:tc>
                  <a:txBody>
                    <a:bodyPr/>
                    <a:lstStyle/>
                    <a:p>
                      <a:pPr marL="0" marR="0" algn="ctr">
                        <a:spcBef>
                          <a:spcPts val="0"/>
                        </a:spcBef>
                        <a:spcAft>
                          <a:spcPts val="0"/>
                        </a:spcAft>
                      </a:pPr>
                      <a:r>
                        <a:rPr lang="en-US" sz="1200">
                          <a:effectLst/>
                        </a:rPr>
                        <a:t>1995-96</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66% - 324</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34% - 183</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53%</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47%</a:t>
                      </a:r>
                      <a:endParaRPr lang="en-US" sz="1200">
                        <a:effectLst/>
                        <a:latin typeface="Times New Roman"/>
                        <a:ea typeface="Times New Roman"/>
                      </a:endParaRPr>
                    </a:p>
                  </a:txBody>
                  <a:tcPr marL="68580" marR="68580" marT="0" marB="0"/>
                </a:tc>
              </a:tr>
              <a:tr h="255104">
                <a:tc>
                  <a:txBody>
                    <a:bodyPr/>
                    <a:lstStyle/>
                    <a:p>
                      <a:pPr marL="0" marR="0" algn="ctr">
                        <a:spcBef>
                          <a:spcPts val="0"/>
                        </a:spcBef>
                        <a:spcAft>
                          <a:spcPts val="0"/>
                        </a:spcAft>
                      </a:pPr>
                      <a:r>
                        <a:rPr lang="en-US" sz="1200">
                          <a:effectLst/>
                        </a:rPr>
                        <a:t>1996-97**</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62% - 324</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38% - 196</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52%</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48%</a:t>
                      </a:r>
                      <a:endParaRPr lang="en-US" sz="1200" dirty="0">
                        <a:effectLst/>
                        <a:latin typeface="Times New Roman"/>
                        <a:ea typeface="Times New Roman"/>
                      </a:endParaRPr>
                    </a:p>
                  </a:txBody>
                  <a:tcPr marL="68580" marR="68580" marT="0" marB="0"/>
                </a:tc>
              </a:tr>
              <a:tr h="255104">
                <a:tc>
                  <a:txBody>
                    <a:bodyPr/>
                    <a:lstStyle/>
                    <a:p>
                      <a:pPr marL="0" marR="0" algn="ctr">
                        <a:spcBef>
                          <a:spcPts val="0"/>
                        </a:spcBef>
                        <a:spcAft>
                          <a:spcPts val="0"/>
                        </a:spcAft>
                      </a:pPr>
                      <a:r>
                        <a:rPr lang="en-US" sz="1200">
                          <a:effectLst/>
                        </a:rPr>
                        <a:t>1997-98</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63% - 306</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37% - 187</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52%</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48%</a:t>
                      </a:r>
                      <a:endParaRPr lang="en-US" sz="1200">
                        <a:effectLst/>
                        <a:latin typeface="Times New Roman"/>
                        <a:ea typeface="Times New Roman"/>
                      </a:endParaRPr>
                    </a:p>
                  </a:txBody>
                  <a:tcPr marL="68580" marR="68580" marT="0" marB="0"/>
                </a:tc>
              </a:tr>
              <a:tr h="255104">
                <a:tc>
                  <a:txBody>
                    <a:bodyPr/>
                    <a:lstStyle/>
                    <a:p>
                      <a:pPr marL="0" marR="0" algn="ctr">
                        <a:spcBef>
                          <a:spcPts val="0"/>
                        </a:spcBef>
                        <a:spcAft>
                          <a:spcPts val="0"/>
                        </a:spcAft>
                      </a:pPr>
                      <a:r>
                        <a:rPr lang="en-US" sz="1200">
                          <a:effectLst/>
                        </a:rPr>
                        <a:t>1998-99</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61% - 326</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39% - 226</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52%</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48%</a:t>
                      </a:r>
                      <a:endParaRPr lang="en-US" sz="1200">
                        <a:effectLst/>
                        <a:latin typeface="Times New Roman"/>
                        <a:ea typeface="Times New Roman"/>
                      </a:endParaRPr>
                    </a:p>
                  </a:txBody>
                  <a:tcPr marL="68580" marR="68580" marT="0" marB="0"/>
                </a:tc>
              </a:tr>
              <a:tr h="255104">
                <a:tc>
                  <a:txBody>
                    <a:bodyPr/>
                    <a:lstStyle/>
                    <a:p>
                      <a:pPr marL="0" marR="0" algn="ctr">
                        <a:spcBef>
                          <a:spcPts val="0"/>
                        </a:spcBef>
                        <a:spcAft>
                          <a:spcPts val="0"/>
                        </a:spcAft>
                      </a:pPr>
                      <a:r>
                        <a:rPr lang="en-US" sz="1200">
                          <a:effectLst/>
                        </a:rPr>
                        <a:t>1999-00</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59% - 335</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41% - 229</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52%</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48%</a:t>
                      </a:r>
                      <a:endParaRPr lang="en-US" sz="1200">
                        <a:effectLst/>
                        <a:latin typeface="Times New Roman"/>
                        <a:ea typeface="Times New Roman"/>
                      </a:endParaRPr>
                    </a:p>
                  </a:txBody>
                  <a:tcPr marL="68580" marR="68580" marT="0" marB="0"/>
                </a:tc>
              </a:tr>
              <a:tr h="255104">
                <a:tc>
                  <a:txBody>
                    <a:bodyPr/>
                    <a:lstStyle/>
                    <a:p>
                      <a:pPr marL="0" marR="0" algn="ctr">
                        <a:spcBef>
                          <a:spcPts val="0"/>
                        </a:spcBef>
                        <a:spcAft>
                          <a:spcPts val="0"/>
                        </a:spcAft>
                      </a:pPr>
                      <a:r>
                        <a:rPr lang="en-US" sz="1200">
                          <a:effectLst/>
                        </a:rPr>
                        <a:t>2000-01</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57% - 296</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43% - 224</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52%</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48%</a:t>
                      </a:r>
                      <a:endParaRPr lang="en-US" sz="1200">
                        <a:effectLst/>
                        <a:latin typeface="Times New Roman"/>
                        <a:ea typeface="Times New Roman"/>
                      </a:endParaRPr>
                    </a:p>
                  </a:txBody>
                  <a:tcPr marL="68580" marR="68580" marT="0" marB="0"/>
                </a:tc>
              </a:tr>
              <a:tr h="255104">
                <a:tc>
                  <a:txBody>
                    <a:bodyPr/>
                    <a:lstStyle/>
                    <a:p>
                      <a:pPr marL="0" marR="0" algn="ctr">
                        <a:spcBef>
                          <a:spcPts val="0"/>
                        </a:spcBef>
                        <a:spcAft>
                          <a:spcPts val="0"/>
                        </a:spcAft>
                      </a:pPr>
                      <a:r>
                        <a:rPr lang="en-US" sz="1200">
                          <a:effectLst/>
                        </a:rPr>
                        <a:t>2001-02</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58% - 319</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42% - 233</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52%</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48%</a:t>
                      </a:r>
                      <a:endParaRPr lang="en-US" sz="1200">
                        <a:effectLst/>
                        <a:latin typeface="Times New Roman"/>
                        <a:ea typeface="Times New Roman"/>
                      </a:endParaRPr>
                    </a:p>
                  </a:txBody>
                  <a:tcPr marL="68580" marR="68580" marT="0" marB="0"/>
                </a:tc>
              </a:tr>
              <a:tr h="255104">
                <a:tc>
                  <a:txBody>
                    <a:bodyPr/>
                    <a:lstStyle/>
                    <a:p>
                      <a:pPr marL="0" marR="0" algn="ctr">
                        <a:spcBef>
                          <a:spcPts val="0"/>
                        </a:spcBef>
                        <a:spcAft>
                          <a:spcPts val="0"/>
                        </a:spcAft>
                      </a:pPr>
                      <a:r>
                        <a:rPr lang="en-US" sz="1200">
                          <a:effectLst/>
                        </a:rPr>
                        <a:t>   2002-03***</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56% - 337</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44% - 270</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52%</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48%</a:t>
                      </a:r>
                      <a:endParaRPr lang="en-US" sz="1200">
                        <a:effectLst/>
                        <a:latin typeface="Times New Roman"/>
                        <a:ea typeface="Times New Roman"/>
                      </a:endParaRPr>
                    </a:p>
                  </a:txBody>
                  <a:tcPr marL="68580" marR="68580" marT="0" marB="0"/>
                </a:tc>
              </a:tr>
              <a:tr h="255104">
                <a:tc>
                  <a:txBody>
                    <a:bodyPr/>
                    <a:lstStyle/>
                    <a:p>
                      <a:pPr marL="0" marR="0" algn="ctr">
                        <a:spcBef>
                          <a:spcPts val="0"/>
                        </a:spcBef>
                        <a:spcAft>
                          <a:spcPts val="0"/>
                        </a:spcAft>
                      </a:pPr>
                      <a:r>
                        <a:rPr lang="en-US" sz="1200">
                          <a:effectLst/>
                        </a:rPr>
                        <a:t>2003-04</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55% - 316</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45% - 254</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52%</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48%</a:t>
                      </a:r>
                      <a:endParaRPr lang="en-US" sz="1200">
                        <a:effectLst/>
                        <a:latin typeface="Times New Roman"/>
                        <a:ea typeface="Times New Roman"/>
                      </a:endParaRPr>
                    </a:p>
                  </a:txBody>
                  <a:tcPr marL="68580" marR="68580" marT="0" marB="0"/>
                </a:tc>
              </a:tr>
              <a:tr h="255104">
                <a:tc>
                  <a:txBody>
                    <a:bodyPr/>
                    <a:lstStyle/>
                    <a:p>
                      <a:pPr marL="0" marR="0" algn="ctr">
                        <a:spcBef>
                          <a:spcPts val="0"/>
                        </a:spcBef>
                        <a:spcAft>
                          <a:spcPts val="0"/>
                        </a:spcAft>
                      </a:pPr>
                      <a:r>
                        <a:rPr lang="en-US" sz="1200">
                          <a:effectLst/>
                        </a:rPr>
                        <a:t>2004-05</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57% - 339</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43% - 258</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52%</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48%</a:t>
                      </a:r>
                      <a:endParaRPr lang="en-US" sz="1200">
                        <a:effectLst/>
                        <a:latin typeface="Times New Roman"/>
                        <a:ea typeface="Times New Roman"/>
                      </a:endParaRPr>
                    </a:p>
                  </a:txBody>
                  <a:tcPr marL="68580" marR="68580" marT="0" marB="0"/>
                </a:tc>
              </a:tr>
              <a:tr h="255104">
                <a:tc>
                  <a:txBody>
                    <a:bodyPr/>
                    <a:lstStyle/>
                    <a:p>
                      <a:pPr marL="0" marR="0" algn="ctr">
                        <a:spcBef>
                          <a:spcPts val="0"/>
                        </a:spcBef>
                        <a:spcAft>
                          <a:spcPts val="0"/>
                        </a:spcAft>
                      </a:pPr>
                      <a:r>
                        <a:rPr lang="en-US" sz="1200">
                          <a:effectLst/>
                        </a:rPr>
                        <a:t>2005-06</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57% - 328</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43% - 252</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52%</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48%</a:t>
                      </a:r>
                      <a:endParaRPr lang="en-US" sz="1200">
                        <a:effectLst/>
                        <a:latin typeface="Times New Roman"/>
                        <a:ea typeface="Times New Roman"/>
                      </a:endParaRPr>
                    </a:p>
                  </a:txBody>
                  <a:tcPr marL="68580" marR="68580" marT="0" marB="0"/>
                </a:tc>
              </a:tr>
              <a:tr h="255104">
                <a:tc>
                  <a:txBody>
                    <a:bodyPr/>
                    <a:lstStyle/>
                    <a:p>
                      <a:pPr marL="0" marR="0" algn="ctr">
                        <a:spcBef>
                          <a:spcPts val="0"/>
                        </a:spcBef>
                        <a:spcAft>
                          <a:spcPts val="0"/>
                        </a:spcAft>
                      </a:pPr>
                      <a:r>
                        <a:rPr lang="en-US" sz="1200">
                          <a:effectLst/>
                        </a:rPr>
                        <a:t>2006-07</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56%- 313</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44%- 242</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51%</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49%</a:t>
                      </a:r>
                      <a:endParaRPr lang="en-US" sz="1200">
                        <a:effectLst/>
                        <a:latin typeface="Times New Roman"/>
                        <a:ea typeface="Times New Roman"/>
                      </a:endParaRPr>
                    </a:p>
                  </a:txBody>
                  <a:tcPr marL="68580" marR="68580" marT="0" marB="0"/>
                </a:tc>
              </a:tr>
              <a:tr h="255104">
                <a:tc>
                  <a:txBody>
                    <a:bodyPr/>
                    <a:lstStyle/>
                    <a:p>
                      <a:pPr marL="0" marR="0" algn="ctr">
                        <a:spcBef>
                          <a:spcPts val="0"/>
                        </a:spcBef>
                        <a:spcAft>
                          <a:spcPts val="0"/>
                        </a:spcAft>
                      </a:pPr>
                      <a:r>
                        <a:rPr lang="en-US" sz="1200">
                          <a:effectLst/>
                        </a:rPr>
                        <a:t>2007-08</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55%-311</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45%-253</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50%</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50%</a:t>
                      </a:r>
                      <a:endParaRPr lang="en-US" sz="1200">
                        <a:effectLst/>
                        <a:latin typeface="Times New Roman"/>
                        <a:ea typeface="Times New Roman"/>
                      </a:endParaRPr>
                    </a:p>
                  </a:txBody>
                  <a:tcPr marL="68580" marR="68580" marT="0" marB="0"/>
                </a:tc>
              </a:tr>
              <a:tr h="255104">
                <a:tc>
                  <a:txBody>
                    <a:bodyPr/>
                    <a:lstStyle/>
                    <a:p>
                      <a:pPr marL="0" marR="0" algn="ctr">
                        <a:spcBef>
                          <a:spcPts val="0"/>
                        </a:spcBef>
                        <a:spcAft>
                          <a:spcPts val="0"/>
                        </a:spcAft>
                      </a:pPr>
                      <a:r>
                        <a:rPr lang="en-US" sz="1200">
                          <a:effectLst/>
                        </a:rPr>
                        <a:t>2008-09</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55%- 309</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45%-255</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51%</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49%</a:t>
                      </a:r>
                      <a:endParaRPr lang="en-US" sz="1200">
                        <a:effectLst/>
                        <a:latin typeface="Times New Roman"/>
                        <a:ea typeface="Times New Roman"/>
                      </a:endParaRPr>
                    </a:p>
                  </a:txBody>
                  <a:tcPr marL="68580" marR="68580" marT="0" marB="0"/>
                </a:tc>
              </a:tr>
              <a:tr h="255104">
                <a:tc>
                  <a:txBody>
                    <a:bodyPr/>
                    <a:lstStyle/>
                    <a:p>
                      <a:pPr marL="0" marR="0" algn="ctr">
                        <a:spcBef>
                          <a:spcPts val="0"/>
                        </a:spcBef>
                        <a:spcAft>
                          <a:spcPts val="0"/>
                        </a:spcAft>
                      </a:pPr>
                      <a:r>
                        <a:rPr lang="en-US" sz="1200">
                          <a:effectLst/>
                        </a:rPr>
                        <a:t>2009-10</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54%-306</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46%-258</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52%</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48%</a:t>
                      </a:r>
                      <a:endParaRPr lang="en-US" sz="1200">
                        <a:effectLst/>
                        <a:latin typeface="Times New Roman"/>
                        <a:ea typeface="Times New Roman"/>
                      </a:endParaRPr>
                    </a:p>
                  </a:txBody>
                  <a:tcPr marL="68580" marR="68580" marT="0" marB="0"/>
                </a:tc>
              </a:tr>
              <a:tr h="255104">
                <a:tc>
                  <a:txBody>
                    <a:bodyPr/>
                    <a:lstStyle/>
                    <a:p>
                      <a:pPr marL="0" marR="0" algn="ctr">
                        <a:spcBef>
                          <a:spcPts val="0"/>
                        </a:spcBef>
                        <a:spcAft>
                          <a:spcPts val="0"/>
                        </a:spcAft>
                      </a:pPr>
                      <a:r>
                        <a:rPr lang="en-US" sz="1200">
                          <a:effectLst/>
                        </a:rPr>
                        <a:t>2010-11</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56%- 309</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44%-247</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51%</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49%</a:t>
                      </a:r>
                      <a:endParaRPr lang="en-US" sz="1200">
                        <a:effectLst/>
                        <a:latin typeface="Times New Roman"/>
                        <a:ea typeface="Times New Roman"/>
                      </a:endParaRPr>
                    </a:p>
                  </a:txBody>
                  <a:tcPr marL="68580" marR="68580" marT="0" marB="0"/>
                </a:tc>
              </a:tr>
              <a:tr h="255104">
                <a:tc>
                  <a:txBody>
                    <a:bodyPr/>
                    <a:lstStyle/>
                    <a:p>
                      <a:pPr marL="0" marR="0" algn="ctr">
                        <a:spcBef>
                          <a:spcPts val="0"/>
                        </a:spcBef>
                        <a:spcAft>
                          <a:spcPts val="0"/>
                        </a:spcAft>
                      </a:pPr>
                      <a:r>
                        <a:rPr lang="en-US" sz="1200">
                          <a:effectLst/>
                        </a:rPr>
                        <a:t>2011-12</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54%- 312</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46%- 263</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51%</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49%</a:t>
                      </a:r>
                      <a:endParaRPr lang="en-US" sz="1200">
                        <a:effectLst/>
                        <a:latin typeface="Times New Roman"/>
                        <a:ea typeface="Times New Roman"/>
                      </a:endParaRPr>
                    </a:p>
                  </a:txBody>
                  <a:tcPr marL="68580" marR="68580" marT="0" marB="0"/>
                </a:tc>
              </a:tr>
              <a:tr h="255104">
                <a:tc>
                  <a:txBody>
                    <a:bodyPr/>
                    <a:lstStyle/>
                    <a:p>
                      <a:pPr marL="0" marR="0" algn="ctr">
                        <a:spcBef>
                          <a:spcPts val="0"/>
                        </a:spcBef>
                        <a:spcAft>
                          <a:spcPts val="0"/>
                        </a:spcAft>
                      </a:pPr>
                      <a:r>
                        <a:rPr lang="en-US" sz="1200" dirty="0">
                          <a:effectLst/>
                        </a:rPr>
                        <a:t>2012-13</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51%-321</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49%-303</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51%</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49%</a:t>
                      </a:r>
                      <a:endParaRPr lang="en-US" sz="1200" dirty="0">
                        <a:effectLst/>
                        <a:latin typeface="Times New Roman"/>
                        <a:ea typeface="Times New Roman"/>
                      </a:endParaRPr>
                    </a:p>
                  </a:txBody>
                  <a:tcPr marL="68580" marR="68580" marT="0" marB="0"/>
                </a:tc>
              </a:tr>
            </a:tbl>
          </a:graphicData>
        </a:graphic>
      </p:graphicFrame>
      <p:sp>
        <p:nvSpPr>
          <p:cNvPr id="6" name="Rectangle 1"/>
          <p:cNvSpPr>
            <a:spLocks noChangeArrowheads="1"/>
          </p:cNvSpPr>
          <p:nvPr/>
        </p:nvSpPr>
        <p:spPr bwMode="auto">
          <a:xfrm>
            <a:off x="1697038" y="16430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TextBox 6"/>
          <p:cNvSpPr txBox="1"/>
          <p:nvPr/>
        </p:nvSpPr>
        <p:spPr>
          <a:xfrm>
            <a:off x="37450" y="142873"/>
            <a:ext cx="9151993" cy="954107"/>
          </a:xfrm>
          <a:prstGeom prst="rect">
            <a:avLst/>
          </a:prstGeom>
          <a:noFill/>
        </p:spPr>
        <p:txBody>
          <a:bodyPr wrap="none" rtlCol="0">
            <a:spAutoFit/>
          </a:bodyPr>
          <a:lstStyle/>
          <a:p>
            <a:r>
              <a:rPr lang="en-US" sz="2000" b="1" dirty="0"/>
              <a:t>The following are Auburn University’s </a:t>
            </a:r>
            <a:r>
              <a:rPr lang="en-US" sz="2000" b="1" dirty="0" smtClean="0"/>
              <a:t>athletics </a:t>
            </a:r>
            <a:r>
              <a:rPr lang="en-US" sz="2000" b="1" dirty="0"/>
              <a:t>participation numbers since 1992-93:</a:t>
            </a:r>
          </a:p>
          <a:p>
            <a:endParaRPr lang="en-US" b="1" dirty="0"/>
          </a:p>
          <a:p>
            <a:endParaRPr lang="en-US" dirty="0"/>
          </a:p>
        </p:txBody>
      </p:sp>
      <p:sp>
        <p:nvSpPr>
          <p:cNvPr id="8" name="TextBox 7"/>
          <p:cNvSpPr txBox="1"/>
          <p:nvPr/>
        </p:nvSpPr>
        <p:spPr>
          <a:xfrm>
            <a:off x="838200" y="6400800"/>
            <a:ext cx="7924800" cy="646331"/>
          </a:xfrm>
          <a:prstGeom prst="rect">
            <a:avLst/>
          </a:prstGeom>
          <a:noFill/>
        </p:spPr>
        <p:txBody>
          <a:bodyPr wrap="square" rtlCol="0">
            <a:spAutoFit/>
          </a:bodyPr>
          <a:lstStyle/>
          <a:p>
            <a:r>
              <a:rPr lang="en-US" b="1" dirty="0"/>
              <a:t>* Added </a:t>
            </a:r>
            <a:r>
              <a:rPr lang="en-US" b="1" dirty="0" smtClean="0"/>
              <a:t>Soccer       ** </a:t>
            </a:r>
            <a:r>
              <a:rPr lang="en-US" b="1" dirty="0"/>
              <a:t>Added </a:t>
            </a:r>
            <a:r>
              <a:rPr lang="en-US" b="1" dirty="0" smtClean="0"/>
              <a:t>Softball     *** </a:t>
            </a:r>
            <a:r>
              <a:rPr lang="en-US" b="1" dirty="0"/>
              <a:t>Added Equestrian</a:t>
            </a:r>
          </a:p>
          <a:p>
            <a:endParaRPr lang="en-US" b="1" dirty="0"/>
          </a:p>
        </p:txBody>
      </p:sp>
    </p:spTree>
    <p:extLst>
      <p:ext uri="{BB962C8B-B14F-4D97-AF65-F5344CB8AC3E}">
        <p14:creationId xmlns:p14="http://schemas.microsoft.com/office/powerpoint/2010/main" val="42611274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8991949" cy="6093976"/>
          </a:xfrm>
          <a:prstGeom prst="rect">
            <a:avLst/>
          </a:prstGeom>
          <a:noFill/>
        </p:spPr>
        <p:txBody>
          <a:bodyPr wrap="none" rtlCol="0">
            <a:spAutoFit/>
          </a:bodyPr>
          <a:lstStyle/>
          <a:p>
            <a:r>
              <a:rPr lang="en-US" sz="2400" b="1" dirty="0" smtClean="0"/>
              <a:t>		</a:t>
            </a:r>
          </a:p>
          <a:p>
            <a:r>
              <a:rPr lang="en-US" sz="2400" b="1" dirty="0"/>
              <a:t>	 </a:t>
            </a:r>
            <a:r>
              <a:rPr lang="en-US" sz="2400" b="1" dirty="0" smtClean="0"/>
              <a:t>     </a:t>
            </a:r>
            <a:r>
              <a:rPr lang="en-US" sz="3200" b="1" dirty="0" smtClean="0"/>
              <a:t>Title </a:t>
            </a:r>
            <a:r>
              <a:rPr lang="en-US" sz="3200" b="1" dirty="0"/>
              <a:t>IX Financial Aid Component</a:t>
            </a:r>
            <a:endParaRPr lang="en-US" sz="2400" dirty="0"/>
          </a:p>
          <a:p>
            <a:r>
              <a:rPr lang="en-US" dirty="0"/>
              <a:t> </a:t>
            </a:r>
            <a:endParaRPr lang="en-US" dirty="0" smtClean="0"/>
          </a:p>
          <a:p>
            <a:endParaRPr lang="en-US" dirty="0"/>
          </a:p>
          <a:p>
            <a:r>
              <a:rPr lang="en-US" sz="2800" dirty="0" smtClean="0"/>
              <a:t>    Financial </a:t>
            </a:r>
            <a:r>
              <a:rPr lang="en-US" sz="2800" dirty="0"/>
              <a:t>aid percentages </a:t>
            </a:r>
            <a:r>
              <a:rPr lang="en-US" sz="2800" dirty="0" smtClean="0"/>
              <a:t>must </a:t>
            </a:r>
            <a:r>
              <a:rPr lang="en-US" sz="2800" dirty="0"/>
              <a:t>be within </a:t>
            </a:r>
            <a:r>
              <a:rPr lang="en-US" sz="2800" dirty="0" smtClean="0"/>
              <a:t>1 </a:t>
            </a:r>
            <a:r>
              <a:rPr lang="en-US" sz="2800" dirty="0"/>
              <a:t>percent </a:t>
            </a:r>
            <a:endParaRPr lang="en-US" sz="2800" dirty="0" smtClean="0"/>
          </a:p>
          <a:p>
            <a:r>
              <a:rPr lang="en-US" sz="2800" dirty="0"/>
              <a:t>	</a:t>
            </a:r>
            <a:r>
              <a:rPr lang="en-US" sz="2800" dirty="0" smtClean="0"/>
              <a:t>of </a:t>
            </a:r>
            <a:r>
              <a:rPr lang="en-US" sz="2800" dirty="0"/>
              <a:t>the participation rates.  </a:t>
            </a:r>
            <a:endParaRPr lang="en-US" sz="2800" dirty="0" smtClean="0"/>
          </a:p>
          <a:p>
            <a:endParaRPr lang="en-US" sz="2800" dirty="0" smtClean="0"/>
          </a:p>
          <a:p>
            <a:r>
              <a:rPr lang="en-US" sz="2800" dirty="0" smtClean="0"/>
              <a:t>    Auburn </a:t>
            </a:r>
            <a:r>
              <a:rPr lang="en-US" sz="2800" dirty="0"/>
              <a:t>provides the maximum number of scholarships in </a:t>
            </a:r>
            <a:endParaRPr lang="en-US" sz="2800" dirty="0" smtClean="0"/>
          </a:p>
          <a:p>
            <a:r>
              <a:rPr lang="en-US" sz="2800" dirty="0" smtClean="0"/>
              <a:t>	every </a:t>
            </a:r>
            <a:r>
              <a:rPr lang="en-US" sz="2800" dirty="0"/>
              <a:t>sport with the exception of </a:t>
            </a:r>
            <a:r>
              <a:rPr lang="en-US" sz="2800" dirty="0" smtClean="0"/>
              <a:t>equestrian</a:t>
            </a:r>
            <a:r>
              <a:rPr lang="en-US" sz="2800" dirty="0"/>
              <a:t>.  </a:t>
            </a:r>
            <a:endParaRPr lang="en-US" sz="2800" dirty="0" smtClean="0"/>
          </a:p>
          <a:p>
            <a:endParaRPr lang="en-US" sz="2800" dirty="0"/>
          </a:p>
          <a:p>
            <a:r>
              <a:rPr lang="en-US" sz="2800" dirty="0" smtClean="0"/>
              <a:t>    Equestrian </a:t>
            </a:r>
            <a:r>
              <a:rPr lang="en-US" sz="2800" dirty="0"/>
              <a:t>became fully funded in 2010-11. </a:t>
            </a:r>
            <a:endParaRPr lang="en-US" sz="2800" dirty="0" smtClean="0"/>
          </a:p>
          <a:p>
            <a:r>
              <a:rPr lang="en-US" sz="2800" dirty="0" smtClean="0"/>
              <a:t>  </a:t>
            </a:r>
          </a:p>
          <a:p>
            <a:r>
              <a:rPr lang="en-US" sz="2800" dirty="0" smtClean="0"/>
              <a:t>    Auburn </a:t>
            </a:r>
            <a:r>
              <a:rPr lang="en-US" sz="2800" dirty="0"/>
              <a:t>is in compliance with the financial aid component.</a:t>
            </a:r>
          </a:p>
          <a:p>
            <a:r>
              <a:rPr lang="en-US" sz="2800" dirty="0"/>
              <a:t> </a:t>
            </a:r>
          </a:p>
          <a:p>
            <a:endParaRPr lang="en-US" dirty="0"/>
          </a:p>
        </p:txBody>
      </p:sp>
    </p:spTree>
    <p:extLst>
      <p:ext uri="{BB962C8B-B14F-4D97-AF65-F5344CB8AC3E}">
        <p14:creationId xmlns:p14="http://schemas.microsoft.com/office/powerpoint/2010/main" val="34032768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04799"/>
            <a:ext cx="8903719" cy="5663089"/>
          </a:xfrm>
          <a:prstGeom prst="rect">
            <a:avLst/>
          </a:prstGeom>
          <a:noFill/>
        </p:spPr>
        <p:txBody>
          <a:bodyPr wrap="none" rtlCol="0">
            <a:spAutoFit/>
          </a:bodyPr>
          <a:lstStyle/>
          <a:p>
            <a:r>
              <a:rPr lang="en-US" sz="2800" b="1" u="sng" dirty="0"/>
              <a:t>Charge of the Committee on Intercollegiate Athletics</a:t>
            </a:r>
            <a:endParaRPr lang="en-US" sz="2800" b="1" dirty="0"/>
          </a:p>
          <a:p>
            <a:endParaRPr lang="en-US" b="1" dirty="0" smtClean="0"/>
          </a:p>
          <a:p>
            <a:endParaRPr lang="en-US" dirty="0"/>
          </a:p>
          <a:p>
            <a:r>
              <a:rPr lang="en-US" sz="2000" dirty="0" smtClean="0"/>
              <a:t>The </a:t>
            </a:r>
            <a:r>
              <a:rPr lang="en-US" sz="2000" dirty="0"/>
              <a:t>Committee on Intercollegiate Athletics </a:t>
            </a:r>
            <a:r>
              <a:rPr lang="en-US" sz="2000" dirty="0" smtClean="0"/>
              <a:t>shall:</a:t>
            </a:r>
            <a:endParaRPr lang="en-US" sz="2000" dirty="0"/>
          </a:p>
          <a:p>
            <a:r>
              <a:rPr lang="en-US" sz="2000" dirty="0"/>
              <a:t> </a:t>
            </a:r>
          </a:p>
          <a:p>
            <a:pPr marL="342900" indent="-342900">
              <a:buAutoNum type="arabicParenBoth"/>
            </a:pPr>
            <a:r>
              <a:rPr lang="en-US" sz="2000" dirty="0" smtClean="0"/>
              <a:t>recommend </a:t>
            </a:r>
            <a:r>
              <a:rPr lang="en-US" sz="2000" dirty="0"/>
              <a:t>to the President the policies for the operation of the Intercollegiate </a:t>
            </a:r>
            <a:endParaRPr lang="en-US" sz="2000" dirty="0" smtClean="0"/>
          </a:p>
          <a:p>
            <a:r>
              <a:rPr lang="en-US" sz="2000" dirty="0" smtClean="0"/>
              <a:t>Athletics </a:t>
            </a:r>
            <a:r>
              <a:rPr lang="en-US" sz="2000" dirty="0"/>
              <a:t>program at Auburn University, </a:t>
            </a:r>
          </a:p>
          <a:p>
            <a:r>
              <a:rPr lang="en-US" sz="2000" dirty="0"/>
              <a:t> </a:t>
            </a:r>
          </a:p>
          <a:p>
            <a:r>
              <a:rPr lang="en-US" sz="2000" dirty="0"/>
              <a:t>(2) monitor for the President all aspects of the Intercollegiate Athletics Program at </a:t>
            </a:r>
            <a:endParaRPr lang="en-US" sz="2000" dirty="0" smtClean="0"/>
          </a:p>
          <a:p>
            <a:r>
              <a:rPr lang="en-US" sz="2000" dirty="0" smtClean="0"/>
              <a:t>Auburn </a:t>
            </a:r>
            <a:r>
              <a:rPr lang="en-US" sz="2000" dirty="0"/>
              <a:t>University for compliance with University policies, and with NCAA and SEC </a:t>
            </a:r>
            <a:endParaRPr lang="en-US" sz="2000" dirty="0" smtClean="0"/>
          </a:p>
          <a:p>
            <a:r>
              <a:rPr lang="en-US" sz="2000" dirty="0" smtClean="0"/>
              <a:t>legislation. </a:t>
            </a:r>
            <a:endParaRPr lang="en-US" sz="2000" dirty="0"/>
          </a:p>
          <a:p>
            <a:r>
              <a:rPr lang="en-US" sz="2000" dirty="0"/>
              <a:t> </a:t>
            </a:r>
          </a:p>
          <a:p>
            <a:r>
              <a:rPr lang="en-US" sz="2000" dirty="0"/>
              <a:t>(3) assist the President and the Director of Athletics on any aspect of the </a:t>
            </a:r>
            <a:endParaRPr lang="en-US" sz="2000" dirty="0" smtClean="0"/>
          </a:p>
          <a:p>
            <a:r>
              <a:rPr lang="en-US" sz="2000" dirty="0" smtClean="0"/>
              <a:t>Intercollegiate Athletics </a:t>
            </a:r>
            <a:r>
              <a:rPr lang="en-US" sz="2000" dirty="0"/>
              <a:t>Program for which advice or assistance is requested.  </a:t>
            </a:r>
            <a:endParaRPr lang="en-US" sz="2000" dirty="0" smtClean="0"/>
          </a:p>
          <a:p>
            <a:endParaRPr lang="en-US" sz="2000" dirty="0" smtClean="0"/>
          </a:p>
          <a:p>
            <a:r>
              <a:rPr lang="en-US" sz="2000" dirty="0" smtClean="0"/>
              <a:t>The </a:t>
            </a:r>
            <a:r>
              <a:rPr lang="en-US" sz="2000" dirty="0"/>
              <a:t>Committee on Intercollegiate Athletics shall meet once per quarter and </a:t>
            </a:r>
            <a:endParaRPr lang="en-US" sz="2000" dirty="0" smtClean="0"/>
          </a:p>
          <a:p>
            <a:r>
              <a:rPr lang="en-US" sz="2000" dirty="0" smtClean="0"/>
              <a:t>additionally </a:t>
            </a:r>
            <a:r>
              <a:rPr lang="en-US" sz="2000" dirty="0"/>
              <a:t>as called by the President of Auburn University.</a:t>
            </a:r>
          </a:p>
          <a:p>
            <a:endParaRPr lang="en-US" dirty="0"/>
          </a:p>
        </p:txBody>
      </p:sp>
    </p:spTree>
    <p:extLst>
      <p:ext uri="{BB962C8B-B14F-4D97-AF65-F5344CB8AC3E}">
        <p14:creationId xmlns:p14="http://schemas.microsoft.com/office/powerpoint/2010/main" val="35821357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2614" y="625731"/>
            <a:ext cx="7869014" cy="6801862"/>
          </a:xfrm>
          <a:prstGeom prst="rect">
            <a:avLst/>
          </a:prstGeom>
          <a:noFill/>
        </p:spPr>
        <p:txBody>
          <a:bodyPr wrap="none" rtlCol="0">
            <a:spAutoFit/>
          </a:bodyPr>
          <a:lstStyle/>
          <a:p>
            <a:r>
              <a:rPr lang="en-US" sz="2000" dirty="0"/>
              <a:t>Year		</a:t>
            </a:r>
            <a:r>
              <a:rPr lang="en-US" sz="2000" dirty="0" smtClean="0"/>
              <a:t>  Male </a:t>
            </a:r>
            <a:r>
              <a:rPr lang="en-US" sz="2000" dirty="0"/>
              <a:t>Athletic Aid 	</a:t>
            </a:r>
            <a:r>
              <a:rPr lang="en-US" sz="2000" dirty="0" smtClean="0"/>
              <a:t>	 Female </a:t>
            </a:r>
            <a:r>
              <a:rPr lang="en-US" sz="2000" dirty="0"/>
              <a:t>Athletic Aid </a:t>
            </a:r>
            <a:endParaRPr lang="en-US" sz="2000" dirty="0" smtClean="0"/>
          </a:p>
          <a:p>
            <a:r>
              <a:rPr lang="en-US" sz="2000" dirty="0" smtClean="0"/>
              <a:t>1994-95			62%				38%</a:t>
            </a:r>
          </a:p>
          <a:p>
            <a:r>
              <a:rPr lang="en-US" sz="2000" dirty="0" smtClean="0"/>
              <a:t>1995-96</a:t>
            </a:r>
            <a:r>
              <a:rPr lang="en-US" sz="2000" dirty="0"/>
              <a:t>			62%				38%</a:t>
            </a:r>
          </a:p>
          <a:p>
            <a:r>
              <a:rPr lang="en-US" sz="2000" dirty="0"/>
              <a:t>1996-97			60%				40%</a:t>
            </a:r>
          </a:p>
          <a:p>
            <a:r>
              <a:rPr lang="en-US" sz="2000" dirty="0"/>
              <a:t>1997-98			60%				40%</a:t>
            </a:r>
          </a:p>
          <a:p>
            <a:r>
              <a:rPr lang="en-US" sz="2000" dirty="0"/>
              <a:t>1998-99			56%				44%</a:t>
            </a:r>
          </a:p>
          <a:p>
            <a:r>
              <a:rPr lang="en-US" sz="2000" dirty="0"/>
              <a:t>1999-00			55%				45%</a:t>
            </a:r>
          </a:p>
          <a:p>
            <a:r>
              <a:rPr lang="en-US" sz="2000" dirty="0"/>
              <a:t>2000-01			54%				46%</a:t>
            </a:r>
          </a:p>
          <a:p>
            <a:r>
              <a:rPr lang="en-US" sz="2000" dirty="0"/>
              <a:t>2001-02			54%				46%</a:t>
            </a:r>
          </a:p>
          <a:p>
            <a:r>
              <a:rPr lang="en-US" sz="2000" dirty="0"/>
              <a:t>2002-03			55%				45%</a:t>
            </a:r>
          </a:p>
          <a:p>
            <a:r>
              <a:rPr lang="en-US" sz="2000" dirty="0"/>
              <a:t>2003-04			55%				45%</a:t>
            </a:r>
          </a:p>
          <a:p>
            <a:r>
              <a:rPr lang="en-US" sz="2000" dirty="0"/>
              <a:t>2004-05			56%				44%</a:t>
            </a:r>
          </a:p>
          <a:p>
            <a:r>
              <a:rPr lang="en-US" sz="2000" dirty="0"/>
              <a:t>2005-06			57%				43%</a:t>
            </a:r>
          </a:p>
          <a:p>
            <a:r>
              <a:rPr lang="en-US" sz="2000" dirty="0"/>
              <a:t>2006-07			54%				46%</a:t>
            </a:r>
          </a:p>
          <a:p>
            <a:r>
              <a:rPr lang="en-US" sz="2000" dirty="0"/>
              <a:t>2007-08			53%				47%</a:t>
            </a:r>
          </a:p>
          <a:p>
            <a:r>
              <a:rPr lang="en-US" sz="2000" dirty="0"/>
              <a:t>2008-09			51%				49%</a:t>
            </a:r>
          </a:p>
          <a:p>
            <a:r>
              <a:rPr lang="en-US" sz="2000" dirty="0"/>
              <a:t>2009-10			50%				50%</a:t>
            </a:r>
          </a:p>
          <a:p>
            <a:r>
              <a:rPr lang="en-US" sz="2000" dirty="0"/>
              <a:t>2010-11			53%				47%</a:t>
            </a:r>
          </a:p>
          <a:p>
            <a:r>
              <a:rPr lang="en-US" sz="2000" dirty="0"/>
              <a:t>2011-12			52%				48%</a:t>
            </a:r>
          </a:p>
          <a:p>
            <a:r>
              <a:rPr lang="en-US" sz="2000" dirty="0"/>
              <a:t>2012-13			50.5%				49.5%</a:t>
            </a:r>
          </a:p>
          <a:p>
            <a:endParaRPr lang="en-US" dirty="0"/>
          </a:p>
          <a:p>
            <a:endParaRPr lang="en-US" dirty="0"/>
          </a:p>
        </p:txBody>
      </p:sp>
      <p:sp>
        <p:nvSpPr>
          <p:cNvPr id="3" name="TextBox 2"/>
          <p:cNvSpPr txBox="1"/>
          <p:nvPr/>
        </p:nvSpPr>
        <p:spPr>
          <a:xfrm>
            <a:off x="1200743" y="76200"/>
            <a:ext cx="6552756" cy="461665"/>
          </a:xfrm>
          <a:prstGeom prst="rect">
            <a:avLst/>
          </a:prstGeom>
          <a:noFill/>
        </p:spPr>
        <p:txBody>
          <a:bodyPr wrap="none" rtlCol="0">
            <a:spAutoFit/>
          </a:bodyPr>
          <a:lstStyle/>
          <a:p>
            <a:r>
              <a:rPr lang="en-US" sz="2400" b="1" dirty="0" smtClean="0"/>
              <a:t>Financial Aid Percentages between 1994 and 2013</a:t>
            </a:r>
            <a:endParaRPr lang="en-US" sz="2400" b="1" dirty="0"/>
          </a:p>
        </p:txBody>
      </p:sp>
    </p:spTree>
    <p:extLst>
      <p:ext uri="{BB962C8B-B14F-4D97-AF65-F5344CB8AC3E}">
        <p14:creationId xmlns:p14="http://schemas.microsoft.com/office/powerpoint/2010/main" val="36294498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1" y="58017"/>
            <a:ext cx="8724194" cy="6832640"/>
          </a:xfrm>
          <a:prstGeom prst="rect">
            <a:avLst/>
          </a:prstGeom>
          <a:noFill/>
        </p:spPr>
        <p:txBody>
          <a:bodyPr wrap="square" rtlCol="0">
            <a:spAutoFit/>
          </a:bodyPr>
          <a:lstStyle/>
          <a:p>
            <a:r>
              <a:rPr lang="en-US" sz="2400" b="1" dirty="0"/>
              <a:t>Other Program Areas</a:t>
            </a:r>
            <a:endParaRPr lang="en-US" sz="2400" dirty="0"/>
          </a:p>
          <a:p>
            <a:r>
              <a:rPr lang="en-US" dirty="0"/>
              <a:t> </a:t>
            </a:r>
          </a:p>
          <a:p>
            <a:r>
              <a:rPr lang="en-US" sz="2400" dirty="0"/>
              <a:t>Title IX also considers a checklist of items for compliance. </a:t>
            </a:r>
            <a:endParaRPr lang="en-US" sz="2400" dirty="0" smtClean="0"/>
          </a:p>
          <a:p>
            <a:endParaRPr lang="en-US" sz="2400" dirty="0"/>
          </a:p>
          <a:p>
            <a:r>
              <a:rPr lang="en-US" dirty="0" smtClean="0"/>
              <a:t> </a:t>
            </a:r>
            <a:r>
              <a:rPr lang="en-US" sz="2400" dirty="0"/>
              <a:t>Auburn conducted a comprehensive review in the spring of 2011 </a:t>
            </a:r>
            <a:endParaRPr lang="en-US" sz="2400" dirty="0" smtClean="0"/>
          </a:p>
          <a:p>
            <a:r>
              <a:rPr lang="en-US" sz="2400" dirty="0" smtClean="0"/>
              <a:t>   and </a:t>
            </a:r>
            <a:r>
              <a:rPr lang="en-US" sz="2400" dirty="0"/>
              <a:t>is currently </a:t>
            </a:r>
            <a:r>
              <a:rPr lang="en-US" sz="2400" dirty="0" smtClean="0"/>
              <a:t>participating </a:t>
            </a:r>
            <a:r>
              <a:rPr lang="en-US" sz="2400" dirty="0"/>
              <a:t>in another review </a:t>
            </a:r>
            <a:r>
              <a:rPr lang="en-US" sz="2400" dirty="0" smtClean="0"/>
              <a:t>(Spring  </a:t>
            </a:r>
            <a:r>
              <a:rPr lang="en-US" sz="2400" dirty="0"/>
              <a:t>2013).  </a:t>
            </a:r>
          </a:p>
          <a:p>
            <a:endParaRPr lang="en-US" dirty="0" smtClean="0"/>
          </a:p>
          <a:p>
            <a:r>
              <a:rPr lang="en-US" sz="2400" dirty="0" smtClean="0"/>
              <a:t>1</a:t>
            </a:r>
            <a:r>
              <a:rPr lang="en-US" sz="2400" dirty="0"/>
              <a:t>.	Equipment and supplies</a:t>
            </a:r>
          </a:p>
          <a:p>
            <a:r>
              <a:rPr lang="en-US" sz="2400" dirty="0"/>
              <a:t>2.	Scheduling of games and practice times</a:t>
            </a:r>
          </a:p>
          <a:p>
            <a:r>
              <a:rPr lang="en-US" sz="2400" dirty="0"/>
              <a:t>3.	Travel and per diem allowances</a:t>
            </a:r>
          </a:p>
          <a:p>
            <a:r>
              <a:rPr lang="en-US" sz="2400" dirty="0"/>
              <a:t>4.	Tutoring</a:t>
            </a:r>
          </a:p>
          <a:p>
            <a:r>
              <a:rPr lang="en-US" sz="2400" dirty="0"/>
              <a:t>5.	Coaching</a:t>
            </a:r>
          </a:p>
          <a:p>
            <a:r>
              <a:rPr lang="en-US" sz="2400" dirty="0"/>
              <a:t>6.	Locker rooms, practice and competitive facilities</a:t>
            </a:r>
          </a:p>
          <a:p>
            <a:r>
              <a:rPr lang="en-US" sz="2400" dirty="0"/>
              <a:t>7.	Medical and training facilities and services</a:t>
            </a:r>
          </a:p>
          <a:p>
            <a:r>
              <a:rPr lang="en-US" sz="2400" dirty="0"/>
              <a:t>8.	Housing and dining facilities and services</a:t>
            </a:r>
          </a:p>
          <a:p>
            <a:r>
              <a:rPr lang="en-US" sz="2400" dirty="0"/>
              <a:t>9.	Publicity</a:t>
            </a:r>
          </a:p>
          <a:p>
            <a:r>
              <a:rPr lang="en-US" sz="2400" dirty="0"/>
              <a:t>10.	Support services</a:t>
            </a:r>
          </a:p>
          <a:p>
            <a:r>
              <a:rPr lang="en-US" sz="2400" dirty="0"/>
              <a:t>11.	Recruitment of student-athletes</a:t>
            </a:r>
          </a:p>
          <a:p>
            <a:endParaRPr lang="en-US" dirty="0"/>
          </a:p>
        </p:txBody>
      </p:sp>
    </p:spTree>
    <p:extLst>
      <p:ext uri="{BB962C8B-B14F-4D97-AF65-F5344CB8AC3E}">
        <p14:creationId xmlns:p14="http://schemas.microsoft.com/office/powerpoint/2010/main" val="6005299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95400" y="1295400"/>
            <a:ext cx="184731" cy="369332"/>
          </a:xfrm>
          <a:prstGeom prst="rect">
            <a:avLst/>
          </a:prstGeom>
          <a:noFill/>
        </p:spPr>
        <p:txBody>
          <a:bodyPr wrap="none" rtlCol="0">
            <a:spAutoFit/>
          </a:bodyPr>
          <a:lstStyle/>
          <a:p>
            <a:endParaRPr lang="en-US" dirty="0"/>
          </a:p>
        </p:txBody>
      </p:sp>
      <p:sp>
        <p:nvSpPr>
          <p:cNvPr id="7" name="TextBox 6"/>
          <p:cNvSpPr txBox="1"/>
          <p:nvPr/>
        </p:nvSpPr>
        <p:spPr>
          <a:xfrm>
            <a:off x="34635" y="1696430"/>
            <a:ext cx="8729697" cy="4401205"/>
          </a:xfrm>
          <a:prstGeom prst="rect">
            <a:avLst/>
          </a:prstGeom>
          <a:noFill/>
        </p:spPr>
        <p:txBody>
          <a:bodyPr wrap="none" rtlCol="0">
            <a:spAutoFit/>
          </a:bodyPr>
          <a:lstStyle/>
          <a:p>
            <a:r>
              <a:rPr lang="en-US" sz="2000" dirty="0" smtClean="0"/>
              <a:t>In 2009 Jordan Anderson, the men’s swimming </a:t>
            </a:r>
            <a:r>
              <a:rPr lang="en-US" sz="2000" dirty="0"/>
              <a:t>and diving </a:t>
            </a:r>
            <a:r>
              <a:rPr lang="en-US" sz="2000" dirty="0" smtClean="0"/>
              <a:t>captain, was awarded a </a:t>
            </a:r>
          </a:p>
          <a:p>
            <a:r>
              <a:rPr lang="en-US" sz="2000" dirty="0" smtClean="0"/>
              <a:t>Rhodes Scholarship. </a:t>
            </a:r>
          </a:p>
          <a:p>
            <a:endParaRPr lang="en-US" sz="2000" dirty="0"/>
          </a:p>
          <a:p>
            <a:r>
              <a:rPr lang="en-US" sz="2000" dirty="0" smtClean="0"/>
              <a:t>In 2010 Erica </a:t>
            </a:r>
            <a:r>
              <a:rPr lang="en-US" sz="2000" dirty="0" err="1" smtClean="0"/>
              <a:t>Meissner</a:t>
            </a:r>
            <a:r>
              <a:rPr lang="en-US" sz="2000" dirty="0" smtClean="0"/>
              <a:t>, the </a:t>
            </a:r>
            <a:r>
              <a:rPr lang="en-US" sz="2000" dirty="0"/>
              <a:t>women’s </a:t>
            </a:r>
            <a:r>
              <a:rPr lang="en-US" sz="2000" dirty="0" smtClean="0"/>
              <a:t>swimming and diving team captain, and </a:t>
            </a:r>
          </a:p>
          <a:p>
            <a:r>
              <a:rPr lang="en-US" sz="2000" dirty="0" smtClean="0"/>
              <a:t>gymnast </a:t>
            </a:r>
            <a:r>
              <a:rPr lang="en-US" sz="2000" dirty="0" err="1"/>
              <a:t>Krissy</a:t>
            </a:r>
            <a:r>
              <a:rPr lang="en-US" sz="2000" dirty="0"/>
              <a:t> </a:t>
            </a:r>
            <a:r>
              <a:rPr lang="en-US" sz="2000" dirty="0" smtClean="0"/>
              <a:t>Voss were Rhodes Scholar finalists.</a:t>
            </a:r>
          </a:p>
          <a:p>
            <a:endParaRPr lang="en-US" sz="2000" dirty="0"/>
          </a:p>
          <a:p>
            <a:r>
              <a:rPr lang="en-US" sz="2000" dirty="0" smtClean="0"/>
              <a:t>In 2011 Dan </a:t>
            </a:r>
            <a:r>
              <a:rPr lang="en-US" sz="2000" dirty="0" err="1" smtClean="0"/>
              <a:t>Mazzaferro</a:t>
            </a:r>
            <a:r>
              <a:rPr lang="en-US" sz="2000" dirty="0" smtClean="0"/>
              <a:t>, the men’s swimming and diving captain, was a Rhodes </a:t>
            </a:r>
          </a:p>
          <a:p>
            <a:r>
              <a:rPr lang="en-US" sz="2000" dirty="0" smtClean="0"/>
              <a:t>Scholar finalist.</a:t>
            </a:r>
          </a:p>
          <a:p>
            <a:endParaRPr lang="en-US" sz="2000" dirty="0"/>
          </a:p>
          <a:p>
            <a:r>
              <a:rPr lang="en-US" sz="2000" dirty="0" smtClean="0"/>
              <a:t>In 2012 Ashton Richardson, football, was a Rhodes Scholar Finalist.</a:t>
            </a:r>
          </a:p>
          <a:p>
            <a:endParaRPr lang="en-US" sz="2000" dirty="0" smtClean="0"/>
          </a:p>
          <a:p>
            <a:r>
              <a:rPr lang="en-US" sz="2000" dirty="0" smtClean="0"/>
              <a:t>Auburn </a:t>
            </a:r>
            <a:r>
              <a:rPr lang="en-US" sz="2000" dirty="0"/>
              <a:t>is the only </a:t>
            </a:r>
            <a:r>
              <a:rPr lang="en-US" sz="2000" dirty="0" smtClean="0"/>
              <a:t>SEC </a:t>
            </a:r>
            <a:r>
              <a:rPr lang="en-US" sz="2000" dirty="0"/>
              <a:t>institution to have </a:t>
            </a:r>
            <a:r>
              <a:rPr lang="en-US" sz="2000" dirty="0" smtClean="0"/>
              <a:t>5 student-athletes </a:t>
            </a:r>
            <a:r>
              <a:rPr lang="en-US" sz="2000" dirty="0"/>
              <a:t>as finalists in the </a:t>
            </a:r>
            <a:endParaRPr lang="en-US" sz="2000" dirty="0" smtClean="0"/>
          </a:p>
          <a:p>
            <a:r>
              <a:rPr lang="en-US" sz="2000" dirty="0" smtClean="0"/>
              <a:t>last </a:t>
            </a:r>
            <a:r>
              <a:rPr lang="en-US" sz="2000" dirty="0"/>
              <a:t>5</a:t>
            </a:r>
            <a:r>
              <a:rPr lang="en-US" sz="2000" dirty="0" smtClean="0"/>
              <a:t> </a:t>
            </a:r>
            <a:r>
              <a:rPr lang="en-US" sz="2000" dirty="0"/>
              <a:t>years. </a:t>
            </a:r>
            <a:endParaRPr lang="en-US" sz="2000" dirty="0" smtClean="0"/>
          </a:p>
          <a:p>
            <a:endParaRPr lang="en-US" sz="2000" dirty="0"/>
          </a:p>
        </p:txBody>
      </p:sp>
      <p:sp>
        <p:nvSpPr>
          <p:cNvPr id="8" name="TextBox 7"/>
          <p:cNvSpPr txBox="1"/>
          <p:nvPr/>
        </p:nvSpPr>
        <p:spPr>
          <a:xfrm>
            <a:off x="554911" y="1033790"/>
            <a:ext cx="2607252" cy="523220"/>
          </a:xfrm>
          <a:prstGeom prst="rect">
            <a:avLst/>
          </a:prstGeom>
          <a:noFill/>
        </p:spPr>
        <p:txBody>
          <a:bodyPr wrap="none" rtlCol="0">
            <a:spAutoFit/>
          </a:bodyPr>
          <a:lstStyle/>
          <a:p>
            <a:r>
              <a:rPr lang="en-US" sz="2800" b="1" dirty="0" smtClean="0"/>
              <a:t>Rhodes Scholars</a:t>
            </a:r>
            <a:endParaRPr lang="en-US" sz="2800" b="1" dirty="0"/>
          </a:p>
        </p:txBody>
      </p:sp>
      <p:sp>
        <p:nvSpPr>
          <p:cNvPr id="11" name="TextBox 10"/>
          <p:cNvSpPr txBox="1"/>
          <p:nvPr/>
        </p:nvSpPr>
        <p:spPr>
          <a:xfrm>
            <a:off x="457200" y="6456933"/>
            <a:ext cx="1631472" cy="369332"/>
          </a:xfrm>
          <a:prstGeom prst="rect">
            <a:avLst/>
          </a:prstGeom>
          <a:noFill/>
        </p:spPr>
        <p:txBody>
          <a:bodyPr wrap="none" rtlCol="0">
            <a:spAutoFit/>
          </a:bodyPr>
          <a:lstStyle/>
          <a:p>
            <a:r>
              <a:rPr lang="en-US" dirty="0" smtClean="0">
                <a:solidFill>
                  <a:schemeClr val="accent6"/>
                </a:solidFill>
              </a:rPr>
              <a:t>From NCAA.org</a:t>
            </a:r>
            <a:endParaRPr lang="en-US" dirty="0">
              <a:solidFill>
                <a:schemeClr val="accent6"/>
              </a:solidFill>
            </a:endParaRPr>
          </a:p>
        </p:txBody>
      </p:sp>
      <p:sp>
        <p:nvSpPr>
          <p:cNvPr id="2" name="TextBox 1"/>
          <p:cNvSpPr txBox="1"/>
          <p:nvPr/>
        </p:nvSpPr>
        <p:spPr>
          <a:xfrm>
            <a:off x="2971800" y="275648"/>
            <a:ext cx="1888274" cy="584775"/>
          </a:xfrm>
          <a:prstGeom prst="rect">
            <a:avLst/>
          </a:prstGeom>
          <a:noFill/>
        </p:spPr>
        <p:txBody>
          <a:bodyPr wrap="none" rtlCol="0">
            <a:spAutoFit/>
          </a:bodyPr>
          <a:lstStyle/>
          <a:p>
            <a:r>
              <a:rPr lang="en-US" sz="3200" b="1" dirty="0"/>
              <a:t>Accolades</a:t>
            </a:r>
          </a:p>
        </p:txBody>
      </p:sp>
    </p:spTree>
    <p:extLst>
      <p:ext uri="{BB962C8B-B14F-4D97-AF65-F5344CB8AC3E}">
        <p14:creationId xmlns:p14="http://schemas.microsoft.com/office/powerpoint/2010/main" val="25751090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050" y="228600"/>
            <a:ext cx="9208290" cy="7755969"/>
          </a:xfrm>
          <a:prstGeom prst="rect">
            <a:avLst/>
          </a:prstGeom>
          <a:noFill/>
        </p:spPr>
        <p:txBody>
          <a:bodyPr wrap="none" rtlCol="0">
            <a:spAutoFit/>
          </a:bodyPr>
          <a:lstStyle/>
          <a:p>
            <a:endParaRPr lang="en-US" dirty="0" smtClean="0"/>
          </a:p>
          <a:p>
            <a:r>
              <a:rPr lang="en-US" sz="2400" dirty="0" smtClean="0"/>
              <a:t>Academic </a:t>
            </a:r>
            <a:r>
              <a:rPr lang="en-US" sz="2400" dirty="0"/>
              <a:t>Progress Rate—Over 50% (11) of our teams had perfect </a:t>
            </a:r>
            <a:endParaRPr lang="en-US" sz="2400" dirty="0" smtClean="0"/>
          </a:p>
          <a:p>
            <a:r>
              <a:rPr lang="en-US" sz="2400" dirty="0" smtClean="0"/>
              <a:t>APR </a:t>
            </a:r>
            <a:r>
              <a:rPr lang="en-US" sz="2400" dirty="0"/>
              <a:t>scores for the </a:t>
            </a:r>
            <a:r>
              <a:rPr lang="en-US" sz="2400" dirty="0" smtClean="0"/>
              <a:t>last </a:t>
            </a:r>
            <a:r>
              <a:rPr lang="en-US" sz="2400" dirty="0"/>
              <a:t>academic year.</a:t>
            </a:r>
          </a:p>
          <a:p>
            <a:r>
              <a:rPr lang="en-US" sz="2400" dirty="0"/>
              <a:t> </a:t>
            </a:r>
          </a:p>
          <a:p>
            <a:r>
              <a:rPr lang="en-US" sz="2400" dirty="0"/>
              <a:t>Academic Progress </a:t>
            </a:r>
            <a:r>
              <a:rPr lang="en-US" sz="2400" dirty="0" smtClean="0"/>
              <a:t>Rate—75% </a:t>
            </a:r>
            <a:r>
              <a:rPr lang="en-US" sz="2400" dirty="0"/>
              <a:t>(</a:t>
            </a:r>
            <a:r>
              <a:rPr lang="en-US" sz="2400" dirty="0" smtClean="0"/>
              <a:t>15) </a:t>
            </a:r>
            <a:r>
              <a:rPr lang="en-US" sz="2400" dirty="0"/>
              <a:t>of our teams have a multi-year </a:t>
            </a:r>
            <a:endParaRPr lang="en-US" sz="2400" dirty="0" smtClean="0"/>
          </a:p>
          <a:p>
            <a:r>
              <a:rPr lang="en-US" sz="2400" dirty="0" smtClean="0"/>
              <a:t>APR </a:t>
            </a:r>
            <a:r>
              <a:rPr lang="en-US" sz="2400" dirty="0"/>
              <a:t>of 950 or Higher.</a:t>
            </a:r>
          </a:p>
          <a:p>
            <a:r>
              <a:rPr lang="en-US" sz="2400" dirty="0"/>
              <a:t> </a:t>
            </a:r>
          </a:p>
          <a:p>
            <a:r>
              <a:rPr lang="en-US" sz="2400" dirty="0"/>
              <a:t>During the Past Year—We had over 80 student-athletes graduate </a:t>
            </a:r>
            <a:endParaRPr lang="en-US" sz="2400" dirty="0" smtClean="0"/>
          </a:p>
          <a:p>
            <a:r>
              <a:rPr lang="en-US" sz="2400" dirty="0" smtClean="0"/>
              <a:t>from </a:t>
            </a:r>
            <a:r>
              <a:rPr lang="en-US" sz="2400" dirty="0"/>
              <a:t>Auburn University.</a:t>
            </a:r>
          </a:p>
          <a:p>
            <a:r>
              <a:rPr lang="en-US" sz="2400" dirty="0"/>
              <a:t> </a:t>
            </a:r>
          </a:p>
          <a:p>
            <a:r>
              <a:rPr lang="en-US" sz="2400" dirty="0"/>
              <a:t>Walter Byers </a:t>
            </a:r>
            <a:r>
              <a:rPr lang="en-US" sz="2400" dirty="0" smtClean="0"/>
              <a:t>Award—6 Finalists—3 </a:t>
            </a:r>
            <a:r>
              <a:rPr lang="en-US" sz="2400" dirty="0"/>
              <a:t>Male </a:t>
            </a:r>
            <a:r>
              <a:rPr lang="en-US" sz="2400" dirty="0" smtClean="0"/>
              <a:t>and 3 </a:t>
            </a:r>
            <a:r>
              <a:rPr lang="en-US" sz="2400" dirty="0"/>
              <a:t>Female </a:t>
            </a:r>
            <a:r>
              <a:rPr lang="en-US" sz="2400" dirty="0" smtClean="0"/>
              <a:t>Student-Athletes</a:t>
            </a:r>
          </a:p>
          <a:p>
            <a:r>
              <a:rPr lang="en-US" sz="2400" dirty="0" smtClean="0"/>
              <a:t>	2 </a:t>
            </a:r>
            <a:r>
              <a:rPr lang="en-US" sz="2400" dirty="0"/>
              <a:t>of the </a:t>
            </a:r>
            <a:r>
              <a:rPr lang="en-US" sz="2400" dirty="0" smtClean="0"/>
              <a:t>6 </a:t>
            </a:r>
            <a:r>
              <a:rPr lang="en-US" sz="2400" dirty="0"/>
              <a:t>were from </a:t>
            </a:r>
            <a:r>
              <a:rPr lang="en-US" sz="2400" dirty="0" smtClean="0"/>
              <a:t>AU   Dan </a:t>
            </a:r>
            <a:r>
              <a:rPr lang="en-US" sz="2400" dirty="0"/>
              <a:t>Mazzaferro and Katy </a:t>
            </a:r>
            <a:r>
              <a:rPr lang="en-US" sz="2400" dirty="0" err="1" smtClean="0"/>
              <a:t>Frierson</a:t>
            </a:r>
            <a:endParaRPr lang="en-US" sz="2400" dirty="0" smtClean="0"/>
          </a:p>
          <a:p>
            <a:endParaRPr lang="en-US" sz="2400" dirty="0" smtClean="0"/>
          </a:p>
          <a:p>
            <a:r>
              <a:rPr lang="en-US" sz="2400" dirty="0" smtClean="0"/>
              <a:t>The </a:t>
            </a:r>
            <a:r>
              <a:rPr lang="en-US" sz="2400" dirty="0"/>
              <a:t>other universities represented</a:t>
            </a:r>
            <a:r>
              <a:rPr lang="en-US" sz="2400" dirty="0" smtClean="0"/>
              <a:t>—</a:t>
            </a:r>
          </a:p>
          <a:p>
            <a:r>
              <a:rPr lang="en-US" sz="2400" dirty="0" smtClean="0"/>
              <a:t>Brigham </a:t>
            </a:r>
            <a:r>
              <a:rPr lang="en-US" sz="2400" dirty="0"/>
              <a:t>Young, Winthrop, </a:t>
            </a:r>
            <a:r>
              <a:rPr lang="en-US" sz="2400" dirty="0" smtClean="0"/>
              <a:t>Washington </a:t>
            </a:r>
            <a:r>
              <a:rPr lang="en-US" sz="2400" dirty="0"/>
              <a:t>University in St. Louis, </a:t>
            </a:r>
            <a:endParaRPr lang="en-US" sz="2400" dirty="0" smtClean="0"/>
          </a:p>
          <a:p>
            <a:r>
              <a:rPr lang="en-US" sz="2400" dirty="0" smtClean="0"/>
              <a:t>Drury </a:t>
            </a:r>
            <a:r>
              <a:rPr lang="en-US" sz="2400" dirty="0"/>
              <a:t>University in Springfield, </a:t>
            </a:r>
            <a:r>
              <a:rPr lang="en-US" sz="2400" dirty="0" smtClean="0"/>
              <a:t>Missouri</a:t>
            </a:r>
            <a:endParaRPr lang="en-US" sz="2400" dirty="0"/>
          </a:p>
          <a:p>
            <a:r>
              <a:rPr lang="en-US" sz="2400" dirty="0"/>
              <a:t> </a:t>
            </a:r>
          </a:p>
          <a:p>
            <a:r>
              <a:rPr lang="en-US" sz="2400" dirty="0"/>
              <a:t> </a:t>
            </a:r>
          </a:p>
          <a:p>
            <a:r>
              <a:rPr lang="en-US" dirty="0"/>
              <a:t> </a:t>
            </a:r>
          </a:p>
          <a:p>
            <a:r>
              <a:rPr lang="en-US" dirty="0"/>
              <a:t> </a:t>
            </a:r>
          </a:p>
          <a:p>
            <a:r>
              <a:rPr lang="en-US" dirty="0"/>
              <a:t> </a:t>
            </a:r>
          </a:p>
          <a:p>
            <a:endParaRPr lang="en-US" dirty="0"/>
          </a:p>
        </p:txBody>
      </p:sp>
    </p:spTree>
    <p:extLst>
      <p:ext uri="{BB962C8B-B14F-4D97-AF65-F5344CB8AC3E}">
        <p14:creationId xmlns:p14="http://schemas.microsoft.com/office/powerpoint/2010/main" val="4710767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5944" y="4557813"/>
            <a:ext cx="6681655" cy="461665"/>
          </a:xfrm>
          <a:prstGeom prst="rect">
            <a:avLst/>
          </a:prstGeom>
          <a:noFill/>
        </p:spPr>
        <p:txBody>
          <a:bodyPr wrap="square" rtlCol="0">
            <a:spAutoFit/>
          </a:bodyPr>
          <a:lstStyle/>
          <a:p>
            <a:r>
              <a:rPr lang="en-US" sz="2400" dirty="0" smtClean="0"/>
              <a:t>Erica </a:t>
            </a:r>
            <a:r>
              <a:rPr lang="en-US" sz="2400" dirty="0" err="1" smtClean="0"/>
              <a:t>Meissner</a:t>
            </a:r>
            <a:r>
              <a:rPr lang="en-US" sz="2400" dirty="0" smtClean="0"/>
              <a:t>, Swimming</a:t>
            </a:r>
            <a:endParaRPr lang="en-US" sz="2400" dirty="0"/>
          </a:p>
        </p:txBody>
      </p:sp>
      <p:sp>
        <p:nvSpPr>
          <p:cNvPr id="3" name="TextBox 2"/>
          <p:cNvSpPr txBox="1"/>
          <p:nvPr/>
        </p:nvSpPr>
        <p:spPr>
          <a:xfrm>
            <a:off x="118157" y="4038600"/>
            <a:ext cx="8718092" cy="461665"/>
          </a:xfrm>
          <a:prstGeom prst="rect">
            <a:avLst/>
          </a:prstGeom>
          <a:noFill/>
        </p:spPr>
        <p:txBody>
          <a:bodyPr wrap="none" rtlCol="0">
            <a:spAutoFit/>
          </a:bodyPr>
          <a:lstStyle/>
          <a:p>
            <a:r>
              <a:rPr lang="en-US" sz="2400" dirty="0" smtClean="0"/>
              <a:t>NCAA  Postgraduate Scholarships  (174 total awards given each year)</a:t>
            </a:r>
            <a:endParaRPr lang="en-US" sz="2400" dirty="0"/>
          </a:p>
        </p:txBody>
      </p:sp>
      <p:sp>
        <p:nvSpPr>
          <p:cNvPr id="4" name="TextBox 3"/>
          <p:cNvSpPr txBox="1"/>
          <p:nvPr/>
        </p:nvSpPr>
        <p:spPr>
          <a:xfrm>
            <a:off x="231536" y="5997436"/>
            <a:ext cx="7515808" cy="738664"/>
          </a:xfrm>
          <a:prstGeom prst="rect">
            <a:avLst/>
          </a:prstGeom>
          <a:noFill/>
        </p:spPr>
        <p:txBody>
          <a:bodyPr wrap="square" rtlCol="0">
            <a:spAutoFit/>
          </a:bodyPr>
          <a:lstStyle/>
          <a:p>
            <a:r>
              <a:rPr lang="en-US" sz="2400" dirty="0" smtClean="0"/>
              <a:t>Ashton Richardson – Bobby Bowden </a:t>
            </a:r>
            <a:r>
              <a:rPr lang="en-US" sz="2400" dirty="0"/>
              <a:t>Award recipient.</a:t>
            </a:r>
          </a:p>
          <a:p>
            <a:endParaRPr lang="en-US" dirty="0"/>
          </a:p>
        </p:txBody>
      </p:sp>
      <p:sp>
        <p:nvSpPr>
          <p:cNvPr id="5" name="TextBox 4"/>
          <p:cNvSpPr txBox="1"/>
          <p:nvPr/>
        </p:nvSpPr>
        <p:spPr>
          <a:xfrm>
            <a:off x="785944" y="5031919"/>
            <a:ext cx="2763449" cy="461665"/>
          </a:xfrm>
          <a:prstGeom prst="rect">
            <a:avLst/>
          </a:prstGeom>
          <a:noFill/>
        </p:spPr>
        <p:txBody>
          <a:bodyPr wrap="none" rtlCol="0">
            <a:spAutoFit/>
          </a:bodyPr>
          <a:lstStyle/>
          <a:p>
            <a:r>
              <a:rPr lang="en-US" sz="2400" dirty="0" smtClean="0"/>
              <a:t>Katy </a:t>
            </a:r>
            <a:r>
              <a:rPr lang="en-US" sz="2400" dirty="0" err="1"/>
              <a:t>Frierson</a:t>
            </a:r>
            <a:r>
              <a:rPr lang="en-US" sz="2400" dirty="0"/>
              <a:t>, </a:t>
            </a:r>
            <a:r>
              <a:rPr lang="en-US" sz="2400" dirty="0" smtClean="0"/>
              <a:t>Soccer</a:t>
            </a:r>
            <a:endParaRPr lang="en-US" sz="2400" dirty="0"/>
          </a:p>
        </p:txBody>
      </p:sp>
      <p:sp>
        <p:nvSpPr>
          <p:cNvPr id="6" name="TextBox 5"/>
          <p:cNvSpPr txBox="1"/>
          <p:nvPr/>
        </p:nvSpPr>
        <p:spPr>
          <a:xfrm>
            <a:off x="55953" y="76200"/>
            <a:ext cx="9114483" cy="4062651"/>
          </a:xfrm>
          <a:prstGeom prst="rect">
            <a:avLst/>
          </a:prstGeom>
          <a:noFill/>
        </p:spPr>
        <p:txBody>
          <a:bodyPr wrap="none" rtlCol="0">
            <a:spAutoFit/>
          </a:bodyPr>
          <a:lstStyle/>
          <a:p>
            <a:r>
              <a:rPr lang="en-US" sz="2400" dirty="0"/>
              <a:t>Boyd McWhorter Award and Brad Davis Award—Auburn University </a:t>
            </a:r>
            <a:endParaRPr lang="en-US" sz="2400" dirty="0" smtClean="0"/>
          </a:p>
          <a:p>
            <a:r>
              <a:rPr lang="en-US" sz="2400" dirty="0" smtClean="0"/>
              <a:t>has </a:t>
            </a:r>
            <a:r>
              <a:rPr lang="en-US" sz="2400" dirty="0"/>
              <a:t>had more </a:t>
            </a:r>
            <a:r>
              <a:rPr lang="en-US" sz="2400" dirty="0" smtClean="0"/>
              <a:t>recipients </a:t>
            </a:r>
            <a:r>
              <a:rPr lang="en-US" sz="2400" dirty="0"/>
              <a:t>than any other SEC school in the last five years.</a:t>
            </a:r>
          </a:p>
          <a:p>
            <a:r>
              <a:rPr lang="en-US" sz="2400" dirty="0"/>
              <a:t> </a:t>
            </a:r>
          </a:p>
          <a:p>
            <a:r>
              <a:rPr lang="en-US" sz="2400" dirty="0" smtClean="0"/>
              <a:t>SEC </a:t>
            </a:r>
            <a:r>
              <a:rPr lang="en-US" sz="2400" dirty="0"/>
              <a:t>Scholar </a:t>
            </a:r>
            <a:r>
              <a:rPr lang="en-US" sz="2400" dirty="0" smtClean="0"/>
              <a:t>Athletes </a:t>
            </a:r>
            <a:r>
              <a:rPr lang="en-US" sz="2400" dirty="0"/>
              <a:t>of the Year </a:t>
            </a:r>
            <a:r>
              <a:rPr lang="en-US" sz="2400" dirty="0" smtClean="0"/>
              <a:t>—Laura </a:t>
            </a:r>
            <a:r>
              <a:rPr lang="en-US" sz="2400" dirty="0"/>
              <a:t>Lane and Blanche </a:t>
            </a:r>
            <a:r>
              <a:rPr lang="en-US" sz="2400" dirty="0" err="1" smtClean="0"/>
              <a:t>Alverson</a:t>
            </a:r>
            <a:endParaRPr lang="en-US" sz="2400" dirty="0"/>
          </a:p>
          <a:p>
            <a:endParaRPr lang="en-US" sz="2400" dirty="0" smtClean="0"/>
          </a:p>
          <a:p>
            <a:r>
              <a:rPr lang="en-US" sz="2400" dirty="0" smtClean="0"/>
              <a:t>Laura </a:t>
            </a:r>
            <a:r>
              <a:rPr lang="en-US" sz="2400" dirty="0"/>
              <a:t>Lane won this award for two consecutive years.  </a:t>
            </a:r>
            <a:endParaRPr lang="en-US" sz="2400" dirty="0" smtClean="0"/>
          </a:p>
          <a:p>
            <a:endParaRPr lang="en-US" sz="2400" dirty="0" smtClean="0"/>
          </a:p>
          <a:p>
            <a:r>
              <a:rPr lang="en-US" sz="2400" dirty="0" smtClean="0"/>
              <a:t>Laura </a:t>
            </a:r>
            <a:r>
              <a:rPr lang="en-US" sz="2400" dirty="0"/>
              <a:t>is the only student-athlete </a:t>
            </a:r>
            <a:r>
              <a:rPr lang="en-US" sz="2400" dirty="0" smtClean="0"/>
              <a:t>in </a:t>
            </a:r>
            <a:r>
              <a:rPr lang="en-US" sz="2400" dirty="0"/>
              <a:t>the history of the SEC to win </a:t>
            </a:r>
            <a:endParaRPr lang="en-US" sz="2400" dirty="0" smtClean="0"/>
          </a:p>
          <a:p>
            <a:r>
              <a:rPr lang="en-US" sz="2400" dirty="0" smtClean="0"/>
              <a:t>the </a:t>
            </a:r>
            <a:r>
              <a:rPr lang="en-US" sz="2400" dirty="0"/>
              <a:t>SEC Scholar Athlete of the Year in Gymnastics for two </a:t>
            </a:r>
            <a:endParaRPr lang="en-US" sz="2400" dirty="0" smtClean="0"/>
          </a:p>
          <a:p>
            <a:r>
              <a:rPr lang="en-US" sz="2400" dirty="0" smtClean="0"/>
              <a:t>consecutive </a:t>
            </a:r>
            <a:r>
              <a:rPr lang="en-US" sz="2400" dirty="0"/>
              <a:t>years. </a:t>
            </a:r>
          </a:p>
          <a:p>
            <a:endParaRPr lang="en-US" dirty="0"/>
          </a:p>
        </p:txBody>
      </p:sp>
      <p:sp>
        <p:nvSpPr>
          <p:cNvPr id="7" name="TextBox 6"/>
          <p:cNvSpPr txBox="1"/>
          <p:nvPr/>
        </p:nvSpPr>
        <p:spPr>
          <a:xfrm>
            <a:off x="990600" y="5638800"/>
            <a:ext cx="184731" cy="369332"/>
          </a:xfrm>
          <a:prstGeom prst="rect">
            <a:avLst/>
          </a:prstGeom>
          <a:noFill/>
        </p:spPr>
        <p:txBody>
          <a:bodyPr wrap="none" rtlCol="0">
            <a:spAutoFit/>
          </a:bodyPr>
          <a:lstStyle/>
          <a:p>
            <a:endParaRPr lang="en-US" dirty="0"/>
          </a:p>
        </p:txBody>
      </p:sp>
      <p:sp>
        <p:nvSpPr>
          <p:cNvPr id="8" name="TextBox 7"/>
          <p:cNvSpPr txBox="1"/>
          <p:nvPr/>
        </p:nvSpPr>
        <p:spPr>
          <a:xfrm>
            <a:off x="785944" y="5480570"/>
            <a:ext cx="3943067" cy="461665"/>
          </a:xfrm>
          <a:prstGeom prst="rect">
            <a:avLst/>
          </a:prstGeom>
          <a:noFill/>
        </p:spPr>
        <p:txBody>
          <a:bodyPr wrap="none" rtlCol="0">
            <a:spAutoFit/>
          </a:bodyPr>
          <a:lstStyle/>
          <a:p>
            <a:r>
              <a:rPr lang="en-US" sz="2400" dirty="0" smtClean="0"/>
              <a:t>Indy (Leslie) Roper, Equestrian</a:t>
            </a:r>
            <a:endParaRPr lang="en-US" sz="2400" dirty="0"/>
          </a:p>
        </p:txBody>
      </p:sp>
    </p:spTree>
    <p:extLst>
      <p:ext uri="{BB962C8B-B14F-4D97-AF65-F5344CB8AC3E}">
        <p14:creationId xmlns:p14="http://schemas.microsoft.com/office/powerpoint/2010/main" val="42132817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 y="2514600"/>
            <a:ext cx="8911414" cy="4247317"/>
          </a:xfrm>
          <a:prstGeom prst="rect">
            <a:avLst/>
          </a:prstGeom>
          <a:noFill/>
        </p:spPr>
        <p:txBody>
          <a:bodyPr wrap="none" rtlCol="0">
            <a:spAutoFit/>
          </a:bodyPr>
          <a:lstStyle/>
          <a:p>
            <a:r>
              <a:rPr lang="en-US" sz="2800" dirty="0"/>
              <a:t>The President’s Award is the highest honor bestowed to </a:t>
            </a:r>
            <a:r>
              <a:rPr lang="en-US" sz="2800" dirty="0" smtClean="0"/>
              <a:t>any</a:t>
            </a:r>
          </a:p>
          <a:p>
            <a:r>
              <a:rPr lang="en-US" sz="2800" dirty="0" smtClean="0"/>
              <a:t>     member </a:t>
            </a:r>
            <a:r>
              <a:rPr lang="en-US" sz="2800" dirty="0"/>
              <a:t>of the graduating class.  </a:t>
            </a:r>
          </a:p>
          <a:p>
            <a:r>
              <a:rPr lang="en-US" sz="2800" dirty="0"/>
              <a:t> </a:t>
            </a:r>
            <a:endParaRPr lang="en-US" sz="2800" dirty="0" smtClean="0"/>
          </a:p>
          <a:p>
            <a:r>
              <a:rPr lang="en-US" sz="2400" dirty="0" smtClean="0"/>
              <a:t>This </a:t>
            </a:r>
            <a:r>
              <a:rPr lang="en-US" sz="2400" dirty="0"/>
              <a:t>year’s Honorees included the following three scholar athletes</a:t>
            </a:r>
          </a:p>
          <a:p>
            <a:r>
              <a:rPr lang="en-US" sz="2400" dirty="0"/>
              <a:t> </a:t>
            </a:r>
          </a:p>
          <a:p>
            <a:r>
              <a:rPr lang="en-US" sz="2400" dirty="0" smtClean="0"/>
              <a:t>      Ashton </a:t>
            </a:r>
            <a:r>
              <a:rPr lang="en-US" sz="2400" dirty="0"/>
              <a:t>Richardson – College of Agriculture – Football</a:t>
            </a:r>
          </a:p>
          <a:p>
            <a:r>
              <a:rPr lang="en-US" sz="2400" dirty="0"/>
              <a:t> </a:t>
            </a:r>
          </a:p>
          <a:p>
            <a:r>
              <a:rPr lang="en-US" sz="2400" dirty="0" smtClean="0"/>
              <a:t>     Amy </a:t>
            </a:r>
            <a:r>
              <a:rPr lang="en-US" sz="2400" dirty="0"/>
              <a:t>Howard – College of Education – Soccer</a:t>
            </a:r>
          </a:p>
          <a:p>
            <a:r>
              <a:rPr lang="en-US" sz="2400" dirty="0"/>
              <a:t> </a:t>
            </a:r>
          </a:p>
          <a:p>
            <a:r>
              <a:rPr lang="en-US" sz="2400" dirty="0" smtClean="0"/>
              <a:t>     Kyle </a:t>
            </a:r>
            <a:r>
              <a:rPr lang="en-US" sz="2400" dirty="0"/>
              <a:t>Owens – College of Sciences and Mathematics – Swimming</a:t>
            </a:r>
          </a:p>
          <a:p>
            <a:r>
              <a:rPr lang="en-US" dirty="0" smtClean="0"/>
              <a:t> </a:t>
            </a:r>
            <a:endParaRPr lang="en-US" dirty="0"/>
          </a:p>
        </p:txBody>
      </p:sp>
      <p:sp>
        <p:nvSpPr>
          <p:cNvPr id="3" name="TextBox 2"/>
          <p:cNvSpPr txBox="1"/>
          <p:nvPr/>
        </p:nvSpPr>
        <p:spPr>
          <a:xfrm>
            <a:off x="9525" y="152400"/>
            <a:ext cx="9254265" cy="2246769"/>
          </a:xfrm>
          <a:prstGeom prst="rect">
            <a:avLst/>
          </a:prstGeom>
          <a:noFill/>
        </p:spPr>
        <p:txBody>
          <a:bodyPr wrap="none" rtlCol="0">
            <a:spAutoFit/>
          </a:bodyPr>
          <a:lstStyle/>
          <a:p>
            <a:r>
              <a:rPr lang="en-US" sz="2800" dirty="0"/>
              <a:t>The President’s Award recognizes a graduate in each </a:t>
            </a:r>
            <a:r>
              <a:rPr lang="en-US" sz="2800" dirty="0" smtClean="0"/>
              <a:t>school</a:t>
            </a:r>
          </a:p>
          <a:p>
            <a:r>
              <a:rPr lang="en-US" sz="2800" dirty="0" smtClean="0"/>
              <a:t> </a:t>
            </a:r>
            <a:r>
              <a:rPr lang="en-US" sz="2800" dirty="0"/>
              <a:t>or college who has completed at least three semesters </a:t>
            </a:r>
            <a:endParaRPr lang="en-US" sz="2800" dirty="0" smtClean="0"/>
          </a:p>
          <a:p>
            <a:r>
              <a:rPr lang="en-US" sz="2800" dirty="0" smtClean="0"/>
              <a:t>at </a:t>
            </a:r>
            <a:r>
              <a:rPr lang="en-US" sz="2800" dirty="0"/>
              <a:t>Auburn with a minimum grade point average of 3.40, </a:t>
            </a:r>
            <a:endParaRPr lang="en-US" sz="2800" dirty="0" smtClean="0"/>
          </a:p>
          <a:p>
            <a:r>
              <a:rPr lang="en-US" sz="2800" dirty="0" smtClean="0"/>
              <a:t>and </a:t>
            </a:r>
            <a:r>
              <a:rPr lang="en-US" sz="2800" dirty="0"/>
              <a:t>possesses outstanding qualities of leadership, citizenship, </a:t>
            </a:r>
            <a:endParaRPr lang="en-US" sz="2800" dirty="0" smtClean="0"/>
          </a:p>
          <a:p>
            <a:r>
              <a:rPr lang="en-US" sz="2800" dirty="0" smtClean="0"/>
              <a:t>character </a:t>
            </a:r>
            <a:r>
              <a:rPr lang="en-US" sz="2800" dirty="0"/>
              <a:t>and promise of professional ability.</a:t>
            </a:r>
          </a:p>
        </p:txBody>
      </p:sp>
    </p:spTree>
    <p:extLst>
      <p:ext uri="{BB962C8B-B14F-4D97-AF65-F5344CB8AC3E}">
        <p14:creationId xmlns:p14="http://schemas.microsoft.com/office/powerpoint/2010/main" val="40975187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745" y="1143000"/>
            <a:ext cx="8101641" cy="5355312"/>
          </a:xfrm>
          <a:prstGeom prst="rect">
            <a:avLst/>
          </a:prstGeom>
          <a:noFill/>
        </p:spPr>
        <p:txBody>
          <a:bodyPr wrap="none" rtlCol="0">
            <a:spAutoFit/>
          </a:bodyPr>
          <a:lstStyle/>
          <a:p>
            <a:pPr marL="342900" indent="-342900">
              <a:buAutoNum type="arabicParenBoth"/>
            </a:pPr>
            <a:r>
              <a:rPr lang="en-US" dirty="0" smtClean="0"/>
              <a:t>A </a:t>
            </a:r>
            <a:r>
              <a:rPr lang="en-US" dirty="0"/>
              <a:t>student-athlete must have a grade point average of 3.00 or above for </a:t>
            </a:r>
            <a:endParaRPr lang="en-US" dirty="0" smtClean="0"/>
          </a:p>
          <a:p>
            <a:r>
              <a:rPr lang="en-US" dirty="0" smtClean="0"/>
              <a:t>either </a:t>
            </a:r>
            <a:r>
              <a:rPr lang="en-US" dirty="0"/>
              <a:t>the preceding academic year (two semesters or three quarters) or have a </a:t>
            </a:r>
            <a:endParaRPr lang="en-US" dirty="0" smtClean="0"/>
          </a:p>
          <a:p>
            <a:r>
              <a:rPr lang="en-US" dirty="0" smtClean="0"/>
              <a:t>cumulative </a:t>
            </a:r>
            <a:r>
              <a:rPr lang="en-US" dirty="0"/>
              <a:t>grade point average of 3.00 or above at the nominating institution. </a:t>
            </a:r>
            <a:endParaRPr lang="en-US" dirty="0" smtClean="0"/>
          </a:p>
          <a:p>
            <a:endParaRPr lang="en-US" dirty="0"/>
          </a:p>
          <a:p>
            <a:r>
              <a:rPr lang="en-US" dirty="0" smtClean="0"/>
              <a:t>(</a:t>
            </a:r>
            <a:r>
              <a:rPr lang="en-US" dirty="0"/>
              <a:t>2) If a student-athlete attends summer school, his/her grade point average during </a:t>
            </a:r>
            <a:endParaRPr lang="en-US" dirty="0" smtClean="0"/>
          </a:p>
          <a:p>
            <a:r>
              <a:rPr lang="en-US" dirty="0" smtClean="0"/>
              <a:t>the </a:t>
            </a:r>
            <a:r>
              <a:rPr lang="en-US" dirty="0"/>
              <a:t>summer academic term must be included in the calculation used to determine </a:t>
            </a:r>
            <a:endParaRPr lang="en-US" dirty="0" smtClean="0"/>
          </a:p>
          <a:p>
            <a:r>
              <a:rPr lang="en-US" dirty="0" smtClean="0"/>
              <a:t>eligibility </a:t>
            </a:r>
            <a:r>
              <a:rPr lang="en-US" dirty="0"/>
              <a:t>for the Academic Honor Roll. </a:t>
            </a:r>
            <a:endParaRPr lang="en-US" dirty="0" smtClean="0"/>
          </a:p>
          <a:p>
            <a:endParaRPr lang="en-US" dirty="0"/>
          </a:p>
          <a:p>
            <a:r>
              <a:rPr lang="en-US" dirty="0" smtClean="0"/>
              <a:t>(</a:t>
            </a:r>
            <a:r>
              <a:rPr lang="en-US" dirty="0"/>
              <a:t>3) Student-athletes eligible for the Honor Roll include those receiving an athletics </a:t>
            </a:r>
            <a:endParaRPr lang="en-US" dirty="0" smtClean="0"/>
          </a:p>
          <a:p>
            <a:r>
              <a:rPr lang="en-US" dirty="0" smtClean="0"/>
              <a:t>scholarship</a:t>
            </a:r>
            <a:r>
              <a:rPr lang="en-US" dirty="0"/>
              <a:t>, recipients of an athletics award (i.e., letter winner), and </a:t>
            </a:r>
            <a:r>
              <a:rPr lang="en-US" dirty="0" smtClean="0"/>
              <a:t>non-scholarship</a:t>
            </a:r>
          </a:p>
          <a:p>
            <a:r>
              <a:rPr lang="en-US" dirty="0" smtClean="0"/>
              <a:t> </a:t>
            </a:r>
            <a:r>
              <a:rPr lang="en-US" dirty="0"/>
              <a:t>student-athletes who have been on a varsity team for two seasons. </a:t>
            </a:r>
            <a:endParaRPr lang="en-US" dirty="0" smtClean="0"/>
          </a:p>
          <a:p>
            <a:endParaRPr lang="en-US" dirty="0"/>
          </a:p>
          <a:p>
            <a:r>
              <a:rPr lang="en-US" dirty="0" smtClean="0"/>
              <a:t>(</a:t>
            </a:r>
            <a:r>
              <a:rPr lang="en-US" dirty="0"/>
              <a:t>4) Prior to being nominated, a student-athlete must have successfully completed </a:t>
            </a:r>
            <a:endParaRPr lang="en-US" dirty="0" smtClean="0"/>
          </a:p>
          <a:p>
            <a:r>
              <a:rPr lang="en-US" dirty="0" smtClean="0"/>
              <a:t>24 </a:t>
            </a:r>
            <a:r>
              <a:rPr lang="en-US" dirty="0"/>
              <a:t>semester or 36 quarter hours of non-remedial academic credit toward a </a:t>
            </a:r>
            <a:endParaRPr lang="en-US" dirty="0" smtClean="0"/>
          </a:p>
          <a:p>
            <a:r>
              <a:rPr lang="en-US" dirty="0" smtClean="0"/>
              <a:t>baccalaureate </a:t>
            </a:r>
            <a:r>
              <a:rPr lang="en-US" dirty="0"/>
              <a:t>degree at the nominating institution. </a:t>
            </a:r>
            <a:endParaRPr lang="en-US" dirty="0" smtClean="0"/>
          </a:p>
          <a:p>
            <a:endParaRPr lang="en-US" dirty="0"/>
          </a:p>
          <a:p>
            <a:r>
              <a:rPr lang="en-US" dirty="0" smtClean="0"/>
              <a:t>(</a:t>
            </a:r>
            <a:r>
              <a:rPr lang="en-US" dirty="0"/>
              <a:t>5) The student-athlete must have been a member of a varsity team for the sport’s </a:t>
            </a:r>
            <a:endParaRPr lang="en-US" dirty="0" smtClean="0"/>
          </a:p>
          <a:p>
            <a:r>
              <a:rPr lang="en-US" dirty="0" smtClean="0"/>
              <a:t>entire </a:t>
            </a:r>
            <a:r>
              <a:rPr lang="en-US" dirty="0"/>
              <a:t>NCAA Championship segment.</a:t>
            </a:r>
          </a:p>
          <a:p>
            <a:endParaRPr lang="en-US" dirty="0"/>
          </a:p>
        </p:txBody>
      </p:sp>
      <p:sp>
        <p:nvSpPr>
          <p:cNvPr id="5" name="TextBox 4"/>
          <p:cNvSpPr txBox="1"/>
          <p:nvPr/>
        </p:nvSpPr>
        <p:spPr>
          <a:xfrm>
            <a:off x="380999" y="302567"/>
            <a:ext cx="4816447" cy="461665"/>
          </a:xfrm>
          <a:prstGeom prst="rect">
            <a:avLst/>
          </a:prstGeom>
          <a:noFill/>
        </p:spPr>
        <p:txBody>
          <a:bodyPr wrap="none" rtlCol="0">
            <a:spAutoFit/>
          </a:bodyPr>
          <a:lstStyle/>
          <a:p>
            <a:r>
              <a:rPr lang="en-US" sz="2400" b="1" dirty="0" smtClean="0"/>
              <a:t>Criteria for SEC Academic Honor Roll</a:t>
            </a:r>
            <a:endParaRPr lang="en-US" sz="2400" b="1" dirty="0"/>
          </a:p>
        </p:txBody>
      </p:sp>
    </p:spTree>
    <p:extLst>
      <p:ext uri="{BB962C8B-B14F-4D97-AF65-F5344CB8AC3E}">
        <p14:creationId xmlns:p14="http://schemas.microsoft.com/office/powerpoint/2010/main" val="16074647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9143" y="152400"/>
            <a:ext cx="8462958" cy="707886"/>
          </a:xfrm>
          <a:prstGeom prst="rect">
            <a:avLst/>
          </a:prstGeom>
          <a:noFill/>
        </p:spPr>
        <p:txBody>
          <a:bodyPr wrap="none" rtlCol="0">
            <a:spAutoFit/>
          </a:bodyPr>
          <a:lstStyle/>
          <a:p>
            <a:pPr algn="ctr"/>
            <a:r>
              <a:rPr lang="en-US" sz="2000" b="1" dirty="0" smtClean="0"/>
              <a:t>2012 SPRING </a:t>
            </a:r>
            <a:r>
              <a:rPr lang="en-US" sz="2000" b="1" dirty="0"/>
              <a:t>SEC ACADEMIC HONOR ROLL</a:t>
            </a:r>
          </a:p>
          <a:p>
            <a:pPr algn="ctr"/>
            <a:r>
              <a:rPr lang="en-US" sz="2000" b="1" dirty="0" smtClean="0"/>
              <a:t>Based </a:t>
            </a:r>
            <a:r>
              <a:rPr lang="en-US" sz="2000" b="1" dirty="0"/>
              <a:t>on grades from the </a:t>
            </a:r>
            <a:r>
              <a:rPr lang="en-US" sz="2000" b="1" dirty="0" smtClean="0"/>
              <a:t>2011 Summer </a:t>
            </a:r>
            <a:r>
              <a:rPr lang="en-US" sz="2000" b="1" dirty="0"/>
              <a:t>and Fall </a:t>
            </a:r>
            <a:r>
              <a:rPr lang="en-US" sz="2000" b="1" dirty="0" smtClean="0"/>
              <a:t>terms and 2012 Spring term. </a:t>
            </a:r>
            <a:endParaRPr lang="en-US" sz="2000" b="1" dirty="0"/>
          </a:p>
        </p:txBody>
      </p:sp>
      <p:sp>
        <p:nvSpPr>
          <p:cNvPr id="4" name="TextBox 3"/>
          <p:cNvSpPr txBox="1"/>
          <p:nvPr/>
        </p:nvSpPr>
        <p:spPr>
          <a:xfrm>
            <a:off x="3113" y="860286"/>
            <a:ext cx="7606121" cy="6370975"/>
          </a:xfrm>
          <a:prstGeom prst="rect">
            <a:avLst/>
          </a:prstGeom>
          <a:noFill/>
        </p:spPr>
        <p:txBody>
          <a:bodyPr wrap="none" rtlCol="0">
            <a:spAutoFit/>
          </a:bodyPr>
          <a:lstStyle/>
          <a:p>
            <a:r>
              <a:rPr lang="en-US" sz="2400" b="1" dirty="0" smtClean="0"/>
              <a:t>BASEBALL</a:t>
            </a:r>
          </a:p>
          <a:p>
            <a:r>
              <a:rPr lang="en-US" sz="2000" dirty="0" smtClean="0"/>
              <a:t>Bobby </a:t>
            </a:r>
            <a:r>
              <a:rPr lang="en-US" sz="2000" dirty="0"/>
              <a:t>Andrews </a:t>
            </a:r>
            <a:r>
              <a:rPr lang="en-US" sz="2000" dirty="0" smtClean="0"/>
              <a:t> 		 	Finance</a:t>
            </a:r>
            <a:r>
              <a:rPr lang="en-US" sz="2000" dirty="0"/>
              <a:t/>
            </a:r>
            <a:br>
              <a:rPr lang="en-US" sz="2000" dirty="0"/>
            </a:br>
            <a:r>
              <a:rPr lang="en-US" sz="2000" dirty="0"/>
              <a:t>Zach Blatt </a:t>
            </a:r>
            <a:r>
              <a:rPr lang="en-US" sz="2000" dirty="0" smtClean="0"/>
              <a:t> 		 	Physical Education, Teach </a:t>
            </a:r>
            <a:r>
              <a:rPr lang="en-US" sz="2000" dirty="0"/>
              <a:t>Education</a:t>
            </a:r>
            <a:br>
              <a:rPr lang="en-US" sz="2000" dirty="0"/>
            </a:br>
            <a:r>
              <a:rPr lang="en-US" sz="2000" dirty="0"/>
              <a:t>Jon Luke Jacobs </a:t>
            </a:r>
            <a:r>
              <a:rPr lang="en-US" sz="2000" dirty="0" smtClean="0"/>
              <a:t> 		 	Business </a:t>
            </a:r>
            <a:r>
              <a:rPr lang="en-US" sz="2000" dirty="0"/>
              <a:t>Administration</a:t>
            </a:r>
            <a:br>
              <a:rPr lang="en-US" sz="2000" dirty="0"/>
            </a:br>
            <a:r>
              <a:rPr lang="en-US" sz="2000" dirty="0"/>
              <a:t>Cory Luckie </a:t>
            </a:r>
            <a:r>
              <a:rPr lang="en-US" sz="2000" dirty="0" smtClean="0"/>
              <a:t> 		 	Biomedical Sciences, Pre-Med</a:t>
            </a:r>
            <a:r>
              <a:rPr lang="en-US" sz="2000" dirty="0"/>
              <a:t/>
            </a:r>
            <a:br>
              <a:rPr lang="en-US" sz="2000" dirty="0"/>
            </a:br>
            <a:r>
              <a:rPr lang="en-US" sz="2000" dirty="0"/>
              <a:t>Patrick T </a:t>
            </a:r>
            <a:r>
              <a:rPr lang="en-US" sz="2000" dirty="0" smtClean="0"/>
              <a:t>Savage			 Accountancy</a:t>
            </a:r>
            <a:r>
              <a:rPr lang="en-US" sz="2000" dirty="0"/>
              <a:t/>
            </a:r>
            <a:br>
              <a:rPr lang="en-US" sz="2000" dirty="0"/>
            </a:br>
            <a:r>
              <a:rPr lang="en-US" sz="2000" dirty="0"/>
              <a:t>Mitchell Self </a:t>
            </a:r>
            <a:r>
              <a:rPr lang="en-US" sz="2000" dirty="0" smtClean="0"/>
              <a:t>			Building </a:t>
            </a:r>
            <a:r>
              <a:rPr lang="en-US" sz="2000" dirty="0"/>
              <a:t>Science</a:t>
            </a:r>
            <a:br>
              <a:rPr lang="en-US" sz="2000" dirty="0"/>
            </a:br>
            <a:r>
              <a:rPr lang="en-US" sz="2000" dirty="0" err="1"/>
              <a:t>Creede</a:t>
            </a:r>
            <a:r>
              <a:rPr lang="en-US" sz="2000" dirty="0"/>
              <a:t> </a:t>
            </a:r>
            <a:r>
              <a:rPr lang="en-US" sz="2000" dirty="0" smtClean="0"/>
              <a:t>Simpson 			Accountancy</a:t>
            </a:r>
            <a:r>
              <a:rPr lang="en-US" sz="2000" dirty="0"/>
              <a:t/>
            </a:r>
            <a:br>
              <a:rPr lang="en-US" sz="2000" dirty="0"/>
            </a:br>
            <a:r>
              <a:rPr lang="en-US" sz="2000" dirty="0"/>
              <a:t>Derek </a:t>
            </a:r>
            <a:r>
              <a:rPr lang="en-US" sz="2000" dirty="0" err="1"/>
              <a:t>Varnadore</a:t>
            </a:r>
            <a:r>
              <a:rPr lang="en-US" sz="2000" dirty="0"/>
              <a:t> </a:t>
            </a:r>
            <a:r>
              <a:rPr lang="en-US" sz="2000" dirty="0" smtClean="0"/>
              <a:t>			Building </a:t>
            </a:r>
            <a:r>
              <a:rPr lang="en-US" sz="2000" dirty="0"/>
              <a:t>Science</a:t>
            </a:r>
            <a:br>
              <a:rPr lang="en-US" sz="2000" dirty="0"/>
            </a:br>
            <a:endParaRPr lang="en-US" sz="2000" dirty="0" smtClean="0"/>
          </a:p>
          <a:p>
            <a:r>
              <a:rPr lang="en-US" sz="2400" b="1" dirty="0" smtClean="0"/>
              <a:t>EQUESTRIAN</a:t>
            </a:r>
          </a:p>
          <a:p>
            <a:r>
              <a:rPr lang="en-US" sz="2000" dirty="0" smtClean="0"/>
              <a:t>Anna </a:t>
            </a:r>
            <a:r>
              <a:rPr lang="en-US" sz="2000" dirty="0"/>
              <a:t>Becker </a:t>
            </a:r>
            <a:r>
              <a:rPr lang="en-US" sz="2000" dirty="0" smtClean="0"/>
              <a:t>			Marketing</a:t>
            </a:r>
            <a:r>
              <a:rPr lang="en-US" sz="2000" dirty="0"/>
              <a:t/>
            </a:r>
            <a:br>
              <a:rPr lang="en-US" sz="2000" dirty="0"/>
            </a:br>
            <a:r>
              <a:rPr lang="en-US" sz="2000" dirty="0" err="1"/>
              <a:t>Coryn</a:t>
            </a:r>
            <a:r>
              <a:rPr lang="en-US" sz="2000" dirty="0"/>
              <a:t> </a:t>
            </a:r>
            <a:r>
              <a:rPr lang="en-US" sz="2000" dirty="0" err="1" smtClean="0"/>
              <a:t>Bergenty</a:t>
            </a:r>
            <a:r>
              <a:rPr lang="en-US" sz="2000" dirty="0" smtClean="0"/>
              <a:t> 			Psychology</a:t>
            </a:r>
            <a:r>
              <a:rPr lang="en-US" sz="2000" dirty="0"/>
              <a:t/>
            </a:r>
            <a:br>
              <a:rPr lang="en-US" sz="2000" dirty="0"/>
            </a:br>
            <a:r>
              <a:rPr lang="en-US" sz="2000" dirty="0"/>
              <a:t>Mallory </a:t>
            </a:r>
            <a:r>
              <a:rPr lang="en-US" sz="2000" dirty="0" smtClean="0"/>
              <a:t>Campbell 		Animal Sciences, Pre-Vet</a:t>
            </a:r>
            <a:r>
              <a:rPr lang="en-US" sz="2000" dirty="0"/>
              <a:t/>
            </a:r>
            <a:br>
              <a:rPr lang="en-US" sz="2000" dirty="0"/>
            </a:br>
            <a:r>
              <a:rPr lang="en-US" sz="2000" dirty="0"/>
              <a:t>Taylor </a:t>
            </a:r>
            <a:r>
              <a:rPr lang="en-US" sz="2000" dirty="0" err="1" smtClean="0"/>
              <a:t>Cechini</a:t>
            </a:r>
            <a:r>
              <a:rPr lang="en-US" sz="2000" dirty="0" smtClean="0"/>
              <a:t> 			Apparel </a:t>
            </a:r>
            <a:r>
              <a:rPr lang="en-US" sz="2000" dirty="0"/>
              <a:t>Merchandising- Apparels</a:t>
            </a:r>
            <a:br>
              <a:rPr lang="en-US" sz="2000" dirty="0"/>
            </a:br>
            <a:r>
              <a:rPr lang="en-US" sz="2000" dirty="0"/>
              <a:t>Rachel </a:t>
            </a:r>
            <a:r>
              <a:rPr lang="en-US" sz="2000" dirty="0" smtClean="0"/>
              <a:t>Cooper 			Journalism</a:t>
            </a:r>
            <a:r>
              <a:rPr lang="en-US" sz="2000" dirty="0"/>
              <a:t/>
            </a:r>
            <a:br>
              <a:rPr lang="en-US" sz="2000" dirty="0"/>
            </a:br>
            <a:r>
              <a:rPr lang="en-US" sz="2000" dirty="0"/>
              <a:t>Casey </a:t>
            </a:r>
            <a:r>
              <a:rPr lang="en-US" sz="2000" dirty="0" smtClean="0"/>
              <a:t>Fowler 			Finance</a:t>
            </a:r>
            <a:r>
              <a:rPr lang="en-US" sz="2000" dirty="0"/>
              <a:t/>
            </a:r>
            <a:br>
              <a:rPr lang="en-US" sz="2000" dirty="0"/>
            </a:br>
            <a:r>
              <a:rPr lang="en-US" sz="2000" dirty="0"/>
              <a:t>Jillian </a:t>
            </a:r>
            <a:r>
              <a:rPr lang="en-US" sz="2000" dirty="0" smtClean="0"/>
              <a:t>Fuller 			Health </a:t>
            </a:r>
            <a:r>
              <a:rPr lang="en-US" sz="2000" dirty="0"/>
              <a:t>Promotion</a:t>
            </a:r>
            <a:br>
              <a:rPr lang="en-US" sz="2000" dirty="0"/>
            </a:br>
            <a:r>
              <a:rPr lang="en-US" sz="2000" dirty="0"/>
              <a:t>Kelsey </a:t>
            </a:r>
            <a:r>
              <a:rPr lang="en-US" sz="2000" dirty="0" smtClean="0"/>
              <a:t>George 			Fish </a:t>
            </a:r>
            <a:r>
              <a:rPr lang="en-US" sz="2000" dirty="0"/>
              <a:t>and Allied Aquacultures</a:t>
            </a:r>
            <a:br>
              <a:rPr lang="en-US" sz="2000" dirty="0"/>
            </a:br>
            <a:endParaRPr lang="en-US" sz="2000" dirty="0"/>
          </a:p>
        </p:txBody>
      </p:sp>
    </p:spTree>
    <p:extLst>
      <p:ext uri="{BB962C8B-B14F-4D97-AF65-F5344CB8AC3E}">
        <p14:creationId xmlns:p14="http://schemas.microsoft.com/office/powerpoint/2010/main" val="5147762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21101"/>
            <a:ext cx="5827108" cy="400110"/>
          </a:xfrm>
          <a:prstGeom prst="rect">
            <a:avLst/>
          </a:prstGeom>
          <a:noFill/>
        </p:spPr>
        <p:txBody>
          <a:bodyPr wrap="none" rtlCol="0">
            <a:spAutoFit/>
          </a:bodyPr>
          <a:lstStyle/>
          <a:p>
            <a:pPr algn="ctr"/>
            <a:r>
              <a:rPr lang="en-US" sz="2000" b="1" dirty="0" smtClean="0"/>
              <a:t>2012 Spring </a:t>
            </a:r>
            <a:r>
              <a:rPr lang="en-US" sz="2000" b="1" dirty="0"/>
              <a:t>SEC ACADEMIC HONOR </a:t>
            </a:r>
            <a:r>
              <a:rPr lang="en-US" sz="2000" b="1" dirty="0" smtClean="0"/>
              <a:t>ROLL - continued</a:t>
            </a:r>
            <a:endParaRPr lang="en-US" sz="2000" b="1" dirty="0"/>
          </a:p>
        </p:txBody>
      </p:sp>
      <p:sp>
        <p:nvSpPr>
          <p:cNvPr id="3" name="TextBox 2"/>
          <p:cNvSpPr txBox="1"/>
          <p:nvPr/>
        </p:nvSpPr>
        <p:spPr>
          <a:xfrm>
            <a:off x="159938" y="219936"/>
            <a:ext cx="8811195" cy="6986528"/>
          </a:xfrm>
          <a:prstGeom prst="rect">
            <a:avLst/>
          </a:prstGeom>
          <a:noFill/>
        </p:spPr>
        <p:txBody>
          <a:bodyPr wrap="none" rtlCol="0">
            <a:spAutoFit/>
          </a:bodyPr>
          <a:lstStyle/>
          <a:p>
            <a:r>
              <a:rPr lang="en-US" sz="2400" b="1" dirty="0" smtClean="0"/>
              <a:t>EQUESTRIAN</a:t>
            </a:r>
          </a:p>
          <a:p>
            <a:r>
              <a:rPr lang="en-US" sz="2000" dirty="0" smtClean="0"/>
              <a:t>Quincy Hayes 			Communication</a:t>
            </a:r>
            <a:r>
              <a:rPr lang="en-US" sz="2000" dirty="0"/>
              <a:t/>
            </a:r>
            <a:br>
              <a:rPr lang="en-US" sz="2000" dirty="0"/>
            </a:br>
            <a:r>
              <a:rPr lang="en-US" sz="2000" dirty="0"/>
              <a:t>Lydia </a:t>
            </a:r>
            <a:r>
              <a:rPr lang="en-US" sz="2000" dirty="0" err="1" smtClean="0"/>
              <a:t>Hinshaw</a:t>
            </a:r>
            <a:r>
              <a:rPr lang="en-US" sz="2000" dirty="0" smtClean="0"/>
              <a:t> 			Elementary </a:t>
            </a:r>
            <a:r>
              <a:rPr lang="en-US" sz="2000" dirty="0"/>
              <a:t>Education</a:t>
            </a:r>
            <a:br>
              <a:rPr lang="en-US" sz="2000" dirty="0"/>
            </a:br>
            <a:r>
              <a:rPr lang="en-US" sz="2000" dirty="0"/>
              <a:t>Bailey </a:t>
            </a:r>
            <a:r>
              <a:rPr lang="en-US" sz="2000" dirty="0" err="1" smtClean="0"/>
              <a:t>Kleis</a:t>
            </a:r>
            <a:r>
              <a:rPr lang="en-US" sz="2000" dirty="0" smtClean="0"/>
              <a:t> 			Animal Sciences, Pre-Vet</a:t>
            </a:r>
            <a:r>
              <a:rPr lang="en-US" sz="2000" dirty="0"/>
              <a:t/>
            </a:r>
            <a:br>
              <a:rPr lang="en-US" sz="2000" dirty="0"/>
            </a:br>
            <a:r>
              <a:rPr lang="en-US" sz="2000" dirty="0"/>
              <a:t>Rachel </a:t>
            </a:r>
            <a:r>
              <a:rPr lang="en-US" sz="2000" dirty="0" smtClean="0"/>
              <a:t>Lin 			Spanish </a:t>
            </a:r>
            <a:r>
              <a:rPr lang="en-US" sz="2000" dirty="0"/>
              <a:t>International Trade</a:t>
            </a:r>
            <a:br>
              <a:rPr lang="en-US" sz="2000" dirty="0"/>
            </a:br>
            <a:r>
              <a:rPr lang="en-US" sz="2000" dirty="0" smtClean="0"/>
              <a:t>Margaret </a:t>
            </a:r>
            <a:r>
              <a:rPr lang="en-US" sz="2000" dirty="0" err="1" smtClean="0"/>
              <a:t>McAlary</a:t>
            </a:r>
            <a:r>
              <a:rPr lang="en-US" sz="2000" dirty="0" smtClean="0"/>
              <a:t> 		Communication</a:t>
            </a:r>
            <a:r>
              <a:rPr lang="en-US" sz="2000" dirty="0"/>
              <a:t/>
            </a:r>
            <a:br>
              <a:rPr lang="en-US" sz="2000" dirty="0"/>
            </a:br>
            <a:r>
              <a:rPr lang="en-US" sz="2000" dirty="0"/>
              <a:t>Lindsay </a:t>
            </a:r>
            <a:r>
              <a:rPr lang="en-US" sz="2000" dirty="0" err="1" smtClean="0"/>
              <a:t>Portela</a:t>
            </a:r>
            <a:r>
              <a:rPr lang="en-US" sz="2000" dirty="0" smtClean="0"/>
              <a:t> 			Communication</a:t>
            </a:r>
            <a:r>
              <a:rPr lang="en-US" sz="2000" dirty="0"/>
              <a:t/>
            </a:r>
            <a:br>
              <a:rPr lang="en-US" sz="2000" dirty="0"/>
            </a:br>
            <a:r>
              <a:rPr lang="en-US" sz="2000" dirty="0"/>
              <a:t>Jessica </a:t>
            </a:r>
            <a:r>
              <a:rPr lang="en-US" sz="2000" dirty="0" smtClean="0"/>
              <a:t>Remy 			Exercise </a:t>
            </a:r>
            <a:r>
              <a:rPr lang="en-US" sz="2000" dirty="0"/>
              <a:t>Science</a:t>
            </a:r>
            <a:br>
              <a:rPr lang="en-US" sz="2000" dirty="0"/>
            </a:br>
            <a:r>
              <a:rPr lang="en-US" sz="2000" dirty="0"/>
              <a:t>Leslie </a:t>
            </a:r>
            <a:r>
              <a:rPr lang="en-US" sz="2000" dirty="0" smtClean="0"/>
              <a:t>Roper 			Finance</a:t>
            </a:r>
            <a:r>
              <a:rPr lang="en-US" sz="2000" dirty="0"/>
              <a:t/>
            </a:r>
            <a:br>
              <a:rPr lang="en-US" sz="2000" dirty="0"/>
            </a:br>
            <a:r>
              <a:rPr lang="en-US" sz="2000" dirty="0"/>
              <a:t>Stephanie </a:t>
            </a:r>
            <a:r>
              <a:rPr lang="en-US" sz="2000" dirty="0" err="1" smtClean="0"/>
              <a:t>Rucci</a:t>
            </a:r>
            <a:r>
              <a:rPr lang="en-US" sz="2000" dirty="0" smtClean="0"/>
              <a:t> 		Business Administration, </a:t>
            </a:r>
            <a:r>
              <a:rPr lang="en-US" sz="2000" dirty="0"/>
              <a:t>Human Resource Management</a:t>
            </a:r>
            <a:br>
              <a:rPr lang="en-US" sz="2000" dirty="0"/>
            </a:br>
            <a:r>
              <a:rPr lang="en-US" sz="2000" dirty="0"/>
              <a:t>Addison </a:t>
            </a:r>
            <a:r>
              <a:rPr lang="en-US" sz="2000" dirty="0" err="1" smtClean="0"/>
              <a:t>Snively</a:t>
            </a:r>
            <a:r>
              <a:rPr lang="en-US" sz="2000" dirty="0" smtClean="0"/>
              <a:t> 			Animal Sciences, </a:t>
            </a:r>
            <a:r>
              <a:rPr lang="en-US" sz="2000" dirty="0"/>
              <a:t>Equine</a:t>
            </a:r>
            <a:br>
              <a:rPr lang="en-US" sz="2000" dirty="0"/>
            </a:br>
            <a:r>
              <a:rPr lang="en-US" sz="2000" dirty="0"/>
              <a:t>Grace </a:t>
            </a:r>
            <a:r>
              <a:rPr lang="en-US" sz="2000" dirty="0" err="1" smtClean="0"/>
              <a:t>Socha</a:t>
            </a:r>
            <a:r>
              <a:rPr lang="en-US" sz="2000" dirty="0" smtClean="0"/>
              <a:t> 			Health </a:t>
            </a:r>
            <a:r>
              <a:rPr lang="en-US" sz="2000" dirty="0"/>
              <a:t>Promotion</a:t>
            </a:r>
            <a:br>
              <a:rPr lang="en-US" sz="2000" dirty="0"/>
            </a:br>
            <a:r>
              <a:rPr lang="en-US" sz="2000" dirty="0"/>
              <a:t>Jennifer </a:t>
            </a:r>
            <a:r>
              <a:rPr lang="en-US" sz="2000" dirty="0" smtClean="0"/>
              <a:t>Waxman 		Political </a:t>
            </a:r>
            <a:r>
              <a:rPr lang="en-US" sz="2000" dirty="0"/>
              <a:t>Science</a:t>
            </a:r>
            <a:br>
              <a:rPr lang="en-US" sz="2000" dirty="0"/>
            </a:br>
            <a:endParaRPr lang="en-US" sz="2000" dirty="0" smtClean="0"/>
          </a:p>
          <a:p>
            <a:r>
              <a:rPr lang="en-US" sz="2400" b="1" dirty="0" smtClean="0"/>
              <a:t>MENS AND WOMENS GOLF</a:t>
            </a:r>
            <a:endParaRPr lang="en-US" sz="2400" b="1" dirty="0"/>
          </a:p>
          <a:p>
            <a:r>
              <a:rPr lang="en-US" sz="2000" dirty="0" err="1"/>
              <a:t>Blayne</a:t>
            </a:r>
            <a:r>
              <a:rPr lang="en-US" sz="2000" dirty="0"/>
              <a:t> </a:t>
            </a:r>
            <a:r>
              <a:rPr lang="en-US" sz="2000" dirty="0" smtClean="0"/>
              <a:t>Barber 			Finance</a:t>
            </a:r>
            <a:r>
              <a:rPr lang="en-US" sz="2000" dirty="0"/>
              <a:t/>
            </a:r>
            <a:br>
              <a:rPr lang="en-US" sz="2000" dirty="0"/>
            </a:br>
            <a:r>
              <a:rPr lang="en-US" sz="2000" dirty="0"/>
              <a:t>Dominic </a:t>
            </a:r>
            <a:r>
              <a:rPr lang="en-US" sz="2000" dirty="0" err="1" smtClean="0"/>
              <a:t>Bozzelli</a:t>
            </a:r>
            <a:r>
              <a:rPr lang="en-US" sz="2000" dirty="0" smtClean="0"/>
              <a:t> 			Public </a:t>
            </a:r>
            <a:r>
              <a:rPr lang="en-US" sz="2000" dirty="0"/>
              <a:t>Administration</a:t>
            </a:r>
            <a:br>
              <a:rPr lang="en-US" sz="2000" dirty="0"/>
            </a:br>
            <a:r>
              <a:rPr lang="en-US" sz="2000" dirty="0" err="1"/>
              <a:t>Niclas</a:t>
            </a:r>
            <a:r>
              <a:rPr lang="en-US" sz="2000" dirty="0"/>
              <a:t> </a:t>
            </a:r>
            <a:r>
              <a:rPr lang="en-US" sz="2000" dirty="0" err="1" smtClean="0"/>
              <a:t>Carlsson</a:t>
            </a:r>
            <a:r>
              <a:rPr lang="en-US" sz="2000" dirty="0" smtClean="0"/>
              <a:t> 			Undeclared-Liberal </a:t>
            </a:r>
            <a:r>
              <a:rPr lang="en-US" sz="2000" dirty="0"/>
              <a:t>Arts</a:t>
            </a:r>
            <a:br>
              <a:rPr lang="en-US" sz="2000" dirty="0"/>
            </a:br>
            <a:r>
              <a:rPr lang="en-US" sz="2000" dirty="0"/>
              <a:t>Cory </a:t>
            </a:r>
            <a:r>
              <a:rPr lang="en-US" sz="2000" dirty="0" smtClean="0"/>
              <a:t>Gilmer 			Business </a:t>
            </a:r>
            <a:r>
              <a:rPr lang="en-US" sz="2000" dirty="0"/>
              <a:t>Administration</a:t>
            </a:r>
            <a:br>
              <a:rPr lang="en-US" sz="2000" dirty="0"/>
            </a:br>
            <a:r>
              <a:rPr lang="en-US" sz="2000" dirty="0"/>
              <a:t>Michael </a:t>
            </a:r>
            <a:r>
              <a:rPr lang="en-US" sz="2000" dirty="0" smtClean="0"/>
              <a:t>Hebert 			Public </a:t>
            </a:r>
            <a:r>
              <a:rPr lang="en-US" sz="2000" dirty="0"/>
              <a:t>Administration</a:t>
            </a:r>
            <a:br>
              <a:rPr lang="en-US" sz="2000" dirty="0"/>
            </a:br>
            <a:r>
              <a:rPr lang="en-US" sz="2000" dirty="0"/>
              <a:t>Kyle </a:t>
            </a:r>
            <a:r>
              <a:rPr lang="en-US" sz="2000" dirty="0" err="1" smtClean="0"/>
              <a:t>Kopsick</a:t>
            </a:r>
            <a:r>
              <a:rPr lang="en-US" sz="2000" dirty="0" smtClean="0"/>
              <a:t> 			History</a:t>
            </a:r>
            <a:r>
              <a:rPr lang="en-US" sz="2000" dirty="0"/>
              <a:t/>
            </a:r>
            <a:br>
              <a:rPr lang="en-US" sz="2000" dirty="0"/>
            </a:br>
            <a:endParaRPr lang="en-US" sz="2000" dirty="0"/>
          </a:p>
        </p:txBody>
      </p:sp>
    </p:spTree>
    <p:extLst>
      <p:ext uri="{BB962C8B-B14F-4D97-AF65-F5344CB8AC3E}">
        <p14:creationId xmlns:p14="http://schemas.microsoft.com/office/powerpoint/2010/main" val="36090770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05000" y="34305"/>
            <a:ext cx="5256182" cy="369332"/>
          </a:xfrm>
          <a:prstGeom prst="rect">
            <a:avLst/>
          </a:prstGeom>
          <a:noFill/>
        </p:spPr>
        <p:txBody>
          <a:bodyPr wrap="none" rtlCol="0">
            <a:spAutoFit/>
          </a:bodyPr>
          <a:lstStyle/>
          <a:p>
            <a:pPr algn="ctr"/>
            <a:r>
              <a:rPr lang="en-US" b="1" dirty="0" smtClean="0"/>
              <a:t>2012 Spring </a:t>
            </a:r>
            <a:r>
              <a:rPr lang="en-US" b="1" dirty="0"/>
              <a:t>SEC ACADEMIC HONOR </a:t>
            </a:r>
            <a:r>
              <a:rPr lang="en-US" b="1" dirty="0" smtClean="0"/>
              <a:t>ROLL - continued</a:t>
            </a:r>
            <a:endParaRPr lang="en-US" b="1" dirty="0"/>
          </a:p>
        </p:txBody>
      </p:sp>
      <p:sp>
        <p:nvSpPr>
          <p:cNvPr id="3" name="TextBox 2"/>
          <p:cNvSpPr txBox="1"/>
          <p:nvPr/>
        </p:nvSpPr>
        <p:spPr>
          <a:xfrm>
            <a:off x="304800" y="685800"/>
            <a:ext cx="7507568" cy="6032421"/>
          </a:xfrm>
          <a:prstGeom prst="rect">
            <a:avLst/>
          </a:prstGeom>
          <a:noFill/>
        </p:spPr>
        <p:txBody>
          <a:bodyPr wrap="none" rtlCol="0">
            <a:spAutoFit/>
          </a:bodyPr>
          <a:lstStyle/>
          <a:p>
            <a:r>
              <a:rPr lang="en-US" sz="2400" b="1" dirty="0"/>
              <a:t>MENS AND WOMENS </a:t>
            </a:r>
            <a:r>
              <a:rPr lang="en-US" sz="2400" b="1" dirty="0" smtClean="0"/>
              <a:t>GOLF</a:t>
            </a:r>
            <a:endParaRPr lang="en-US" sz="2400" dirty="0" smtClean="0"/>
          </a:p>
          <a:p>
            <a:r>
              <a:rPr lang="en-US" sz="2000" dirty="0" smtClean="0"/>
              <a:t>Mark McCurdy 			Radio</a:t>
            </a:r>
            <a:r>
              <a:rPr lang="en-US" sz="2000" dirty="0"/>
              <a:t>, Television and Film</a:t>
            </a:r>
            <a:br>
              <a:rPr lang="en-US" sz="2000" dirty="0"/>
            </a:br>
            <a:r>
              <a:rPr lang="en-US" sz="2000" dirty="0"/>
              <a:t>Blake </a:t>
            </a:r>
            <a:r>
              <a:rPr lang="en-US" sz="2000" dirty="0" err="1" smtClean="0"/>
              <a:t>Soni</a:t>
            </a:r>
            <a:r>
              <a:rPr lang="en-US" sz="2000" dirty="0" smtClean="0"/>
              <a:t> 			Finance</a:t>
            </a:r>
            <a:r>
              <a:rPr lang="en-US" sz="2000" dirty="0"/>
              <a:t/>
            </a:r>
            <a:br>
              <a:rPr lang="en-US" sz="2000" dirty="0"/>
            </a:br>
            <a:r>
              <a:rPr lang="en-US" sz="2000" dirty="0"/>
              <a:t>John </a:t>
            </a:r>
            <a:r>
              <a:rPr lang="en-US" sz="2000" dirty="0" smtClean="0"/>
              <a:t>Stembridge 			Mechanical </a:t>
            </a:r>
            <a:r>
              <a:rPr lang="en-US" sz="2000" dirty="0"/>
              <a:t>Engineering</a:t>
            </a:r>
            <a:br>
              <a:rPr lang="en-US" sz="2000" dirty="0"/>
            </a:br>
            <a:r>
              <a:rPr lang="en-US" sz="2000" dirty="0"/>
              <a:t>Daniel </a:t>
            </a:r>
            <a:r>
              <a:rPr lang="en-US" sz="2000" dirty="0" smtClean="0"/>
              <a:t>Stringfellow 		Business </a:t>
            </a:r>
            <a:r>
              <a:rPr lang="en-US" sz="2000" dirty="0"/>
              <a:t>Administration</a:t>
            </a:r>
            <a:br>
              <a:rPr lang="en-US" sz="2000" dirty="0"/>
            </a:br>
            <a:r>
              <a:rPr lang="en-US" sz="2000" dirty="0"/>
              <a:t>Diana </a:t>
            </a:r>
            <a:r>
              <a:rPr lang="en-US" sz="2000" dirty="0" smtClean="0"/>
              <a:t>Fernandez 			Applied </a:t>
            </a:r>
            <a:r>
              <a:rPr lang="en-US" sz="2000" dirty="0"/>
              <a:t>Math-Actuarial Sciences</a:t>
            </a:r>
            <a:br>
              <a:rPr lang="en-US" sz="2000" dirty="0"/>
            </a:br>
            <a:r>
              <a:rPr lang="en-US" sz="2000" dirty="0"/>
              <a:t>Madison </a:t>
            </a:r>
            <a:r>
              <a:rPr lang="en-US" sz="2000" dirty="0" smtClean="0"/>
              <a:t>Overbey 		Business </a:t>
            </a:r>
            <a:r>
              <a:rPr lang="en-US" sz="2000" dirty="0"/>
              <a:t>Administration</a:t>
            </a:r>
            <a:br>
              <a:rPr lang="en-US" sz="2000" dirty="0"/>
            </a:br>
            <a:r>
              <a:rPr lang="en-US" sz="2000" dirty="0"/>
              <a:t>Patricia Sanz </a:t>
            </a:r>
            <a:r>
              <a:rPr lang="en-US" sz="2000" dirty="0" smtClean="0"/>
              <a:t> 			Biomedical Sciences, Pre-Med</a:t>
            </a:r>
            <a:r>
              <a:rPr lang="en-US" sz="2000" dirty="0"/>
              <a:t/>
            </a:r>
            <a:br>
              <a:rPr lang="en-US" sz="2000" dirty="0"/>
            </a:br>
            <a:endParaRPr lang="en-US" sz="2000" dirty="0" smtClean="0"/>
          </a:p>
          <a:p>
            <a:r>
              <a:rPr lang="en-US" sz="2400" b="1" dirty="0" smtClean="0"/>
              <a:t>SOFTBALL</a:t>
            </a:r>
          </a:p>
          <a:p>
            <a:r>
              <a:rPr lang="en-US" sz="2000" dirty="0" smtClean="0"/>
              <a:t>Elizabeth </a:t>
            </a:r>
            <a:r>
              <a:rPr lang="en-US" sz="2000" dirty="0" err="1" smtClean="0"/>
              <a:t>Eistherhold</a:t>
            </a:r>
            <a:r>
              <a:rPr lang="en-US" sz="2000" dirty="0" smtClean="0"/>
              <a:t> 		Marketing</a:t>
            </a:r>
            <a:r>
              <a:rPr lang="en-US" sz="2000" dirty="0"/>
              <a:t/>
            </a:r>
            <a:br>
              <a:rPr lang="en-US" sz="2000" dirty="0"/>
            </a:br>
            <a:r>
              <a:rPr lang="en-US" sz="2000" dirty="0"/>
              <a:t>Amber </a:t>
            </a:r>
            <a:r>
              <a:rPr lang="en-US" sz="2000" dirty="0" smtClean="0"/>
              <a:t>Harrison			Industrial </a:t>
            </a:r>
            <a:r>
              <a:rPr lang="en-US" sz="2000" dirty="0"/>
              <a:t>and Systems Engineering</a:t>
            </a:r>
            <a:br>
              <a:rPr lang="en-US" sz="2000" dirty="0"/>
            </a:br>
            <a:r>
              <a:rPr lang="en-US" sz="2000" dirty="0"/>
              <a:t>Hilary </a:t>
            </a:r>
            <a:r>
              <a:rPr lang="en-US" sz="2000" dirty="0" err="1" smtClean="0"/>
              <a:t>Mavromat</a:t>
            </a:r>
            <a:r>
              <a:rPr lang="en-US" sz="2000" dirty="0" smtClean="0"/>
              <a:t> 			Chemical </a:t>
            </a:r>
            <a:r>
              <a:rPr lang="en-US" sz="2000" dirty="0"/>
              <a:t>Engineering</a:t>
            </a:r>
            <a:br>
              <a:rPr lang="en-US" sz="2000" dirty="0"/>
            </a:br>
            <a:r>
              <a:rPr lang="en-US" sz="2000" dirty="0"/>
              <a:t>Maris </a:t>
            </a:r>
            <a:r>
              <a:rPr lang="en-US" sz="2000" dirty="0" smtClean="0"/>
              <a:t>Medina 			Marketing</a:t>
            </a:r>
            <a:r>
              <a:rPr lang="en-US" sz="2000" dirty="0"/>
              <a:t/>
            </a:r>
            <a:br>
              <a:rPr lang="en-US" sz="2000" dirty="0"/>
            </a:br>
            <a:r>
              <a:rPr lang="en-US" sz="2000" dirty="0"/>
              <a:t>Morgan </a:t>
            </a:r>
            <a:r>
              <a:rPr lang="en-US" sz="2000" dirty="0" smtClean="0"/>
              <a:t>Murphy 			Radio</a:t>
            </a:r>
            <a:r>
              <a:rPr lang="en-US" sz="2000" dirty="0"/>
              <a:t>, Television and Film</a:t>
            </a:r>
            <a:br>
              <a:rPr lang="en-US" sz="2000" dirty="0"/>
            </a:br>
            <a:r>
              <a:rPr lang="en-US" sz="2000" dirty="0"/>
              <a:t>Caitlin </a:t>
            </a:r>
            <a:r>
              <a:rPr lang="en-US" sz="2000" dirty="0" err="1" smtClean="0"/>
              <a:t>Schultze</a:t>
            </a:r>
            <a:r>
              <a:rPr lang="en-US" sz="2000" dirty="0" smtClean="0"/>
              <a:t> 			Physical </a:t>
            </a:r>
            <a:r>
              <a:rPr lang="en-US" sz="2000" dirty="0"/>
              <a:t>Activity and Health</a:t>
            </a:r>
            <a:br>
              <a:rPr lang="en-US" sz="2000" dirty="0"/>
            </a:br>
            <a:r>
              <a:rPr lang="en-US" sz="2000" dirty="0" err="1"/>
              <a:t>Baylee</a:t>
            </a:r>
            <a:r>
              <a:rPr lang="en-US" sz="2000" dirty="0"/>
              <a:t> </a:t>
            </a:r>
            <a:r>
              <a:rPr lang="en-US" sz="2000" dirty="0" smtClean="0"/>
              <a:t>Stephens 			Nursing </a:t>
            </a:r>
            <a:r>
              <a:rPr lang="en-US" sz="2000" dirty="0"/>
              <a:t>Science</a:t>
            </a:r>
            <a:br>
              <a:rPr lang="en-US" sz="2000" dirty="0"/>
            </a:br>
            <a:r>
              <a:rPr lang="en-US" sz="2000" dirty="0"/>
              <a:t>Liana </a:t>
            </a:r>
            <a:r>
              <a:rPr lang="en-US" sz="2000" dirty="0" err="1" smtClean="0"/>
              <a:t>Wuchte</a:t>
            </a:r>
            <a:r>
              <a:rPr lang="en-US" sz="2000" dirty="0" smtClean="0"/>
              <a:t> 			Biosystems </a:t>
            </a:r>
            <a:r>
              <a:rPr lang="en-US" sz="2000" dirty="0"/>
              <a:t>Engineering</a:t>
            </a:r>
            <a:br>
              <a:rPr lang="en-US" sz="2000" dirty="0"/>
            </a:br>
            <a:endParaRPr lang="en-US" dirty="0"/>
          </a:p>
        </p:txBody>
      </p:sp>
    </p:spTree>
    <p:extLst>
      <p:ext uri="{BB962C8B-B14F-4D97-AF65-F5344CB8AC3E}">
        <p14:creationId xmlns:p14="http://schemas.microsoft.com/office/powerpoint/2010/main" val="8756171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76200"/>
            <a:ext cx="7200048" cy="6494085"/>
          </a:xfrm>
          <a:prstGeom prst="rect">
            <a:avLst/>
          </a:prstGeom>
          <a:noFill/>
        </p:spPr>
        <p:txBody>
          <a:bodyPr wrap="none" rtlCol="0">
            <a:spAutoFit/>
          </a:bodyPr>
          <a:lstStyle/>
          <a:p>
            <a:r>
              <a:rPr lang="en-US" sz="2000" b="1" u="sng" dirty="0"/>
              <a:t>Composition of the Committee on Intercollegiate Athletics</a:t>
            </a:r>
            <a:endParaRPr lang="en-US" sz="2000" b="1" dirty="0"/>
          </a:p>
          <a:p>
            <a:r>
              <a:rPr lang="en-US" dirty="0"/>
              <a:t>	</a:t>
            </a:r>
            <a:endParaRPr lang="en-US" dirty="0" smtClean="0"/>
          </a:p>
          <a:p>
            <a:r>
              <a:rPr lang="en-US" dirty="0"/>
              <a:t>	</a:t>
            </a:r>
            <a:r>
              <a:rPr lang="en-US" dirty="0" smtClean="0"/>
              <a:t>Mary K Boudreaux, Pathobiology, Chair</a:t>
            </a:r>
            <a:endParaRPr lang="en-US" dirty="0"/>
          </a:p>
          <a:p>
            <a:r>
              <a:rPr lang="en-US" dirty="0"/>
              <a:t>	</a:t>
            </a:r>
            <a:r>
              <a:rPr lang="en-US" dirty="0" smtClean="0"/>
              <a:t>Larry Teeter, Forestry &amp; Wildlife Sciences</a:t>
            </a:r>
            <a:endParaRPr lang="en-US" dirty="0"/>
          </a:p>
          <a:p>
            <a:r>
              <a:rPr lang="en-US" dirty="0"/>
              <a:t>	</a:t>
            </a:r>
            <a:r>
              <a:rPr lang="en-US" dirty="0" smtClean="0"/>
              <a:t>John </a:t>
            </a:r>
            <a:r>
              <a:rPr lang="en-US" dirty="0" err="1" smtClean="0"/>
              <a:t>Carvalho</a:t>
            </a:r>
            <a:r>
              <a:rPr lang="en-US" dirty="0" smtClean="0"/>
              <a:t>, Communication and Journalism</a:t>
            </a:r>
            <a:endParaRPr lang="en-US" dirty="0"/>
          </a:p>
          <a:p>
            <a:r>
              <a:rPr lang="en-US" dirty="0"/>
              <a:t>	</a:t>
            </a:r>
            <a:r>
              <a:rPr lang="en-US" dirty="0" smtClean="0"/>
              <a:t>John </a:t>
            </a:r>
            <a:r>
              <a:rPr lang="en-US" dirty="0" err="1" smtClean="0"/>
              <a:t>Saye</a:t>
            </a:r>
            <a:r>
              <a:rPr lang="en-US" dirty="0" smtClean="0"/>
              <a:t>, Curriculum &amp; Teaching</a:t>
            </a:r>
            <a:endParaRPr lang="en-US" dirty="0"/>
          </a:p>
          <a:p>
            <a:r>
              <a:rPr lang="en-US" dirty="0"/>
              <a:t>	</a:t>
            </a:r>
            <a:r>
              <a:rPr lang="en-US" dirty="0" smtClean="0"/>
              <a:t>Brian Connelly, Management</a:t>
            </a:r>
          </a:p>
          <a:p>
            <a:r>
              <a:rPr lang="en-US" dirty="0"/>
              <a:t>	</a:t>
            </a:r>
            <a:r>
              <a:rPr lang="en-US" dirty="0" smtClean="0"/>
              <a:t>Daniel </a:t>
            </a:r>
            <a:r>
              <a:rPr lang="en-US" dirty="0" err="1" smtClean="0"/>
              <a:t>Svyantek</a:t>
            </a:r>
            <a:r>
              <a:rPr lang="en-US" dirty="0" smtClean="0"/>
              <a:t>, Psychology</a:t>
            </a:r>
          </a:p>
          <a:p>
            <a:r>
              <a:rPr lang="en-US" dirty="0"/>
              <a:t>	</a:t>
            </a:r>
            <a:r>
              <a:rPr lang="en-US" dirty="0" smtClean="0"/>
              <a:t>James </a:t>
            </a:r>
            <a:r>
              <a:rPr lang="en-US" dirty="0" err="1" smtClean="0"/>
              <a:t>Barbaree</a:t>
            </a:r>
            <a:r>
              <a:rPr lang="en-US" dirty="0" smtClean="0"/>
              <a:t>, Biological Sciences</a:t>
            </a:r>
          </a:p>
          <a:p>
            <a:r>
              <a:rPr lang="en-US" dirty="0" smtClean="0"/>
              <a:t>	Don Large, Executive Vice-President</a:t>
            </a:r>
          </a:p>
          <a:p>
            <a:r>
              <a:rPr lang="en-US" dirty="0"/>
              <a:t>	</a:t>
            </a:r>
            <a:r>
              <a:rPr lang="en-US" dirty="0" err="1" smtClean="0"/>
              <a:t>Ainsley</a:t>
            </a:r>
            <a:r>
              <a:rPr lang="en-US" dirty="0" smtClean="0"/>
              <a:t> Carry, Vice President of Student Affairs</a:t>
            </a:r>
            <a:endParaRPr lang="en-US" dirty="0"/>
          </a:p>
          <a:p>
            <a:r>
              <a:rPr lang="en-US" dirty="0"/>
              <a:t>	C. Wayne Alderman, Dean of Enrollment </a:t>
            </a:r>
            <a:r>
              <a:rPr lang="en-US" dirty="0" smtClean="0"/>
              <a:t>Management</a:t>
            </a:r>
            <a:endParaRPr lang="en-US" dirty="0"/>
          </a:p>
          <a:p>
            <a:r>
              <a:rPr lang="en-US" dirty="0"/>
              <a:t>	Kevin Robinson, Executive Director of Internal Auditing</a:t>
            </a:r>
          </a:p>
          <a:p>
            <a:r>
              <a:rPr lang="en-US" dirty="0"/>
              <a:t>	</a:t>
            </a:r>
            <a:r>
              <a:rPr lang="en-US" dirty="0" smtClean="0"/>
              <a:t>Charles Hunt, A &amp; P Chair and </a:t>
            </a:r>
            <a:r>
              <a:rPr lang="en-US" dirty="0"/>
              <a:t>Representative</a:t>
            </a:r>
          </a:p>
          <a:p>
            <a:r>
              <a:rPr lang="en-US" dirty="0"/>
              <a:t>	</a:t>
            </a:r>
            <a:r>
              <a:rPr lang="en-US" dirty="0" smtClean="0"/>
              <a:t>Joseph Ellis, </a:t>
            </a:r>
            <a:r>
              <a:rPr lang="en-US" dirty="0"/>
              <a:t>Staff Council </a:t>
            </a:r>
            <a:r>
              <a:rPr lang="en-US" dirty="0" smtClean="0"/>
              <a:t>Chair and </a:t>
            </a:r>
            <a:r>
              <a:rPr lang="en-US" dirty="0"/>
              <a:t>Representative</a:t>
            </a:r>
          </a:p>
          <a:p>
            <a:r>
              <a:rPr lang="en-US" dirty="0"/>
              <a:t>	</a:t>
            </a:r>
            <a:r>
              <a:rPr lang="en-US" dirty="0" smtClean="0"/>
              <a:t>Owen Parrish, </a:t>
            </a:r>
            <a:r>
              <a:rPr lang="en-US" dirty="0"/>
              <a:t>SGA President, Student Representative</a:t>
            </a:r>
          </a:p>
          <a:p>
            <a:r>
              <a:rPr lang="en-US" dirty="0"/>
              <a:t> </a:t>
            </a:r>
          </a:p>
          <a:p>
            <a:r>
              <a:rPr lang="en-US" dirty="0" smtClean="0"/>
              <a:t>	</a:t>
            </a:r>
            <a:r>
              <a:rPr lang="en-US" b="1" u="sng" dirty="0" smtClean="0"/>
              <a:t>Ex-Officio </a:t>
            </a:r>
            <a:r>
              <a:rPr lang="en-US" b="1" u="sng" dirty="0"/>
              <a:t>Members</a:t>
            </a:r>
          </a:p>
          <a:p>
            <a:r>
              <a:rPr lang="en-US" dirty="0"/>
              <a:t>	Jay </a:t>
            </a:r>
            <a:r>
              <a:rPr lang="en-US" dirty="0" err="1"/>
              <a:t>Gogue</a:t>
            </a:r>
            <a:r>
              <a:rPr lang="en-US" dirty="0"/>
              <a:t>, President</a:t>
            </a:r>
          </a:p>
          <a:p>
            <a:r>
              <a:rPr lang="en-US" dirty="0"/>
              <a:t>	</a:t>
            </a:r>
            <a:r>
              <a:rPr lang="en-US" dirty="0" smtClean="0"/>
              <a:t>Timothy Boosinger and Constance </a:t>
            </a:r>
            <a:r>
              <a:rPr lang="en-US" dirty="0" err="1" smtClean="0"/>
              <a:t>Relihan</a:t>
            </a:r>
            <a:r>
              <a:rPr lang="en-US" dirty="0" smtClean="0"/>
              <a:t>, </a:t>
            </a:r>
            <a:r>
              <a:rPr lang="en-US" dirty="0"/>
              <a:t>Office of the Provost</a:t>
            </a:r>
          </a:p>
          <a:p>
            <a:r>
              <a:rPr lang="en-US" dirty="0"/>
              <a:t>	Jay Jacobs, Athletics Director</a:t>
            </a:r>
          </a:p>
          <a:p>
            <a:r>
              <a:rPr lang="en-US" dirty="0"/>
              <a:t>	</a:t>
            </a:r>
            <a:r>
              <a:rPr lang="en-US" dirty="0" smtClean="0"/>
              <a:t>Rich </a:t>
            </a:r>
            <a:r>
              <a:rPr lang="en-US" dirty="0" err="1" smtClean="0"/>
              <a:t>McGlynn</a:t>
            </a:r>
            <a:r>
              <a:rPr lang="en-US" dirty="0" smtClean="0"/>
              <a:t>, Senior Associate </a:t>
            </a:r>
            <a:r>
              <a:rPr lang="en-US" dirty="0"/>
              <a:t>Athletics Director </a:t>
            </a:r>
          </a:p>
          <a:p>
            <a:endParaRPr lang="en-US" dirty="0"/>
          </a:p>
        </p:txBody>
      </p:sp>
    </p:spTree>
    <p:extLst>
      <p:ext uri="{BB962C8B-B14F-4D97-AF65-F5344CB8AC3E}">
        <p14:creationId xmlns:p14="http://schemas.microsoft.com/office/powerpoint/2010/main" val="14295940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3600" y="24495"/>
            <a:ext cx="5256182" cy="369332"/>
          </a:xfrm>
          <a:prstGeom prst="rect">
            <a:avLst/>
          </a:prstGeom>
          <a:noFill/>
        </p:spPr>
        <p:txBody>
          <a:bodyPr wrap="none" rtlCol="0">
            <a:spAutoFit/>
          </a:bodyPr>
          <a:lstStyle/>
          <a:p>
            <a:pPr algn="ctr"/>
            <a:r>
              <a:rPr lang="en-US" b="1" dirty="0" smtClean="0"/>
              <a:t>2012 Spring </a:t>
            </a:r>
            <a:r>
              <a:rPr lang="en-US" b="1" dirty="0"/>
              <a:t>SEC ACADEMIC HONOR </a:t>
            </a:r>
            <a:r>
              <a:rPr lang="en-US" b="1" dirty="0" smtClean="0"/>
              <a:t>ROLL - continued</a:t>
            </a:r>
            <a:endParaRPr lang="en-US" b="1" dirty="0"/>
          </a:p>
        </p:txBody>
      </p:sp>
      <p:sp>
        <p:nvSpPr>
          <p:cNvPr id="3" name="TextBox 2"/>
          <p:cNvSpPr txBox="1"/>
          <p:nvPr/>
        </p:nvSpPr>
        <p:spPr>
          <a:xfrm>
            <a:off x="228600" y="393827"/>
            <a:ext cx="7837851" cy="6617196"/>
          </a:xfrm>
          <a:prstGeom prst="rect">
            <a:avLst/>
          </a:prstGeom>
          <a:noFill/>
        </p:spPr>
        <p:txBody>
          <a:bodyPr wrap="none" rtlCol="0">
            <a:spAutoFit/>
          </a:bodyPr>
          <a:lstStyle/>
          <a:p>
            <a:r>
              <a:rPr lang="en-US" sz="2400" b="1" dirty="0" smtClean="0"/>
              <a:t>MENS AND WOMENS TENNIS</a:t>
            </a:r>
          </a:p>
          <a:p>
            <a:r>
              <a:rPr lang="en-US" sz="2000" dirty="0" smtClean="0"/>
              <a:t>Daniel Cochrane 			Finance</a:t>
            </a:r>
            <a:r>
              <a:rPr lang="en-US" sz="2000" dirty="0"/>
              <a:t/>
            </a:r>
            <a:br>
              <a:rPr lang="en-US" sz="2000" dirty="0"/>
            </a:br>
            <a:r>
              <a:rPr lang="en-US" sz="2000" dirty="0"/>
              <a:t>Lucas </a:t>
            </a:r>
            <a:r>
              <a:rPr lang="en-US" sz="2000" dirty="0" err="1" smtClean="0"/>
              <a:t>Lopasso</a:t>
            </a:r>
            <a:r>
              <a:rPr lang="en-US" sz="2000" dirty="0" smtClean="0"/>
              <a:t> 			Economics </a:t>
            </a:r>
            <a:r>
              <a:rPr lang="en-US" sz="2000" dirty="0"/>
              <a:t>Liberal Arts</a:t>
            </a:r>
            <a:br>
              <a:rPr lang="en-US" sz="2000" dirty="0"/>
            </a:br>
            <a:r>
              <a:rPr lang="en-US" sz="2000" dirty="0"/>
              <a:t>Rafael </a:t>
            </a:r>
            <a:r>
              <a:rPr lang="en-US" sz="2000" dirty="0" err="1" smtClean="0"/>
              <a:t>Rondino</a:t>
            </a:r>
            <a:r>
              <a:rPr lang="en-US" sz="2000" dirty="0" smtClean="0"/>
              <a:t> 			Economics </a:t>
            </a:r>
            <a:r>
              <a:rPr lang="en-US" sz="2000" dirty="0"/>
              <a:t>Liberal Arts</a:t>
            </a:r>
            <a:br>
              <a:rPr lang="en-US" sz="2000" dirty="0"/>
            </a:br>
            <a:r>
              <a:rPr lang="en-US" sz="2000" dirty="0"/>
              <a:t>Alexander Stamchev </a:t>
            </a:r>
            <a:r>
              <a:rPr lang="en-US" sz="2000" dirty="0" smtClean="0"/>
              <a:t> 		Economics</a:t>
            </a:r>
            <a:r>
              <a:rPr lang="en-US" sz="2000" dirty="0"/>
              <a:t/>
            </a:r>
            <a:br>
              <a:rPr lang="en-US" sz="2000" dirty="0"/>
            </a:br>
            <a:r>
              <a:rPr lang="en-US" sz="2000" dirty="0"/>
              <a:t>Michael </a:t>
            </a:r>
            <a:r>
              <a:rPr lang="en-US" sz="2000" dirty="0" err="1" smtClean="0"/>
              <a:t>Wardell</a:t>
            </a:r>
            <a:r>
              <a:rPr lang="en-US" sz="2000" dirty="0" smtClean="0"/>
              <a:t> 			Biomedical </a:t>
            </a:r>
            <a:r>
              <a:rPr lang="en-US" sz="2000" dirty="0"/>
              <a:t>Sciences</a:t>
            </a:r>
            <a:br>
              <a:rPr lang="en-US" sz="2000" dirty="0"/>
            </a:br>
            <a:r>
              <a:rPr lang="en-US" sz="2000" dirty="0"/>
              <a:t>Olivia </a:t>
            </a:r>
            <a:r>
              <a:rPr lang="en-US" sz="2000" dirty="0" smtClean="0"/>
              <a:t>Bennett 			Communication</a:t>
            </a:r>
            <a:r>
              <a:rPr lang="en-US" sz="2000" dirty="0"/>
              <a:t/>
            </a:r>
            <a:br>
              <a:rPr lang="en-US" sz="2000" dirty="0"/>
            </a:br>
            <a:r>
              <a:rPr lang="en-US" sz="2000" dirty="0"/>
              <a:t>Jacqueline </a:t>
            </a:r>
            <a:r>
              <a:rPr lang="en-US" sz="2000" dirty="0" smtClean="0"/>
              <a:t>Kasler 			Animal Sciences, Pre-Vet</a:t>
            </a:r>
            <a:r>
              <a:rPr lang="en-US" sz="2000" dirty="0"/>
              <a:t/>
            </a:r>
            <a:br>
              <a:rPr lang="en-US" sz="2000" dirty="0"/>
            </a:br>
            <a:r>
              <a:rPr lang="en-US" sz="2000" dirty="0"/>
              <a:t>Paulina </a:t>
            </a:r>
            <a:r>
              <a:rPr lang="en-US" sz="2000" dirty="0" err="1"/>
              <a:t>Schippers</a:t>
            </a:r>
            <a:r>
              <a:rPr lang="en-US" sz="2000" dirty="0"/>
              <a:t> </a:t>
            </a:r>
            <a:r>
              <a:rPr lang="en-US" sz="2000" dirty="0" smtClean="0"/>
              <a:t>Estrada 		Chemical </a:t>
            </a:r>
            <a:r>
              <a:rPr lang="en-US" sz="2000" dirty="0"/>
              <a:t>Engineering</a:t>
            </a:r>
            <a:br>
              <a:rPr lang="en-US" sz="2000" dirty="0"/>
            </a:br>
            <a:r>
              <a:rPr lang="en-US" sz="2000" dirty="0"/>
              <a:t>Taylor </a:t>
            </a:r>
            <a:r>
              <a:rPr lang="en-US" sz="2000" dirty="0" err="1" smtClean="0"/>
              <a:t>Schreimann</a:t>
            </a:r>
            <a:r>
              <a:rPr lang="en-US" sz="2000" dirty="0" smtClean="0"/>
              <a:t> 		Administration </a:t>
            </a:r>
            <a:r>
              <a:rPr lang="en-US" sz="2000" dirty="0"/>
              <a:t>of Higher </a:t>
            </a:r>
            <a:r>
              <a:rPr lang="en-US" sz="2000" dirty="0" smtClean="0"/>
              <a:t>Education</a:t>
            </a:r>
          </a:p>
          <a:p>
            <a:endParaRPr lang="en-US" dirty="0"/>
          </a:p>
          <a:p>
            <a:r>
              <a:rPr lang="en-US" sz="2400" b="1" dirty="0" smtClean="0"/>
              <a:t>MENS AND WOMENS TRACK</a:t>
            </a:r>
            <a:r>
              <a:rPr lang="en-US" sz="2000" b="1" dirty="0"/>
              <a:t/>
            </a:r>
            <a:br>
              <a:rPr lang="en-US" sz="2000" b="1" dirty="0"/>
            </a:br>
            <a:r>
              <a:rPr lang="en-US" sz="2000" dirty="0"/>
              <a:t>Matthew Cooper </a:t>
            </a:r>
            <a:r>
              <a:rPr lang="en-US" sz="2000" dirty="0" smtClean="0"/>
              <a:t> 		Public </a:t>
            </a:r>
            <a:r>
              <a:rPr lang="en-US" sz="2000" dirty="0"/>
              <a:t>Administration</a:t>
            </a:r>
            <a:br>
              <a:rPr lang="en-US" sz="2000" dirty="0"/>
            </a:br>
            <a:r>
              <a:rPr lang="en-US" sz="2000" dirty="0"/>
              <a:t>Patrick Kelley </a:t>
            </a:r>
            <a:r>
              <a:rPr lang="en-US" sz="2000" dirty="0" err="1" smtClean="0"/>
              <a:t>Cutrell</a:t>
            </a:r>
            <a:r>
              <a:rPr lang="en-US" sz="2000" dirty="0" smtClean="0"/>
              <a:t> 		Biomedical </a:t>
            </a:r>
            <a:r>
              <a:rPr lang="en-US" sz="2000" dirty="0"/>
              <a:t>Sciences</a:t>
            </a:r>
            <a:br>
              <a:rPr lang="en-US" sz="2000" dirty="0"/>
            </a:br>
            <a:r>
              <a:rPr lang="en-US" sz="2000" dirty="0"/>
              <a:t>Neil </a:t>
            </a:r>
            <a:r>
              <a:rPr lang="en-US" sz="2000" dirty="0" smtClean="0"/>
              <a:t>Danville 			Entrepreneurship </a:t>
            </a:r>
            <a:r>
              <a:rPr lang="en-US" sz="2000" dirty="0"/>
              <a:t>and Family Business</a:t>
            </a:r>
            <a:br>
              <a:rPr lang="en-US" sz="2000" dirty="0"/>
            </a:br>
            <a:r>
              <a:rPr lang="en-US" sz="2000" dirty="0"/>
              <a:t>Milan </a:t>
            </a:r>
            <a:r>
              <a:rPr lang="en-US" sz="2000" dirty="0" err="1" smtClean="0"/>
              <a:t>Dekich</a:t>
            </a:r>
            <a:r>
              <a:rPr lang="en-US" sz="2000" dirty="0" smtClean="0"/>
              <a:t> 			Communication</a:t>
            </a:r>
            <a:r>
              <a:rPr lang="en-US" sz="2000" dirty="0"/>
              <a:t/>
            </a:r>
            <a:br>
              <a:rPr lang="en-US" sz="2000" dirty="0"/>
            </a:br>
            <a:r>
              <a:rPr lang="en-US" sz="2000" dirty="0"/>
              <a:t>Hunter </a:t>
            </a:r>
            <a:r>
              <a:rPr lang="en-US" sz="2000" dirty="0" smtClean="0"/>
              <a:t>Hayes 			Finance</a:t>
            </a:r>
            <a:endParaRPr lang="en-US" dirty="0" smtClean="0"/>
          </a:p>
          <a:p>
            <a:r>
              <a:rPr lang="en-US" sz="2000" dirty="0" smtClean="0"/>
              <a:t>Tyler </a:t>
            </a:r>
            <a:r>
              <a:rPr lang="en-US" sz="2000" dirty="0"/>
              <a:t>Kennedy </a:t>
            </a:r>
            <a:r>
              <a:rPr lang="en-US" sz="2000" dirty="0" smtClean="0"/>
              <a:t> 			Chemical </a:t>
            </a:r>
            <a:r>
              <a:rPr lang="en-US" sz="2000" dirty="0"/>
              <a:t>Engineering</a:t>
            </a:r>
            <a:br>
              <a:rPr lang="en-US" sz="2000" dirty="0"/>
            </a:br>
            <a:r>
              <a:rPr lang="en-US" sz="2000" dirty="0"/>
              <a:t>Clifford Trey </a:t>
            </a:r>
            <a:r>
              <a:rPr lang="en-US" sz="2000" dirty="0" smtClean="0"/>
              <a:t>Lee 			Psychology</a:t>
            </a:r>
            <a:r>
              <a:rPr lang="en-US" sz="2000" dirty="0"/>
              <a:t/>
            </a:r>
            <a:br>
              <a:rPr lang="en-US" sz="2000" dirty="0"/>
            </a:br>
            <a:r>
              <a:rPr lang="en-US" sz="2000" dirty="0"/>
              <a:t>Jason </a:t>
            </a:r>
            <a:r>
              <a:rPr lang="en-US" sz="2000" dirty="0" smtClean="0"/>
              <a:t>Miller 			Biomedical Sciences, Pre-Med</a:t>
            </a:r>
            <a:r>
              <a:rPr lang="en-US" sz="2000" dirty="0"/>
              <a:t/>
            </a:r>
            <a:br>
              <a:rPr lang="en-US" sz="2000" dirty="0"/>
            </a:br>
            <a:endParaRPr lang="en-US" dirty="0"/>
          </a:p>
        </p:txBody>
      </p:sp>
    </p:spTree>
    <p:extLst>
      <p:ext uri="{BB962C8B-B14F-4D97-AF65-F5344CB8AC3E}">
        <p14:creationId xmlns:p14="http://schemas.microsoft.com/office/powerpoint/2010/main" val="6825662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069910"/>
            <a:ext cx="6932667" cy="4124206"/>
          </a:xfrm>
          <a:prstGeom prst="rect">
            <a:avLst/>
          </a:prstGeom>
          <a:noFill/>
        </p:spPr>
        <p:txBody>
          <a:bodyPr wrap="none" rtlCol="0">
            <a:spAutoFit/>
          </a:bodyPr>
          <a:lstStyle/>
          <a:p>
            <a:r>
              <a:rPr lang="en-US" sz="2400" b="1" dirty="0" smtClean="0"/>
              <a:t>MENS AND WOMENS TRACK</a:t>
            </a:r>
          </a:p>
          <a:p>
            <a:r>
              <a:rPr lang="en-US" sz="2000" dirty="0" smtClean="0"/>
              <a:t>Samuel Mueller 			Animal Sciences, Pre-Vet</a:t>
            </a:r>
            <a:r>
              <a:rPr lang="en-US" dirty="0"/>
              <a:t/>
            </a:r>
            <a:br>
              <a:rPr lang="en-US" dirty="0"/>
            </a:br>
            <a:r>
              <a:rPr lang="en-US" sz="2000" dirty="0"/>
              <a:t>Joseph </a:t>
            </a:r>
            <a:r>
              <a:rPr lang="en-US" sz="2000" dirty="0" err="1" smtClean="0"/>
              <a:t>Peake</a:t>
            </a:r>
            <a:r>
              <a:rPr lang="en-US" sz="2000" dirty="0" smtClean="0"/>
              <a:t> 			Economics</a:t>
            </a:r>
            <a:r>
              <a:rPr lang="en-US" sz="2000" dirty="0"/>
              <a:t/>
            </a:r>
            <a:br>
              <a:rPr lang="en-US" sz="2000" dirty="0"/>
            </a:br>
            <a:r>
              <a:rPr lang="en-US" sz="2000" dirty="0"/>
              <a:t>Marcus </a:t>
            </a:r>
            <a:r>
              <a:rPr lang="en-US" sz="2000" dirty="0" err="1" smtClean="0"/>
              <a:t>Popenfoose</a:t>
            </a:r>
            <a:r>
              <a:rPr lang="en-US" sz="2000" dirty="0" smtClean="0"/>
              <a:t> 		Pre-Mathematics </a:t>
            </a:r>
            <a:r>
              <a:rPr lang="en-US" sz="2000" dirty="0"/>
              <a:t>Education</a:t>
            </a:r>
            <a:br>
              <a:rPr lang="en-US" sz="2000" dirty="0"/>
            </a:br>
            <a:r>
              <a:rPr lang="en-US" sz="2000" dirty="0"/>
              <a:t>Marcus </a:t>
            </a:r>
            <a:r>
              <a:rPr lang="en-US" sz="2000" dirty="0" smtClean="0"/>
              <a:t>Rowland 			Public </a:t>
            </a:r>
            <a:r>
              <a:rPr lang="en-US" sz="2000" dirty="0"/>
              <a:t>Administration</a:t>
            </a:r>
            <a:br>
              <a:rPr lang="en-US" sz="2000" dirty="0"/>
            </a:br>
            <a:r>
              <a:rPr lang="en-US" sz="2000" dirty="0"/>
              <a:t>Jeffery </a:t>
            </a:r>
            <a:r>
              <a:rPr lang="en-US" sz="2000" dirty="0" smtClean="0"/>
              <a:t>Sanders 			Interior </a:t>
            </a:r>
            <a:r>
              <a:rPr lang="en-US" sz="2000" dirty="0"/>
              <a:t>Architecture</a:t>
            </a:r>
            <a:br>
              <a:rPr lang="en-US" sz="2000" dirty="0"/>
            </a:br>
            <a:r>
              <a:rPr lang="en-US" sz="2000" dirty="0"/>
              <a:t>Elizabeth </a:t>
            </a:r>
            <a:r>
              <a:rPr lang="en-US" sz="2000" dirty="0" err="1" smtClean="0"/>
              <a:t>Briasco</a:t>
            </a:r>
            <a:r>
              <a:rPr lang="en-US" sz="2000" dirty="0" smtClean="0"/>
              <a:t> 			Nutrition-Dietetics</a:t>
            </a:r>
            <a:r>
              <a:rPr lang="en-US" sz="2000" dirty="0"/>
              <a:t/>
            </a:r>
            <a:br>
              <a:rPr lang="en-US" sz="2000" dirty="0"/>
            </a:br>
            <a:r>
              <a:rPr lang="en-US" sz="2000" dirty="0"/>
              <a:t>Nicole </a:t>
            </a:r>
            <a:r>
              <a:rPr lang="en-US" sz="2000" dirty="0" smtClean="0"/>
              <a:t>Charley 			Marketing</a:t>
            </a:r>
            <a:r>
              <a:rPr lang="en-US" sz="2000" dirty="0"/>
              <a:t/>
            </a:r>
            <a:br>
              <a:rPr lang="en-US" sz="2000" dirty="0"/>
            </a:br>
            <a:r>
              <a:rPr lang="en-US" sz="2000" dirty="0"/>
              <a:t>Ashley </a:t>
            </a:r>
            <a:r>
              <a:rPr lang="en-US" sz="2000" dirty="0" smtClean="0"/>
              <a:t>Cruder 			Undeclared </a:t>
            </a:r>
            <a:r>
              <a:rPr lang="en-US" sz="2000" dirty="0"/>
              <a:t>Graduate School</a:t>
            </a:r>
            <a:br>
              <a:rPr lang="en-US" sz="2000" dirty="0"/>
            </a:br>
            <a:r>
              <a:rPr lang="en-US" sz="2000" dirty="0" err="1"/>
              <a:t>Alissa</a:t>
            </a:r>
            <a:r>
              <a:rPr lang="en-US" sz="2000" dirty="0"/>
              <a:t> </a:t>
            </a:r>
            <a:r>
              <a:rPr lang="en-US" sz="2000" dirty="0" smtClean="0"/>
              <a:t>Fisher 			Physics-Applied </a:t>
            </a:r>
            <a:r>
              <a:rPr lang="en-US" sz="2000" dirty="0"/>
              <a:t>Mathematics</a:t>
            </a:r>
            <a:br>
              <a:rPr lang="en-US" sz="2000" dirty="0"/>
            </a:br>
            <a:r>
              <a:rPr lang="en-US" sz="2000" dirty="0"/>
              <a:t>Maya </a:t>
            </a:r>
            <a:r>
              <a:rPr lang="en-US" sz="2000" dirty="0" smtClean="0"/>
              <a:t>Pressley 			Communication</a:t>
            </a:r>
            <a:r>
              <a:rPr lang="en-US" sz="2000" dirty="0"/>
              <a:t/>
            </a:r>
            <a:br>
              <a:rPr lang="en-US" sz="2000" dirty="0"/>
            </a:br>
            <a:r>
              <a:rPr lang="en-US" sz="2000" dirty="0"/>
              <a:t>Kai </a:t>
            </a:r>
            <a:r>
              <a:rPr lang="en-US" sz="2000" dirty="0" err="1" smtClean="0"/>
              <a:t>Selvon</a:t>
            </a:r>
            <a:r>
              <a:rPr lang="en-US" sz="2000" dirty="0" smtClean="0"/>
              <a:t> 			Industrial </a:t>
            </a:r>
            <a:r>
              <a:rPr lang="en-US" sz="2000" dirty="0"/>
              <a:t>Design</a:t>
            </a:r>
          </a:p>
          <a:p>
            <a:endParaRPr lang="en-US" dirty="0"/>
          </a:p>
        </p:txBody>
      </p:sp>
      <p:sp>
        <p:nvSpPr>
          <p:cNvPr id="3" name="TextBox 2"/>
          <p:cNvSpPr txBox="1"/>
          <p:nvPr/>
        </p:nvSpPr>
        <p:spPr>
          <a:xfrm>
            <a:off x="1600200" y="152400"/>
            <a:ext cx="5256182" cy="369332"/>
          </a:xfrm>
          <a:prstGeom prst="rect">
            <a:avLst/>
          </a:prstGeom>
          <a:noFill/>
        </p:spPr>
        <p:txBody>
          <a:bodyPr wrap="none" rtlCol="0">
            <a:spAutoFit/>
          </a:bodyPr>
          <a:lstStyle/>
          <a:p>
            <a:pPr algn="ctr"/>
            <a:r>
              <a:rPr lang="en-US" b="1" dirty="0" smtClean="0"/>
              <a:t>2012 Spring </a:t>
            </a:r>
            <a:r>
              <a:rPr lang="en-US" b="1" dirty="0"/>
              <a:t>SEC ACADEMIC HONOR </a:t>
            </a:r>
            <a:r>
              <a:rPr lang="en-US" b="1" dirty="0" smtClean="0"/>
              <a:t>ROLL - continued</a:t>
            </a:r>
            <a:endParaRPr lang="en-US" b="1" dirty="0"/>
          </a:p>
        </p:txBody>
      </p:sp>
    </p:spTree>
    <p:extLst>
      <p:ext uri="{BB962C8B-B14F-4D97-AF65-F5344CB8AC3E}">
        <p14:creationId xmlns:p14="http://schemas.microsoft.com/office/powerpoint/2010/main" val="41799115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228600" y="838200"/>
            <a:ext cx="7692234" cy="5878532"/>
          </a:xfrm>
          <a:prstGeom prst="rect">
            <a:avLst/>
          </a:prstGeom>
          <a:noFill/>
        </p:spPr>
        <p:txBody>
          <a:bodyPr wrap="none" rtlCol="0">
            <a:spAutoFit/>
          </a:bodyPr>
          <a:lstStyle/>
          <a:p>
            <a:r>
              <a:rPr lang="en-US" sz="2400" b="1" dirty="0" smtClean="0"/>
              <a:t>Football</a:t>
            </a:r>
          </a:p>
          <a:p>
            <a:r>
              <a:rPr lang="en-US" sz="2000" dirty="0" smtClean="0"/>
              <a:t>Ryan </a:t>
            </a:r>
            <a:r>
              <a:rPr lang="en-US" sz="2000" dirty="0"/>
              <a:t>Carter  </a:t>
            </a:r>
            <a:r>
              <a:rPr lang="en-US" sz="2000" dirty="0" smtClean="0"/>
              <a:t>			Pre-Business</a:t>
            </a:r>
            <a:endParaRPr lang="en-US" sz="2000" dirty="0"/>
          </a:p>
          <a:p>
            <a:r>
              <a:rPr lang="en-US" sz="2000" dirty="0"/>
              <a:t>Steven Clark </a:t>
            </a:r>
            <a:r>
              <a:rPr lang="en-US" sz="2000" dirty="0" smtClean="0"/>
              <a:t>			Exercise </a:t>
            </a:r>
            <a:r>
              <a:rPr lang="en-US" sz="2000" dirty="0"/>
              <a:t>Science</a:t>
            </a:r>
          </a:p>
          <a:p>
            <a:r>
              <a:rPr lang="en-US" sz="2000" dirty="0"/>
              <a:t>Chris Davis </a:t>
            </a:r>
            <a:r>
              <a:rPr lang="en-US" sz="2000" dirty="0" smtClean="0"/>
              <a:t>			Public </a:t>
            </a:r>
            <a:r>
              <a:rPr lang="en-US" sz="2000" dirty="0"/>
              <a:t>Administration</a:t>
            </a:r>
          </a:p>
          <a:p>
            <a:r>
              <a:rPr lang="en-US" sz="2000" dirty="0"/>
              <a:t>Adam </a:t>
            </a:r>
            <a:r>
              <a:rPr lang="en-US" sz="2000" dirty="0" err="1"/>
              <a:t>Dyas</a:t>
            </a:r>
            <a:r>
              <a:rPr lang="en-US" sz="2000" dirty="0"/>
              <a:t>  </a:t>
            </a:r>
            <a:r>
              <a:rPr lang="en-US" sz="2000" dirty="0" smtClean="0"/>
              <a:t>			Biomedical </a:t>
            </a:r>
            <a:r>
              <a:rPr lang="en-US" sz="2000" dirty="0"/>
              <a:t>Sciences, Pre-Med</a:t>
            </a:r>
          </a:p>
          <a:p>
            <a:r>
              <a:rPr lang="en-US" sz="2000" dirty="0" err="1"/>
              <a:t>Tunde</a:t>
            </a:r>
            <a:r>
              <a:rPr lang="en-US" sz="2000" dirty="0"/>
              <a:t> </a:t>
            </a:r>
            <a:r>
              <a:rPr lang="en-US" sz="2000" dirty="0" err="1"/>
              <a:t>Fariyike</a:t>
            </a:r>
            <a:r>
              <a:rPr lang="en-US" sz="2000" dirty="0"/>
              <a:t> </a:t>
            </a:r>
            <a:r>
              <a:rPr lang="en-US" sz="2000" dirty="0" smtClean="0"/>
              <a:t>			Biomedical </a:t>
            </a:r>
            <a:r>
              <a:rPr lang="en-US" sz="2000" dirty="0"/>
              <a:t>Sciences, Pre-Med</a:t>
            </a:r>
          </a:p>
          <a:p>
            <a:r>
              <a:rPr lang="en-US" sz="2000" dirty="0"/>
              <a:t>Trent Fisher </a:t>
            </a:r>
            <a:r>
              <a:rPr lang="en-US" sz="2000" dirty="0" smtClean="0"/>
              <a:t>			Communication</a:t>
            </a:r>
            <a:endParaRPr lang="en-US" sz="2000" dirty="0"/>
          </a:p>
          <a:p>
            <a:r>
              <a:rPr lang="en-US" sz="2000" dirty="0"/>
              <a:t>Alex </a:t>
            </a:r>
            <a:r>
              <a:rPr lang="en-US" sz="2000" dirty="0" err="1"/>
              <a:t>Kozan</a:t>
            </a:r>
            <a:r>
              <a:rPr lang="en-US" sz="2000" dirty="0"/>
              <a:t>  </a:t>
            </a:r>
            <a:r>
              <a:rPr lang="en-US" sz="2000" dirty="0" smtClean="0"/>
              <a:t>			Pre-Business</a:t>
            </a:r>
          </a:p>
          <a:p>
            <a:r>
              <a:rPr lang="en-US" sz="2000" dirty="0" smtClean="0"/>
              <a:t>Robert </a:t>
            </a:r>
            <a:r>
              <a:rPr lang="en-US" sz="2000" dirty="0" err="1"/>
              <a:t>Leff</a:t>
            </a:r>
            <a:r>
              <a:rPr lang="en-US" sz="2000" dirty="0"/>
              <a:t> </a:t>
            </a:r>
            <a:r>
              <a:rPr lang="en-US" sz="2000" dirty="0" smtClean="0"/>
              <a:t>			Pre-Electrical </a:t>
            </a:r>
            <a:r>
              <a:rPr lang="en-US" sz="2000" dirty="0"/>
              <a:t>Engineering</a:t>
            </a:r>
          </a:p>
          <a:p>
            <a:r>
              <a:rPr lang="en-US" sz="2000" dirty="0"/>
              <a:t>Jake </a:t>
            </a:r>
            <a:r>
              <a:rPr lang="en-US" sz="2000" dirty="0" err="1"/>
              <a:t>Lembke</a:t>
            </a:r>
            <a:r>
              <a:rPr lang="en-US" sz="2000" dirty="0"/>
              <a:t>  </a:t>
            </a:r>
            <a:r>
              <a:rPr lang="en-US" sz="2000" dirty="0" smtClean="0"/>
              <a:t>			Wildlife </a:t>
            </a:r>
            <a:r>
              <a:rPr lang="en-US" sz="2000" dirty="0"/>
              <a:t>Ecology &amp; Management</a:t>
            </a:r>
          </a:p>
          <a:p>
            <a:r>
              <a:rPr lang="en-US" sz="2000" dirty="0"/>
              <a:t>Philip </a:t>
            </a:r>
            <a:r>
              <a:rPr lang="en-US" sz="2000" dirty="0" err="1"/>
              <a:t>Lutzenkirchen</a:t>
            </a:r>
            <a:r>
              <a:rPr lang="en-US" sz="2000" dirty="0"/>
              <a:t>  </a:t>
            </a:r>
            <a:r>
              <a:rPr lang="en-US" sz="2000" dirty="0" smtClean="0"/>
              <a:t>		Communication</a:t>
            </a:r>
            <a:endParaRPr lang="en-US" sz="2000" dirty="0"/>
          </a:p>
          <a:p>
            <a:r>
              <a:rPr lang="en-US" sz="2000" dirty="0"/>
              <a:t>Duncan McKinney  </a:t>
            </a:r>
            <a:r>
              <a:rPr lang="en-US" sz="2000" dirty="0" smtClean="0"/>
              <a:t>		Pre-Business</a:t>
            </a:r>
            <a:endParaRPr lang="en-US" sz="2000" dirty="0"/>
          </a:p>
          <a:p>
            <a:r>
              <a:rPr lang="en-US" sz="2000" dirty="0"/>
              <a:t>Ashton Richardson  </a:t>
            </a:r>
            <a:r>
              <a:rPr lang="en-US" sz="2000" dirty="0" smtClean="0"/>
              <a:t>		Animal </a:t>
            </a:r>
            <a:r>
              <a:rPr lang="en-US" sz="2000" dirty="0"/>
              <a:t>Sciences, Pre-Vet</a:t>
            </a:r>
          </a:p>
          <a:p>
            <a:r>
              <a:rPr lang="en-US" sz="2000" dirty="0"/>
              <a:t>Greg Robinson </a:t>
            </a:r>
            <a:r>
              <a:rPr lang="en-US" sz="2000" dirty="0" smtClean="0"/>
              <a:t>			Sociology</a:t>
            </a:r>
            <a:endParaRPr lang="en-US" sz="2000" dirty="0"/>
          </a:p>
          <a:p>
            <a:r>
              <a:rPr lang="en-US" sz="2000" dirty="0"/>
              <a:t>Avery Young  </a:t>
            </a:r>
            <a:r>
              <a:rPr lang="en-US" sz="2000" dirty="0" smtClean="0"/>
              <a:t>			Fitness</a:t>
            </a:r>
            <a:r>
              <a:rPr lang="en-US" sz="2000" dirty="0"/>
              <a:t>, Conditioning &amp; Performance</a:t>
            </a:r>
          </a:p>
          <a:p>
            <a:r>
              <a:rPr lang="en-US" sz="2000" dirty="0"/>
              <a:t>Patrick Young </a:t>
            </a:r>
            <a:r>
              <a:rPr lang="en-US" sz="2000" dirty="0" smtClean="0"/>
              <a:t>			Sciences </a:t>
            </a:r>
            <a:r>
              <a:rPr lang="en-US" sz="2000" dirty="0"/>
              <a:t>and Math</a:t>
            </a:r>
          </a:p>
          <a:p>
            <a:r>
              <a:rPr lang="en-US" sz="2000" dirty="0"/>
              <a:t>Joel </a:t>
            </a:r>
            <a:r>
              <a:rPr lang="en-US" sz="2000" dirty="0" err="1"/>
              <a:t>Bonomolo</a:t>
            </a:r>
            <a:r>
              <a:rPr lang="en-US" sz="2000" dirty="0"/>
              <a:t> </a:t>
            </a:r>
            <a:r>
              <a:rPr lang="en-US" sz="2000" dirty="0" smtClean="0"/>
              <a:t>			Interdisciplinary </a:t>
            </a:r>
            <a:r>
              <a:rPr lang="en-US" sz="2000" dirty="0"/>
              <a:t>Studies</a:t>
            </a:r>
          </a:p>
          <a:p>
            <a:endParaRPr lang="en-US" sz="1600" dirty="0"/>
          </a:p>
          <a:p>
            <a:endParaRPr lang="en-US" sz="1600" dirty="0"/>
          </a:p>
        </p:txBody>
      </p:sp>
      <p:sp>
        <p:nvSpPr>
          <p:cNvPr id="15" name="TextBox 14"/>
          <p:cNvSpPr txBox="1"/>
          <p:nvPr/>
        </p:nvSpPr>
        <p:spPr>
          <a:xfrm>
            <a:off x="829124" y="15159"/>
            <a:ext cx="6922985" cy="707886"/>
          </a:xfrm>
          <a:prstGeom prst="rect">
            <a:avLst/>
          </a:prstGeom>
          <a:noFill/>
        </p:spPr>
        <p:txBody>
          <a:bodyPr wrap="none" rtlCol="0">
            <a:spAutoFit/>
          </a:bodyPr>
          <a:lstStyle/>
          <a:p>
            <a:pPr algn="ctr"/>
            <a:r>
              <a:rPr lang="en-US" sz="2000" b="1" dirty="0" smtClean="0"/>
              <a:t>2012 </a:t>
            </a:r>
            <a:r>
              <a:rPr lang="en-US" sz="2000" b="1" dirty="0"/>
              <a:t>FALL SEC ACADEMIC HONOR ROLL</a:t>
            </a:r>
          </a:p>
          <a:p>
            <a:pPr algn="ctr"/>
            <a:r>
              <a:rPr lang="en-US" sz="2000" b="1" dirty="0" smtClean="0"/>
              <a:t>Based </a:t>
            </a:r>
            <a:r>
              <a:rPr lang="en-US" sz="2000" b="1" dirty="0"/>
              <a:t>on grades from the </a:t>
            </a:r>
            <a:r>
              <a:rPr lang="en-US" sz="2000" b="1" dirty="0" smtClean="0"/>
              <a:t>2012 </a:t>
            </a:r>
            <a:r>
              <a:rPr lang="en-US" sz="2000" b="1" dirty="0"/>
              <a:t>Spring, Summer and Fall terms. </a:t>
            </a:r>
          </a:p>
        </p:txBody>
      </p:sp>
    </p:spTree>
    <p:extLst>
      <p:ext uri="{BB962C8B-B14F-4D97-AF65-F5344CB8AC3E}">
        <p14:creationId xmlns:p14="http://schemas.microsoft.com/office/powerpoint/2010/main" val="40309418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0371" y="152400"/>
            <a:ext cx="7556171" cy="7263527"/>
          </a:xfrm>
          <a:prstGeom prst="rect">
            <a:avLst/>
          </a:prstGeom>
          <a:noFill/>
        </p:spPr>
        <p:txBody>
          <a:bodyPr wrap="none" rtlCol="0">
            <a:spAutoFit/>
          </a:bodyPr>
          <a:lstStyle/>
          <a:p>
            <a:r>
              <a:rPr lang="en-US" sz="2400" b="1" dirty="0"/>
              <a:t>Soccer</a:t>
            </a:r>
          </a:p>
          <a:p>
            <a:r>
              <a:rPr lang="en-US" sz="2000" dirty="0"/>
              <a:t>Ana Cate </a:t>
            </a:r>
            <a:r>
              <a:rPr lang="en-US" sz="2000" dirty="0" smtClean="0"/>
              <a:t>			Exercise </a:t>
            </a:r>
            <a:r>
              <a:rPr lang="en-US" sz="2000" dirty="0"/>
              <a:t>Science</a:t>
            </a:r>
          </a:p>
          <a:p>
            <a:r>
              <a:rPr lang="en-US" sz="2000" dirty="0"/>
              <a:t>Mary </a:t>
            </a:r>
            <a:r>
              <a:rPr lang="en-US" sz="2000" dirty="0" err="1"/>
              <a:t>Coffed</a:t>
            </a:r>
            <a:r>
              <a:rPr lang="en-US" sz="2000" dirty="0"/>
              <a:t> </a:t>
            </a:r>
            <a:r>
              <a:rPr lang="en-US" sz="2000" dirty="0" smtClean="0"/>
              <a:t>			Marketing</a:t>
            </a:r>
            <a:endParaRPr lang="en-US" sz="2000" dirty="0"/>
          </a:p>
          <a:p>
            <a:r>
              <a:rPr lang="en-US" sz="2000" dirty="0" err="1"/>
              <a:t>Bryana</a:t>
            </a:r>
            <a:r>
              <a:rPr lang="en-US" sz="2000" dirty="0"/>
              <a:t> Gold </a:t>
            </a:r>
            <a:r>
              <a:rPr lang="en-US" sz="2000" dirty="0" smtClean="0"/>
              <a:t>			Pre-Journalism</a:t>
            </a:r>
            <a:endParaRPr lang="en-US" sz="2000" dirty="0"/>
          </a:p>
          <a:p>
            <a:r>
              <a:rPr lang="en-US" sz="2000" dirty="0"/>
              <a:t>Amy Howard </a:t>
            </a:r>
            <a:r>
              <a:rPr lang="en-US" sz="2000" dirty="0" smtClean="0"/>
              <a:t>			Elementary </a:t>
            </a:r>
            <a:r>
              <a:rPr lang="en-US" sz="2000" dirty="0"/>
              <a:t>Education</a:t>
            </a:r>
          </a:p>
          <a:p>
            <a:r>
              <a:rPr lang="en-US" sz="2000" dirty="0"/>
              <a:t>Jordan Miller </a:t>
            </a:r>
            <a:r>
              <a:rPr lang="en-US" sz="2000" dirty="0" smtClean="0"/>
              <a:t>			Supply </a:t>
            </a:r>
            <a:r>
              <a:rPr lang="en-US" sz="2000" dirty="0"/>
              <a:t>Chain Management</a:t>
            </a:r>
          </a:p>
          <a:p>
            <a:r>
              <a:rPr lang="en-US" sz="2000" dirty="0"/>
              <a:t>Mary Nicholson </a:t>
            </a:r>
            <a:r>
              <a:rPr lang="en-US" sz="2000" dirty="0" smtClean="0"/>
              <a:t>			Spanish</a:t>
            </a:r>
            <a:endParaRPr lang="en-US" sz="2000" dirty="0"/>
          </a:p>
          <a:p>
            <a:r>
              <a:rPr lang="en-US" sz="2000" dirty="0"/>
              <a:t>Jessica Rightmer </a:t>
            </a:r>
            <a:r>
              <a:rPr lang="en-US" sz="2000" dirty="0" smtClean="0"/>
              <a:t>			Communication </a:t>
            </a:r>
            <a:r>
              <a:rPr lang="en-US" sz="2000" dirty="0"/>
              <a:t>Disorders</a:t>
            </a:r>
          </a:p>
          <a:p>
            <a:r>
              <a:rPr lang="en-US" sz="2000" dirty="0"/>
              <a:t>Kimberly </a:t>
            </a:r>
            <a:r>
              <a:rPr lang="en-US" sz="2000" dirty="0" smtClean="0"/>
              <a:t>Spence	 		Psychology</a:t>
            </a:r>
            <a:endParaRPr lang="en-US" sz="2000" dirty="0"/>
          </a:p>
          <a:p>
            <a:r>
              <a:rPr lang="en-US" sz="2000" dirty="0"/>
              <a:t>Caitlin </a:t>
            </a:r>
            <a:r>
              <a:rPr lang="en-US" sz="2000" dirty="0" err="1"/>
              <a:t>Torie</a:t>
            </a:r>
            <a:r>
              <a:rPr lang="en-US" sz="2000" dirty="0"/>
              <a:t> </a:t>
            </a:r>
            <a:r>
              <a:rPr lang="en-US" sz="2000" dirty="0" smtClean="0"/>
              <a:t>			Exercise </a:t>
            </a:r>
            <a:r>
              <a:rPr lang="en-US" sz="2000" dirty="0"/>
              <a:t>Science</a:t>
            </a:r>
          </a:p>
          <a:p>
            <a:r>
              <a:rPr lang="en-US" sz="2000" dirty="0"/>
              <a:t>Jessica Wolfe  </a:t>
            </a:r>
            <a:r>
              <a:rPr lang="en-US" sz="2000" dirty="0" smtClean="0"/>
              <a:t>			Building Science</a:t>
            </a:r>
          </a:p>
          <a:p>
            <a:r>
              <a:rPr lang="en-US" sz="2400" b="1" dirty="0" smtClean="0"/>
              <a:t>Volleyball</a:t>
            </a:r>
          </a:p>
          <a:p>
            <a:r>
              <a:rPr lang="en-US" sz="2000" dirty="0" smtClean="0"/>
              <a:t>Sarah </a:t>
            </a:r>
            <a:r>
              <a:rPr lang="en-US" sz="2000" dirty="0"/>
              <a:t>Bullock	</a:t>
            </a:r>
            <a:r>
              <a:rPr lang="en-US" sz="2000" dirty="0" smtClean="0"/>
              <a:t>		Public </a:t>
            </a:r>
            <a:r>
              <a:rPr lang="en-US" sz="2000" dirty="0"/>
              <a:t>Relations Communication</a:t>
            </a:r>
          </a:p>
          <a:p>
            <a:r>
              <a:rPr lang="en-US" sz="2000" dirty="0"/>
              <a:t>Katherine </a:t>
            </a:r>
            <a:r>
              <a:rPr lang="en-US" sz="2000" dirty="0" err="1"/>
              <a:t>Culwell</a:t>
            </a:r>
            <a:r>
              <a:rPr lang="en-US" sz="2000" dirty="0"/>
              <a:t> </a:t>
            </a:r>
            <a:r>
              <a:rPr lang="en-US" sz="2000" dirty="0" smtClean="0"/>
              <a:t>		Finance</a:t>
            </a:r>
            <a:endParaRPr lang="en-US" sz="2000" dirty="0"/>
          </a:p>
          <a:p>
            <a:r>
              <a:rPr lang="en-US" sz="2000" dirty="0" err="1"/>
              <a:t>Mackenzy</a:t>
            </a:r>
            <a:r>
              <a:rPr lang="en-US" sz="2000" dirty="0"/>
              <a:t> Harper </a:t>
            </a:r>
            <a:r>
              <a:rPr lang="en-US" sz="2000" dirty="0" smtClean="0"/>
              <a:t>		Accountancy</a:t>
            </a:r>
            <a:endParaRPr lang="en-US" sz="2000" dirty="0"/>
          </a:p>
          <a:p>
            <a:r>
              <a:rPr lang="en-US" sz="2000" dirty="0" err="1"/>
              <a:t>Camila</a:t>
            </a:r>
            <a:r>
              <a:rPr lang="en-US" sz="2000" dirty="0"/>
              <a:t> </a:t>
            </a:r>
            <a:r>
              <a:rPr lang="en-US" sz="2000" dirty="0" err="1"/>
              <a:t>Jersonsky</a:t>
            </a:r>
            <a:r>
              <a:rPr lang="en-US" sz="2000" dirty="0"/>
              <a:t> </a:t>
            </a:r>
            <a:r>
              <a:rPr lang="en-US" sz="2000" dirty="0" smtClean="0"/>
              <a:t>			Polymer </a:t>
            </a:r>
            <a:r>
              <a:rPr lang="en-US" sz="2000" dirty="0"/>
              <a:t>&amp; Fiber Engineering</a:t>
            </a:r>
          </a:p>
          <a:p>
            <a:r>
              <a:rPr lang="en-US" sz="2000" dirty="0"/>
              <a:t>Courtney McDonald </a:t>
            </a:r>
            <a:r>
              <a:rPr lang="en-US" sz="2000" dirty="0" smtClean="0"/>
              <a:t>		Pre-Communication</a:t>
            </a:r>
            <a:endParaRPr lang="en-US" sz="2000" dirty="0"/>
          </a:p>
          <a:p>
            <a:r>
              <a:rPr lang="en-US" sz="2000" dirty="0"/>
              <a:t>Brittney </a:t>
            </a:r>
            <a:r>
              <a:rPr lang="en-US" sz="2000" dirty="0" err="1"/>
              <a:t>Rhude</a:t>
            </a:r>
            <a:r>
              <a:rPr lang="en-US" sz="2000" dirty="0"/>
              <a:t> </a:t>
            </a:r>
            <a:r>
              <a:rPr lang="en-US" sz="2000" dirty="0" smtClean="0"/>
              <a:t>			Management</a:t>
            </a:r>
            <a:endParaRPr lang="en-US" sz="2000" dirty="0"/>
          </a:p>
          <a:p>
            <a:r>
              <a:rPr lang="en-US" sz="2000" dirty="0" err="1"/>
              <a:t>Kathia</a:t>
            </a:r>
            <a:r>
              <a:rPr lang="en-US" sz="2000" dirty="0"/>
              <a:t> </a:t>
            </a:r>
            <a:r>
              <a:rPr lang="en-US" sz="2000" dirty="0" err="1"/>
              <a:t>Rud</a:t>
            </a:r>
            <a:r>
              <a:rPr lang="en-US" sz="2000" dirty="0"/>
              <a:t> </a:t>
            </a:r>
            <a:r>
              <a:rPr lang="en-US" sz="2000" dirty="0" smtClean="0"/>
              <a:t>			International </a:t>
            </a:r>
            <a:r>
              <a:rPr lang="en-US" sz="2000" dirty="0"/>
              <a:t>Business</a:t>
            </a:r>
          </a:p>
          <a:p>
            <a:r>
              <a:rPr lang="en-US" sz="2000" dirty="0"/>
              <a:t>Chelsea </a:t>
            </a:r>
            <a:r>
              <a:rPr lang="en-US" sz="2000" dirty="0" err="1"/>
              <a:t>Wintzinger</a:t>
            </a:r>
            <a:r>
              <a:rPr lang="en-US" sz="2000" dirty="0"/>
              <a:t> </a:t>
            </a:r>
            <a:r>
              <a:rPr lang="en-US" sz="2000" dirty="0" smtClean="0"/>
              <a:t>		Biomedical </a:t>
            </a:r>
            <a:r>
              <a:rPr lang="en-US" sz="2000" dirty="0"/>
              <a:t>Sciences, Pre-Pharmacy</a:t>
            </a:r>
          </a:p>
          <a:p>
            <a:r>
              <a:rPr lang="en-US" sz="2000" dirty="0"/>
              <a:t>Sarah </a:t>
            </a:r>
            <a:r>
              <a:rPr lang="en-US" sz="2000" dirty="0" err="1"/>
              <a:t>Wroblicky</a:t>
            </a:r>
            <a:r>
              <a:rPr lang="en-US" sz="2000" dirty="0"/>
              <a:t> </a:t>
            </a:r>
            <a:r>
              <a:rPr lang="en-US" sz="2000" dirty="0" smtClean="0"/>
              <a:t>			Psychology</a:t>
            </a:r>
            <a:endParaRPr lang="en-US" sz="2000" dirty="0"/>
          </a:p>
          <a:p>
            <a:endParaRPr lang="en-US" sz="2000" dirty="0"/>
          </a:p>
          <a:p>
            <a:endParaRPr lang="en-US" dirty="0"/>
          </a:p>
        </p:txBody>
      </p:sp>
      <p:sp>
        <p:nvSpPr>
          <p:cNvPr id="3" name="TextBox 2"/>
          <p:cNvSpPr txBox="1"/>
          <p:nvPr/>
        </p:nvSpPr>
        <p:spPr>
          <a:xfrm>
            <a:off x="2176731" y="28545"/>
            <a:ext cx="5629811" cy="400110"/>
          </a:xfrm>
          <a:prstGeom prst="rect">
            <a:avLst/>
          </a:prstGeom>
          <a:noFill/>
        </p:spPr>
        <p:txBody>
          <a:bodyPr wrap="none" rtlCol="0">
            <a:spAutoFit/>
          </a:bodyPr>
          <a:lstStyle/>
          <a:p>
            <a:pPr algn="ctr"/>
            <a:r>
              <a:rPr lang="en-US" sz="2000" b="1" dirty="0" smtClean="0"/>
              <a:t>2012 </a:t>
            </a:r>
            <a:r>
              <a:rPr lang="en-US" sz="2000" b="1" dirty="0"/>
              <a:t>FALL SEC ACADEMIC HONOR </a:t>
            </a:r>
            <a:r>
              <a:rPr lang="en-US" sz="2000" b="1" dirty="0" smtClean="0"/>
              <a:t>ROLL - continued</a:t>
            </a:r>
            <a:endParaRPr lang="en-US" sz="2000" b="1" dirty="0"/>
          </a:p>
        </p:txBody>
      </p:sp>
    </p:spTree>
    <p:extLst>
      <p:ext uri="{BB962C8B-B14F-4D97-AF65-F5344CB8AC3E}">
        <p14:creationId xmlns:p14="http://schemas.microsoft.com/office/powerpoint/2010/main" val="29889881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4891" y="152476"/>
            <a:ext cx="6544740" cy="461665"/>
          </a:xfrm>
          <a:prstGeom prst="rect">
            <a:avLst/>
          </a:prstGeom>
          <a:noFill/>
        </p:spPr>
        <p:txBody>
          <a:bodyPr wrap="none" rtlCol="0">
            <a:spAutoFit/>
          </a:bodyPr>
          <a:lstStyle/>
          <a:p>
            <a:r>
              <a:rPr lang="en-US" sz="2400" b="1" dirty="0" smtClean="0"/>
              <a:t>SEC H. Boyd McWhorter Postgraduate Scholarship</a:t>
            </a:r>
            <a:endParaRPr lang="en-US" sz="2400" b="1" dirty="0"/>
          </a:p>
        </p:txBody>
      </p:sp>
      <p:sp>
        <p:nvSpPr>
          <p:cNvPr id="5" name="TextBox 4"/>
          <p:cNvSpPr txBox="1"/>
          <p:nvPr/>
        </p:nvSpPr>
        <p:spPr>
          <a:xfrm>
            <a:off x="77310" y="614141"/>
            <a:ext cx="8992142" cy="4708981"/>
          </a:xfrm>
          <a:prstGeom prst="rect">
            <a:avLst/>
          </a:prstGeom>
          <a:noFill/>
        </p:spPr>
        <p:txBody>
          <a:bodyPr wrap="none" rtlCol="0">
            <a:spAutoFit/>
          </a:bodyPr>
          <a:lstStyle/>
          <a:p>
            <a:r>
              <a:rPr lang="en-US" sz="2000" dirty="0" smtClean="0"/>
              <a:t>Recognizes student-athletes, one male and one female, for outstanding and </a:t>
            </a:r>
          </a:p>
          <a:p>
            <a:r>
              <a:rPr lang="en-US" sz="2000" dirty="0" smtClean="0"/>
              <a:t>meritorious academic and athletic achievements during their entire college career.</a:t>
            </a:r>
          </a:p>
          <a:p>
            <a:r>
              <a:rPr lang="en-US" sz="2000" dirty="0" smtClean="0"/>
              <a:t>Two from each SEC school, $7500 each</a:t>
            </a:r>
          </a:p>
          <a:p>
            <a:endParaRPr lang="en-US" sz="2000" dirty="0" smtClean="0"/>
          </a:p>
          <a:p>
            <a:r>
              <a:rPr lang="en-US" sz="2000" dirty="0" smtClean="0"/>
              <a:t>Minimum cumulative undergraduate GPA of 3.2</a:t>
            </a:r>
          </a:p>
          <a:p>
            <a:endParaRPr lang="en-US" sz="2000" dirty="0" smtClean="0"/>
          </a:p>
          <a:p>
            <a:r>
              <a:rPr lang="en-US" sz="2000" dirty="0" smtClean="0"/>
              <a:t>Demonstrated qualities of leadership that bring credit to the student-athlete, the </a:t>
            </a:r>
          </a:p>
          <a:p>
            <a:r>
              <a:rPr lang="en-US" sz="2000" dirty="0" smtClean="0"/>
              <a:t>Institution, intercollegiate athletics and the goals and objectives of higher education.</a:t>
            </a:r>
          </a:p>
          <a:p>
            <a:endParaRPr lang="en-US" sz="2000" dirty="0"/>
          </a:p>
          <a:p>
            <a:r>
              <a:rPr lang="en-US" sz="2000" dirty="0" smtClean="0"/>
              <a:t>The 28 SEC student-athletes compete for SEC Scholar Athlete of the Year.</a:t>
            </a:r>
          </a:p>
          <a:p>
            <a:r>
              <a:rPr lang="en-US" sz="2000" dirty="0" smtClean="0"/>
              <a:t>FARs evaluate and rank all 28 students.  Based on FAR rankings the list is </a:t>
            </a:r>
          </a:p>
          <a:p>
            <a:r>
              <a:rPr lang="en-US" sz="2000" dirty="0"/>
              <a:t>	</a:t>
            </a:r>
            <a:r>
              <a:rPr lang="en-US" sz="2000" dirty="0" smtClean="0"/>
              <a:t>narrowed to 3 to 4 Finalists per category.</a:t>
            </a:r>
          </a:p>
          <a:p>
            <a:r>
              <a:rPr lang="en-US" sz="2000" dirty="0" smtClean="0"/>
              <a:t>  </a:t>
            </a:r>
          </a:p>
          <a:p>
            <a:r>
              <a:rPr lang="en-US" sz="2000" dirty="0" smtClean="0"/>
              <a:t>National award winners are determined from the Finalist list by the SEC FARs at </a:t>
            </a:r>
          </a:p>
          <a:p>
            <a:r>
              <a:rPr lang="en-US" sz="2000" dirty="0"/>
              <a:t>	</a:t>
            </a:r>
            <a:r>
              <a:rPr lang="en-US" sz="2000" dirty="0" smtClean="0"/>
              <a:t>their March meeting.      2 students chosen - $15,000</a:t>
            </a:r>
            <a:endParaRPr lang="en-US" sz="2000" dirty="0"/>
          </a:p>
        </p:txBody>
      </p:sp>
      <p:sp>
        <p:nvSpPr>
          <p:cNvPr id="8" name="TextBox 7"/>
          <p:cNvSpPr txBox="1"/>
          <p:nvPr/>
        </p:nvSpPr>
        <p:spPr>
          <a:xfrm>
            <a:off x="454891" y="5391150"/>
            <a:ext cx="7668318" cy="1292662"/>
          </a:xfrm>
          <a:prstGeom prst="rect">
            <a:avLst/>
          </a:prstGeom>
          <a:noFill/>
        </p:spPr>
        <p:txBody>
          <a:bodyPr wrap="none" rtlCol="0">
            <a:spAutoFit/>
          </a:bodyPr>
          <a:lstStyle/>
          <a:p>
            <a:r>
              <a:rPr lang="en-US" sz="2000" b="1" dirty="0" smtClean="0"/>
              <a:t>2013 AU </a:t>
            </a:r>
            <a:r>
              <a:rPr lang="en-US" sz="2000" b="1" dirty="0"/>
              <a:t>recipients </a:t>
            </a:r>
            <a:r>
              <a:rPr lang="en-US" b="1" dirty="0" smtClean="0"/>
              <a:t>(competed as FINALISTS for Scholar Athlete </a:t>
            </a:r>
            <a:r>
              <a:rPr lang="en-US" b="1" dirty="0"/>
              <a:t>of the </a:t>
            </a:r>
            <a:r>
              <a:rPr lang="en-US" b="1" dirty="0" smtClean="0"/>
              <a:t>Year)</a:t>
            </a:r>
            <a:endParaRPr lang="en-US" b="1" dirty="0"/>
          </a:p>
          <a:p>
            <a:r>
              <a:rPr lang="en-US" sz="2000" b="1" dirty="0" smtClean="0"/>
              <a:t>	Blanche Alverson, Basketball</a:t>
            </a:r>
          </a:p>
          <a:p>
            <a:r>
              <a:rPr lang="en-US" sz="2000" b="1" dirty="0" smtClean="0"/>
              <a:t>	Ashton Richardson, Football</a:t>
            </a:r>
            <a:endParaRPr lang="en-US" sz="2000" b="1" dirty="0"/>
          </a:p>
          <a:p>
            <a:endParaRPr lang="en-US" dirty="0"/>
          </a:p>
        </p:txBody>
      </p:sp>
    </p:spTree>
    <p:extLst>
      <p:ext uri="{BB962C8B-B14F-4D97-AF65-F5344CB8AC3E}">
        <p14:creationId xmlns:p14="http://schemas.microsoft.com/office/powerpoint/2010/main" val="8686186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2515" y="71735"/>
            <a:ext cx="7895110" cy="461665"/>
          </a:xfrm>
          <a:prstGeom prst="rect">
            <a:avLst/>
          </a:prstGeom>
          <a:noFill/>
        </p:spPr>
        <p:txBody>
          <a:bodyPr wrap="none" rtlCol="0">
            <a:spAutoFit/>
          </a:bodyPr>
          <a:lstStyle/>
          <a:p>
            <a:r>
              <a:rPr lang="en-US" sz="2400" b="1" dirty="0" smtClean="0"/>
              <a:t>Brad Davis SEC Community Service Postgraduate Scholarship</a:t>
            </a:r>
            <a:endParaRPr lang="en-US" sz="2400" b="1" dirty="0"/>
          </a:p>
        </p:txBody>
      </p:sp>
      <p:sp>
        <p:nvSpPr>
          <p:cNvPr id="3" name="TextBox 2"/>
          <p:cNvSpPr txBox="1"/>
          <p:nvPr/>
        </p:nvSpPr>
        <p:spPr>
          <a:xfrm>
            <a:off x="24208" y="531844"/>
            <a:ext cx="9193927" cy="5016758"/>
          </a:xfrm>
          <a:prstGeom prst="rect">
            <a:avLst/>
          </a:prstGeom>
          <a:noFill/>
        </p:spPr>
        <p:txBody>
          <a:bodyPr wrap="none" rtlCol="0">
            <a:spAutoFit/>
          </a:bodyPr>
          <a:lstStyle/>
          <a:p>
            <a:r>
              <a:rPr lang="en-US" sz="2000" dirty="0" smtClean="0"/>
              <a:t>Recognizes outstanding and meritorious community service achievements by one </a:t>
            </a:r>
          </a:p>
          <a:p>
            <a:r>
              <a:rPr lang="en-US" sz="2000" dirty="0" smtClean="0"/>
              <a:t>male and one female student-athlete during their entire college career.</a:t>
            </a:r>
          </a:p>
          <a:p>
            <a:r>
              <a:rPr lang="en-US" sz="2000" dirty="0"/>
              <a:t>Two from each SEC school, </a:t>
            </a:r>
            <a:r>
              <a:rPr lang="en-US" sz="2000" dirty="0" smtClean="0"/>
              <a:t>$5000 </a:t>
            </a:r>
            <a:r>
              <a:rPr lang="en-US" sz="2000" dirty="0"/>
              <a:t>each</a:t>
            </a:r>
          </a:p>
          <a:p>
            <a:endParaRPr lang="en-US" sz="2000" dirty="0"/>
          </a:p>
          <a:p>
            <a:r>
              <a:rPr lang="en-US" sz="2000" dirty="0" smtClean="0"/>
              <a:t>Minimum cumulative undergraduate GPA of 2.75</a:t>
            </a:r>
          </a:p>
          <a:p>
            <a:endParaRPr lang="en-US" sz="2000" dirty="0"/>
          </a:p>
          <a:p>
            <a:r>
              <a:rPr lang="en-US" sz="2000" dirty="0" smtClean="0"/>
              <a:t>Demonstrated a commitment to serving others in the university or other communities</a:t>
            </a:r>
          </a:p>
          <a:p>
            <a:r>
              <a:rPr lang="en-US" sz="2000" dirty="0" smtClean="0"/>
              <a:t>through participation in various service projects and activities, demonstrated qualities </a:t>
            </a:r>
          </a:p>
          <a:p>
            <a:r>
              <a:rPr lang="en-US" sz="2000" dirty="0" smtClean="0"/>
              <a:t>of leadership bringing credit to the student-athlete, their institution, intercollegiate </a:t>
            </a:r>
          </a:p>
          <a:p>
            <a:r>
              <a:rPr lang="en-US" sz="2000" dirty="0" smtClean="0"/>
              <a:t>athletics, and the goals and objectives of higher education.</a:t>
            </a:r>
          </a:p>
          <a:p>
            <a:endParaRPr lang="en-US" sz="2000" dirty="0"/>
          </a:p>
          <a:p>
            <a:r>
              <a:rPr lang="en-US" sz="2000" dirty="0"/>
              <a:t>The </a:t>
            </a:r>
            <a:r>
              <a:rPr lang="en-US" sz="2000" dirty="0" smtClean="0"/>
              <a:t>28 </a:t>
            </a:r>
            <a:r>
              <a:rPr lang="en-US" sz="2000" dirty="0"/>
              <a:t>SEC student-athletes </a:t>
            </a:r>
            <a:r>
              <a:rPr lang="en-US" sz="2000" dirty="0" smtClean="0"/>
              <a:t>compete </a:t>
            </a:r>
            <a:r>
              <a:rPr lang="en-US" sz="2000" dirty="0"/>
              <a:t>for </a:t>
            </a:r>
            <a:r>
              <a:rPr lang="en-US" sz="2000" dirty="0" smtClean="0"/>
              <a:t>Service Leader </a:t>
            </a:r>
            <a:r>
              <a:rPr lang="en-US" sz="2000" dirty="0"/>
              <a:t>of the </a:t>
            </a:r>
            <a:r>
              <a:rPr lang="en-US" sz="2000" dirty="0" smtClean="0"/>
              <a:t>Year.</a:t>
            </a:r>
          </a:p>
          <a:p>
            <a:r>
              <a:rPr lang="en-US" sz="2000" dirty="0"/>
              <a:t>FARs evaluate and rank all 28 students.  Based on FAR rankings the list is </a:t>
            </a:r>
          </a:p>
          <a:p>
            <a:r>
              <a:rPr lang="en-US" sz="2000" dirty="0"/>
              <a:t>	narrowed </a:t>
            </a:r>
            <a:r>
              <a:rPr lang="en-US" sz="2000" dirty="0" smtClean="0"/>
              <a:t>to 3 </a:t>
            </a:r>
            <a:r>
              <a:rPr lang="en-US" sz="2000" dirty="0"/>
              <a:t>to 4 Finalists per category.</a:t>
            </a:r>
          </a:p>
          <a:p>
            <a:r>
              <a:rPr lang="en-US" sz="2000" dirty="0"/>
              <a:t>National award winners are determined from the Finalist list by the SEC FARs at </a:t>
            </a:r>
          </a:p>
          <a:p>
            <a:r>
              <a:rPr lang="en-US" sz="2000" dirty="0"/>
              <a:t>	their March meeting</a:t>
            </a:r>
            <a:r>
              <a:rPr lang="en-US" sz="2000" dirty="0" smtClean="0"/>
              <a:t>.      </a:t>
            </a:r>
            <a:r>
              <a:rPr lang="en-US" sz="2000" dirty="0"/>
              <a:t>2 students chosen - </a:t>
            </a:r>
            <a:r>
              <a:rPr lang="en-US" sz="2000" dirty="0" smtClean="0"/>
              <a:t>$10,000 each</a:t>
            </a:r>
            <a:endParaRPr lang="en-US" dirty="0"/>
          </a:p>
        </p:txBody>
      </p:sp>
      <p:sp>
        <p:nvSpPr>
          <p:cNvPr id="4" name="TextBox 3"/>
          <p:cNvSpPr txBox="1"/>
          <p:nvPr/>
        </p:nvSpPr>
        <p:spPr>
          <a:xfrm>
            <a:off x="381000" y="5526828"/>
            <a:ext cx="7598555" cy="1015663"/>
          </a:xfrm>
          <a:prstGeom prst="rect">
            <a:avLst/>
          </a:prstGeom>
          <a:noFill/>
        </p:spPr>
        <p:txBody>
          <a:bodyPr wrap="none" rtlCol="0">
            <a:spAutoFit/>
          </a:bodyPr>
          <a:lstStyle/>
          <a:p>
            <a:r>
              <a:rPr lang="en-US" sz="2000" b="1" dirty="0" smtClean="0"/>
              <a:t>2013 AU recipients </a:t>
            </a:r>
            <a:r>
              <a:rPr lang="en-US" b="1" dirty="0" smtClean="0"/>
              <a:t>(competed as FINALISTS for Service Leader of the Year)</a:t>
            </a:r>
          </a:p>
          <a:p>
            <a:r>
              <a:rPr lang="en-US" sz="2000" b="1" dirty="0" smtClean="0"/>
              <a:t>	Amy Howard, Soccer</a:t>
            </a:r>
          </a:p>
          <a:p>
            <a:r>
              <a:rPr lang="en-US" sz="2000" b="1" dirty="0" smtClean="0"/>
              <a:t>	Kyle Owens, Swimming</a:t>
            </a:r>
            <a:endParaRPr lang="en-US" sz="2400" b="1" dirty="0"/>
          </a:p>
        </p:txBody>
      </p:sp>
    </p:spTree>
    <p:extLst>
      <p:ext uri="{BB962C8B-B14F-4D97-AF65-F5344CB8AC3E}">
        <p14:creationId xmlns:p14="http://schemas.microsoft.com/office/powerpoint/2010/main" val="36684272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4180" y="366074"/>
            <a:ext cx="8591839" cy="954107"/>
          </a:xfrm>
          <a:prstGeom prst="rect">
            <a:avLst/>
          </a:prstGeom>
          <a:noFill/>
        </p:spPr>
        <p:txBody>
          <a:bodyPr wrap="none" rtlCol="0">
            <a:spAutoFit/>
          </a:bodyPr>
          <a:lstStyle/>
          <a:p>
            <a:r>
              <a:rPr lang="en-US" sz="2800" b="1" dirty="0" smtClean="0"/>
              <a:t>Auburn University Student Athletes    Fall Semester 2012</a:t>
            </a:r>
          </a:p>
          <a:p>
            <a:endParaRPr lang="en-US" sz="2800" b="1" dirty="0"/>
          </a:p>
        </p:txBody>
      </p:sp>
      <p:sp>
        <p:nvSpPr>
          <p:cNvPr id="3" name="TextBox 2"/>
          <p:cNvSpPr txBox="1"/>
          <p:nvPr/>
        </p:nvSpPr>
        <p:spPr>
          <a:xfrm>
            <a:off x="152400" y="1600199"/>
            <a:ext cx="8915400" cy="3693319"/>
          </a:xfrm>
          <a:prstGeom prst="rect">
            <a:avLst/>
          </a:prstGeom>
          <a:noFill/>
        </p:spPr>
        <p:txBody>
          <a:bodyPr wrap="square" rtlCol="0">
            <a:spAutoFit/>
          </a:bodyPr>
          <a:lstStyle/>
          <a:p>
            <a:r>
              <a:rPr lang="en-US" sz="2400" dirty="0" smtClean="0"/>
              <a:t>Average Team GPA for Semester				3.08</a:t>
            </a:r>
          </a:p>
          <a:p>
            <a:r>
              <a:rPr lang="en-US" sz="2400" dirty="0" smtClean="0"/>
              <a:t>Average Team Cumulative GPA				3.10</a:t>
            </a:r>
          </a:p>
          <a:p>
            <a:r>
              <a:rPr lang="en-US" sz="2400" dirty="0" smtClean="0"/>
              <a:t>Average Individual Student Athlete GPA for Semester	2.96</a:t>
            </a:r>
          </a:p>
          <a:p>
            <a:r>
              <a:rPr lang="en-US" sz="2400" dirty="0" smtClean="0"/>
              <a:t>Average Individual Student Athlete Cumulative GPA		3.00</a:t>
            </a:r>
          </a:p>
          <a:p>
            <a:r>
              <a:rPr lang="en-US" sz="2400" dirty="0" smtClean="0"/>
              <a:t>Total Student Athletes with 3.00+ 			          281 (53.8%)</a:t>
            </a:r>
          </a:p>
          <a:p>
            <a:r>
              <a:rPr lang="en-US" sz="2400" dirty="0" smtClean="0"/>
              <a:t>Top Team GPA for the Semester	Women’s Tennis 	3.54</a:t>
            </a:r>
          </a:p>
          <a:p>
            <a:r>
              <a:rPr lang="en-US" sz="2400" dirty="0" smtClean="0"/>
              <a:t>Top Team Cumulative GPA		Men’s Cross Country 	3.49</a:t>
            </a:r>
          </a:p>
          <a:p>
            <a:r>
              <a:rPr lang="en-US" sz="2400" dirty="0" smtClean="0"/>
              <a:t>Team with most 3.00+ GPAs		Equestrian 		 31</a:t>
            </a:r>
          </a:p>
          <a:p>
            <a:r>
              <a:rPr lang="en-US" sz="2400" dirty="0" smtClean="0"/>
              <a:t>Team with Highest % 3.00+ GPAs	Men’s Cross Country   92.3%</a:t>
            </a:r>
          </a:p>
          <a:p>
            <a:endParaRPr lang="en-US" dirty="0"/>
          </a:p>
        </p:txBody>
      </p:sp>
      <p:sp>
        <p:nvSpPr>
          <p:cNvPr id="4" name="TextBox 3"/>
          <p:cNvSpPr txBox="1"/>
          <p:nvPr/>
        </p:nvSpPr>
        <p:spPr>
          <a:xfrm>
            <a:off x="92336" y="5823466"/>
            <a:ext cx="8784136" cy="369332"/>
          </a:xfrm>
          <a:prstGeom prst="rect">
            <a:avLst/>
          </a:prstGeom>
          <a:noFill/>
        </p:spPr>
        <p:txBody>
          <a:bodyPr wrap="none" rtlCol="0">
            <a:spAutoFit/>
          </a:bodyPr>
          <a:lstStyle/>
          <a:p>
            <a:r>
              <a:rPr lang="en-US" dirty="0" smtClean="0"/>
              <a:t>Statistics provided by Dr. Gary Waters, Senior Associate Athletics Director, Student Services</a:t>
            </a:r>
            <a:endParaRPr lang="en-US" dirty="0"/>
          </a:p>
        </p:txBody>
      </p:sp>
    </p:spTree>
    <p:extLst>
      <p:ext uri="{BB962C8B-B14F-4D97-AF65-F5344CB8AC3E}">
        <p14:creationId xmlns:p14="http://schemas.microsoft.com/office/powerpoint/2010/main" val="32437719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3809999"/>
            <a:ext cx="4525534" cy="461665"/>
          </a:xfrm>
          <a:prstGeom prst="rect">
            <a:avLst/>
          </a:prstGeom>
          <a:noFill/>
        </p:spPr>
        <p:txBody>
          <a:bodyPr wrap="none" rtlCol="0">
            <a:spAutoFit/>
          </a:bodyPr>
          <a:lstStyle/>
          <a:p>
            <a:r>
              <a:rPr lang="en-US" sz="2400" dirty="0"/>
              <a:t>http://www.auburntigers.com/cia/</a:t>
            </a:r>
          </a:p>
        </p:txBody>
      </p:sp>
      <p:sp>
        <p:nvSpPr>
          <p:cNvPr id="3" name="TextBox 2"/>
          <p:cNvSpPr txBox="1"/>
          <p:nvPr/>
        </p:nvSpPr>
        <p:spPr>
          <a:xfrm>
            <a:off x="457200" y="228600"/>
            <a:ext cx="8362289" cy="461665"/>
          </a:xfrm>
          <a:prstGeom prst="rect">
            <a:avLst/>
          </a:prstGeom>
          <a:noFill/>
        </p:spPr>
        <p:txBody>
          <a:bodyPr wrap="none" rtlCol="0">
            <a:spAutoFit/>
          </a:bodyPr>
          <a:lstStyle/>
          <a:p>
            <a:r>
              <a:rPr lang="en-US" sz="2400" b="1" dirty="0"/>
              <a:t>Athletics Department Seminar </a:t>
            </a:r>
            <a:r>
              <a:rPr lang="en-US" sz="2400" b="1" dirty="0" smtClean="0"/>
              <a:t>Series – Subcommittee of the CIA</a:t>
            </a:r>
            <a:endParaRPr lang="en-US" sz="2400" b="1" dirty="0"/>
          </a:p>
        </p:txBody>
      </p:sp>
      <p:sp>
        <p:nvSpPr>
          <p:cNvPr id="4" name="TextBox 3"/>
          <p:cNvSpPr txBox="1"/>
          <p:nvPr/>
        </p:nvSpPr>
        <p:spPr>
          <a:xfrm>
            <a:off x="152400" y="990600"/>
            <a:ext cx="8560613" cy="2523768"/>
          </a:xfrm>
          <a:prstGeom prst="rect">
            <a:avLst/>
          </a:prstGeom>
          <a:noFill/>
        </p:spPr>
        <p:txBody>
          <a:bodyPr wrap="none" rtlCol="0">
            <a:spAutoFit/>
          </a:bodyPr>
          <a:lstStyle/>
          <a:p>
            <a:r>
              <a:rPr lang="en-US" sz="2000" b="1" dirty="0" smtClean="0"/>
              <a:t>Purpose:</a:t>
            </a:r>
            <a:r>
              <a:rPr lang="en-US" sz="2000" dirty="0" smtClean="0"/>
              <a:t> </a:t>
            </a:r>
            <a:endParaRPr lang="en-US" sz="2000" dirty="0"/>
          </a:p>
          <a:p>
            <a:r>
              <a:rPr lang="en-US" sz="2000" dirty="0" smtClean="0"/>
              <a:t>Develop </a:t>
            </a:r>
            <a:r>
              <a:rPr lang="en-US" sz="2000" dirty="0"/>
              <a:t>a series of topics aimed at educating Auburn University faculty and </a:t>
            </a:r>
            <a:r>
              <a:rPr lang="en-US" sz="2000" dirty="0" smtClean="0"/>
              <a:t>staff</a:t>
            </a:r>
          </a:p>
          <a:p>
            <a:r>
              <a:rPr lang="en-US" sz="2000" dirty="0" smtClean="0"/>
              <a:t> </a:t>
            </a:r>
            <a:r>
              <a:rPr lang="en-US" sz="2000" dirty="0"/>
              <a:t>about </a:t>
            </a:r>
            <a:r>
              <a:rPr lang="en-US" sz="2000" dirty="0" smtClean="0"/>
              <a:t>Athletics </a:t>
            </a:r>
            <a:r>
              <a:rPr lang="en-US" sz="2000" dirty="0"/>
              <a:t>Department policies and activities.</a:t>
            </a:r>
          </a:p>
          <a:p>
            <a:pPr lvl="0"/>
            <a:r>
              <a:rPr lang="en-US" sz="2000" dirty="0"/>
              <a:t>Assist Athletics Department personnel with the development of presentations.</a:t>
            </a:r>
          </a:p>
          <a:p>
            <a:pPr lvl="0"/>
            <a:r>
              <a:rPr lang="en-US" sz="2000" dirty="0"/>
              <a:t>Plan/advertise the location and times for presentations.</a:t>
            </a:r>
          </a:p>
          <a:p>
            <a:pPr lvl="0"/>
            <a:r>
              <a:rPr lang="en-US" sz="2000" dirty="0"/>
              <a:t>Arrange for recording of seminars for future availability on-line.</a:t>
            </a:r>
          </a:p>
          <a:p>
            <a:pPr lvl="0"/>
            <a:r>
              <a:rPr lang="en-US" sz="2000" dirty="0"/>
              <a:t>Develop an evaluation document for seminar attendees.</a:t>
            </a:r>
          </a:p>
          <a:p>
            <a:endParaRPr lang="en-US" dirty="0"/>
          </a:p>
        </p:txBody>
      </p:sp>
    </p:spTree>
    <p:extLst>
      <p:ext uri="{BB962C8B-B14F-4D97-AF65-F5344CB8AC3E}">
        <p14:creationId xmlns:p14="http://schemas.microsoft.com/office/powerpoint/2010/main" val="9577347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381000"/>
            <a:ext cx="5705344" cy="523220"/>
          </a:xfrm>
          <a:prstGeom prst="rect">
            <a:avLst/>
          </a:prstGeom>
          <a:noFill/>
        </p:spPr>
        <p:txBody>
          <a:bodyPr wrap="none" rtlCol="0">
            <a:spAutoFit/>
          </a:bodyPr>
          <a:lstStyle/>
          <a:p>
            <a:r>
              <a:rPr lang="en-US" sz="2800" b="1" dirty="0" smtClean="0"/>
              <a:t>SEC Faculty Athletics Representatives</a:t>
            </a:r>
            <a:endParaRPr lang="en-US" sz="2800" b="1" dirty="0"/>
          </a:p>
        </p:txBody>
      </p:sp>
      <p:sp>
        <p:nvSpPr>
          <p:cNvPr id="3" name="TextBox 2"/>
          <p:cNvSpPr txBox="1"/>
          <p:nvPr/>
        </p:nvSpPr>
        <p:spPr>
          <a:xfrm>
            <a:off x="24882" y="990600"/>
            <a:ext cx="9160782" cy="1631216"/>
          </a:xfrm>
          <a:prstGeom prst="rect">
            <a:avLst/>
          </a:prstGeom>
          <a:noFill/>
        </p:spPr>
        <p:txBody>
          <a:bodyPr wrap="square" rtlCol="0">
            <a:spAutoFit/>
          </a:bodyPr>
          <a:lstStyle/>
          <a:p>
            <a:r>
              <a:rPr lang="en-US" sz="2000" dirty="0" smtClean="0"/>
              <a:t>Provosts		  	  1  	Vanderbilt</a:t>
            </a:r>
          </a:p>
          <a:p>
            <a:r>
              <a:rPr lang="en-US" sz="2000" dirty="0" smtClean="0"/>
              <a:t>Associate Deans        	  2  	Alabama, University of Mississippi</a:t>
            </a:r>
          </a:p>
          <a:p>
            <a:r>
              <a:rPr lang="en-US" sz="2000" dirty="0" smtClean="0"/>
              <a:t>Department Heads/Chairs   3  	Arkansas, Florida, Mississippi State</a:t>
            </a:r>
          </a:p>
          <a:p>
            <a:r>
              <a:rPr lang="en-US" sz="2000" dirty="0" smtClean="0"/>
              <a:t>Professors	  	   8  	Auburn, Georgia, LSU, Kentucky, S. Carolina,</a:t>
            </a:r>
          </a:p>
          <a:p>
            <a:r>
              <a:rPr lang="en-US" sz="2000" dirty="0"/>
              <a:t>	</a:t>
            </a:r>
            <a:r>
              <a:rPr lang="en-US" sz="2000" dirty="0" smtClean="0"/>
              <a:t>			 Tennessee, Missouri, Texas A&amp;M </a:t>
            </a:r>
            <a:endParaRPr lang="en-US" sz="2000" dirty="0"/>
          </a:p>
        </p:txBody>
      </p:sp>
      <p:sp>
        <p:nvSpPr>
          <p:cNvPr id="4" name="TextBox 3"/>
          <p:cNvSpPr txBox="1"/>
          <p:nvPr/>
        </p:nvSpPr>
        <p:spPr>
          <a:xfrm>
            <a:off x="304800" y="2743200"/>
            <a:ext cx="4007828" cy="3785652"/>
          </a:xfrm>
          <a:prstGeom prst="rect">
            <a:avLst/>
          </a:prstGeom>
          <a:noFill/>
        </p:spPr>
        <p:txBody>
          <a:bodyPr wrap="none" rtlCol="0">
            <a:spAutoFit/>
          </a:bodyPr>
          <a:lstStyle/>
          <a:p>
            <a:r>
              <a:rPr lang="en-US" sz="2000" dirty="0" smtClean="0"/>
              <a:t>Engineering			1</a:t>
            </a:r>
          </a:p>
          <a:p>
            <a:r>
              <a:rPr lang="en-US" sz="2000" dirty="0" smtClean="0"/>
              <a:t>Kinesiology			1</a:t>
            </a:r>
          </a:p>
          <a:p>
            <a:r>
              <a:rPr lang="en-US" sz="2000" dirty="0" smtClean="0"/>
              <a:t>Sports Management		1</a:t>
            </a:r>
          </a:p>
          <a:p>
            <a:r>
              <a:rPr lang="en-US" sz="2000" dirty="0" smtClean="0"/>
              <a:t>Law				3</a:t>
            </a:r>
          </a:p>
          <a:p>
            <a:r>
              <a:rPr lang="en-US" sz="2000" dirty="0" smtClean="0"/>
              <a:t>English				1</a:t>
            </a:r>
          </a:p>
          <a:p>
            <a:r>
              <a:rPr lang="en-US" sz="2000" dirty="0" smtClean="0"/>
              <a:t>Ag Economics			1</a:t>
            </a:r>
          </a:p>
          <a:p>
            <a:r>
              <a:rPr lang="en-US" sz="2000" dirty="0" smtClean="0"/>
              <a:t>Economics			1</a:t>
            </a:r>
          </a:p>
          <a:p>
            <a:r>
              <a:rPr lang="en-US" sz="2000" dirty="0" smtClean="0"/>
              <a:t>Educational Leadership		1</a:t>
            </a:r>
          </a:p>
          <a:p>
            <a:r>
              <a:rPr lang="en-US" sz="2000" dirty="0" smtClean="0"/>
              <a:t>Psychology			1</a:t>
            </a:r>
          </a:p>
          <a:p>
            <a:r>
              <a:rPr lang="en-US" sz="2000" dirty="0" smtClean="0"/>
              <a:t>Veterinary Medicine		1</a:t>
            </a:r>
          </a:p>
          <a:p>
            <a:r>
              <a:rPr lang="en-US" sz="2000" dirty="0" smtClean="0"/>
              <a:t>Management			1</a:t>
            </a:r>
          </a:p>
          <a:p>
            <a:r>
              <a:rPr lang="en-US" sz="2000" dirty="0" smtClean="0"/>
              <a:t>Physics				1</a:t>
            </a:r>
            <a:endParaRPr lang="en-US" sz="2000" dirty="0"/>
          </a:p>
        </p:txBody>
      </p:sp>
    </p:spTree>
    <p:extLst>
      <p:ext uri="{BB962C8B-B14F-4D97-AF65-F5344CB8AC3E}">
        <p14:creationId xmlns:p14="http://schemas.microsoft.com/office/powerpoint/2010/main" val="36252332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198" y="12441"/>
            <a:ext cx="9102748" cy="7017306"/>
          </a:xfrm>
          <a:prstGeom prst="rect">
            <a:avLst/>
          </a:prstGeom>
          <a:noFill/>
        </p:spPr>
        <p:txBody>
          <a:bodyPr wrap="none" rtlCol="0">
            <a:spAutoFit/>
          </a:bodyPr>
          <a:lstStyle/>
          <a:p>
            <a:r>
              <a:rPr lang="en-US" sz="1600" dirty="0" smtClean="0"/>
              <a:t>Kevin Whitaker, </a:t>
            </a:r>
            <a:r>
              <a:rPr lang="en-US" sz="1600" dirty="0"/>
              <a:t>University of Alabama, </a:t>
            </a:r>
            <a:r>
              <a:rPr lang="en-US" sz="1600" dirty="0" smtClean="0"/>
              <a:t> </a:t>
            </a:r>
            <a:r>
              <a:rPr lang="en-US" sz="1600" dirty="0" err="1" smtClean="0"/>
              <a:t>Assoc</a:t>
            </a:r>
            <a:r>
              <a:rPr lang="en-US" sz="1600" dirty="0" smtClean="0"/>
              <a:t> Dean for Academic Programs, </a:t>
            </a:r>
            <a:r>
              <a:rPr lang="en-US" sz="1600" dirty="0" err="1" smtClean="0"/>
              <a:t>Assoc</a:t>
            </a:r>
            <a:r>
              <a:rPr lang="en-US" sz="1600" dirty="0" smtClean="0"/>
              <a:t> Professor of </a:t>
            </a:r>
          </a:p>
          <a:p>
            <a:r>
              <a:rPr lang="en-US" sz="1600" dirty="0" smtClean="0"/>
              <a:t>Aerospace Engineering and Mechanics </a:t>
            </a:r>
          </a:p>
          <a:p>
            <a:r>
              <a:rPr lang="en-US" sz="1600" dirty="0"/>
              <a:t> </a:t>
            </a:r>
          </a:p>
          <a:p>
            <a:r>
              <a:rPr lang="en-US" sz="1600" dirty="0"/>
              <a:t>Sharon Hunt, University of Arkansas, </a:t>
            </a:r>
            <a:r>
              <a:rPr lang="en-US" sz="1600" dirty="0" smtClean="0"/>
              <a:t>Depart </a:t>
            </a:r>
            <a:r>
              <a:rPr lang="en-US" sz="1600" dirty="0"/>
              <a:t>Head, </a:t>
            </a:r>
            <a:r>
              <a:rPr lang="en-US" sz="1600" dirty="0" smtClean="0"/>
              <a:t>Depart of </a:t>
            </a:r>
            <a:r>
              <a:rPr lang="en-US" sz="1600" dirty="0"/>
              <a:t>Health Science, </a:t>
            </a:r>
            <a:r>
              <a:rPr lang="en-US" sz="1600" dirty="0" smtClean="0"/>
              <a:t>Kinesiology</a:t>
            </a:r>
            <a:r>
              <a:rPr lang="en-US" sz="1600" dirty="0"/>
              <a:t>, </a:t>
            </a:r>
            <a:endParaRPr lang="en-US" sz="1600" dirty="0" smtClean="0"/>
          </a:p>
          <a:p>
            <a:r>
              <a:rPr lang="en-US" sz="1600" dirty="0" smtClean="0"/>
              <a:t>Recreation </a:t>
            </a:r>
            <a:r>
              <a:rPr lang="en-US" sz="1600" dirty="0"/>
              <a:t>and Dance  </a:t>
            </a:r>
          </a:p>
          <a:p>
            <a:r>
              <a:rPr lang="en-US" sz="1600" dirty="0"/>
              <a:t> </a:t>
            </a:r>
          </a:p>
          <a:p>
            <a:r>
              <a:rPr lang="en-US" sz="1600" dirty="0"/>
              <a:t>Michael Sagas , University of Florida, </a:t>
            </a:r>
            <a:r>
              <a:rPr lang="en-US" sz="1600" dirty="0" smtClean="0"/>
              <a:t>Prof and Chair, Depart of Tourism, Recreation, and Sport Management</a:t>
            </a:r>
            <a:endParaRPr lang="en-US" sz="1600" dirty="0"/>
          </a:p>
          <a:p>
            <a:r>
              <a:rPr lang="en-US" sz="1600" dirty="0"/>
              <a:t> </a:t>
            </a:r>
          </a:p>
          <a:p>
            <a:r>
              <a:rPr lang="en-US" sz="1600" dirty="0"/>
              <a:t>David Shipley, University of Georgia, Former Law School Dean, Professor of Law</a:t>
            </a:r>
          </a:p>
          <a:p>
            <a:r>
              <a:rPr lang="en-US" sz="1600" dirty="0"/>
              <a:t> </a:t>
            </a:r>
          </a:p>
          <a:p>
            <a:r>
              <a:rPr lang="en-US" sz="1600" dirty="0"/>
              <a:t>Joseph Fink, University of Kentucky, </a:t>
            </a:r>
            <a:r>
              <a:rPr lang="en-US" sz="1600" dirty="0" smtClean="0"/>
              <a:t>Prof </a:t>
            </a:r>
            <a:r>
              <a:rPr lang="en-US" sz="1600" dirty="0"/>
              <a:t>of Pharmacy Law and Policy </a:t>
            </a:r>
            <a:r>
              <a:rPr lang="en-US" sz="1600" dirty="0" smtClean="0"/>
              <a:t>(Pharmacy  </a:t>
            </a:r>
            <a:r>
              <a:rPr lang="en-US" sz="1600" dirty="0"/>
              <a:t>degree and </a:t>
            </a:r>
            <a:r>
              <a:rPr lang="en-US" sz="1600" dirty="0" smtClean="0"/>
              <a:t>Law </a:t>
            </a:r>
            <a:r>
              <a:rPr lang="en-US" sz="1600" dirty="0"/>
              <a:t>degree)</a:t>
            </a:r>
          </a:p>
          <a:p>
            <a:r>
              <a:rPr lang="en-US" sz="1600" dirty="0"/>
              <a:t> </a:t>
            </a:r>
          </a:p>
          <a:p>
            <a:r>
              <a:rPr lang="en-US" sz="1600" dirty="0" smtClean="0"/>
              <a:t>Bill </a:t>
            </a:r>
            <a:r>
              <a:rPr lang="en-US" sz="1600" dirty="0" err="1" smtClean="0"/>
              <a:t>Demastes</a:t>
            </a:r>
            <a:r>
              <a:rPr lang="en-US" sz="1600" dirty="0" smtClean="0"/>
              <a:t>, </a:t>
            </a:r>
            <a:r>
              <a:rPr lang="en-US" sz="1600" dirty="0"/>
              <a:t>Louisiana State University, </a:t>
            </a:r>
            <a:r>
              <a:rPr lang="en-US" sz="1600" dirty="0" smtClean="0"/>
              <a:t> Alumni Professor of English</a:t>
            </a:r>
            <a:endParaRPr lang="en-US" sz="1600" dirty="0"/>
          </a:p>
          <a:p>
            <a:r>
              <a:rPr lang="en-US" sz="1600" dirty="0"/>
              <a:t> </a:t>
            </a:r>
          </a:p>
          <a:p>
            <a:r>
              <a:rPr lang="en-US" sz="1600" dirty="0"/>
              <a:t>Ron </a:t>
            </a:r>
            <a:r>
              <a:rPr lang="en-US" sz="1600" dirty="0" err="1"/>
              <a:t>Rychlak</a:t>
            </a:r>
            <a:r>
              <a:rPr lang="en-US" sz="1600" dirty="0"/>
              <a:t>, University of Mississippi, Associate Dean for Academic Affairs and Professor of Law</a:t>
            </a:r>
          </a:p>
          <a:p>
            <a:r>
              <a:rPr lang="en-US" sz="1600" dirty="0"/>
              <a:t> </a:t>
            </a:r>
          </a:p>
          <a:p>
            <a:r>
              <a:rPr lang="en-US" sz="1600" dirty="0"/>
              <a:t>Steve Turner, Mississippi State, Department Head and Professor, Department of Agricultural Economics</a:t>
            </a:r>
          </a:p>
          <a:p>
            <a:r>
              <a:rPr lang="en-US" sz="1600" dirty="0"/>
              <a:t> </a:t>
            </a:r>
          </a:p>
          <a:p>
            <a:r>
              <a:rPr lang="en-US" sz="1600" dirty="0"/>
              <a:t>Zach </a:t>
            </a:r>
            <a:r>
              <a:rPr lang="en-US" sz="1600" dirty="0" err="1"/>
              <a:t>Kelehear</a:t>
            </a:r>
            <a:r>
              <a:rPr lang="en-US" sz="1600" dirty="0"/>
              <a:t>, University of South Carolina, Professor of Educational Leadership and Policies</a:t>
            </a:r>
          </a:p>
          <a:p>
            <a:r>
              <a:rPr lang="en-US" sz="1600" dirty="0"/>
              <a:t> </a:t>
            </a:r>
          </a:p>
          <a:p>
            <a:r>
              <a:rPr lang="en-US" sz="1600" dirty="0" smtClean="0"/>
              <a:t>Don Bruce, </a:t>
            </a:r>
            <a:r>
              <a:rPr lang="en-US" sz="1600" dirty="0"/>
              <a:t>University of Tennessee, </a:t>
            </a:r>
            <a:r>
              <a:rPr lang="en-US" sz="1600" dirty="0" smtClean="0"/>
              <a:t>Professor, Center </a:t>
            </a:r>
            <a:r>
              <a:rPr lang="en-US" sz="1600" dirty="0"/>
              <a:t>for Business and Economic Research</a:t>
            </a:r>
          </a:p>
          <a:p>
            <a:r>
              <a:rPr lang="en-US" sz="1600" dirty="0"/>
              <a:t> </a:t>
            </a:r>
          </a:p>
          <a:p>
            <a:r>
              <a:rPr lang="en-US" sz="1600" dirty="0"/>
              <a:t>Richard McCarty, Vanderbilt, Provost and Vice Chancellor for Academic Affairs and Professor of </a:t>
            </a:r>
            <a:r>
              <a:rPr lang="en-US" sz="1600" dirty="0" smtClean="0"/>
              <a:t>Psychology</a:t>
            </a:r>
          </a:p>
          <a:p>
            <a:endParaRPr lang="en-US" sz="1600" dirty="0" smtClean="0"/>
          </a:p>
          <a:p>
            <a:r>
              <a:rPr lang="en-US" sz="1600" dirty="0" smtClean="0"/>
              <a:t>Tom </a:t>
            </a:r>
            <a:r>
              <a:rPr lang="en-US" sz="1600" dirty="0"/>
              <a:t>Adair, Texas A&amp;M, Professor, Department of Physics and Astronomy</a:t>
            </a:r>
          </a:p>
          <a:p>
            <a:endParaRPr lang="en-US" sz="1600" dirty="0" smtClean="0"/>
          </a:p>
          <a:p>
            <a:r>
              <a:rPr lang="en-US" sz="1600" dirty="0" smtClean="0"/>
              <a:t>Lori </a:t>
            </a:r>
            <a:r>
              <a:rPr lang="en-US" sz="1600" dirty="0"/>
              <a:t>Franz	, University of Missouri, Professor, Management, </a:t>
            </a:r>
            <a:r>
              <a:rPr lang="en-US" sz="1600" dirty="0" err="1"/>
              <a:t>Trulaske</a:t>
            </a:r>
            <a:r>
              <a:rPr lang="en-US" sz="1600" dirty="0"/>
              <a:t> College of Business</a:t>
            </a:r>
          </a:p>
          <a:p>
            <a:endParaRPr lang="en-US" dirty="0"/>
          </a:p>
        </p:txBody>
      </p:sp>
    </p:spTree>
    <p:extLst>
      <p:ext uri="{BB962C8B-B14F-4D97-AF65-F5344CB8AC3E}">
        <p14:creationId xmlns:p14="http://schemas.microsoft.com/office/powerpoint/2010/main" val="28548038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567177"/>
            <a:ext cx="9278437" cy="4585871"/>
          </a:xfrm>
          <a:prstGeom prst="rect">
            <a:avLst/>
          </a:prstGeom>
          <a:noFill/>
        </p:spPr>
        <p:txBody>
          <a:bodyPr wrap="none" rtlCol="0">
            <a:spAutoFit/>
          </a:bodyPr>
          <a:lstStyle/>
          <a:p>
            <a:r>
              <a:rPr lang="en-US" sz="2800" b="1" u="sng" dirty="0"/>
              <a:t>Subcommittees of the Committee on Intercollegiate Athletics</a:t>
            </a:r>
            <a:endParaRPr lang="en-US" sz="2800" b="1" dirty="0"/>
          </a:p>
          <a:p>
            <a:r>
              <a:rPr lang="en-US" dirty="0"/>
              <a:t>	</a:t>
            </a:r>
            <a:endParaRPr lang="en-US" dirty="0" smtClean="0"/>
          </a:p>
          <a:p>
            <a:endParaRPr lang="en-US" dirty="0"/>
          </a:p>
          <a:p>
            <a:r>
              <a:rPr lang="en-US" sz="2400" dirty="0" smtClean="0"/>
              <a:t>     Academic </a:t>
            </a:r>
            <a:r>
              <a:rPr lang="en-US" sz="2400" dirty="0"/>
              <a:t>Standards </a:t>
            </a:r>
            <a:r>
              <a:rPr lang="en-US" sz="2400" dirty="0" smtClean="0"/>
              <a:t>Subcommittee—Larry Teeter, Chair</a:t>
            </a:r>
          </a:p>
          <a:p>
            <a:r>
              <a:rPr lang="en-US" sz="2400" dirty="0" smtClean="0"/>
              <a:t>     Awards Subcommittee—John </a:t>
            </a:r>
            <a:r>
              <a:rPr lang="en-US" sz="2400" dirty="0" err="1" smtClean="0"/>
              <a:t>Carvalho</a:t>
            </a:r>
            <a:r>
              <a:rPr lang="en-US" sz="2400" dirty="0" smtClean="0"/>
              <a:t>, </a:t>
            </a:r>
            <a:r>
              <a:rPr lang="en-US" sz="2400" dirty="0"/>
              <a:t>Chair</a:t>
            </a:r>
          </a:p>
          <a:p>
            <a:r>
              <a:rPr lang="en-US" sz="2400" dirty="0" smtClean="0"/>
              <a:t>     Compliance Subcommittee—Mary K Boudreaux, </a:t>
            </a:r>
            <a:r>
              <a:rPr lang="en-US" sz="2400" dirty="0"/>
              <a:t>Chair</a:t>
            </a:r>
          </a:p>
          <a:p>
            <a:r>
              <a:rPr lang="en-US" sz="2400" dirty="0" smtClean="0"/>
              <a:t>     Drug </a:t>
            </a:r>
            <a:r>
              <a:rPr lang="en-US" sz="2400" dirty="0"/>
              <a:t>Education/Testing Advisory Group—Randall Clark, Chair</a:t>
            </a:r>
          </a:p>
          <a:p>
            <a:r>
              <a:rPr lang="en-US" sz="2400" dirty="0" smtClean="0"/>
              <a:t>     Equity</a:t>
            </a:r>
            <a:r>
              <a:rPr lang="en-US" sz="2400" dirty="0"/>
              <a:t>, Welfare, and Sportsmanship </a:t>
            </a:r>
            <a:r>
              <a:rPr lang="en-US" sz="2400" dirty="0" smtClean="0"/>
              <a:t>—</a:t>
            </a:r>
            <a:r>
              <a:rPr lang="en-US" sz="2400" dirty="0"/>
              <a:t>James Barbaree</a:t>
            </a:r>
            <a:r>
              <a:rPr lang="en-US" sz="2400" dirty="0" smtClean="0"/>
              <a:t>, </a:t>
            </a:r>
            <a:r>
              <a:rPr lang="en-US" sz="2400" dirty="0"/>
              <a:t>Chair</a:t>
            </a:r>
          </a:p>
          <a:p>
            <a:r>
              <a:rPr lang="en-US" sz="2400" dirty="0" smtClean="0"/>
              <a:t>     Priority </a:t>
            </a:r>
            <a:r>
              <a:rPr lang="en-US" sz="2400" dirty="0"/>
              <a:t>and Seating </a:t>
            </a:r>
            <a:r>
              <a:rPr lang="en-US" sz="2400" dirty="0" smtClean="0"/>
              <a:t>Subcommittee—John </a:t>
            </a:r>
            <a:r>
              <a:rPr lang="en-US" sz="2400" dirty="0" err="1" smtClean="0"/>
              <a:t>Saye</a:t>
            </a:r>
            <a:r>
              <a:rPr lang="en-US" sz="2400" dirty="0" smtClean="0"/>
              <a:t>, Chair</a:t>
            </a:r>
          </a:p>
          <a:p>
            <a:r>
              <a:rPr lang="en-US" sz="2400" dirty="0" smtClean="0"/>
              <a:t>     Athletics Department Seminar Series – Barbara </a:t>
            </a:r>
            <a:r>
              <a:rPr lang="en-US" sz="2400" dirty="0" err="1" smtClean="0"/>
              <a:t>Struempler</a:t>
            </a:r>
            <a:r>
              <a:rPr lang="en-US" sz="2400" dirty="0" smtClean="0"/>
              <a:t>, Chair</a:t>
            </a:r>
            <a:endParaRPr lang="en-US" sz="2400" dirty="0"/>
          </a:p>
          <a:p>
            <a:r>
              <a:rPr lang="en-US" sz="2400" dirty="0" smtClean="0"/>
              <a:t>     </a:t>
            </a:r>
            <a:endParaRPr lang="en-US" sz="2400" dirty="0"/>
          </a:p>
          <a:p>
            <a:r>
              <a:rPr lang="en-US" dirty="0"/>
              <a:t>	</a:t>
            </a:r>
          </a:p>
          <a:p>
            <a:endParaRPr lang="en-US" dirty="0"/>
          </a:p>
        </p:txBody>
      </p:sp>
    </p:spTree>
    <p:extLst>
      <p:ext uri="{BB962C8B-B14F-4D97-AF65-F5344CB8AC3E}">
        <p14:creationId xmlns:p14="http://schemas.microsoft.com/office/powerpoint/2010/main" val="13938562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458200" cy="6186309"/>
          </a:xfrm>
          <a:prstGeom prst="rect">
            <a:avLst/>
          </a:prstGeom>
          <a:noFill/>
        </p:spPr>
        <p:txBody>
          <a:bodyPr wrap="square" rtlCol="0">
            <a:spAutoFit/>
          </a:bodyPr>
          <a:lstStyle/>
          <a:p>
            <a:r>
              <a:rPr lang="en-US" sz="2400" dirty="0" smtClean="0"/>
              <a:t>During their time at Auburn, our student-athletes not only become well-educated, they also develop excellent time management skills and a sense of community that is  unique to Auburn University.  </a:t>
            </a:r>
          </a:p>
          <a:p>
            <a:endParaRPr lang="en-US" sz="2400" dirty="0" smtClean="0"/>
          </a:p>
          <a:p>
            <a:r>
              <a:rPr lang="en-US" sz="2400" dirty="0" smtClean="0"/>
              <a:t>Their success relies on the cooperation of faculty, counselors, coaches, sport administrators, and the students themselves.</a:t>
            </a:r>
          </a:p>
          <a:p>
            <a:endParaRPr lang="en-US" sz="2400" dirty="0"/>
          </a:p>
          <a:p>
            <a:r>
              <a:rPr lang="en-US" sz="2400" dirty="0" smtClean="0"/>
              <a:t>Student athletes cannot succeed without being both academically</a:t>
            </a:r>
          </a:p>
          <a:p>
            <a:r>
              <a:rPr lang="en-US" sz="2400" dirty="0" smtClean="0"/>
              <a:t>and athletically prepared.</a:t>
            </a:r>
          </a:p>
          <a:p>
            <a:endParaRPr lang="en-US" sz="2400" dirty="0"/>
          </a:p>
          <a:p>
            <a:r>
              <a:rPr lang="en-US" sz="2400" dirty="0" smtClean="0"/>
              <a:t>Thanks to the faculty and staff who have helped and continue to help inspire our students to be the best that they can be, in the classroom and on the playing field (court, track, pool, horse).</a:t>
            </a:r>
          </a:p>
          <a:p>
            <a:endParaRPr lang="en-US" sz="2400" dirty="0"/>
          </a:p>
          <a:p>
            <a:endParaRPr lang="en-US" sz="2400" dirty="0"/>
          </a:p>
          <a:p>
            <a:endParaRPr lang="en-US" dirty="0" smtClean="0"/>
          </a:p>
          <a:p>
            <a:endParaRPr lang="en-US" dirty="0" smtClean="0"/>
          </a:p>
        </p:txBody>
      </p:sp>
    </p:spTree>
    <p:extLst>
      <p:ext uri="{BB962C8B-B14F-4D97-AF65-F5344CB8AC3E}">
        <p14:creationId xmlns:p14="http://schemas.microsoft.com/office/powerpoint/2010/main" val="39545821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228600"/>
            <a:ext cx="4267200" cy="6450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989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309" y="914400"/>
            <a:ext cx="9068060" cy="6063198"/>
          </a:xfrm>
          <a:prstGeom prst="rect">
            <a:avLst/>
          </a:prstGeom>
          <a:noFill/>
        </p:spPr>
        <p:txBody>
          <a:bodyPr wrap="none" rtlCol="0">
            <a:spAutoFit/>
          </a:bodyPr>
          <a:lstStyle/>
          <a:p>
            <a:r>
              <a:rPr lang="en-US" sz="2400" dirty="0" smtClean="0"/>
              <a:t>Once </a:t>
            </a:r>
            <a:r>
              <a:rPr lang="en-US" sz="2400" dirty="0"/>
              <a:t>in college, student-athletes must make steady </a:t>
            </a:r>
            <a:r>
              <a:rPr lang="en-US" sz="2400" dirty="0" smtClean="0"/>
              <a:t>progress toward </a:t>
            </a:r>
          </a:p>
          <a:p>
            <a:r>
              <a:rPr lang="en-US" sz="2400" dirty="0" smtClean="0"/>
              <a:t>degrees.    Student-athletes </a:t>
            </a:r>
            <a:r>
              <a:rPr lang="en-US" sz="2400" dirty="0"/>
              <a:t>must </a:t>
            </a:r>
            <a:r>
              <a:rPr lang="en-US" sz="2400" dirty="0" smtClean="0"/>
              <a:t>complete coursework </a:t>
            </a:r>
          </a:p>
          <a:p>
            <a:r>
              <a:rPr lang="en-US" sz="2400" u="sng" dirty="0" smtClean="0"/>
              <a:t>required for a degree </a:t>
            </a:r>
            <a:r>
              <a:rPr lang="en-US" sz="2400" dirty="0" smtClean="0"/>
              <a:t>in the following time frame:</a:t>
            </a:r>
          </a:p>
          <a:p>
            <a:endParaRPr lang="en-US" sz="2400" dirty="0"/>
          </a:p>
          <a:p>
            <a:r>
              <a:rPr lang="en-US" sz="2400" dirty="0" smtClean="0"/>
              <a:t>40 </a:t>
            </a:r>
            <a:r>
              <a:rPr lang="en-US" sz="2400" dirty="0"/>
              <a:t>percent </a:t>
            </a:r>
            <a:r>
              <a:rPr lang="en-US" sz="2400" dirty="0" smtClean="0"/>
              <a:t>by </a:t>
            </a:r>
            <a:r>
              <a:rPr lang="en-US" sz="2400" dirty="0"/>
              <a:t>the end of </a:t>
            </a:r>
            <a:r>
              <a:rPr lang="en-US" sz="2400" dirty="0" smtClean="0"/>
              <a:t>their second </a:t>
            </a:r>
            <a:r>
              <a:rPr lang="en-US" sz="2400" dirty="0"/>
              <a:t>year, </a:t>
            </a:r>
            <a:endParaRPr lang="en-US" sz="2400" dirty="0" smtClean="0"/>
          </a:p>
          <a:p>
            <a:endParaRPr lang="en-US" sz="2400" dirty="0"/>
          </a:p>
          <a:p>
            <a:r>
              <a:rPr lang="en-US" sz="2400" dirty="0" smtClean="0"/>
              <a:t>60 </a:t>
            </a:r>
            <a:r>
              <a:rPr lang="en-US" sz="2400" dirty="0"/>
              <a:t>percent by the end of their third </a:t>
            </a:r>
            <a:r>
              <a:rPr lang="en-US" sz="2400" dirty="0" smtClean="0"/>
              <a:t>year, </a:t>
            </a:r>
          </a:p>
          <a:p>
            <a:endParaRPr lang="en-US" sz="2400" dirty="0"/>
          </a:p>
          <a:p>
            <a:r>
              <a:rPr lang="en-US" sz="2400" dirty="0" smtClean="0"/>
              <a:t>80 </a:t>
            </a:r>
            <a:r>
              <a:rPr lang="en-US" sz="2400" dirty="0"/>
              <a:t>percent </a:t>
            </a:r>
            <a:r>
              <a:rPr lang="en-US" sz="2400" dirty="0" smtClean="0"/>
              <a:t>by </a:t>
            </a:r>
            <a:r>
              <a:rPr lang="en-US" sz="2400" dirty="0"/>
              <a:t>the end of their fourth year. </a:t>
            </a:r>
            <a:endParaRPr lang="en-US" sz="2400" dirty="0" smtClean="0"/>
          </a:p>
          <a:p>
            <a:endParaRPr lang="en-US" sz="2400" dirty="0"/>
          </a:p>
          <a:p>
            <a:r>
              <a:rPr lang="en-US" sz="2400" dirty="0"/>
              <a:t>Student-athletes are allowed five years to graduate while receiving </a:t>
            </a:r>
            <a:endParaRPr lang="en-US" sz="2400" dirty="0" smtClean="0"/>
          </a:p>
          <a:p>
            <a:r>
              <a:rPr lang="en-US" sz="2400" dirty="0" smtClean="0"/>
              <a:t>athletically </a:t>
            </a:r>
            <a:r>
              <a:rPr lang="en-US" sz="2400" dirty="0"/>
              <a:t>related </a:t>
            </a:r>
            <a:r>
              <a:rPr lang="en-US" sz="2400" dirty="0" smtClean="0"/>
              <a:t>financial </a:t>
            </a:r>
            <a:r>
              <a:rPr lang="en-US" sz="2400" dirty="0"/>
              <a:t>aid.   </a:t>
            </a:r>
            <a:endParaRPr lang="en-US" sz="2400" dirty="0" smtClean="0"/>
          </a:p>
          <a:p>
            <a:endParaRPr lang="en-US" sz="2400" dirty="0"/>
          </a:p>
          <a:p>
            <a:r>
              <a:rPr lang="en-US" sz="2400" dirty="0" smtClean="0"/>
              <a:t>All </a:t>
            </a:r>
            <a:r>
              <a:rPr lang="en-US" sz="2400" dirty="0"/>
              <a:t>student-athletes must earn a minimum of six hours each term to be </a:t>
            </a:r>
          </a:p>
          <a:p>
            <a:r>
              <a:rPr lang="en-US" sz="2400" dirty="0"/>
              <a:t>eligible the next semester.</a:t>
            </a:r>
          </a:p>
          <a:p>
            <a:endParaRPr lang="en-US" sz="2800" dirty="0"/>
          </a:p>
        </p:txBody>
      </p:sp>
      <p:sp>
        <p:nvSpPr>
          <p:cNvPr id="3" name="TextBox 2"/>
          <p:cNvSpPr txBox="1"/>
          <p:nvPr/>
        </p:nvSpPr>
        <p:spPr>
          <a:xfrm>
            <a:off x="341745" y="228600"/>
            <a:ext cx="7787709" cy="523220"/>
          </a:xfrm>
          <a:prstGeom prst="rect">
            <a:avLst/>
          </a:prstGeom>
          <a:noFill/>
        </p:spPr>
        <p:txBody>
          <a:bodyPr wrap="none" rtlCol="0">
            <a:spAutoFit/>
          </a:bodyPr>
          <a:lstStyle/>
          <a:p>
            <a:r>
              <a:rPr lang="en-US" sz="2800" b="1" dirty="0" smtClean="0"/>
              <a:t>Student Athlete Eligibility		40-60-80 Rule</a:t>
            </a:r>
            <a:endParaRPr lang="en-US" sz="2800" b="1" dirty="0"/>
          </a:p>
        </p:txBody>
      </p:sp>
      <p:sp>
        <p:nvSpPr>
          <p:cNvPr id="4" name="TextBox 3"/>
          <p:cNvSpPr txBox="1"/>
          <p:nvPr/>
        </p:nvSpPr>
        <p:spPr>
          <a:xfrm>
            <a:off x="7315200" y="6400800"/>
            <a:ext cx="1631472" cy="369332"/>
          </a:xfrm>
          <a:prstGeom prst="rect">
            <a:avLst/>
          </a:prstGeom>
          <a:noFill/>
        </p:spPr>
        <p:txBody>
          <a:bodyPr wrap="none" rtlCol="0">
            <a:spAutoFit/>
          </a:bodyPr>
          <a:lstStyle/>
          <a:p>
            <a:r>
              <a:rPr lang="en-US" dirty="0" smtClean="0">
                <a:solidFill>
                  <a:schemeClr val="accent6"/>
                </a:solidFill>
              </a:rPr>
              <a:t>From NCAA.org</a:t>
            </a:r>
            <a:endParaRPr lang="en-US" dirty="0">
              <a:solidFill>
                <a:schemeClr val="accent6"/>
              </a:solidFill>
            </a:endParaRPr>
          </a:p>
        </p:txBody>
      </p:sp>
    </p:spTree>
    <p:extLst>
      <p:ext uri="{BB962C8B-B14F-4D97-AF65-F5344CB8AC3E}">
        <p14:creationId xmlns:p14="http://schemas.microsoft.com/office/powerpoint/2010/main" val="3601868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990600"/>
            <a:ext cx="9168792" cy="5016758"/>
          </a:xfrm>
          <a:prstGeom prst="rect">
            <a:avLst/>
          </a:prstGeom>
          <a:noFill/>
        </p:spPr>
        <p:txBody>
          <a:bodyPr wrap="none" rtlCol="0">
            <a:spAutoFit/>
          </a:bodyPr>
          <a:lstStyle/>
          <a:p>
            <a:r>
              <a:rPr lang="en-US" sz="2000" dirty="0"/>
              <a:t>The NCAA developed the Division I Graduation Success Rate in response to </a:t>
            </a:r>
            <a:endParaRPr lang="en-US" sz="2000" dirty="0" smtClean="0"/>
          </a:p>
          <a:p>
            <a:r>
              <a:rPr lang="en-US" sz="2000" dirty="0" smtClean="0"/>
              <a:t>college </a:t>
            </a:r>
            <a:r>
              <a:rPr lang="en-US" sz="2000" dirty="0"/>
              <a:t>and university presidents who wanted graduation data that more accurately </a:t>
            </a:r>
            <a:endParaRPr lang="en-US" sz="2000" dirty="0" smtClean="0"/>
          </a:p>
          <a:p>
            <a:r>
              <a:rPr lang="en-US" sz="2000" dirty="0" smtClean="0"/>
              <a:t>reflect </a:t>
            </a:r>
            <a:r>
              <a:rPr lang="en-US" sz="2000" dirty="0"/>
              <a:t>the mobility among all college students today. </a:t>
            </a:r>
            <a:endParaRPr lang="en-US" sz="2000" dirty="0" smtClean="0"/>
          </a:p>
          <a:p>
            <a:endParaRPr lang="en-US" sz="2000" dirty="0"/>
          </a:p>
          <a:p>
            <a:r>
              <a:rPr lang="en-US" sz="2000" dirty="0" smtClean="0"/>
              <a:t>The </a:t>
            </a:r>
            <a:r>
              <a:rPr lang="en-US" sz="2000" dirty="0"/>
              <a:t>rate measures graduation rates at Division I institutions and includes </a:t>
            </a:r>
            <a:endParaRPr lang="en-US" sz="2000" dirty="0" smtClean="0"/>
          </a:p>
          <a:p>
            <a:r>
              <a:rPr lang="en-US" sz="2000" dirty="0" smtClean="0"/>
              <a:t>student-athletes </a:t>
            </a:r>
            <a:r>
              <a:rPr lang="en-US" sz="2000" dirty="0"/>
              <a:t>transferring into the institutions. </a:t>
            </a:r>
            <a:r>
              <a:rPr lang="en-US" sz="2000" dirty="0" smtClean="0"/>
              <a:t>  </a:t>
            </a:r>
          </a:p>
          <a:p>
            <a:endParaRPr lang="en-US" sz="2000" dirty="0"/>
          </a:p>
          <a:p>
            <a:r>
              <a:rPr lang="en-US" sz="2000" dirty="0" smtClean="0"/>
              <a:t>It </a:t>
            </a:r>
            <a:r>
              <a:rPr lang="en-US" sz="2000" dirty="0"/>
              <a:t>differs from </a:t>
            </a:r>
            <a:r>
              <a:rPr lang="en-US" sz="2000" dirty="0" smtClean="0"/>
              <a:t>the rate </a:t>
            </a:r>
            <a:r>
              <a:rPr lang="en-US" sz="2000" dirty="0"/>
              <a:t>mandated by the federal government, which does not </a:t>
            </a:r>
            <a:endParaRPr lang="en-US" sz="2000" dirty="0" smtClean="0"/>
          </a:p>
          <a:p>
            <a:r>
              <a:rPr lang="en-US" sz="2000" dirty="0" smtClean="0"/>
              <a:t>count </a:t>
            </a:r>
            <a:r>
              <a:rPr lang="en-US" sz="2000" dirty="0"/>
              <a:t>incoming transfer </a:t>
            </a:r>
            <a:r>
              <a:rPr lang="en-US" sz="2000" dirty="0" smtClean="0"/>
              <a:t>student-athletes and </a:t>
            </a:r>
            <a:r>
              <a:rPr lang="en-US" sz="2000" dirty="0"/>
              <a:t>counts student-athletes who </a:t>
            </a:r>
            <a:endParaRPr lang="en-US" sz="2000" dirty="0" smtClean="0"/>
          </a:p>
          <a:p>
            <a:r>
              <a:rPr lang="en-US" sz="2000" dirty="0" smtClean="0"/>
              <a:t>transfer </a:t>
            </a:r>
            <a:r>
              <a:rPr lang="en-US" sz="2000" dirty="0"/>
              <a:t>out as not having </a:t>
            </a:r>
            <a:r>
              <a:rPr lang="en-US" sz="2000" dirty="0" smtClean="0"/>
              <a:t>graduated</a:t>
            </a:r>
            <a:r>
              <a:rPr lang="en-US" sz="2000" dirty="0"/>
              <a:t>, regardless of whether they actually did. </a:t>
            </a:r>
            <a:endParaRPr lang="en-US" sz="2000" dirty="0" smtClean="0"/>
          </a:p>
          <a:p>
            <a:endParaRPr lang="en-US" sz="2000" dirty="0"/>
          </a:p>
          <a:p>
            <a:r>
              <a:rPr lang="en-US" sz="2000" dirty="0" smtClean="0"/>
              <a:t>The </a:t>
            </a:r>
            <a:r>
              <a:rPr lang="en-US" sz="2000" dirty="0"/>
              <a:t>Graduation Success Rate also allows institutions to exclude from the computation </a:t>
            </a:r>
            <a:endParaRPr lang="en-US" sz="2000" dirty="0" smtClean="0"/>
          </a:p>
          <a:p>
            <a:r>
              <a:rPr lang="en-US" sz="2000" dirty="0" smtClean="0"/>
              <a:t>student-athletes </a:t>
            </a:r>
            <a:r>
              <a:rPr lang="en-US" sz="2000" dirty="0"/>
              <a:t>who leave their institutions before graduation, so long as they would </a:t>
            </a:r>
            <a:endParaRPr lang="en-US" sz="2000" dirty="0" smtClean="0"/>
          </a:p>
          <a:p>
            <a:r>
              <a:rPr lang="en-US" sz="2000" dirty="0" smtClean="0"/>
              <a:t>have </a:t>
            </a:r>
            <a:r>
              <a:rPr lang="en-US" sz="2000" dirty="0"/>
              <a:t>been academically eligible to compete had they remained</a:t>
            </a:r>
            <a:r>
              <a:rPr lang="en-US" sz="2000" dirty="0" smtClean="0"/>
              <a:t>.</a:t>
            </a:r>
          </a:p>
          <a:p>
            <a:endParaRPr lang="en-US" sz="2000" dirty="0"/>
          </a:p>
          <a:p>
            <a:endParaRPr lang="en-US" sz="2000" dirty="0"/>
          </a:p>
        </p:txBody>
      </p:sp>
      <p:sp>
        <p:nvSpPr>
          <p:cNvPr id="5" name="TextBox 4"/>
          <p:cNvSpPr txBox="1"/>
          <p:nvPr/>
        </p:nvSpPr>
        <p:spPr>
          <a:xfrm>
            <a:off x="644236" y="152400"/>
            <a:ext cx="4748736" cy="523220"/>
          </a:xfrm>
          <a:prstGeom prst="rect">
            <a:avLst/>
          </a:prstGeom>
          <a:noFill/>
        </p:spPr>
        <p:txBody>
          <a:bodyPr wrap="none" rtlCol="0">
            <a:spAutoFit/>
          </a:bodyPr>
          <a:lstStyle/>
          <a:p>
            <a:r>
              <a:rPr lang="en-US" sz="2800" b="1" dirty="0" smtClean="0"/>
              <a:t>Graduation Success Rate (GSR)</a:t>
            </a:r>
            <a:endParaRPr lang="en-US" sz="2800" b="1" dirty="0"/>
          </a:p>
        </p:txBody>
      </p:sp>
      <p:sp>
        <p:nvSpPr>
          <p:cNvPr id="6" name="TextBox 5"/>
          <p:cNvSpPr txBox="1"/>
          <p:nvPr/>
        </p:nvSpPr>
        <p:spPr>
          <a:xfrm>
            <a:off x="381000" y="6324600"/>
            <a:ext cx="1631472" cy="369332"/>
          </a:xfrm>
          <a:prstGeom prst="rect">
            <a:avLst/>
          </a:prstGeom>
          <a:noFill/>
        </p:spPr>
        <p:txBody>
          <a:bodyPr wrap="none" rtlCol="0">
            <a:spAutoFit/>
          </a:bodyPr>
          <a:lstStyle/>
          <a:p>
            <a:r>
              <a:rPr lang="en-US" dirty="0" smtClean="0">
                <a:solidFill>
                  <a:schemeClr val="accent6"/>
                </a:solidFill>
              </a:rPr>
              <a:t>From NCAA.org</a:t>
            </a:r>
            <a:endParaRPr lang="en-US" dirty="0">
              <a:solidFill>
                <a:schemeClr val="accent6"/>
              </a:solidFill>
            </a:endParaRPr>
          </a:p>
        </p:txBody>
      </p:sp>
    </p:spTree>
    <p:extLst>
      <p:ext uri="{BB962C8B-B14F-4D97-AF65-F5344CB8AC3E}">
        <p14:creationId xmlns:p14="http://schemas.microsoft.com/office/powerpoint/2010/main" val="13934178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840" y="152400"/>
            <a:ext cx="9015160" cy="6278642"/>
          </a:xfrm>
          <a:prstGeom prst="rect">
            <a:avLst/>
          </a:prstGeom>
          <a:noFill/>
        </p:spPr>
        <p:txBody>
          <a:bodyPr wrap="none" rtlCol="0">
            <a:spAutoFit/>
          </a:bodyPr>
          <a:lstStyle/>
          <a:p>
            <a:r>
              <a:rPr lang="en-US" sz="2400" b="1" dirty="0"/>
              <a:t>Federal Graduation Rate (FGR) vs. Graduation Success Rate (GSR</a:t>
            </a:r>
            <a:r>
              <a:rPr lang="en-US" sz="2400" b="1" dirty="0" smtClean="0"/>
              <a:t>)</a:t>
            </a:r>
          </a:p>
          <a:p>
            <a:endParaRPr lang="en-US" sz="2000" b="1" dirty="0"/>
          </a:p>
          <a:p>
            <a:r>
              <a:rPr lang="en-US" sz="2000" dirty="0"/>
              <a:t>•</a:t>
            </a:r>
            <a:r>
              <a:rPr lang="en-US" sz="2000" b="1" dirty="0"/>
              <a:t>FGR</a:t>
            </a:r>
            <a:r>
              <a:rPr lang="en-US" sz="2000" dirty="0"/>
              <a:t> assesses only first-time full-time freshmen in a given cohort and only counts </a:t>
            </a:r>
            <a:endParaRPr lang="en-US" sz="2000" dirty="0" smtClean="0"/>
          </a:p>
          <a:p>
            <a:r>
              <a:rPr lang="en-US" sz="2000" dirty="0" smtClean="0"/>
              <a:t>them as </a:t>
            </a:r>
            <a:r>
              <a:rPr lang="en-US" sz="2000" dirty="0"/>
              <a:t>academic successes if they graduate from their institution of initial </a:t>
            </a:r>
            <a:endParaRPr lang="en-US" sz="2000" dirty="0" smtClean="0"/>
          </a:p>
          <a:p>
            <a:r>
              <a:rPr lang="en-US" sz="2000" dirty="0" smtClean="0"/>
              <a:t>enrollment within a </a:t>
            </a:r>
            <a:r>
              <a:rPr lang="en-US" sz="2000" dirty="0"/>
              <a:t>six-year period. It makes no accommodation for transfers into </a:t>
            </a:r>
            <a:endParaRPr lang="en-US" sz="2000" dirty="0" smtClean="0"/>
          </a:p>
          <a:p>
            <a:r>
              <a:rPr lang="en-US" sz="2000" dirty="0" smtClean="0"/>
              <a:t>or </a:t>
            </a:r>
            <a:r>
              <a:rPr lang="en-US" sz="2000" dirty="0"/>
              <a:t>out of an institution. </a:t>
            </a:r>
            <a:endParaRPr lang="en-US" sz="2000" dirty="0" smtClean="0"/>
          </a:p>
          <a:p>
            <a:endParaRPr lang="en-US" sz="2000" dirty="0"/>
          </a:p>
          <a:p>
            <a:r>
              <a:rPr lang="en-US" sz="2000" dirty="0" smtClean="0"/>
              <a:t>The </a:t>
            </a:r>
            <a:r>
              <a:rPr lang="en-US" sz="2000" dirty="0"/>
              <a:t>rate is very limited because it ignores the large number of transfer students </a:t>
            </a:r>
            <a:r>
              <a:rPr lang="en-US" sz="2000" dirty="0" smtClean="0"/>
              <a:t>in</a:t>
            </a:r>
          </a:p>
          <a:p>
            <a:r>
              <a:rPr lang="en-US" sz="2000" dirty="0" smtClean="0"/>
              <a:t>higher education</a:t>
            </a:r>
            <a:r>
              <a:rPr lang="en-US" sz="2000" dirty="0"/>
              <a:t>, but it is </a:t>
            </a:r>
            <a:r>
              <a:rPr lang="en-US" sz="2000" u="sng" dirty="0"/>
              <a:t>still the only rate that allows a direct comparison between </a:t>
            </a:r>
            <a:endParaRPr lang="en-US" sz="2000" u="sng" dirty="0" smtClean="0"/>
          </a:p>
          <a:p>
            <a:r>
              <a:rPr lang="en-US" sz="2000" u="sng" dirty="0" smtClean="0"/>
              <a:t>student-athletes </a:t>
            </a:r>
            <a:r>
              <a:rPr lang="en-US" sz="2000" u="sng" dirty="0"/>
              <a:t>and the general student body</a:t>
            </a:r>
            <a:r>
              <a:rPr lang="en-US" sz="2000" dirty="0" smtClean="0"/>
              <a:t>.</a:t>
            </a:r>
          </a:p>
          <a:p>
            <a:endParaRPr lang="en-US" dirty="0"/>
          </a:p>
          <a:p>
            <a:r>
              <a:rPr lang="en-US" sz="2000" dirty="0"/>
              <a:t>•</a:t>
            </a:r>
            <a:r>
              <a:rPr lang="en-US" sz="2000" b="1" dirty="0"/>
              <a:t>GSR</a:t>
            </a:r>
            <a:r>
              <a:rPr lang="en-US" sz="2000" dirty="0"/>
              <a:t> begins with the federal cohort, and adds transfer students, mid-year enrollees</a:t>
            </a:r>
            <a:r>
              <a:rPr lang="en-US" sz="2000" dirty="0" smtClean="0"/>
              <a:t>,</a:t>
            </a:r>
          </a:p>
          <a:p>
            <a:r>
              <a:rPr lang="en-US" sz="2000" dirty="0" smtClean="0"/>
              <a:t> and </a:t>
            </a:r>
            <a:r>
              <a:rPr lang="en-US" sz="2000" dirty="0"/>
              <a:t>non-scholarship students (in specified cases) to the sample. </a:t>
            </a:r>
            <a:r>
              <a:rPr lang="en-US" sz="2000" dirty="0" smtClean="0"/>
              <a:t> Student-athletes </a:t>
            </a:r>
          </a:p>
          <a:p>
            <a:r>
              <a:rPr lang="en-US" sz="2000" dirty="0" smtClean="0"/>
              <a:t>who </a:t>
            </a:r>
            <a:r>
              <a:rPr lang="en-US" sz="2000" dirty="0"/>
              <a:t>leave </a:t>
            </a:r>
            <a:r>
              <a:rPr lang="en-US" sz="2000" dirty="0" smtClean="0"/>
              <a:t>an </a:t>
            </a:r>
            <a:r>
              <a:rPr lang="en-US" sz="2000" dirty="0"/>
              <a:t>institution while in good academic standing before exhausting </a:t>
            </a:r>
            <a:r>
              <a:rPr lang="en-US" sz="2000" dirty="0" smtClean="0"/>
              <a:t>athletics</a:t>
            </a:r>
          </a:p>
          <a:p>
            <a:r>
              <a:rPr lang="en-US" sz="2000" dirty="0" smtClean="0"/>
              <a:t>eligibility </a:t>
            </a:r>
            <a:r>
              <a:rPr lang="en-US" sz="2000" dirty="0"/>
              <a:t>are </a:t>
            </a:r>
            <a:r>
              <a:rPr lang="en-US" sz="2000" dirty="0" smtClean="0"/>
              <a:t>removed </a:t>
            </a:r>
            <a:r>
              <a:rPr lang="en-US" sz="2000" dirty="0"/>
              <a:t>from the cohort of their initial institution. </a:t>
            </a:r>
            <a:endParaRPr lang="en-US" sz="2000" dirty="0" smtClean="0"/>
          </a:p>
          <a:p>
            <a:endParaRPr lang="en-US" sz="2000" dirty="0"/>
          </a:p>
          <a:p>
            <a:r>
              <a:rPr lang="en-US" sz="2000" dirty="0" smtClean="0"/>
              <a:t>This </a:t>
            </a:r>
            <a:r>
              <a:rPr lang="en-US" sz="2000" dirty="0"/>
              <a:t>rate provides a more complete </a:t>
            </a:r>
            <a:r>
              <a:rPr lang="en-US" sz="2000" dirty="0" smtClean="0"/>
              <a:t>and </a:t>
            </a:r>
            <a:r>
              <a:rPr lang="en-US" sz="2000" dirty="0"/>
              <a:t>accurate look at actual student-athlete </a:t>
            </a:r>
            <a:endParaRPr lang="en-US" sz="2000" dirty="0" smtClean="0"/>
          </a:p>
          <a:p>
            <a:r>
              <a:rPr lang="en-US" sz="2000" dirty="0" smtClean="0"/>
              <a:t>success </a:t>
            </a:r>
            <a:r>
              <a:rPr lang="en-US" sz="2000" dirty="0"/>
              <a:t>by taking into account the full variety </a:t>
            </a:r>
            <a:r>
              <a:rPr lang="en-US" sz="2000" dirty="0" smtClean="0"/>
              <a:t>of </a:t>
            </a:r>
            <a:r>
              <a:rPr lang="en-US" sz="2000" dirty="0"/>
              <a:t>participants in Division I athletics </a:t>
            </a:r>
            <a:endParaRPr lang="en-US" sz="2000" dirty="0" smtClean="0"/>
          </a:p>
          <a:p>
            <a:r>
              <a:rPr lang="en-US" sz="2000" dirty="0" smtClean="0"/>
              <a:t>and </a:t>
            </a:r>
            <a:r>
              <a:rPr lang="en-US" sz="2000" dirty="0"/>
              <a:t>tracking their academic outcomes.</a:t>
            </a:r>
          </a:p>
          <a:p>
            <a:endParaRPr lang="en-US" sz="2000" dirty="0"/>
          </a:p>
        </p:txBody>
      </p:sp>
      <p:sp>
        <p:nvSpPr>
          <p:cNvPr id="5" name="TextBox 4"/>
          <p:cNvSpPr txBox="1"/>
          <p:nvPr/>
        </p:nvSpPr>
        <p:spPr>
          <a:xfrm>
            <a:off x="381000" y="6324600"/>
            <a:ext cx="1631472" cy="369332"/>
          </a:xfrm>
          <a:prstGeom prst="rect">
            <a:avLst/>
          </a:prstGeom>
          <a:noFill/>
        </p:spPr>
        <p:txBody>
          <a:bodyPr wrap="none" rtlCol="0">
            <a:spAutoFit/>
          </a:bodyPr>
          <a:lstStyle/>
          <a:p>
            <a:r>
              <a:rPr lang="en-US" dirty="0" smtClean="0">
                <a:solidFill>
                  <a:schemeClr val="accent6"/>
                </a:solidFill>
              </a:rPr>
              <a:t>From NCAA.org</a:t>
            </a:r>
            <a:endParaRPr lang="en-US" dirty="0">
              <a:solidFill>
                <a:schemeClr val="accent6"/>
              </a:solidFill>
            </a:endParaRPr>
          </a:p>
        </p:txBody>
      </p:sp>
    </p:spTree>
    <p:extLst>
      <p:ext uri="{BB962C8B-B14F-4D97-AF65-F5344CB8AC3E}">
        <p14:creationId xmlns:p14="http://schemas.microsoft.com/office/powerpoint/2010/main" val="28610227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335846"/>
            <a:ext cx="8991600" cy="4985980"/>
          </a:xfrm>
          <a:prstGeom prst="rect">
            <a:avLst/>
          </a:prstGeom>
        </p:spPr>
        <p:txBody>
          <a:bodyPr wrap="square">
            <a:spAutoFit/>
          </a:bodyPr>
          <a:lstStyle/>
          <a:p>
            <a:pPr algn="ctr"/>
            <a:r>
              <a:rPr lang="en-US" sz="2400" b="1" dirty="0" smtClean="0"/>
              <a:t>Comparison </a:t>
            </a:r>
            <a:r>
              <a:rPr lang="en-US" sz="2400" b="1" dirty="0"/>
              <a:t>of Graduation-Success Rates </a:t>
            </a:r>
            <a:r>
              <a:rPr lang="en-US" sz="2400" b="1" dirty="0" smtClean="0"/>
              <a:t>and </a:t>
            </a:r>
            <a:r>
              <a:rPr lang="en-US" sz="2400" b="1" dirty="0"/>
              <a:t>Federal </a:t>
            </a:r>
            <a:endParaRPr lang="en-US" sz="2400" b="1" dirty="0" smtClean="0"/>
          </a:p>
          <a:p>
            <a:pPr algn="ctr"/>
            <a:r>
              <a:rPr lang="en-US" sz="2400" b="1" dirty="0" smtClean="0"/>
              <a:t>Graduation-Rate Cohorts (2002-2005 </a:t>
            </a:r>
            <a:r>
              <a:rPr lang="en-US" sz="2400" b="1" dirty="0"/>
              <a:t>Entering Classes</a:t>
            </a:r>
            <a:r>
              <a:rPr lang="en-US" sz="2400" b="1" dirty="0" smtClean="0"/>
              <a:t>)</a:t>
            </a:r>
          </a:p>
          <a:p>
            <a:endParaRPr lang="en-US" dirty="0"/>
          </a:p>
          <a:p>
            <a:r>
              <a:rPr lang="en-US" dirty="0" smtClean="0"/>
              <a:t>					</a:t>
            </a:r>
            <a:r>
              <a:rPr lang="en-US" b="1" dirty="0" smtClean="0"/>
              <a:t>Federal </a:t>
            </a:r>
            <a:r>
              <a:rPr lang="en-US" b="1" dirty="0"/>
              <a:t>Rate	GSR</a:t>
            </a:r>
            <a:r>
              <a:rPr lang="en-US" dirty="0"/>
              <a:t>	</a:t>
            </a:r>
          </a:p>
          <a:p>
            <a:r>
              <a:rPr lang="en-US" b="1" dirty="0"/>
              <a:t>Enrolled (Under Federal Definition)</a:t>
            </a:r>
            <a:r>
              <a:rPr lang="en-US" dirty="0"/>
              <a:t>	</a:t>
            </a:r>
            <a:r>
              <a:rPr lang="en-US" dirty="0" smtClean="0"/>
              <a:t>	79,757</a:t>
            </a:r>
            <a:r>
              <a:rPr lang="en-US" dirty="0"/>
              <a:t>	</a:t>
            </a:r>
            <a:r>
              <a:rPr lang="en-US" dirty="0" smtClean="0"/>
              <a:t>	79,757</a:t>
            </a:r>
            <a:r>
              <a:rPr lang="en-US" dirty="0"/>
              <a:t>	</a:t>
            </a:r>
          </a:p>
          <a:p>
            <a:r>
              <a:rPr lang="en-US" b="1" dirty="0"/>
              <a:t>Enrolled as Frosh in January</a:t>
            </a:r>
            <a:r>
              <a:rPr lang="en-US" dirty="0"/>
              <a:t>	</a:t>
            </a:r>
            <a:r>
              <a:rPr lang="en-US" dirty="0" smtClean="0"/>
              <a:t>		          0</a:t>
            </a:r>
            <a:r>
              <a:rPr lang="en-US" dirty="0"/>
              <a:t>	</a:t>
            </a:r>
            <a:r>
              <a:rPr lang="en-US" dirty="0" smtClean="0"/>
              <a:t>                    2,439</a:t>
            </a:r>
            <a:r>
              <a:rPr lang="en-US" dirty="0"/>
              <a:t>	</a:t>
            </a:r>
          </a:p>
          <a:p>
            <a:r>
              <a:rPr lang="en-US" b="1" dirty="0"/>
              <a:t>Two-Year College Transfers</a:t>
            </a:r>
            <a:r>
              <a:rPr lang="en-US" dirty="0"/>
              <a:t>	</a:t>
            </a:r>
            <a:r>
              <a:rPr lang="en-US" dirty="0" smtClean="0"/>
              <a:t>		          0</a:t>
            </a:r>
            <a:r>
              <a:rPr lang="en-US" dirty="0"/>
              <a:t>	</a:t>
            </a:r>
            <a:r>
              <a:rPr lang="en-US" dirty="0" smtClean="0"/>
              <a:t>                    9,424</a:t>
            </a:r>
            <a:r>
              <a:rPr lang="en-US" dirty="0"/>
              <a:t>	</a:t>
            </a:r>
          </a:p>
          <a:p>
            <a:r>
              <a:rPr lang="en-US" b="1" dirty="0"/>
              <a:t>Four-Year College Transfers</a:t>
            </a:r>
            <a:r>
              <a:rPr lang="en-US" dirty="0"/>
              <a:t>	</a:t>
            </a:r>
            <a:r>
              <a:rPr lang="en-US" dirty="0" smtClean="0"/>
              <a:t>		          0</a:t>
            </a:r>
            <a:r>
              <a:rPr lang="en-US" dirty="0"/>
              <a:t>	</a:t>
            </a:r>
            <a:r>
              <a:rPr lang="en-US" dirty="0" smtClean="0"/>
              <a:t>                    8,344</a:t>
            </a:r>
            <a:r>
              <a:rPr lang="en-US" dirty="0"/>
              <a:t>	</a:t>
            </a:r>
          </a:p>
          <a:p>
            <a:r>
              <a:rPr lang="en-US" b="1" dirty="0"/>
              <a:t>Non-Scholarship </a:t>
            </a:r>
            <a:r>
              <a:rPr lang="en-US" b="1" dirty="0" smtClean="0"/>
              <a:t>Athletes</a:t>
            </a:r>
            <a:endParaRPr lang="en-US" dirty="0" smtClean="0"/>
          </a:p>
          <a:p>
            <a:r>
              <a:rPr lang="en-US" b="1" dirty="0" smtClean="0"/>
              <a:t>(Only at Schools Not Offering Aid)</a:t>
            </a:r>
            <a:r>
              <a:rPr lang="en-US" dirty="0" smtClean="0"/>
              <a:t>		          0	                    10,282	</a:t>
            </a:r>
          </a:p>
          <a:p>
            <a:r>
              <a:rPr lang="en-US" b="1" dirty="0" smtClean="0"/>
              <a:t>Total </a:t>
            </a:r>
            <a:r>
              <a:rPr lang="en-US" b="1" dirty="0"/>
              <a:t>Enrolled</a:t>
            </a:r>
            <a:r>
              <a:rPr lang="en-US" dirty="0"/>
              <a:t>	</a:t>
            </a:r>
            <a:r>
              <a:rPr lang="en-US" dirty="0" smtClean="0"/>
              <a:t>			79,757</a:t>
            </a:r>
            <a:r>
              <a:rPr lang="en-US" dirty="0"/>
              <a:t>	</a:t>
            </a:r>
            <a:r>
              <a:rPr lang="en-US" dirty="0" smtClean="0"/>
              <a:t>               </a:t>
            </a:r>
            <a:r>
              <a:rPr lang="en-US" b="1" dirty="0" smtClean="0"/>
              <a:t>110,246 </a:t>
            </a:r>
            <a:r>
              <a:rPr lang="en-US" b="1" dirty="0"/>
              <a:t>(+</a:t>
            </a:r>
            <a:r>
              <a:rPr lang="en-US" b="1" dirty="0" smtClean="0"/>
              <a:t>38.2%)</a:t>
            </a:r>
            <a:r>
              <a:rPr lang="en-US" dirty="0"/>
              <a:t>	</a:t>
            </a:r>
          </a:p>
          <a:p>
            <a:r>
              <a:rPr lang="en-US" b="1" dirty="0"/>
              <a:t>Allowable Exclusions </a:t>
            </a:r>
            <a:endParaRPr lang="en-US" dirty="0"/>
          </a:p>
          <a:p>
            <a:r>
              <a:rPr lang="en-US" b="1" dirty="0"/>
              <a:t>(Death, Military, Church Mission, etc.)</a:t>
            </a:r>
            <a:r>
              <a:rPr lang="en-US" dirty="0"/>
              <a:t>	</a:t>
            </a:r>
            <a:r>
              <a:rPr lang="en-US" dirty="0" smtClean="0"/>
              <a:t>	      301</a:t>
            </a:r>
            <a:r>
              <a:rPr lang="en-US" dirty="0"/>
              <a:t>	</a:t>
            </a:r>
            <a:r>
              <a:rPr lang="en-US" dirty="0" smtClean="0"/>
              <a:t>                       411</a:t>
            </a:r>
            <a:r>
              <a:rPr lang="en-US" dirty="0"/>
              <a:t>	</a:t>
            </a:r>
          </a:p>
          <a:p>
            <a:r>
              <a:rPr lang="en-US" b="1" dirty="0"/>
              <a:t>Left Eligible</a:t>
            </a:r>
            <a:r>
              <a:rPr lang="en-US" dirty="0"/>
              <a:t>	</a:t>
            </a:r>
            <a:r>
              <a:rPr lang="en-US" dirty="0" smtClean="0"/>
              <a:t>			          0</a:t>
            </a:r>
            <a:r>
              <a:rPr lang="en-US" dirty="0"/>
              <a:t>	</a:t>
            </a:r>
            <a:r>
              <a:rPr lang="en-US" dirty="0" smtClean="0"/>
              <a:t>                 20,216</a:t>
            </a:r>
          </a:p>
          <a:p>
            <a:r>
              <a:rPr lang="en-US" b="1" dirty="0" smtClean="0"/>
              <a:t>Participants No Longer Sponsored By		          </a:t>
            </a:r>
            <a:r>
              <a:rPr lang="en-US" dirty="0" smtClean="0"/>
              <a:t>0                         1,628</a:t>
            </a:r>
            <a:endParaRPr lang="en-US" b="1" dirty="0" smtClean="0"/>
          </a:p>
          <a:p>
            <a:r>
              <a:rPr lang="en-US" b="1" dirty="0" smtClean="0"/>
              <a:t>        Institution</a:t>
            </a:r>
            <a:r>
              <a:rPr lang="en-US" b="1" dirty="0"/>
              <a:t>	</a:t>
            </a:r>
          </a:p>
          <a:p>
            <a:r>
              <a:rPr lang="en-US" b="1" dirty="0"/>
              <a:t>Total Denominator</a:t>
            </a:r>
            <a:r>
              <a:rPr lang="en-US" dirty="0"/>
              <a:t>	</a:t>
            </a:r>
            <a:r>
              <a:rPr lang="en-US" dirty="0" smtClean="0"/>
              <a:t>               			</a:t>
            </a:r>
            <a:r>
              <a:rPr lang="en-US" b="1" dirty="0" smtClean="0"/>
              <a:t>79,456</a:t>
            </a:r>
            <a:r>
              <a:rPr lang="en-US" dirty="0"/>
              <a:t>	</a:t>
            </a:r>
            <a:r>
              <a:rPr lang="en-US" dirty="0" smtClean="0"/>
              <a:t>                 </a:t>
            </a:r>
            <a:r>
              <a:rPr lang="en-US" b="1" dirty="0" smtClean="0"/>
              <a:t>87,991 </a:t>
            </a:r>
            <a:r>
              <a:rPr lang="en-US" b="1" dirty="0"/>
              <a:t>(+</a:t>
            </a:r>
            <a:r>
              <a:rPr lang="en-US" b="1" dirty="0" smtClean="0"/>
              <a:t>10.7%)</a:t>
            </a:r>
            <a:r>
              <a:rPr lang="en-US" dirty="0"/>
              <a:t>	</a:t>
            </a:r>
          </a:p>
        </p:txBody>
      </p:sp>
      <p:sp>
        <p:nvSpPr>
          <p:cNvPr id="6" name="TextBox 5"/>
          <p:cNvSpPr txBox="1"/>
          <p:nvPr/>
        </p:nvSpPr>
        <p:spPr>
          <a:xfrm>
            <a:off x="248239" y="5410200"/>
            <a:ext cx="8120108" cy="646331"/>
          </a:xfrm>
          <a:prstGeom prst="rect">
            <a:avLst/>
          </a:prstGeom>
          <a:noFill/>
        </p:spPr>
        <p:txBody>
          <a:bodyPr wrap="none" rtlCol="0">
            <a:spAutoFit/>
          </a:bodyPr>
          <a:lstStyle/>
          <a:p>
            <a:r>
              <a:rPr lang="en-US" b="1" dirty="0" smtClean="0"/>
              <a:t>Both the GSR and FR evaluate  a </a:t>
            </a:r>
            <a:r>
              <a:rPr lang="en-US" b="1" dirty="0"/>
              <a:t>six-year graduation rate (% of students graduating </a:t>
            </a:r>
            <a:endParaRPr lang="en-US" b="1" dirty="0" smtClean="0"/>
          </a:p>
          <a:p>
            <a:r>
              <a:rPr lang="en-US" b="1" dirty="0" smtClean="0"/>
              <a:t>by </a:t>
            </a:r>
            <a:r>
              <a:rPr lang="en-US" b="1" dirty="0"/>
              <a:t>end of their sixth year – or before the 7</a:t>
            </a:r>
            <a:r>
              <a:rPr lang="en-US" b="1" baseline="30000" dirty="0"/>
              <a:t>th</a:t>
            </a:r>
            <a:r>
              <a:rPr lang="en-US" b="1" dirty="0"/>
              <a:t> </a:t>
            </a:r>
            <a:r>
              <a:rPr lang="en-US" b="1" dirty="0" smtClean="0"/>
              <a:t>Fall)</a:t>
            </a:r>
            <a:endParaRPr lang="en-US" dirty="0"/>
          </a:p>
        </p:txBody>
      </p:sp>
      <p:sp>
        <p:nvSpPr>
          <p:cNvPr id="7" name="TextBox 6"/>
          <p:cNvSpPr txBox="1"/>
          <p:nvPr/>
        </p:nvSpPr>
        <p:spPr>
          <a:xfrm>
            <a:off x="381000" y="6324600"/>
            <a:ext cx="1631472" cy="369332"/>
          </a:xfrm>
          <a:prstGeom prst="rect">
            <a:avLst/>
          </a:prstGeom>
          <a:noFill/>
        </p:spPr>
        <p:txBody>
          <a:bodyPr wrap="none" rtlCol="0">
            <a:spAutoFit/>
          </a:bodyPr>
          <a:lstStyle/>
          <a:p>
            <a:r>
              <a:rPr lang="en-US" dirty="0" smtClean="0">
                <a:solidFill>
                  <a:schemeClr val="accent6"/>
                </a:solidFill>
              </a:rPr>
              <a:t>From NCAA.org</a:t>
            </a:r>
            <a:endParaRPr lang="en-US" dirty="0">
              <a:solidFill>
                <a:schemeClr val="accent6"/>
              </a:solidFill>
            </a:endParaRPr>
          </a:p>
        </p:txBody>
      </p:sp>
    </p:spTree>
    <p:extLst>
      <p:ext uri="{BB962C8B-B14F-4D97-AF65-F5344CB8AC3E}">
        <p14:creationId xmlns:p14="http://schemas.microsoft.com/office/powerpoint/2010/main" val="42674223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1202722685"/>
              </p:ext>
            </p:extLst>
          </p:nvPr>
        </p:nvGraphicFramePr>
        <p:xfrm>
          <a:off x="457200" y="76200"/>
          <a:ext cx="8305800" cy="49530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228600" y="5562599"/>
            <a:ext cx="2816156" cy="923330"/>
          </a:xfrm>
          <a:prstGeom prst="rect">
            <a:avLst/>
          </a:prstGeom>
          <a:noFill/>
        </p:spPr>
        <p:txBody>
          <a:bodyPr wrap="none" rtlCol="0">
            <a:spAutoFit/>
          </a:bodyPr>
          <a:lstStyle/>
          <a:p>
            <a:r>
              <a:rPr lang="en-US" dirty="0" smtClean="0"/>
              <a:t>M &amp;W Golf = 56/100%</a:t>
            </a:r>
          </a:p>
          <a:p>
            <a:r>
              <a:rPr lang="en-US" dirty="0" smtClean="0"/>
              <a:t>Gymnastics = 92%</a:t>
            </a:r>
          </a:p>
          <a:p>
            <a:r>
              <a:rPr lang="en-US" dirty="0" smtClean="0"/>
              <a:t>M &amp; W Basketball = 67/91%</a:t>
            </a:r>
            <a:endParaRPr lang="en-US" dirty="0"/>
          </a:p>
        </p:txBody>
      </p:sp>
      <p:sp>
        <p:nvSpPr>
          <p:cNvPr id="7" name="TextBox 6"/>
          <p:cNvSpPr txBox="1"/>
          <p:nvPr/>
        </p:nvSpPr>
        <p:spPr>
          <a:xfrm>
            <a:off x="3124200" y="5562600"/>
            <a:ext cx="2557431" cy="923330"/>
          </a:xfrm>
          <a:prstGeom prst="rect">
            <a:avLst/>
          </a:prstGeom>
          <a:noFill/>
        </p:spPr>
        <p:txBody>
          <a:bodyPr wrap="none" rtlCol="0">
            <a:spAutoFit/>
          </a:bodyPr>
          <a:lstStyle/>
          <a:p>
            <a:r>
              <a:rPr lang="en-US" dirty="0" smtClean="0"/>
              <a:t>M &amp; W Tennis = 100/88%</a:t>
            </a:r>
          </a:p>
          <a:p>
            <a:r>
              <a:rPr lang="en-US" dirty="0" smtClean="0"/>
              <a:t>Football = 64%</a:t>
            </a:r>
          </a:p>
          <a:p>
            <a:r>
              <a:rPr lang="en-US" dirty="0" smtClean="0"/>
              <a:t>Soccer = 90%</a:t>
            </a:r>
            <a:endParaRPr lang="en-US" dirty="0"/>
          </a:p>
        </p:txBody>
      </p:sp>
      <p:sp>
        <p:nvSpPr>
          <p:cNvPr id="8" name="TextBox 7"/>
          <p:cNvSpPr txBox="1"/>
          <p:nvPr/>
        </p:nvSpPr>
        <p:spPr>
          <a:xfrm>
            <a:off x="5834031" y="5562599"/>
            <a:ext cx="2821285" cy="1200329"/>
          </a:xfrm>
          <a:prstGeom prst="rect">
            <a:avLst/>
          </a:prstGeom>
          <a:noFill/>
        </p:spPr>
        <p:txBody>
          <a:bodyPr wrap="none" rtlCol="0">
            <a:spAutoFit/>
          </a:bodyPr>
          <a:lstStyle/>
          <a:p>
            <a:r>
              <a:rPr lang="en-US" dirty="0" smtClean="0"/>
              <a:t>M &amp; W Track = 73/72%</a:t>
            </a:r>
          </a:p>
          <a:p>
            <a:r>
              <a:rPr lang="en-US" dirty="0" smtClean="0"/>
              <a:t>M &amp; W Swimming = 67/88%</a:t>
            </a:r>
          </a:p>
          <a:p>
            <a:r>
              <a:rPr lang="en-US" dirty="0" smtClean="0"/>
              <a:t>Softball = 88%</a:t>
            </a:r>
            <a:endParaRPr lang="en-US" dirty="0"/>
          </a:p>
          <a:p>
            <a:endParaRPr lang="en-US" dirty="0"/>
          </a:p>
        </p:txBody>
      </p:sp>
    </p:spTree>
    <p:extLst>
      <p:ext uri="{BB962C8B-B14F-4D97-AF65-F5344CB8AC3E}">
        <p14:creationId xmlns:p14="http://schemas.microsoft.com/office/powerpoint/2010/main" val="36245836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137874</TotalTime>
  <Words>2483</Words>
  <Application>Microsoft Office PowerPoint</Application>
  <PresentationFormat>On-screen Show (4:3)</PresentationFormat>
  <Paragraphs>712</Paragraphs>
  <Slides>41</Slides>
  <Notes>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Auburn University CVM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boudrmk</dc:creator>
  <cp:lastModifiedBy>boudrmk</cp:lastModifiedBy>
  <cp:revision>494</cp:revision>
  <dcterms:created xsi:type="dcterms:W3CDTF">2011-01-24T21:10:04Z</dcterms:created>
  <dcterms:modified xsi:type="dcterms:W3CDTF">2013-05-06T15:50:29Z</dcterms:modified>
</cp:coreProperties>
</file>