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58" r:id="rId2"/>
    <p:sldId id="259" r:id="rId3"/>
    <p:sldId id="294" r:id="rId4"/>
    <p:sldId id="266" r:id="rId5"/>
    <p:sldId id="272" r:id="rId6"/>
    <p:sldId id="291" r:id="rId7"/>
    <p:sldId id="292" r:id="rId8"/>
    <p:sldId id="295" r:id="rId9"/>
    <p:sldId id="289" r:id="rId10"/>
  </p:sldIdLst>
  <p:sldSz cx="9144000" cy="6858000" type="screen4x3"/>
  <p:notesSz cx="6858000" cy="90678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339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3390"/>
          </a:xfrm>
          <a:prstGeom prst="rect">
            <a:avLst/>
          </a:prstGeom>
        </p:spPr>
        <p:txBody>
          <a:bodyPr vert="horz" lIns="91440" tIns="45720" rIns="91440" bIns="45720" rtlCol="0"/>
          <a:lstStyle>
            <a:lvl1pPr algn="r">
              <a:defRPr sz="1200"/>
            </a:lvl1pPr>
          </a:lstStyle>
          <a:p>
            <a:fld id="{E9BAA079-EC15-4C9A-BD36-A4BEA0BDE41A}" type="datetimeFigureOut">
              <a:rPr lang="en-US" smtClean="0"/>
              <a:t>5/7/2013</a:t>
            </a:fld>
            <a:endParaRPr lang="en-US"/>
          </a:p>
        </p:txBody>
      </p:sp>
      <p:sp>
        <p:nvSpPr>
          <p:cNvPr id="4" name="Footer Placeholder 3"/>
          <p:cNvSpPr>
            <a:spLocks noGrp="1"/>
          </p:cNvSpPr>
          <p:nvPr>
            <p:ph type="ftr" sz="quarter" idx="2"/>
          </p:nvPr>
        </p:nvSpPr>
        <p:spPr>
          <a:xfrm>
            <a:off x="0" y="8612836"/>
            <a:ext cx="2971800" cy="4533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12836"/>
            <a:ext cx="2971800" cy="453390"/>
          </a:xfrm>
          <a:prstGeom prst="rect">
            <a:avLst/>
          </a:prstGeom>
        </p:spPr>
        <p:txBody>
          <a:bodyPr vert="horz" lIns="91440" tIns="45720" rIns="91440" bIns="45720" rtlCol="0" anchor="b"/>
          <a:lstStyle>
            <a:lvl1pPr algn="r">
              <a:defRPr sz="1200"/>
            </a:lvl1pPr>
          </a:lstStyle>
          <a:p>
            <a:fld id="{CB5BEA80-61D7-45B5-AE3A-DFCE1079E093}" type="slidenum">
              <a:rPr lang="en-US" smtClean="0"/>
              <a:t>‹#›</a:t>
            </a:fld>
            <a:endParaRPr lang="en-US"/>
          </a:p>
        </p:txBody>
      </p:sp>
    </p:spTree>
    <p:extLst>
      <p:ext uri="{BB962C8B-B14F-4D97-AF65-F5344CB8AC3E}">
        <p14:creationId xmlns:p14="http://schemas.microsoft.com/office/powerpoint/2010/main" val="282186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339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3390"/>
          </a:xfrm>
          <a:prstGeom prst="rect">
            <a:avLst/>
          </a:prstGeom>
        </p:spPr>
        <p:txBody>
          <a:bodyPr vert="horz" lIns="91440" tIns="45720" rIns="91440" bIns="45720" rtlCol="0"/>
          <a:lstStyle>
            <a:lvl1pPr algn="r">
              <a:defRPr sz="1200"/>
            </a:lvl1pPr>
          </a:lstStyle>
          <a:p>
            <a:fld id="{1CE08E3D-120D-4806-8AE4-424D23224868}" type="datetimeFigureOut">
              <a:rPr lang="en-US" smtClean="0"/>
              <a:t>5/7/2013</a:t>
            </a:fld>
            <a:endParaRPr lang="en-US"/>
          </a:p>
        </p:txBody>
      </p:sp>
      <p:sp>
        <p:nvSpPr>
          <p:cNvPr id="4" name="Slide Image Placeholder 3"/>
          <p:cNvSpPr>
            <a:spLocks noGrp="1" noRot="1" noChangeAspect="1"/>
          </p:cNvSpPr>
          <p:nvPr>
            <p:ph type="sldImg" idx="2"/>
          </p:nvPr>
        </p:nvSpPr>
        <p:spPr>
          <a:xfrm>
            <a:off x="1162050" y="679450"/>
            <a:ext cx="4533900" cy="34004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07205"/>
            <a:ext cx="5486400" cy="408051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12836"/>
            <a:ext cx="2971800" cy="4533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12836"/>
            <a:ext cx="2971800" cy="453390"/>
          </a:xfrm>
          <a:prstGeom prst="rect">
            <a:avLst/>
          </a:prstGeom>
        </p:spPr>
        <p:txBody>
          <a:bodyPr vert="horz" lIns="91440" tIns="45720" rIns="91440" bIns="45720" rtlCol="0" anchor="b"/>
          <a:lstStyle>
            <a:lvl1pPr algn="r">
              <a:defRPr sz="1200"/>
            </a:lvl1pPr>
          </a:lstStyle>
          <a:p>
            <a:fld id="{4DDF3551-76CD-414E-89CF-C746B10600AE}" type="slidenum">
              <a:rPr lang="en-US" smtClean="0"/>
              <a:t>‹#›</a:t>
            </a:fld>
            <a:endParaRPr lang="en-US"/>
          </a:p>
        </p:txBody>
      </p:sp>
    </p:spTree>
    <p:extLst>
      <p:ext uri="{BB962C8B-B14F-4D97-AF65-F5344CB8AC3E}">
        <p14:creationId xmlns:p14="http://schemas.microsoft.com/office/powerpoint/2010/main" val="1201792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sp>
        <p:nvSpPr>
          <p:cNvPr id="137228"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13722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solidFill>
                <a:srgbClr val="1C1C1C"/>
              </a:solidFill>
            </a:endParaRP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solidFill>
                <a:srgbClr val="1C1C1C"/>
              </a:solidFill>
            </a:endParaRP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E23F58B0-D12C-426C-89C5-67D606C309BF}" type="slidenum">
              <a:rPr lang="en-US">
                <a:solidFill>
                  <a:srgbClr val="1C1C1C"/>
                </a:solidFill>
              </a:rPr>
              <a:pPr>
                <a:defRPr/>
              </a:pPr>
              <a:t>‹#›</a:t>
            </a:fld>
            <a:endParaRPr lang="en-US">
              <a:solidFill>
                <a:srgbClr val="1C1C1C"/>
              </a:solidFill>
            </a:endParaRPr>
          </a:p>
        </p:txBody>
      </p:sp>
    </p:spTree>
    <p:extLst>
      <p:ext uri="{BB962C8B-B14F-4D97-AF65-F5344CB8AC3E}">
        <p14:creationId xmlns:p14="http://schemas.microsoft.com/office/powerpoint/2010/main" val="2514846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B28C2005-7CDA-46DE-9D22-C5CE46E3F4B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03565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A93662D6-6D89-45EF-A07B-33545CD72F3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6656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145088" y="2017713"/>
            <a:ext cx="3810000" cy="4114800"/>
          </a:xfrm>
        </p:spPr>
        <p:txBody>
          <a:bodyPr/>
          <a:lstStyle/>
          <a:p>
            <a:pPr lvl="0"/>
            <a:endParaRPr lang="en-US" noProof="0" smtClean="0"/>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35DCB814-0F17-4A89-B037-0EEA1C4D239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74749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182688" y="2017713"/>
            <a:ext cx="3810000" cy="4114800"/>
          </a:xfrm>
        </p:spPr>
        <p:txBody>
          <a:bodyPr/>
          <a:lstStyle/>
          <a:p>
            <a:pPr lvl="0"/>
            <a:endParaRPr lang="en-US" noProof="0" smtClean="0"/>
          </a:p>
        </p:txBody>
      </p:sp>
      <p:sp>
        <p:nvSpPr>
          <p:cNvPr id="4" name="Text Placeholder 3"/>
          <p:cNvSpPr>
            <a:spLocks noGrp="1"/>
          </p:cNvSpPr>
          <p:nvPr>
            <p:ph type="body" sz="half" idx="2"/>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904E964A-76F6-4B04-808B-5120B6F71B7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52093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5EBAFA0A-C421-4F8B-B2C9-1E11E253604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7944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AA84951F-E487-46F7-AC4C-95575F2D40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87299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2B7BEA89-48E1-456D-A749-36F99610480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4149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1F648074-53B2-4A9A-B47D-8A823DFB42F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50009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49F6DC1C-4596-4DD5-A2C2-5BDA473ECFA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59615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60545DDA-451A-4DF7-B855-A3564F8488B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4823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12104403-629D-4D9B-B8A9-6D4AD25A10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74266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B64FB570-EA3D-429F-B9DA-548D84ECC27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65348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6"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9"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20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5129"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130"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6203"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fontAlgn="base">
              <a:spcBef>
                <a:spcPct val="0"/>
              </a:spcBef>
              <a:spcAft>
                <a:spcPct val="0"/>
              </a:spcAft>
              <a:defRPr/>
            </a:pPr>
            <a:endParaRPr lang="en-US">
              <a:solidFill>
                <a:srgbClr val="000000"/>
              </a:solidFill>
            </a:endParaRPr>
          </a:p>
        </p:txBody>
      </p:sp>
      <p:sp>
        <p:nvSpPr>
          <p:cNvPr id="136204"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fontAlgn="base">
              <a:spcBef>
                <a:spcPct val="0"/>
              </a:spcBef>
              <a:spcAft>
                <a:spcPct val="0"/>
              </a:spcAft>
              <a:defRPr/>
            </a:pPr>
            <a:endParaRPr lang="en-US">
              <a:solidFill>
                <a:srgbClr val="000000"/>
              </a:solidFill>
            </a:endParaRPr>
          </a:p>
        </p:txBody>
      </p:sp>
      <p:sp>
        <p:nvSpPr>
          <p:cNvPr id="136205"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fontAlgn="base">
              <a:spcBef>
                <a:spcPct val="0"/>
              </a:spcBef>
              <a:spcAft>
                <a:spcPct val="0"/>
              </a:spcAft>
              <a:defRPr/>
            </a:pPr>
            <a:fld id="{80144E45-050B-4ADF-B6D0-4FCC047DFE80}"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4878563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provost@auburn.ed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auburn.edu/academic/provost/ombuds_search/ombudssearch.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AU Senate Chair’s Report</a:t>
            </a:r>
            <a:endParaRPr lang="en-US" dirty="0"/>
          </a:p>
        </p:txBody>
      </p:sp>
      <p:sp>
        <p:nvSpPr>
          <p:cNvPr id="3" name="Subtitle 2"/>
          <p:cNvSpPr>
            <a:spLocks noGrp="1"/>
          </p:cNvSpPr>
          <p:nvPr>
            <p:ph type="subTitle" idx="1"/>
          </p:nvPr>
        </p:nvSpPr>
        <p:spPr/>
        <p:txBody>
          <a:bodyPr/>
          <a:lstStyle/>
          <a:p>
            <a:r>
              <a:rPr lang="en-US" dirty="0" smtClean="0"/>
              <a:t>Dr. Bill </a:t>
            </a:r>
            <a:r>
              <a:rPr lang="en-US" dirty="0" err="1" smtClean="0"/>
              <a:t>Sauser</a:t>
            </a:r>
            <a:endParaRPr lang="en-US" dirty="0" smtClean="0"/>
          </a:p>
          <a:p>
            <a:r>
              <a:rPr lang="en-US" dirty="0" smtClean="0"/>
              <a:t>May 7, </a:t>
            </a:r>
            <a:r>
              <a:rPr lang="en-US" dirty="0" smtClean="0"/>
              <a:t>2013</a:t>
            </a:r>
            <a:endParaRPr lang="en-US" dirty="0"/>
          </a:p>
        </p:txBody>
      </p:sp>
    </p:spTree>
    <p:extLst>
      <p:ext uri="{BB962C8B-B14F-4D97-AF65-F5344CB8AC3E}">
        <p14:creationId xmlns:p14="http://schemas.microsoft.com/office/powerpoint/2010/main" val="20401012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AU Senate and Faculty</a:t>
            </a:r>
            <a:br>
              <a:rPr lang="en-US" sz="4000" dirty="0" smtClean="0"/>
            </a:br>
            <a:r>
              <a:rPr lang="en-US" sz="4000" dirty="0" smtClean="0"/>
              <a:t>Officers for 2012-13</a:t>
            </a:r>
            <a:endParaRPr lang="en-US" sz="4000" dirty="0"/>
          </a:p>
        </p:txBody>
      </p:sp>
      <p:sp>
        <p:nvSpPr>
          <p:cNvPr id="3" name="Content Placeholder 2"/>
          <p:cNvSpPr>
            <a:spLocks noGrp="1"/>
          </p:cNvSpPr>
          <p:nvPr>
            <p:ph idx="1"/>
          </p:nvPr>
        </p:nvSpPr>
        <p:spPr/>
        <p:txBody>
          <a:bodyPr/>
          <a:lstStyle/>
          <a:p>
            <a:r>
              <a:rPr lang="en-US" sz="2400" dirty="0" smtClean="0"/>
              <a:t>Immediate Past Chair—Ann Beth Presley</a:t>
            </a:r>
          </a:p>
          <a:p>
            <a:r>
              <a:rPr lang="en-US" sz="2400" dirty="0" smtClean="0"/>
              <a:t>Chair—Bill </a:t>
            </a:r>
            <a:r>
              <a:rPr lang="en-US" sz="2400" dirty="0" err="1" smtClean="0"/>
              <a:t>Sauser</a:t>
            </a:r>
            <a:endParaRPr lang="en-US" sz="2400" dirty="0" smtClean="0"/>
          </a:p>
          <a:p>
            <a:r>
              <a:rPr lang="en-US" sz="2400" dirty="0" smtClean="0"/>
              <a:t>Chair-Elect—Larry Crowley</a:t>
            </a:r>
          </a:p>
          <a:p>
            <a:r>
              <a:rPr lang="en-US" sz="2400" dirty="0" smtClean="0"/>
              <a:t>Future Chair-Elect—Patricia Duffy</a:t>
            </a:r>
          </a:p>
          <a:p>
            <a:r>
              <a:rPr lang="en-US" sz="2400" dirty="0" smtClean="0"/>
              <a:t>Secretary—Robin Jaffe</a:t>
            </a:r>
          </a:p>
          <a:p>
            <a:r>
              <a:rPr lang="en-US" sz="2400" dirty="0" smtClean="0"/>
              <a:t>Secretary-Elect—Judy Sheppard</a:t>
            </a:r>
          </a:p>
          <a:p>
            <a:r>
              <a:rPr lang="en-US" sz="2400" dirty="0" smtClean="0"/>
              <a:t>Future Secretary-Elect—Gisela Buschle-Diller</a:t>
            </a:r>
            <a:endParaRPr lang="en-US" sz="2400" dirty="0"/>
          </a:p>
          <a:p>
            <a:r>
              <a:rPr lang="en-US" sz="2400" dirty="0" smtClean="0"/>
              <a:t>Parliamentarian—Constance Hendricks</a:t>
            </a:r>
          </a:p>
          <a:p>
            <a:r>
              <a:rPr lang="en-US" sz="2400" dirty="0" smtClean="0"/>
              <a:t>Administrative Assistant—Laura </a:t>
            </a:r>
            <a:r>
              <a:rPr lang="en-US" sz="2400" dirty="0" err="1" smtClean="0"/>
              <a:t>Kloberg</a:t>
            </a:r>
            <a:endParaRPr lang="en-US" sz="2400" dirty="0" smtClean="0"/>
          </a:p>
          <a:p>
            <a:endParaRPr lang="en-US" sz="2800" dirty="0"/>
          </a:p>
        </p:txBody>
      </p:sp>
    </p:spTree>
    <p:extLst>
      <p:ext uri="{BB962C8B-B14F-4D97-AF65-F5344CB8AC3E}">
        <p14:creationId xmlns:p14="http://schemas.microsoft.com/office/powerpoint/2010/main" val="1512496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Research Week</a:t>
            </a:r>
            <a:endParaRPr lang="en-US" dirty="0"/>
          </a:p>
        </p:txBody>
      </p:sp>
      <p:sp>
        <p:nvSpPr>
          <p:cNvPr id="3" name="Content Placeholder 2"/>
          <p:cNvSpPr>
            <a:spLocks noGrp="1"/>
          </p:cNvSpPr>
          <p:nvPr>
            <p:ph idx="1"/>
          </p:nvPr>
        </p:nvSpPr>
        <p:spPr/>
        <p:txBody>
          <a:bodyPr/>
          <a:lstStyle/>
          <a:p>
            <a:endParaRPr lang="en-US" dirty="0" smtClean="0"/>
          </a:p>
          <a:p>
            <a:r>
              <a:rPr lang="en-US" dirty="0" smtClean="0"/>
              <a:t>Research </a:t>
            </a:r>
            <a:r>
              <a:rPr lang="en-US" dirty="0" smtClean="0"/>
              <a:t>Week, held in early April, was a great success.  This multi-day </a:t>
            </a:r>
            <a:r>
              <a:rPr lang="en-US" dirty="0" smtClean="0"/>
              <a:t>effort </a:t>
            </a:r>
            <a:r>
              <a:rPr lang="en-US" dirty="0" smtClean="0"/>
              <a:t>involved </a:t>
            </a:r>
            <a:r>
              <a:rPr lang="en-US" dirty="0" smtClean="0"/>
              <a:t>hundreds of faculty, students, and staff.  Many thanks to those who </a:t>
            </a:r>
            <a:r>
              <a:rPr lang="en-US" dirty="0" smtClean="0"/>
              <a:t>worked </a:t>
            </a:r>
            <a:r>
              <a:rPr lang="en-US" dirty="0" smtClean="0"/>
              <a:t>so hard to produce this magnificent showcase of our work in research.</a:t>
            </a:r>
          </a:p>
          <a:p>
            <a:endParaRPr lang="en-US" dirty="0"/>
          </a:p>
          <a:p>
            <a:pPr marL="0" indent="0">
              <a:buNone/>
            </a:pPr>
            <a:r>
              <a:rPr lang="en-US" dirty="0" smtClean="0"/>
              <a:t> </a:t>
            </a:r>
          </a:p>
        </p:txBody>
      </p:sp>
    </p:spTree>
    <p:extLst>
      <p:ext uri="{BB962C8B-B14F-4D97-AF65-F5344CB8AC3E}">
        <p14:creationId xmlns:p14="http://schemas.microsoft.com/office/powerpoint/2010/main" val="4244847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Provost Advising Awards</a:t>
            </a:r>
            <a:endParaRPr lang="en-US" dirty="0"/>
          </a:p>
        </p:txBody>
      </p:sp>
      <p:sp>
        <p:nvSpPr>
          <p:cNvPr id="3" name="Content Placeholder 2"/>
          <p:cNvSpPr>
            <a:spLocks noGrp="1"/>
          </p:cNvSpPr>
          <p:nvPr>
            <p:ph idx="1"/>
          </p:nvPr>
        </p:nvSpPr>
        <p:spPr/>
        <p:txBody>
          <a:bodyPr/>
          <a:lstStyle/>
          <a:p>
            <a:r>
              <a:rPr lang="en-US" dirty="0" smtClean="0"/>
              <a:t>On April 30 the Provost’s Office sponsored a luncheon and awards program to recognize the fine work of the academic advisors throughout campus.  Congratulations to the awardees and thanks to the committee that put this event—the first of its kind—together.</a:t>
            </a:r>
            <a:endParaRPr lang="en-US" dirty="0"/>
          </a:p>
          <a:p>
            <a:pPr marL="0" indent="0">
              <a:buNone/>
            </a:pPr>
            <a:r>
              <a:rPr lang="en-US" dirty="0" smtClean="0"/>
              <a:t> </a:t>
            </a:r>
          </a:p>
        </p:txBody>
      </p:sp>
    </p:spTree>
    <p:extLst>
      <p:ext uri="{BB962C8B-B14F-4D97-AF65-F5344CB8AC3E}">
        <p14:creationId xmlns:p14="http://schemas.microsoft.com/office/powerpoint/2010/main" val="28187379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Please Participate!</a:t>
            </a:r>
            <a:endParaRPr lang="en-US" dirty="0"/>
          </a:p>
        </p:txBody>
      </p:sp>
      <p:sp>
        <p:nvSpPr>
          <p:cNvPr id="3" name="Content Placeholder 2"/>
          <p:cNvSpPr>
            <a:spLocks noGrp="1"/>
          </p:cNvSpPr>
          <p:nvPr>
            <p:ph idx="1"/>
          </p:nvPr>
        </p:nvSpPr>
        <p:spPr/>
        <p:txBody>
          <a:bodyPr/>
          <a:lstStyle/>
          <a:p>
            <a:r>
              <a:rPr lang="en-US" sz="2800" dirty="0" smtClean="0"/>
              <a:t>The 2013 Faculty/Staff Campaign is </a:t>
            </a:r>
            <a:r>
              <a:rPr lang="en-US" sz="2800" dirty="0" smtClean="0"/>
              <a:t>nearly complete.</a:t>
            </a:r>
            <a:endParaRPr lang="en-US" sz="2800" dirty="0" smtClean="0"/>
          </a:p>
          <a:p>
            <a:r>
              <a:rPr lang="en-US" sz="2800" dirty="0" smtClean="0"/>
              <a:t>Please participate by making a pledge or donation to the Auburn University Foundation.</a:t>
            </a:r>
          </a:p>
          <a:p>
            <a:r>
              <a:rPr lang="en-US" sz="2800" dirty="0" smtClean="0"/>
              <a:t>Our ultimate goal is 100% participation.</a:t>
            </a:r>
          </a:p>
          <a:p>
            <a:r>
              <a:rPr lang="en-US" sz="2800" dirty="0" smtClean="0"/>
              <a:t>Thanks to all who have volunteered to make this the most successful campaign ever.</a:t>
            </a:r>
          </a:p>
        </p:txBody>
      </p:sp>
    </p:spTree>
    <p:extLst>
      <p:ext uri="{BB962C8B-B14F-4D97-AF65-F5344CB8AC3E}">
        <p14:creationId xmlns:p14="http://schemas.microsoft.com/office/powerpoint/2010/main" val="5378236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Strategic Planning Survey</a:t>
            </a:r>
            <a:endParaRPr lang="en-US" dirty="0"/>
          </a:p>
        </p:txBody>
      </p:sp>
      <p:sp>
        <p:nvSpPr>
          <p:cNvPr id="3" name="Content Placeholder 2"/>
          <p:cNvSpPr>
            <a:spLocks noGrp="1"/>
          </p:cNvSpPr>
          <p:nvPr>
            <p:ph idx="1"/>
          </p:nvPr>
        </p:nvSpPr>
        <p:spPr/>
        <p:txBody>
          <a:bodyPr/>
          <a:lstStyle/>
          <a:p>
            <a:r>
              <a:rPr lang="en-US" sz="2400" dirty="0" smtClean="0"/>
              <a:t>Auburn </a:t>
            </a:r>
            <a:r>
              <a:rPr lang="en-US" sz="2400" dirty="0"/>
              <a:t>University continues to encourage members of the campus community to participate in the planning process to develop priorities for the institution's next Strategic Plan. Faculty, staff and students are invited to complete the Strategic Planning Survey to provide information and opinions regarding strategic priorities for the university. To complete the survey, go </a:t>
            </a:r>
            <a:r>
              <a:rPr lang="en-US" sz="2400" dirty="0"/>
              <a:t>to </a:t>
            </a:r>
            <a:r>
              <a:rPr lang="en-US" sz="2400" dirty="0" smtClean="0"/>
              <a:t>the following website: https</a:t>
            </a:r>
            <a:r>
              <a:rPr lang="en-US" sz="2400" dirty="0"/>
              <a:t>://auburn.qualtrics.com/SE/?SID=SV_ebPdWSEpJXMYJZr. </a:t>
            </a:r>
            <a:r>
              <a:rPr lang="en-US" sz="2400" dirty="0"/>
              <a:t> If you have questions, email the Provost's Office at </a:t>
            </a:r>
            <a:r>
              <a:rPr lang="en-US" sz="2400" u="sng" dirty="0">
                <a:hlinkClick r:id="rId2"/>
              </a:rPr>
              <a:t>provost@auburn.edu</a:t>
            </a:r>
            <a:r>
              <a:rPr lang="en-US" sz="2400" dirty="0"/>
              <a:t>.</a:t>
            </a:r>
            <a:br>
              <a:rPr lang="en-US" sz="2400" dirty="0"/>
            </a:br>
            <a:endParaRPr lang="en-US" sz="2400" dirty="0"/>
          </a:p>
        </p:txBody>
      </p:sp>
    </p:spTree>
    <p:extLst>
      <p:ext uri="{BB962C8B-B14F-4D97-AF65-F5344CB8AC3E}">
        <p14:creationId xmlns:p14="http://schemas.microsoft.com/office/powerpoint/2010/main" val="791441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Ombuds</a:t>
            </a:r>
            <a:r>
              <a:rPr lang="en-US" dirty="0" smtClean="0"/>
              <a:t> Search</a:t>
            </a:r>
            <a:endParaRPr lang="en-US" dirty="0"/>
          </a:p>
        </p:txBody>
      </p:sp>
      <p:sp>
        <p:nvSpPr>
          <p:cNvPr id="3" name="Content Placeholder 2"/>
          <p:cNvSpPr>
            <a:spLocks noGrp="1"/>
          </p:cNvSpPr>
          <p:nvPr>
            <p:ph idx="1"/>
          </p:nvPr>
        </p:nvSpPr>
        <p:spPr/>
        <p:txBody>
          <a:bodyPr/>
          <a:lstStyle/>
          <a:p>
            <a:r>
              <a:rPr lang="en-US" dirty="0" smtClean="0"/>
              <a:t>The </a:t>
            </a:r>
            <a:r>
              <a:rPr lang="en-US" dirty="0" err="1" smtClean="0"/>
              <a:t>Ombuds</a:t>
            </a:r>
            <a:r>
              <a:rPr lang="en-US" dirty="0" smtClean="0"/>
              <a:t> search is moving forward.  Please visit the following website for information about </a:t>
            </a:r>
            <a:r>
              <a:rPr lang="en-US" dirty="0"/>
              <a:t>the names, materials, and times and dates of the open forums for the </a:t>
            </a:r>
            <a:r>
              <a:rPr lang="en-US" dirty="0" err="1"/>
              <a:t>Ombuds</a:t>
            </a:r>
            <a:r>
              <a:rPr lang="en-US" dirty="0"/>
              <a:t> </a:t>
            </a:r>
            <a:r>
              <a:rPr lang="en-US" dirty="0" smtClean="0"/>
              <a:t>candidates:</a:t>
            </a:r>
            <a:endParaRPr lang="en-US" dirty="0"/>
          </a:p>
          <a:p>
            <a:r>
              <a:rPr lang="en-US" u="sng" dirty="0" smtClean="0">
                <a:hlinkClick r:id="rId2"/>
              </a:rPr>
              <a:t>http</a:t>
            </a:r>
            <a:r>
              <a:rPr lang="en-US" u="sng" dirty="0">
                <a:hlinkClick r:id="rId2"/>
              </a:rPr>
              <a:t>://www.auburn.edu/academic/provost/ombuds_search/ombudssearch.html</a:t>
            </a:r>
            <a:endParaRPr lang="en-US" dirty="0"/>
          </a:p>
          <a:p>
            <a:pPr marL="0" indent="0">
              <a:buNone/>
            </a:pPr>
            <a:r>
              <a:rPr lang="en-US" dirty="0"/>
              <a:t> </a:t>
            </a:r>
          </a:p>
        </p:txBody>
      </p:sp>
    </p:spTree>
    <p:extLst>
      <p:ext uri="{BB962C8B-B14F-4D97-AF65-F5344CB8AC3E}">
        <p14:creationId xmlns:p14="http://schemas.microsoft.com/office/powerpoint/2010/main" val="814216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Open Forum on P &amp; T</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Provost’s Office is hosting an open forum on promotion and tenure at 3 p.m. tomorrow (Wednesday, May 8) in Foy 258.</a:t>
            </a:r>
            <a:endParaRPr lang="en-US" dirty="0"/>
          </a:p>
        </p:txBody>
      </p:sp>
    </p:spTree>
    <p:extLst>
      <p:ext uri="{BB962C8B-B14F-4D97-AF65-F5344CB8AC3E}">
        <p14:creationId xmlns:p14="http://schemas.microsoft.com/office/powerpoint/2010/main" val="2862674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Today’s Agenda</a:t>
            </a:r>
            <a:endParaRPr lang="en-US" dirty="0"/>
          </a:p>
        </p:txBody>
      </p:sp>
      <p:sp>
        <p:nvSpPr>
          <p:cNvPr id="3" name="Content Placeholder 2"/>
          <p:cNvSpPr>
            <a:spLocks noGrp="1"/>
          </p:cNvSpPr>
          <p:nvPr>
            <p:ph idx="1"/>
          </p:nvPr>
        </p:nvSpPr>
        <p:spPr/>
        <p:txBody>
          <a:bodyPr/>
          <a:lstStyle/>
          <a:p>
            <a:r>
              <a:rPr lang="en-US" sz="2800" dirty="0" smtClean="0"/>
              <a:t>Today is “all about athletics” as we hear reports from Mary Boudreaux, chair of the Committee on Intercollegiate Athletics (CIA), and Steve Lautz, Associate Athletic Director of Compliance.</a:t>
            </a:r>
          </a:p>
          <a:p>
            <a:r>
              <a:rPr lang="en-US" sz="2800" dirty="0" smtClean="0"/>
              <a:t>There are no action items to consider today, but Brian Parr, chair of the Academic Standards Committee, is bringing forward an item for future action.</a:t>
            </a:r>
            <a:endParaRPr lang="en-US" sz="2800" dirty="0" smtClean="0"/>
          </a:p>
        </p:txBody>
      </p:sp>
    </p:spTree>
    <p:extLst>
      <p:ext uri="{BB962C8B-B14F-4D97-AF65-F5344CB8AC3E}">
        <p14:creationId xmlns:p14="http://schemas.microsoft.com/office/powerpoint/2010/main" val="3705837857"/>
      </p:ext>
    </p:extLst>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640</TotalTime>
  <Words>348</Words>
  <Application>Microsoft Office PowerPoint</Application>
  <PresentationFormat>On-screen Show (4:3)</PresentationFormat>
  <Paragraphs>38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Blends</vt:lpstr>
      <vt:lpstr>AU Senate Chair’s Report</vt:lpstr>
      <vt:lpstr>AU Senate and Faculty Officers for 2012-13</vt:lpstr>
      <vt:lpstr>Research Week</vt:lpstr>
      <vt:lpstr>Provost Advising Awards</vt:lpstr>
      <vt:lpstr>Please Participate!</vt:lpstr>
      <vt:lpstr>Strategic Planning Survey</vt:lpstr>
      <vt:lpstr>Ombuds Search</vt:lpstr>
      <vt:lpstr>Open Forum on P &amp; T</vt:lpstr>
      <vt:lpstr>Today’s Agenda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Sauser</dc:creator>
  <cp:lastModifiedBy>William Sauser</cp:lastModifiedBy>
  <cp:revision>59</cp:revision>
  <cp:lastPrinted>2013-05-07T20:00:22Z</cp:lastPrinted>
  <dcterms:created xsi:type="dcterms:W3CDTF">2012-08-20T19:18:31Z</dcterms:created>
  <dcterms:modified xsi:type="dcterms:W3CDTF">2013-05-07T20:06:44Z</dcterms:modified>
</cp:coreProperties>
</file>