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charts/chart2.xml" ContentType="application/vnd.openxmlformats-officedocument.drawingml.chart+xml"/>
  <Override PartName="/ppt/notesSlides/notesSlide5.xml" ContentType="application/vnd.openxmlformats-officedocument.presentationml.notesSlide+xml"/>
  <Override PartName="/ppt/charts/chart3.xml" ContentType="application/vnd.openxmlformats-officedocument.drawingml.chart+xml"/>
  <Override PartName="/ppt/notesSlides/notesSlide6.xml" ContentType="application/vnd.openxmlformats-officedocument.presentationml.notesSlide+xml"/>
  <Override PartName="/ppt/charts/chart4.xml" ContentType="application/vnd.openxmlformats-officedocument.drawingml.chart+xml"/>
  <Override PartName="/ppt/drawings/drawing1.xml" ContentType="application/vnd.openxmlformats-officedocument.drawingml.chartshapes+xml"/>
  <Override PartName="/ppt/notesSlides/notesSlide7.xml" ContentType="application/vnd.openxmlformats-officedocument.presentationml.notesSlide+xml"/>
  <Override PartName="/ppt/charts/chart5.xml" ContentType="application/vnd.openxmlformats-officedocument.drawingml.chart+xml"/>
  <Override PartName="/ppt/drawings/drawing2.xml" ContentType="application/vnd.openxmlformats-officedocument.drawingml.chartshapes+xml"/>
  <Override PartName="/ppt/notesSlides/notesSlide8.xml" ContentType="application/vnd.openxmlformats-officedocument.presentationml.notesSlide+xml"/>
  <Override PartName="/ppt/charts/chart6.xml" ContentType="application/vnd.openxmlformats-officedocument.drawingml.chart+xml"/>
  <Override PartName="/ppt/drawings/drawing3.xml" ContentType="application/vnd.openxmlformats-officedocument.drawingml.chartshapes+xml"/>
  <Override PartName="/ppt/notesSlides/notesSlide9.xml" ContentType="application/vnd.openxmlformats-officedocument.presentationml.notesSlide+xml"/>
  <Override PartName="/ppt/charts/chart7.xml" ContentType="application/vnd.openxmlformats-officedocument.drawingml.chart+xml"/>
  <Override PartName="/ppt/notesSlides/notesSlide10.xml" ContentType="application/vnd.openxmlformats-officedocument.presentationml.notesSlide+xml"/>
  <Override PartName="/ppt/charts/chart8.xml" ContentType="application/vnd.openxmlformats-officedocument.drawingml.chart+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16"/>
  </p:notesMasterIdLst>
  <p:handoutMasterIdLst>
    <p:handoutMasterId r:id="rId17"/>
  </p:handoutMasterIdLst>
  <p:sldIdLst>
    <p:sldId id="263" r:id="rId2"/>
    <p:sldId id="337" r:id="rId3"/>
    <p:sldId id="305" r:id="rId4"/>
    <p:sldId id="304" r:id="rId5"/>
    <p:sldId id="306" r:id="rId6"/>
    <p:sldId id="332" r:id="rId7"/>
    <p:sldId id="335" r:id="rId8"/>
    <p:sldId id="336" r:id="rId9"/>
    <p:sldId id="333" r:id="rId10"/>
    <p:sldId id="334" r:id="rId11"/>
    <p:sldId id="303" r:id="rId12"/>
    <p:sldId id="328" r:id="rId13"/>
    <p:sldId id="338" r:id="rId14"/>
    <p:sldId id="339" r:id="rId15"/>
  </p:sldIdLst>
  <p:sldSz cx="9144000" cy="6858000" type="screen4x3"/>
  <p:notesSz cx="7053263" cy="9356725"/>
  <p:custDataLst>
    <p:tags r:id="rId18"/>
  </p:custDataLst>
  <p:defaultTextStyle>
    <a:defPPr>
      <a:defRPr lang="en-US"/>
    </a:defPPr>
    <a:lvl1pPr algn="l" rtl="0" eaLnBrk="0" fontAlgn="base" hangingPunct="0">
      <a:spcBef>
        <a:spcPct val="0"/>
      </a:spcBef>
      <a:spcAft>
        <a:spcPct val="0"/>
      </a:spcAft>
      <a:defRPr sz="2400" kern="1200">
        <a:solidFill>
          <a:schemeClr val="tx1"/>
        </a:solidFill>
        <a:latin typeface="Times"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itchFamily="18" charset="0"/>
        <a:ea typeface="+mn-ea"/>
        <a:cs typeface="+mn-cs"/>
      </a:defRPr>
    </a:lvl5pPr>
    <a:lvl6pPr marL="2286000" algn="l" defTabSz="914400" rtl="0" eaLnBrk="1" latinLnBrk="0" hangingPunct="1">
      <a:defRPr sz="2400" kern="1200">
        <a:solidFill>
          <a:schemeClr val="tx1"/>
        </a:solidFill>
        <a:latin typeface="Times" pitchFamily="18" charset="0"/>
        <a:ea typeface="+mn-ea"/>
        <a:cs typeface="+mn-cs"/>
      </a:defRPr>
    </a:lvl6pPr>
    <a:lvl7pPr marL="2743200" algn="l" defTabSz="914400" rtl="0" eaLnBrk="1" latinLnBrk="0" hangingPunct="1">
      <a:defRPr sz="2400" kern="1200">
        <a:solidFill>
          <a:schemeClr val="tx1"/>
        </a:solidFill>
        <a:latin typeface="Times" pitchFamily="18" charset="0"/>
        <a:ea typeface="+mn-ea"/>
        <a:cs typeface="+mn-cs"/>
      </a:defRPr>
    </a:lvl7pPr>
    <a:lvl8pPr marL="3200400" algn="l" defTabSz="914400" rtl="0" eaLnBrk="1" latinLnBrk="0" hangingPunct="1">
      <a:defRPr sz="2400" kern="1200">
        <a:solidFill>
          <a:schemeClr val="tx1"/>
        </a:solidFill>
        <a:latin typeface="Times" pitchFamily="18" charset="0"/>
        <a:ea typeface="+mn-ea"/>
        <a:cs typeface="+mn-cs"/>
      </a:defRPr>
    </a:lvl8pPr>
    <a:lvl9pPr marL="3657600" algn="l" defTabSz="914400" rtl="0" eaLnBrk="1" latinLnBrk="0" hangingPunct="1">
      <a:defRPr sz="2400" kern="1200">
        <a:solidFill>
          <a:schemeClr val="tx1"/>
        </a:solidFill>
        <a:latin typeface="Times"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95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78674" autoAdjust="0"/>
  </p:normalViewPr>
  <p:slideViewPr>
    <p:cSldViewPr>
      <p:cViewPr varScale="1">
        <p:scale>
          <a:sx n="81" d="100"/>
          <a:sy n="81" d="100"/>
        </p:scale>
        <p:origin x="-75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60"/>
      <c:rAngAx val="0"/>
      <c:perspective val="0"/>
    </c:view3D>
    <c:floor>
      <c:thickness val="0"/>
    </c:floor>
    <c:sideWall>
      <c:thickness val="0"/>
    </c:sideWall>
    <c:backWall>
      <c:thickness val="0"/>
    </c:backWall>
    <c:plotArea>
      <c:layout>
        <c:manualLayout>
          <c:layoutTarget val="inner"/>
          <c:xMode val="edge"/>
          <c:yMode val="edge"/>
          <c:x val="4.1065482796892344E-2"/>
          <c:y val="0.18785578747628123"/>
          <c:w val="0.87236403995560452"/>
          <c:h val="0.59013282732447814"/>
        </c:manualLayout>
      </c:layout>
      <c:pie3DChart>
        <c:varyColors val="1"/>
        <c:ser>
          <c:idx val="1"/>
          <c:order val="0"/>
          <c:tx>
            <c:strRef>
              <c:f>Sheet1!$A$2</c:f>
              <c:strCache>
                <c:ptCount val="1"/>
                <c:pt idx="0">
                  <c:v>Budget</c:v>
                </c:pt>
              </c:strCache>
            </c:strRef>
          </c:tx>
          <c:spPr>
            <a:solidFill>
              <a:schemeClr val="accent2"/>
            </a:solidFill>
            <a:ln w="12581">
              <a:solidFill>
                <a:schemeClr val="tx1"/>
              </a:solidFill>
              <a:prstDash val="solid"/>
            </a:ln>
          </c:spPr>
          <c:explosion val="55"/>
          <c:dPt>
            <c:idx val="0"/>
            <c:bubble3D val="0"/>
            <c:spPr>
              <a:gradFill rotWithShape="0">
                <a:gsLst>
                  <a:gs pos="0">
                    <a:srgbClr val="FF9900"/>
                  </a:gs>
                  <a:gs pos="100000">
                    <a:srgbClr val="CBCBCB"/>
                  </a:gs>
                </a:gsLst>
                <a:lin ang="5400000" scaled="1"/>
              </a:gradFill>
              <a:ln w="12581">
                <a:solidFill>
                  <a:schemeClr val="tx1"/>
                </a:solidFill>
                <a:prstDash val="solid"/>
              </a:ln>
            </c:spPr>
          </c:dPt>
          <c:dPt>
            <c:idx val="2"/>
            <c:bubble3D val="0"/>
            <c:spPr>
              <a:solidFill>
                <a:schemeClr val="hlink"/>
              </a:solidFill>
              <a:ln w="12581">
                <a:solidFill>
                  <a:schemeClr val="tx1"/>
                </a:solidFill>
                <a:prstDash val="solid"/>
              </a:ln>
            </c:spPr>
          </c:dPt>
          <c:dPt>
            <c:idx val="3"/>
            <c:bubble3D val="0"/>
            <c:spPr>
              <a:solidFill>
                <a:schemeClr val="folHlink"/>
              </a:solidFill>
              <a:ln w="12581">
                <a:solidFill>
                  <a:schemeClr val="tx1"/>
                </a:solidFill>
                <a:prstDash val="solid"/>
              </a:ln>
            </c:spPr>
          </c:dPt>
          <c:dLbls>
            <c:dLbl>
              <c:idx val="0"/>
              <c:layout>
                <c:manualLayout>
                  <c:x val="-7.3374329398412125E-2"/>
                  <c:y val="-9.4006081720603346E-2"/>
                </c:manualLayout>
              </c:layout>
              <c:tx>
                <c:rich>
                  <a:bodyPr/>
                  <a:lstStyle/>
                  <a:p>
                    <a:pPr>
                      <a:defRPr sz="2105" b="1" i="0" u="none" strike="noStrike" baseline="0">
                        <a:solidFill>
                          <a:schemeClr val="tx1"/>
                        </a:solidFill>
                        <a:latin typeface="Arial"/>
                        <a:ea typeface="Arial"/>
                        <a:cs typeface="Arial"/>
                      </a:defRPr>
                    </a:pPr>
                    <a:r>
                      <a:rPr lang="en-US" sz="2000" dirty="0">
                        <a:latin typeface="+mn-lt"/>
                      </a:rPr>
                      <a:t>Main Campus </a:t>
                    </a:r>
                    <a:r>
                      <a:rPr lang="en-US" sz="2000" dirty="0" smtClean="0">
                        <a:latin typeface="+mn-lt"/>
                      </a:rPr>
                      <a:t>$818M</a:t>
                    </a:r>
                  </a:p>
                  <a:p>
                    <a:pPr>
                      <a:defRPr sz="2105" b="1" i="0" u="none" strike="noStrike" baseline="0">
                        <a:solidFill>
                          <a:schemeClr val="tx1"/>
                        </a:solidFill>
                        <a:latin typeface="Arial"/>
                        <a:ea typeface="Arial"/>
                        <a:cs typeface="Arial"/>
                      </a:defRPr>
                    </a:pPr>
                    <a:r>
                      <a:rPr lang="en-US" sz="2000" dirty="0" smtClean="0">
                        <a:latin typeface="+mn-lt"/>
                      </a:rPr>
                      <a:t>80.4%</a:t>
                    </a:r>
                    <a:endParaRPr lang="en-US" sz="2000" dirty="0">
                      <a:latin typeface="+mn-lt"/>
                    </a:endParaRPr>
                  </a:p>
                </c:rich>
              </c:tx>
              <c:spPr>
                <a:noFill/>
                <a:ln w="25162">
                  <a:noFill/>
                </a:ln>
              </c:spPr>
              <c:dLblPos val="bestFit"/>
              <c:showLegendKey val="0"/>
              <c:showVal val="0"/>
              <c:showCatName val="0"/>
              <c:showSerName val="0"/>
              <c:showPercent val="0"/>
              <c:showBubbleSize val="0"/>
            </c:dLbl>
            <c:dLbl>
              <c:idx val="1"/>
              <c:layout/>
              <c:tx>
                <c:rich>
                  <a:bodyPr/>
                  <a:lstStyle/>
                  <a:p>
                    <a:pPr>
                      <a:defRPr sz="2105" b="1" i="0" u="none" strike="noStrike" baseline="0">
                        <a:solidFill>
                          <a:schemeClr val="tx1"/>
                        </a:solidFill>
                        <a:latin typeface="Arial"/>
                        <a:ea typeface="Arial"/>
                        <a:cs typeface="Arial"/>
                      </a:defRPr>
                    </a:pPr>
                    <a:r>
                      <a:rPr lang="en-US" sz="2000" dirty="0">
                        <a:latin typeface="+mn-lt"/>
                      </a:rPr>
                      <a:t>AUM
 </a:t>
                    </a:r>
                    <a:r>
                      <a:rPr lang="en-US" sz="2000" dirty="0" smtClean="0">
                        <a:latin typeface="+mn-lt"/>
                      </a:rPr>
                      <a:t>$86M</a:t>
                    </a:r>
                  </a:p>
                  <a:p>
                    <a:pPr>
                      <a:defRPr sz="2105" b="1" i="0" u="none" strike="noStrike" baseline="0">
                        <a:solidFill>
                          <a:schemeClr val="tx1"/>
                        </a:solidFill>
                        <a:latin typeface="Arial"/>
                        <a:ea typeface="Arial"/>
                        <a:cs typeface="Arial"/>
                      </a:defRPr>
                    </a:pPr>
                    <a:r>
                      <a:rPr lang="en-US" sz="2000" dirty="0" smtClean="0">
                        <a:latin typeface="+mn-lt"/>
                      </a:rPr>
                      <a:t>8.5%</a:t>
                    </a:r>
                    <a:endParaRPr lang="en-US" sz="2000" dirty="0">
                      <a:latin typeface="+mn-lt"/>
                    </a:endParaRPr>
                  </a:p>
                </c:rich>
              </c:tx>
              <c:spPr>
                <a:noFill/>
                <a:ln w="25162">
                  <a:noFill/>
                </a:ln>
              </c:spPr>
              <c:showLegendKey val="0"/>
              <c:showVal val="0"/>
              <c:showCatName val="0"/>
              <c:showSerName val="0"/>
              <c:showPercent val="0"/>
              <c:showBubbleSize val="0"/>
            </c:dLbl>
            <c:dLbl>
              <c:idx val="2"/>
              <c:layout/>
              <c:tx>
                <c:rich>
                  <a:bodyPr/>
                  <a:lstStyle/>
                  <a:p>
                    <a:pPr>
                      <a:defRPr sz="2105" b="1" i="0" u="none" strike="noStrike" baseline="0">
                        <a:solidFill>
                          <a:schemeClr val="tx1"/>
                        </a:solidFill>
                        <a:latin typeface="Arial"/>
                        <a:ea typeface="Arial"/>
                        <a:cs typeface="Arial"/>
                      </a:defRPr>
                    </a:pPr>
                    <a:r>
                      <a:rPr lang="en-US" sz="2000" dirty="0">
                        <a:latin typeface="+mj-lt"/>
                      </a:rPr>
                      <a:t>AAES
 </a:t>
                    </a:r>
                    <a:r>
                      <a:rPr lang="en-US" sz="2000" dirty="0" smtClean="0">
                        <a:latin typeface="+mj-lt"/>
                      </a:rPr>
                      <a:t>$63M</a:t>
                    </a:r>
                  </a:p>
                  <a:p>
                    <a:pPr>
                      <a:defRPr sz="2105" b="1" i="0" u="none" strike="noStrike" baseline="0">
                        <a:solidFill>
                          <a:schemeClr val="tx1"/>
                        </a:solidFill>
                        <a:latin typeface="Arial"/>
                        <a:ea typeface="Arial"/>
                        <a:cs typeface="Arial"/>
                      </a:defRPr>
                    </a:pPr>
                    <a:r>
                      <a:rPr lang="en-US" sz="2000" dirty="0" smtClean="0">
                        <a:latin typeface="+mj-lt"/>
                      </a:rPr>
                      <a:t>6.2%</a:t>
                    </a:r>
                    <a:endParaRPr lang="en-US" sz="2000" dirty="0">
                      <a:latin typeface="+mj-lt"/>
                    </a:endParaRPr>
                  </a:p>
                </c:rich>
              </c:tx>
              <c:spPr>
                <a:noFill/>
                <a:ln w="25162">
                  <a:noFill/>
                </a:ln>
              </c:spPr>
              <c:showLegendKey val="0"/>
              <c:showVal val="0"/>
              <c:showCatName val="0"/>
              <c:showSerName val="0"/>
              <c:showPercent val="0"/>
              <c:showBubbleSize val="0"/>
            </c:dLbl>
            <c:dLbl>
              <c:idx val="3"/>
              <c:layout>
                <c:manualLayout>
                  <c:x val="4.1065482796892344E-2"/>
                  <c:y val="-0.25053451840918978"/>
                </c:manualLayout>
              </c:layout>
              <c:tx>
                <c:rich>
                  <a:bodyPr/>
                  <a:lstStyle/>
                  <a:p>
                    <a:pPr>
                      <a:defRPr sz="2105" b="1" i="0" u="none" strike="noStrike" baseline="0">
                        <a:solidFill>
                          <a:schemeClr val="tx1"/>
                        </a:solidFill>
                        <a:latin typeface="Arial"/>
                        <a:ea typeface="Arial"/>
                        <a:cs typeface="Arial"/>
                      </a:defRPr>
                    </a:pPr>
                    <a:r>
                      <a:rPr lang="en-US" sz="2000" dirty="0">
                        <a:latin typeface="+mj-lt"/>
                      </a:rPr>
                      <a:t>ACES
 $</a:t>
                    </a:r>
                    <a:r>
                      <a:rPr lang="en-US" sz="2000" dirty="0" smtClean="0">
                        <a:latin typeface="+mj-lt"/>
                      </a:rPr>
                      <a:t>50M</a:t>
                    </a:r>
                  </a:p>
                  <a:p>
                    <a:pPr>
                      <a:defRPr sz="2105" b="1" i="0" u="none" strike="noStrike" baseline="0">
                        <a:solidFill>
                          <a:schemeClr val="tx1"/>
                        </a:solidFill>
                        <a:latin typeface="Arial"/>
                        <a:ea typeface="Arial"/>
                        <a:cs typeface="Arial"/>
                      </a:defRPr>
                    </a:pPr>
                    <a:r>
                      <a:rPr lang="en-US" sz="2000" dirty="0" smtClean="0">
                        <a:latin typeface="+mj-lt"/>
                      </a:rPr>
                      <a:t>4.9%</a:t>
                    </a:r>
                    <a:endParaRPr lang="en-US" sz="2000" dirty="0">
                      <a:latin typeface="+mj-lt"/>
                    </a:endParaRPr>
                  </a:p>
                </c:rich>
              </c:tx>
              <c:spPr>
                <a:noFill/>
                <a:ln w="25162">
                  <a:noFill/>
                </a:ln>
              </c:spPr>
              <c:dLblPos val="bestFit"/>
              <c:showLegendKey val="0"/>
              <c:showVal val="0"/>
              <c:showCatName val="0"/>
              <c:showSerName val="0"/>
              <c:showPercent val="0"/>
              <c:showBubbleSize val="0"/>
            </c:dLbl>
            <c:spPr>
              <a:noFill/>
              <a:ln w="25162">
                <a:noFill/>
              </a:ln>
            </c:spPr>
            <c:txPr>
              <a:bodyPr/>
              <a:lstStyle/>
              <a:p>
                <a:pPr>
                  <a:defRPr sz="2749" b="1" i="0" u="none" strike="noStrike" baseline="0">
                    <a:solidFill>
                      <a:schemeClr val="tx1"/>
                    </a:solidFill>
                    <a:latin typeface="Arial"/>
                    <a:ea typeface="Arial"/>
                    <a:cs typeface="Arial"/>
                  </a:defRPr>
                </a:pPr>
                <a:endParaRPr lang="en-US"/>
              </a:p>
            </c:txPr>
            <c:showLegendKey val="0"/>
            <c:showVal val="1"/>
            <c:showCatName val="1"/>
            <c:showSerName val="0"/>
            <c:showPercent val="0"/>
            <c:showBubbleSize val="0"/>
            <c:showLeaderLines val="0"/>
          </c:dLbls>
          <c:cat>
            <c:strRef>
              <c:f>Sheet1!$B$1:$E$1</c:f>
              <c:strCache>
                <c:ptCount val="4"/>
                <c:pt idx="0">
                  <c:v>Main Campus</c:v>
                </c:pt>
                <c:pt idx="1">
                  <c:v>AUM</c:v>
                </c:pt>
                <c:pt idx="2">
                  <c:v>AAES</c:v>
                </c:pt>
                <c:pt idx="3">
                  <c:v>ACES</c:v>
                </c:pt>
              </c:strCache>
            </c:strRef>
          </c:cat>
          <c:val>
            <c:numRef>
              <c:f>Sheet1!$B$2:$E$2</c:f>
              <c:numCache>
                <c:formatCode>"$"#,##0.0</c:formatCode>
                <c:ptCount val="4"/>
                <c:pt idx="0">
                  <c:v>818</c:v>
                </c:pt>
                <c:pt idx="1">
                  <c:v>86</c:v>
                </c:pt>
                <c:pt idx="2">
                  <c:v>63</c:v>
                </c:pt>
                <c:pt idx="3">
                  <c:v>50</c:v>
                </c:pt>
              </c:numCache>
            </c:numRef>
          </c:val>
        </c:ser>
        <c:ser>
          <c:idx val="2"/>
          <c:order val="1"/>
          <c:tx>
            <c:strRef>
              <c:f>Sheet1!$A$3</c:f>
              <c:strCache>
                <c:ptCount val="1"/>
                <c:pt idx="0">
                  <c:v> </c:v>
                </c:pt>
              </c:strCache>
            </c:strRef>
          </c:tx>
          <c:spPr>
            <a:solidFill>
              <a:schemeClr val="hlink"/>
            </a:solidFill>
            <a:ln w="12581">
              <a:solidFill>
                <a:schemeClr val="tx1"/>
              </a:solidFill>
              <a:prstDash val="solid"/>
            </a:ln>
          </c:spPr>
          <c:explosion val="55"/>
          <c:dPt>
            <c:idx val="0"/>
            <c:bubble3D val="0"/>
            <c:spPr>
              <a:solidFill>
                <a:schemeClr val="accent1"/>
              </a:solidFill>
              <a:ln w="12581">
                <a:solidFill>
                  <a:schemeClr val="tx1"/>
                </a:solidFill>
                <a:prstDash val="solid"/>
              </a:ln>
            </c:spPr>
          </c:dPt>
          <c:dPt>
            <c:idx val="1"/>
            <c:bubble3D val="0"/>
            <c:spPr>
              <a:solidFill>
                <a:schemeClr val="accent2"/>
              </a:solidFill>
              <a:ln w="12581">
                <a:solidFill>
                  <a:schemeClr val="tx1"/>
                </a:solidFill>
                <a:prstDash val="solid"/>
              </a:ln>
            </c:spPr>
          </c:dPt>
          <c:dPt>
            <c:idx val="3"/>
            <c:bubble3D val="0"/>
            <c:spPr>
              <a:solidFill>
                <a:schemeClr val="folHlink"/>
              </a:solidFill>
              <a:ln w="12581">
                <a:solidFill>
                  <a:schemeClr val="tx1"/>
                </a:solidFill>
                <a:prstDash val="solid"/>
              </a:ln>
            </c:spPr>
          </c:dPt>
          <c:dLbls>
            <c:spPr>
              <a:noFill/>
              <a:ln w="25162">
                <a:noFill/>
              </a:ln>
            </c:spPr>
            <c:txPr>
              <a:bodyPr/>
              <a:lstStyle/>
              <a:p>
                <a:pPr>
                  <a:defRPr sz="1189" b="1" i="0" u="none" strike="noStrike" baseline="0">
                    <a:solidFill>
                      <a:schemeClr val="tx1"/>
                    </a:solidFill>
                    <a:latin typeface="Arial"/>
                    <a:ea typeface="Arial"/>
                    <a:cs typeface="Arial"/>
                  </a:defRPr>
                </a:pPr>
                <a:endParaRPr lang="en-US"/>
              </a:p>
            </c:txPr>
            <c:showLegendKey val="0"/>
            <c:showVal val="1"/>
            <c:showCatName val="1"/>
            <c:showSerName val="0"/>
            <c:showPercent val="0"/>
            <c:showBubbleSize val="0"/>
            <c:showLeaderLines val="0"/>
          </c:dLbls>
          <c:cat>
            <c:strRef>
              <c:f>Sheet1!$B$1:$E$1</c:f>
              <c:strCache>
                <c:ptCount val="4"/>
                <c:pt idx="0">
                  <c:v>Main Campus</c:v>
                </c:pt>
                <c:pt idx="1">
                  <c:v>AUM</c:v>
                </c:pt>
                <c:pt idx="2">
                  <c:v>AAES</c:v>
                </c:pt>
                <c:pt idx="3">
                  <c:v>ACES</c:v>
                </c:pt>
              </c:strCache>
            </c:strRef>
          </c:cat>
          <c:val>
            <c:numRef>
              <c:f>Sheet1!$B$3:$E$3</c:f>
              <c:numCache>
                <c:formatCode>General</c:formatCode>
                <c:ptCount val="4"/>
                <c:pt idx="0">
                  <c:v>0</c:v>
                </c:pt>
                <c:pt idx="1">
                  <c:v>0</c:v>
                </c:pt>
                <c:pt idx="2">
                  <c:v>0</c:v>
                </c:pt>
                <c:pt idx="3">
                  <c:v>0</c:v>
                </c:pt>
              </c:numCache>
            </c:numRef>
          </c:val>
        </c:ser>
        <c:dLbls>
          <c:showLegendKey val="0"/>
          <c:showVal val="1"/>
          <c:showCatName val="1"/>
          <c:showSerName val="0"/>
          <c:showPercent val="0"/>
          <c:showBubbleSize val="0"/>
          <c:showLeaderLines val="0"/>
        </c:dLbls>
      </c:pie3DChart>
      <c:spPr>
        <a:noFill/>
        <a:ln w="25162">
          <a:noFill/>
        </a:ln>
      </c:spPr>
    </c:plotArea>
    <c:plotVisOnly val="1"/>
    <c:dispBlanksAs val="zero"/>
    <c:showDLblsOverMax val="0"/>
  </c:chart>
  <c:spPr>
    <a:noFill/>
    <a:ln>
      <a:noFill/>
    </a:ln>
  </c:spPr>
  <c:txPr>
    <a:bodyPr/>
    <a:lstStyle/>
    <a:p>
      <a:pPr>
        <a:defRPr sz="941" b="1" i="0" u="none" strike="noStrike" baseline="0">
          <a:solidFill>
            <a:schemeClr val="tx1"/>
          </a:solidFill>
          <a:latin typeface="Arial"/>
          <a:ea typeface="Arial"/>
          <a:cs typeface="Aria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190"/>
      <c:rAngAx val="0"/>
      <c:perspective val="0"/>
    </c:view3D>
    <c:floor>
      <c:thickness val="0"/>
    </c:floor>
    <c:sideWall>
      <c:thickness val="0"/>
    </c:sideWall>
    <c:backWall>
      <c:thickness val="0"/>
    </c:backWall>
    <c:plotArea>
      <c:layout>
        <c:manualLayout>
          <c:layoutTarget val="inner"/>
          <c:xMode val="edge"/>
          <c:yMode val="edge"/>
          <c:x val="1.109877913429526E-3"/>
          <c:y val="2.2222222222222251E-2"/>
          <c:w val="0.95449500554939093"/>
          <c:h val="0.69090909090909225"/>
        </c:manualLayout>
      </c:layout>
      <c:pie3DChart>
        <c:varyColors val="1"/>
        <c:ser>
          <c:idx val="0"/>
          <c:order val="0"/>
          <c:tx>
            <c:strRef>
              <c:f>Sheet1!$A$2</c:f>
              <c:strCache>
                <c:ptCount val="1"/>
                <c:pt idx="0">
                  <c:v>East</c:v>
                </c:pt>
              </c:strCache>
            </c:strRef>
          </c:tx>
          <c:spPr>
            <a:solidFill>
              <a:schemeClr val="accent1"/>
            </a:solidFill>
            <a:ln w="11845">
              <a:solidFill>
                <a:schemeClr val="tx1"/>
              </a:solidFill>
              <a:prstDash val="solid"/>
            </a:ln>
          </c:spPr>
          <c:explosion val="17"/>
          <c:dPt>
            <c:idx val="0"/>
            <c:bubble3D val="0"/>
            <c:spPr>
              <a:gradFill rotWithShape="0">
                <a:gsLst>
                  <a:gs pos="0">
                    <a:srgbClr val="ED4722"/>
                  </a:gs>
                  <a:gs pos="100000">
                    <a:srgbClr val="FF9900"/>
                  </a:gs>
                </a:gsLst>
                <a:lin ang="5400000" scaled="1"/>
              </a:gradFill>
              <a:ln w="11845">
                <a:solidFill>
                  <a:schemeClr val="tx1"/>
                </a:solidFill>
                <a:prstDash val="solid"/>
              </a:ln>
            </c:spPr>
          </c:dPt>
          <c:dPt>
            <c:idx val="1"/>
            <c:bubble3D val="0"/>
            <c:spPr>
              <a:gradFill rotWithShape="0">
                <a:gsLst>
                  <a:gs pos="0">
                    <a:srgbClr val="008000"/>
                  </a:gs>
                  <a:gs pos="100000">
                    <a:srgbClr val="00FF00"/>
                  </a:gs>
                </a:gsLst>
                <a:lin ang="5400000" scaled="1"/>
              </a:gradFill>
              <a:ln w="11845">
                <a:solidFill>
                  <a:schemeClr val="tx1"/>
                </a:solidFill>
                <a:prstDash val="solid"/>
              </a:ln>
            </c:spPr>
          </c:dPt>
          <c:dPt>
            <c:idx val="2"/>
            <c:bubble3D val="0"/>
            <c:spPr>
              <a:gradFill rotWithShape="0">
                <a:gsLst>
                  <a:gs pos="0">
                    <a:srgbClr val="3366FF"/>
                  </a:gs>
                  <a:gs pos="100000">
                    <a:srgbClr val="808080"/>
                  </a:gs>
                </a:gsLst>
                <a:lin ang="5400000" scaled="1"/>
              </a:gradFill>
              <a:ln w="11845">
                <a:solidFill>
                  <a:schemeClr val="tx1"/>
                </a:solidFill>
                <a:prstDash val="solid"/>
              </a:ln>
            </c:spPr>
          </c:dPt>
          <c:dLbls>
            <c:dLbl>
              <c:idx val="0"/>
              <c:layout>
                <c:manualLayout>
                  <c:x val="3.4234586808509444E-2"/>
                  <c:y val="0.54900962509301121"/>
                </c:manualLayout>
              </c:layout>
              <c:tx>
                <c:rich>
                  <a:bodyPr/>
                  <a:lstStyle/>
                  <a:p>
                    <a:pPr>
                      <a:defRPr sz="1679" b="1" i="0" u="none" strike="noStrike" baseline="0">
                        <a:solidFill>
                          <a:schemeClr val="tx1"/>
                        </a:solidFill>
                        <a:latin typeface="Arial"/>
                        <a:ea typeface="Arial"/>
                        <a:cs typeface="Arial"/>
                      </a:defRPr>
                    </a:pPr>
                    <a:r>
                      <a:rPr lang="en-US" sz="1800" dirty="0">
                        <a:latin typeface="+mj-lt"/>
                      </a:rPr>
                      <a:t>Unrestricted </a:t>
                    </a:r>
                    <a:r>
                      <a:rPr lang="en-US" sz="1800" dirty="0" smtClean="0">
                        <a:latin typeface="+mj-lt"/>
                      </a:rPr>
                      <a:t>$713M</a:t>
                    </a:r>
                    <a:r>
                      <a:rPr lang="en-US" sz="1800" dirty="0">
                        <a:latin typeface="+mj-lt"/>
                      </a:rPr>
                      <a:t>
 </a:t>
                    </a:r>
                    <a:r>
                      <a:rPr lang="en-US" sz="1800" dirty="0" smtClean="0">
                        <a:latin typeface="+mj-lt"/>
                      </a:rPr>
                      <a:t>70.1%</a:t>
                    </a:r>
                    <a:endParaRPr lang="en-US" sz="1800" dirty="0">
                      <a:latin typeface="+mj-lt"/>
                    </a:endParaRPr>
                  </a:p>
                </c:rich>
              </c:tx>
              <c:spPr>
                <a:noFill/>
                <a:ln w="23690">
                  <a:noFill/>
                </a:ln>
              </c:spPr>
              <c:dLblPos val="bestFit"/>
              <c:showLegendKey val="0"/>
              <c:showVal val="0"/>
              <c:showCatName val="0"/>
              <c:showSerName val="0"/>
              <c:showPercent val="0"/>
              <c:showBubbleSize val="0"/>
            </c:dLbl>
            <c:dLbl>
              <c:idx val="1"/>
              <c:layout>
                <c:manualLayout>
                  <c:x val="-7.5252375928110881E-3"/>
                  <c:y val="0.10458859550593841"/>
                </c:manualLayout>
              </c:layout>
              <c:tx>
                <c:rich>
                  <a:bodyPr/>
                  <a:lstStyle/>
                  <a:p>
                    <a:pPr>
                      <a:defRPr sz="1679" b="1" i="0" u="none" strike="noStrike" baseline="0">
                        <a:solidFill>
                          <a:schemeClr val="tx1"/>
                        </a:solidFill>
                        <a:latin typeface="Arial"/>
                        <a:ea typeface="Arial"/>
                        <a:cs typeface="Arial"/>
                      </a:defRPr>
                    </a:pPr>
                    <a:r>
                      <a:rPr lang="en-US" sz="1800" dirty="0">
                        <a:latin typeface="+mj-lt"/>
                      </a:rPr>
                      <a:t>Restricted
$ </a:t>
                    </a:r>
                    <a:r>
                      <a:rPr lang="en-US" sz="1800" dirty="0" smtClean="0">
                        <a:latin typeface="+mj-lt"/>
                      </a:rPr>
                      <a:t>180M</a:t>
                    </a:r>
                    <a:r>
                      <a:rPr lang="en-US" sz="1800" dirty="0">
                        <a:latin typeface="+mj-lt"/>
                      </a:rPr>
                      <a:t>
 </a:t>
                    </a:r>
                    <a:r>
                      <a:rPr lang="en-US" sz="1800" dirty="0" smtClean="0">
                        <a:latin typeface="+mj-lt"/>
                      </a:rPr>
                      <a:t>17.7%</a:t>
                    </a:r>
                    <a:endParaRPr lang="en-US" sz="1800" dirty="0">
                      <a:latin typeface="+mj-lt"/>
                    </a:endParaRPr>
                  </a:p>
                </c:rich>
              </c:tx>
              <c:spPr>
                <a:noFill/>
                <a:ln w="23690">
                  <a:noFill/>
                </a:ln>
              </c:spPr>
              <c:dLblPos val="bestFit"/>
              <c:showLegendKey val="0"/>
              <c:showVal val="0"/>
              <c:showCatName val="0"/>
              <c:showSerName val="0"/>
              <c:showPercent val="0"/>
              <c:showBubbleSize val="0"/>
            </c:dLbl>
            <c:dLbl>
              <c:idx val="2"/>
              <c:layout>
                <c:manualLayout>
                  <c:x val="-7.0105425128260263E-2"/>
                  <c:y val="2.5867367592809143E-3"/>
                </c:manualLayout>
              </c:layout>
              <c:tx>
                <c:rich>
                  <a:bodyPr/>
                  <a:lstStyle/>
                  <a:p>
                    <a:pPr>
                      <a:defRPr sz="1679" b="1" i="0" u="none" strike="noStrike" baseline="0">
                        <a:solidFill>
                          <a:schemeClr val="tx1"/>
                        </a:solidFill>
                        <a:latin typeface="Arial"/>
                        <a:ea typeface="Arial"/>
                        <a:cs typeface="Arial"/>
                      </a:defRPr>
                    </a:pPr>
                    <a:r>
                      <a:rPr lang="en-US" sz="1800" dirty="0">
                        <a:latin typeface="+mj-lt"/>
                      </a:rPr>
                      <a:t>Auxiliary
$</a:t>
                    </a:r>
                    <a:r>
                      <a:rPr lang="en-US" sz="1800" dirty="0" smtClean="0">
                        <a:latin typeface="+mj-lt"/>
                      </a:rPr>
                      <a:t>124M</a:t>
                    </a:r>
                    <a:r>
                      <a:rPr lang="en-US" sz="1800" dirty="0">
                        <a:latin typeface="+mj-lt"/>
                      </a:rPr>
                      <a:t>
 </a:t>
                    </a:r>
                    <a:r>
                      <a:rPr lang="en-US" sz="1800" dirty="0" smtClean="0">
                        <a:latin typeface="+mj-lt"/>
                      </a:rPr>
                      <a:t>12.2%</a:t>
                    </a:r>
                    <a:endParaRPr lang="en-US" sz="1800" dirty="0">
                      <a:latin typeface="+mj-lt"/>
                    </a:endParaRPr>
                  </a:p>
                </c:rich>
              </c:tx>
              <c:spPr>
                <a:noFill/>
                <a:ln w="23690">
                  <a:noFill/>
                </a:ln>
              </c:spPr>
              <c:dLblPos val="bestFit"/>
              <c:showLegendKey val="0"/>
              <c:showVal val="0"/>
              <c:showCatName val="0"/>
              <c:showSerName val="0"/>
              <c:showPercent val="0"/>
              <c:showBubbleSize val="0"/>
            </c:dLbl>
            <c:numFmt formatCode="0%" sourceLinked="0"/>
            <c:spPr>
              <a:noFill/>
              <a:ln w="23690">
                <a:noFill/>
              </a:ln>
            </c:spPr>
            <c:txPr>
              <a:bodyPr/>
              <a:lstStyle/>
              <a:p>
                <a:pPr>
                  <a:defRPr sz="1679" b="1" i="0" u="none" strike="noStrike" baseline="0">
                    <a:solidFill>
                      <a:schemeClr val="tx1"/>
                    </a:solidFill>
                    <a:latin typeface="Arial"/>
                    <a:ea typeface="Arial"/>
                    <a:cs typeface="Arial"/>
                  </a:defRPr>
                </a:pPr>
                <a:endParaRPr lang="en-US"/>
              </a:p>
            </c:txPr>
            <c:showLegendKey val="0"/>
            <c:showVal val="1"/>
            <c:showCatName val="1"/>
            <c:showSerName val="0"/>
            <c:showPercent val="1"/>
            <c:showBubbleSize val="0"/>
            <c:showLeaderLines val="0"/>
          </c:dLbls>
          <c:cat>
            <c:strRef>
              <c:f>Sheet1!$B$1:$D$1</c:f>
              <c:strCache>
                <c:ptCount val="3"/>
                <c:pt idx="0">
                  <c:v>Unrestricted</c:v>
                </c:pt>
                <c:pt idx="1">
                  <c:v>Restricted</c:v>
                </c:pt>
                <c:pt idx="2">
                  <c:v>Auxiliary</c:v>
                </c:pt>
              </c:strCache>
            </c:strRef>
          </c:cat>
          <c:val>
            <c:numRef>
              <c:f>Sheet1!$B$2:$D$2</c:f>
              <c:numCache>
                <c:formatCode>General</c:formatCode>
                <c:ptCount val="3"/>
                <c:pt idx="0">
                  <c:v>713</c:v>
                </c:pt>
                <c:pt idx="1">
                  <c:v>180</c:v>
                </c:pt>
                <c:pt idx="2">
                  <c:v>124</c:v>
                </c:pt>
              </c:numCache>
            </c:numRef>
          </c:val>
        </c:ser>
        <c:ser>
          <c:idx val="1"/>
          <c:order val="1"/>
          <c:tx>
            <c:strRef>
              <c:f>Sheet1!$A$3</c:f>
              <c:strCache>
                <c:ptCount val="1"/>
              </c:strCache>
            </c:strRef>
          </c:tx>
          <c:spPr>
            <a:solidFill>
              <a:schemeClr val="accent2"/>
            </a:solidFill>
            <a:ln w="11845">
              <a:solidFill>
                <a:schemeClr val="tx1"/>
              </a:solidFill>
              <a:prstDash val="solid"/>
            </a:ln>
          </c:spPr>
          <c:explosion val="17"/>
          <c:dPt>
            <c:idx val="0"/>
            <c:bubble3D val="0"/>
            <c:spPr>
              <a:solidFill>
                <a:schemeClr val="accent1"/>
              </a:solidFill>
              <a:ln w="11845">
                <a:solidFill>
                  <a:schemeClr val="tx1"/>
                </a:solidFill>
                <a:prstDash val="solid"/>
              </a:ln>
            </c:spPr>
          </c:dPt>
          <c:dPt>
            <c:idx val="2"/>
            <c:bubble3D val="0"/>
            <c:spPr>
              <a:solidFill>
                <a:schemeClr val="hlink"/>
              </a:solidFill>
              <a:ln w="11845">
                <a:solidFill>
                  <a:schemeClr val="tx1"/>
                </a:solidFill>
                <a:prstDash val="solid"/>
              </a:ln>
            </c:spPr>
          </c:dPt>
          <c:cat>
            <c:strRef>
              <c:f>Sheet1!$B$1:$D$1</c:f>
              <c:strCache>
                <c:ptCount val="3"/>
                <c:pt idx="0">
                  <c:v>Unrestricted</c:v>
                </c:pt>
                <c:pt idx="1">
                  <c:v>Restricted</c:v>
                </c:pt>
                <c:pt idx="2">
                  <c:v>Auxiliary</c:v>
                </c:pt>
              </c:strCache>
            </c:strRef>
          </c:cat>
          <c:val>
            <c:numRef>
              <c:f>Sheet1!$B$3:$D$3</c:f>
              <c:numCache>
                <c:formatCode>General</c:formatCode>
                <c:ptCount val="3"/>
              </c:numCache>
            </c:numRef>
          </c:val>
        </c:ser>
        <c:dLbls>
          <c:showLegendKey val="0"/>
          <c:showVal val="0"/>
          <c:showCatName val="0"/>
          <c:showSerName val="0"/>
          <c:showPercent val="0"/>
          <c:showBubbleSize val="0"/>
          <c:showLeaderLines val="0"/>
        </c:dLbls>
      </c:pie3DChart>
      <c:spPr>
        <a:noFill/>
        <a:ln w="23690">
          <a:noFill/>
        </a:ln>
      </c:spPr>
    </c:plotArea>
    <c:plotVisOnly val="1"/>
    <c:dispBlanksAs val="zero"/>
    <c:showDLblsOverMax val="0"/>
  </c:chart>
  <c:spPr>
    <a:noFill/>
    <a:ln>
      <a:noFill/>
    </a:ln>
  </c:spPr>
  <c:txPr>
    <a:bodyPr/>
    <a:lstStyle/>
    <a:p>
      <a:pPr>
        <a:defRPr sz="1772" b="1" i="0" u="none" strike="noStrike" baseline="0">
          <a:solidFill>
            <a:schemeClr val="tx1"/>
          </a:solidFill>
          <a:latin typeface="Arial"/>
          <a:ea typeface="Arial"/>
          <a:cs typeface="Arial"/>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190"/>
      <c:rAngAx val="0"/>
      <c:perspective val="0"/>
    </c:view3D>
    <c:floor>
      <c:thickness val="0"/>
    </c:floor>
    <c:sideWall>
      <c:thickness val="0"/>
    </c:sideWall>
    <c:backWall>
      <c:thickness val="0"/>
    </c:backWall>
    <c:plotArea>
      <c:layout>
        <c:manualLayout>
          <c:layoutTarget val="inner"/>
          <c:xMode val="edge"/>
          <c:yMode val="edge"/>
          <c:x val="1.109877913429526E-3"/>
          <c:y val="2.2222222222222251E-2"/>
          <c:w val="0.95449500554939093"/>
          <c:h val="0.69090909090909225"/>
        </c:manualLayout>
      </c:layout>
      <c:pie3DChart>
        <c:varyColors val="1"/>
        <c:ser>
          <c:idx val="0"/>
          <c:order val="0"/>
          <c:tx>
            <c:strRef>
              <c:f>Sheet1!$A$2</c:f>
              <c:strCache>
                <c:ptCount val="1"/>
                <c:pt idx="0">
                  <c:v>East</c:v>
                </c:pt>
              </c:strCache>
            </c:strRef>
          </c:tx>
          <c:spPr>
            <a:solidFill>
              <a:schemeClr val="accent1"/>
            </a:solidFill>
            <a:ln w="11845">
              <a:solidFill>
                <a:schemeClr val="tx1"/>
              </a:solidFill>
              <a:prstDash val="solid"/>
            </a:ln>
          </c:spPr>
          <c:explosion val="17"/>
          <c:dPt>
            <c:idx val="0"/>
            <c:bubble3D val="0"/>
            <c:spPr>
              <a:gradFill rotWithShape="0">
                <a:gsLst>
                  <a:gs pos="0">
                    <a:srgbClr val="ED4722"/>
                  </a:gs>
                  <a:gs pos="100000">
                    <a:srgbClr val="FF9900"/>
                  </a:gs>
                </a:gsLst>
                <a:lin ang="5400000" scaled="1"/>
              </a:gradFill>
              <a:ln w="11845">
                <a:solidFill>
                  <a:schemeClr val="tx1"/>
                </a:solidFill>
                <a:prstDash val="solid"/>
              </a:ln>
            </c:spPr>
          </c:dPt>
          <c:dPt>
            <c:idx val="1"/>
            <c:bubble3D val="0"/>
            <c:spPr>
              <a:gradFill rotWithShape="0">
                <a:gsLst>
                  <a:gs pos="0">
                    <a:srgbClr val="008000"/>
                  </a:gs>
                  <a:gs pos="100000">
                    <a:srgbClr val="00FF00"/>
                  </a:gs>
                </a:gsLst>
                <a:lin ang="5400000" scaled="1"/>
              </a:gradFill>
              <a:ln w="11845">
                <a:solidFill>
                  <a:schemeClr val="tx1"/>
                </a:solidFill>
                <a:prstDash val="solid"/>
              </a:ln>
            </c:spPr>
          </c:dPt>
          <c:dPt>
            <c:idx val="2"/>
            <c:bubble3D val="0"/>
            <c:spPr>
              <a:gradFill rotWithShape="0">
                <a:gsLst>
                  <a:gs pos="0">
                    <a:srgbClr val="3366FF"/>
                  </a:gs>
                  <a:gs pos="100000">
                    <a:srgbClr val="808080"/>
                  </a:gs>
                </a:gsLst>
                <a:lin ang="5400000" scaled="1"/>
              </a:gradFill>
              <a:ln w="11845">
                <a:solidFill>
                  <a:schemeClr val="tx1"/>
                </a:solidFill>
                <a:prstDash val="solid"/>
              </a:ln>
            </c:spPr>
          </c:dPt>
          <c:dLbls>
            <c:dLbl>
              <c:idx val="0"/>
              <c:layout>
                <c:manualLayout>
                  <c:x val="7.2313641747669674E-2"/>
                  <c:y val="0.59363920929145253"/>
                </c:manualLayout>
              </c:layout>
              <c:tx>
                <c:rich>
                  <a:bodyPr/>
                  <a:lstStyle/>
                  <a:p>
                    <a:pPr>
                      <a:defRPr sz="1679" b="1" i="0" u="none" strike="noStrike" baseline="0">
                        <a:solidFill>
                          <a:schemeClr val="tx1"/>
                        </a:solidFill>
                        <a:latin typeface="Arial"/>
                        <a:ea typeface="Arial"/>
                        <a:cs typeface="Arial"/>
                      </a:defRPr>
                    </a:pPr>
                    <a:r>
                      <a:rPr lang="en-US" sz="1800" dirty="0">
                        <a:latin typeface="+mn-lt"/>
                      </a:rPr>
                      <a:t>Unrestricted </a:t>
                    </a:r>
                    <a:r>
                      <a:rPr lang="en-US" sz="1800" dirty="0" smtClean="0">
                        <a:latin typeface="+mn-lt"/>
                      </a:rPr>
                      <a:t>$582M</a:t>
                    </a:r>
                    <a:r>
                      <a:rPr lang="en-US" sz="1800" dirty="0">
                        <a:latin typeface="+mn-lt"/>
                      </a:rPr>
                      <a:t>
 </a:t>
                    </a:r>
                    <a:r>
                      <a:rPr lang="en-US" sz="1800" dirty="0" smtClean="0">
                        <a:latin typeface="+mn-lt"/>
                      </a:rPr>
                      <a:t>71.1%</a:t>
                    </a:r>
                    <a:endParaRPr lang="en-US" sz="1800" dirty="0">
                      <a:latin typeface="+mn-lt"/>
                    </a:endParaRPr>
                  </a:p>
                </c:rich>
              </c:tx>
              <c:spPr>
                <a:noFill/>
                <a:ln w="23690">
                  <a:noFill/>
                </a:ln>
              </c:spPr>
              <c:dLblPos val="bestFit"/>
              <c:showLegendKey val="0"/>
              <c:showVal val="0"/>
              <c:showCatName val="0"/>
              <c:showSerName val="0"/>
              <c:showPercent val="0"/>
              <c:showBubbleSize val="0"/>
            </c:dLbl>
            <c:dLbl>
              <c:idx val="1"/>
              <c:layout>
                <c:manualLayout>
                  <c:x val="-8.200249542446315E-3"/>
                  <c:y val="0.11616596441013317"/>
                </c:manualLayout>
              </c:layout>
              <c:tx>
                <c:rich>
                  <a:bodyPr/>
                  <a:lstStyle/>
                  <a:p>
                    <a:pPr>
                      <a:defRPr sz="1679" b="1" i="0" u="none" strike="noStrike" baseline="0">
                        <a:solidFill>
                          <a:schemeClr val="tx1"/>
                        </a:solidFill>
                        <a:latin typeface="Arial"/>
                        <a:ea typeface="Arial"/>
                        <a:cs typeface="Arial"/>
                      </a:defRPr>
                    </a:pPr>
                    <a:r>
                      <a:rPr lang="en-US" sz="1800" dirty="0">
                        <a:latin typeface="+mn-lt"/>
                      </a:rPr>
                      <a:t>Restricted
$ </a:t>
                    </a:r>
                    <a:r>
                      <a:rPr lang="en-US" sz="1800" dirty="0" smtClean="0">
                        <a:latin typeface="+mn-lt"/>
                      </a:rPr>
                      <a:t>120M</a:t>
                    </a:r>
                    <a:r>
                      <a:rPr lang="en-US" sz="1800" dirty="0">
                        <a:latin typeface="+mn-lt"/>
                      </a:rPr>
                      <a:t>
 </a:t>
                    </a:r>
                    <a:r>
                      <a:rPr lang="en-US" sz="1800" dirty="0" smtClean="0">
                        <a:latin typeface="+mn-lt"/>
                      </a:rPr>
                      <a:t>14.7%</a:t>
                    </a:r>
                    <a:endParaRPr lang="en-US" sz="1800" dirty="0">
                      <a:latin typeface="+mn-lt"/>
                    </a:endParaRPr>
                  </a:p>
                </c:rich>
              </c:tx>
              <c:spPr>
                <a:noFill/>
                <a:ln w="23690">
                  <a:noFill/>
                </a:ln>
              </c:spPr>
              <c:dLblPos val="bestFit"/>
              <c:showLegendKey val="0"/>
              <c:showVal val="0"/>
              <c:showCatName val="0"/>
              <c:showSerName val="0"/>
              <c:showPercent val="0"/>
              <c:showBubbleSize val="0"/>
            </c:dLbl>
            <c:dLbl>
              <c:idx val="2"/>
              <c:layout>
                <c:manualLayout>
                  <c:x val="-7.5643365786757621E-2"/>
                  <c:y val="1.5374457627988414E-2"/>
                </c:manualLayout>
              </c:layout>
              <c:tx>
                <c:rich>
                  <a:bodyPr/>
                  <a:lstStyle/>
                  <a:p>
                    <a:pPr>
                      <a:defRPr sz="1679" b="1" i="0" u="none" strike="noStrike" baseline="0">
                        <a:solidFill>
                          <a:schemeClr val="tx1"/>
                        </a:solidFill>
                        <a:latin typeface="Arial"/>
                        <a:ea typeface="Arial"/>
                        <a:cs typeface="Arial"/>
                      </a:defRPr>
                    </a:pPr>
                    <a:r>
                      <a:rPr lang="en-US" sz="1800" dirty="0">
                        <a:latin typeface="+mn-lt"/>
                      </a:rPr>
                      <a:t>Auxiliary
$</a:t>
                    </a:r>
                    <a:r>
                      <a:rPr lang="en-US" sz="1800" dirty="0" smtClean="0">
                        <a:latin typeface="+mn-lt"/>
                      </a:rPr>
                      <a:t>116M</a:t>
                    </a:r>
                    <a:r>
                      <a:rPr lang="en-US" sz="1800" dirty="0">
                        <a:latin typeface="+mn-lt"/>
                      </a:rPr>
                      <a:t>
 </a:t>
                    </a:r>
                    <a:r>
                      <a:rPr lang="en-US" sz="1800" dirty="0" smtClean="0">
                        <a:latin typeface="+mn-lt"/>
                      </a:rPr>
                      <a:t>14.2%</a:t>
                    </a:r>
                    <a:endParaRPr lang="en-US" sz="1800" dirty="0">
                      <a:latin typeface="+mn-lt"/>
                    </a:endParaRPr>
                  </a:p>
                </c:rich>
              </c:tx>
              <c:spPr>
                <a:noFill/>
                <a:ln w="23690">
                  <a:noFill/>
                </a:ln>
              </c:spPr>
              <c:dLblPos val="bestFit"/>
              <c:showLegendKey val="0"/>
              <c:showVal val="0"/>
              <c:showCatName val="0"/>
              <c:showSerName val="0"/>
              <c:showPercent val="0"/>
              <c:showBubbleSize val="0"/>
            </c:dLbl>
            <c:numFmt formatCode="0%" sourceLinked="0"/>
            <c:spPr>
              <a:noFill/>
              <a:ln w="23690">
                <a:noFill/>
              </a:ln>
            </c:spPr>
            <c:txPr>
              <a:bodyPr/>
              <a:lstStyle/>
              <a:p>
                <a:pPr>
                  <a:defRPr sz="1679" b="1" i="0" u="none" strike="noStrike" baseline="0">
                    <a:solidFill>
                      <a:schemeClr val="tx1"/>
                    </a:solidFill>
                    <a:latin typeface="Arial"/>
                    <a:ea typeface="Arial"/>
                    <a:cs typeface="Arial"/>
                  </a:defRPr>
                </a:pPr>
                <a:endParaRPr lang="en-US"/>
              </a:p>
            </c:txPr>
            <c:showLegendKey val="0"/>
            <c:showVal val="1"/>
            <c:showCatName val="1"/>
            <c:showSerName val="0"/>
            <c:showPercent val="1"/>
            <c:showBubbleSize val="0"/>
            <c:showLeaderLines val="1"/>
          </c:dLbls>
          <c:cat>
            <c:strRef>
              <c:f>Sheet1!$B$1:$D$1</c:f>
              <c:strCache>
                <c:ptCount val="3"/>
                <c:pt idx="0">
                  <c:v>Unrestricted</c:v>
                </c:pt>
                <c:pt idx="1">
                  <c:v>Restricted</c:v>
                </c:pt>
                <c:pt idx="2">
                  <c:v>Auxiliary</c:v>
                </c:pt>
              </c:strCache>
            </c:strRef>
          </c:cat>
          <c:val>
            <c:numRef>
              <c:f>Sheet1!$B$2:$D$2</c:f>
              <c:numCache>
                <c:formatCode>General</c:formatCode>
                <c:ptCount val="3"/>
                <c:pt idx="0">
                  <c:v>582</c:v>
                </c:pt>
                <c:pt idx="1">
                  <c:v>120</c:v>
                </c:pt>
                <c:pt idx="2">
                  <c:v>116</c:v>
                </c:pt>
              </c:numCache>
            </c:numRef>
          </c:val>
        </c:ser>
        <c:ser>
          <c:idx val="1"/>
          <c:order val="1"/>
          <c:tx>
            <c:strRef>
              <c:f>Sheet1!$A$3</c:f>
              <c:strCache>
                <c:ptCount val="1"/>
              </c:strCache>
            </c:strRef>
          </c:tx>
          <c:spPr>
            <a:solidFill>
              <a:schemeClr val="accent2"/>
            </a:solidFill>
            <a:ln w="11845">
              <a:solidFill>
                <a:schemeClr val="tx1"/>
              </a:solidFill>
              <a:prstDash val="solid"/>
            </a:ln>
          </c:spPr>
          <c:explosion val="17"/>
          <c:dPt>
            <c:idx val="0"/>
            <c:bubble3D val="0"/>
            <c:spPr>
              <a:solidFill>
                <a:schemeClr val="accent1"/>
              </a:solidFill>
              <a:ln w="11845">
                <a:solidFill>
                  <a:schemeClr val="tx1"/>
                </a:solidFill>
                <a:prstDash val="solid"/>
              </a:ln>
            </c:spPr>
          </c:dPt>
          <c:dPt>
            <c:idx val="2"/>
            <c:bubble3D val="0"/>
            <c:spPr>
              <a:solidFill>
                <a:schemeClr val="hlink"/>
              </a:solidFill>
              <a:ln w="11845">
                <a:solidFill>
                  <a:schemeClr val="tx1"/>
                </a:solidFill>
                <a:prstDash val="solid"/>
              </a:ln>
            </c:spPr>
          </c:dPt>
          <c:cat>
            <c:strRef>
              <c:f>Sheet1!$B$1:$D$1</c:f>
              <c:strCache>
                <c:ptCount val="3"/>
                <c:pt idx="0">
                  <c:v>Unrestricted</c:v>
                </c:pt>
                <c:pt idx="1">
                  <c:v>Restricted</c:v>
                </c:pt>
                <c:pt idx="2">
                  <c:v>Auxiliary</c:v>
                </c:pt>
              </c:strCache>
            </c:strRef>
          </c:cat>
          <c:val>
            <c:numRef>
              <c:f>Sheet1!$B$3:$D$3</c:f>
              <c:numCache>
                <c:formatCode>General</c:formatCode>
                <c:ptCount val="3"/>
              </c:numCache>
            </c:numRef>
          </c:val>
        </c:ser>
        <c:dLbls>
          <c:showLegendKey val="0"/>
          <c:showVal val="0"/>
          <c:showCatName val="0"/>
          <c:showSerName val="0"/>
          <c:showPercent val="0"/>
          <c:showBubbleSize val="0"/>
          <c:showLeaderLines val="1"/>
        </c:dLbls>
      </c:pie3DChart>
      <c:spPr>
        <a:noFill/>
        <a:ln w="23690">
          <a:noFill/>
        </a:ln>
      </c:spPr>
    </c:plotArea>
    <c:plotVisOnly val="1"/>
    <c:dispBlanksAs val="zero"/>
    <c:showDLblsOverMax val="0"/>
  </c:chart>
  <c:spPr>
    <a:noFill/>
    <a:ln>
      <a:noFill/>
    </a:ln>
  </c:spPr>
  <c:txPr>
    <a:bodyPr/>
    <a:lstStyle/>
    <a:p>
      <a:pPr>
        <a:defRPr sz="1772" b="1" i="0" u="none" strike="noStrike" baseline="0">
          <a:solidFill>
            <a:schemeClr val="tx1"/>
          </a:solidFill>
          <a:latin typeface="Arial"/>
          <a:ea typeface="Arial"/>
          <a:cs typeface="Arial"/>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30"/>
      <c:rAngAx val="0"/>
      <c:perspective val="50"/>
    </c:view3D>
    <c:floor>
      <c:thickness val="0"/>
    </c:floor>
    <c:sideWall>
      <c:thickness val="0"/>
    </c:sideWall>
    <c:backWall>
      <c:thickness val="0"/>
    </c:backWall>
    <c:plotArea>
      <c:layout/>
      <c:pie3DChart>
        <c:varyColors val="1"/>
        <c:ser>
          <c:idx val="0"/>
          <c:order val="0"/>
          <c:tx>
            <c:strRef>
              <c:f>Sheet1!$B$1</c:f>
              <c:strCache>
                <c:ptCount val="1"/>
                <c:pt idx="0">
                  <c:v>Column1</c:v>
                </c:pt>
              </c:strCache>
            </c:strRef>
          </c:tx>
          <c:explosion val="25"/>
          <c:dPt>
            <c:idx val="1"/>
            <c:bubble3D val="0"/>
            <c:spPr>
              <a:solidFill>
                <a:schemeClr val="accent6">
                  <a:lumMod val="75000"/>
                </a:schemeClr>
              </a:solidFill>
            </c:spPr>
          </c:dPt>
          <c:dPt>
            <c:idx val="2"/>
            <c:bubble3D val="0"/>
            <c:spPr>
              <a:solidFill>
                <a:schemeClr val="accent2">
                  <a:lumMod val="75000"/>
                </a:schemeClr>
              </a:solidFill>
            </c:spPr>
          </c:dPt>
          <c:dPt>
            <c:idx val="3"/>
            <c:bubble3D val="0"/>
            <c:spPr>
              <a:solidFill>
                <a:srgbClr val="FFFF00"/>
              </a:solidFill>
            </c:spPr>
          </c:dPt>
          <c:dLbls>
            <c:dLbl>
              <c:idx val="0"/>
              <c:layout>
                <c:manualLayout>
                  <c:x val="-5.0604510833204712E-2"/>
                  <c:y val="-2.1826577233401381E-2"/>
                </c:manualLayout>
              </c:layout>
              <c:tx>
                <c:rich>
                  <a:bodyPr/>
                  <a:lstStyle/>
                  <a:p>
                    <a:r>
                      <a:rPr lang="en-US" sz="1800" dirty="0" smtClean="0"/>
                      <a:t>State App</a:t>
                    </a:r>
                  </a:p>
                  <a:p>
                    <a:r>
                      <a:rPr lang="en-US" sz="1800" dirty="0" smtClean="0"/>
                      <a:t>$ 155M</a:t>
                    </a:r>
                    <a:endParaRPr lang="en-US" sz="1800" dirty="0"/>
                  </a:p>
                </c:rich>
              </c:tx>
              <c:showLegendKey val="0"/>
              <c:showVal val="1"/>
              <c:showCatName val="0"/>
              <c:showSerName val="1"/>
              <c:showPercent val="0"/>
              <c:showBubbleSize val="0"/>
            </c:dLbl>
            <c:dLbl>
              <c:idx val="1"/>
              <c:layout>
                <c:manualLayout>
                  <c:x val="1.3596529600466693E-2"/>
                  <c:y val="0"/>
                </c:manualLayout>
              </c:layout>
              <c:tx>
                <c:rich>
                  <a:bodyPr/>
                  <a:lstStyle/>
                  <a:p>
                    <a:r>
                      <a:rPr lang="en-US" sz="1800" b="1" dirty="0" smtClean="0">
                        <a:latin typeface="Arial" pitchFamily="34" charset="0"/>
                        <a:cs typeface="Arial" pitchFamily="34" charset="0"/>
                      </a:rPr>
                      <a:t>Net T</a:t>
                    </a:r>
                    <a:r>
                      <a:rPr lang="en-US" sz="1800" dirty="0" smtClean="0"/>
                      <a:t>uition/fees</a:t>
                    </a:r>
                  </a:p>
                  <a:p>
                    <a:r>
                      <a:rPr lang="en-US" sz="1800" dirty="0" smtClean="0"/>
                      <a:t>$ 269M</a:t>
                    </a:r>
                    <a:endParaRPr lang="en-US" sz="2000" dirty="0"/>
                  </a:p>
                </c:rich>
              </c:tx>
              <c:showLegendKey val="0"/>
              <c:showVal val="1"/>
              <c:showCatName val="0"/>
              <c:showSerName val="1"/>
              <c:showPercent val="0"/>
              <c:showBubbleSize val="0"/>
            </c:dLbl>
            <c:dLbl>
              <c:idx val="2"/>
              <c:layout>
                <c:manualLayout>
                  <c:x val="-4.550762956101078E-2"/>
                  <c:y val="0"/>
                </c:manualLayout>
              </c:layout>
              <c:tx>
                <c:rich>
                  <a:bodyPr/>
                  <a:lstStyle/>
                  <a:p>
                    <a:r>
                      <a:rPr lang="en-US" sz="1800" b="1" dirty="0" smtClean="0">
                        <a:latin typeface="Arial" pitchFamily="34" charset="0"/>
                        <a:cs typeface="Arial" pitchFamily="34" charset="0"/>
                      </a:rPr>
                      <a:t>Scholarships</a:t>
                    </a:r>
                  </a:p>
                  <a:p>
                    <a:r>
                      <a:rPr lang="en-US" sz="1800" b="1" dirty="0" smtClean="0">
                        <a:latin typeface="Arial" pitchFamily="34" charset="0"/>
                        <a:cs typeface="Arial" pitchFamily="34" charset="0"/>
                      </a:rPr>
                      <a:t>Waivers</a:t>
                    </a:r>
                    <a:r>
                      <a:rPr lang="en-US" sz="1800" dirty="0" smtClean="0"/>
                      <a:t> </a:t>
                    </a:r>
                  </a:p>
                  <a:p>
                    <a:r>
                      <a:rPr lang="en-US" sz="1800" dirty="0" smtClean="0"/>
                      <a:t> $99M</a:t>
                    </a:r>
                    <a:endParaRPr lang="en-US" dirty="0"/>
                  </a:p>
                </c:rich>
              </c:tx>
              <c:showLegendKey val="0"/>
              <c:showVal val="1"/>
              <c:showCatName val="0"/>
              <c:showSerName val="1"/>
              <c:showPercent val="0"/>
              <c:showBubbleSize val="0"/>
            </c:dLbl>
            <c:dLbl>
              <c:idx val="3"/>
              <c:layout>
                <c:manualLayout>
                  <c:x val="-4.5379749254644143E-2"/>
                  <c:y val="6.8957788277219435E-4"/>
                </c:manualLayout>
              </c:layout>
              <c:tx>
                <c:rich>
                  <a:bodyPr/>
                  <a:lstStyle/>
                  <a:p>
                    <a:r>
                      <a:rPr lang="en-US" sz="1800" dirty="0" smtClean="0"/>
                      <a:t>Other </a:t>
                    </a:r>
                  </a:p>
                  <a:p>
                    <a:r>
                      <a:rPr lang="en-US" sz="1800" dirty="0" smtClean="0"/>
                      <a:t>$59M</a:t>
                    </a:r>
                    <a:endParaRPr lang="en-US" dirty="0"/>
                  </a:p>
                </c:rich>
              </c:tx>
              <c:showLegendKey val="0"/>
              <c:showVal val="1"/>
              <c:showCatName val="0"/>
              <c:showSerName val="1"/>
              <c:showPercent val="0"/>
              <c:showBubbleSize val="0"/>
            </c:dLbl>
            <c:txPr>
              <a:bodyPr/>
              <a:lstStyle/>
              <a:p>
                <a:pPr>
                  <a:defRPr sz="1800" b="1">
                    <a:latin typeface="Arial" pitchFamily="34" charset="0"/>
                    <a:cs typeface="Arial" pitchFamily="34" charset="0"/>
                  </a:defRPr>
                </a:pPr>
                <a:endParaRPr lang="en-US"/>
              </a:p>
            </c:txPr>
            <c:showLegendKey val="0"/>
            <c:showVal val="1"/>
            <c:showCatName val="0"/>
            <c:showSerName val="1"/>
            <c:showPercent val="0"/>
            <c:showBubbleSize val="0"/>
            <c:showLeaderLines val="0"/>
          </c:dLbls>
          <c:cat>
            <c:strRef>
              <c:f>Sheet1!$A$2:$A$5</c:f>
              <c:strCache>
                <c:ptCount val="4"/>
                <c:pt idx="0">
                  <c:v>St App</c:v>
                </c:pt>
                <c:pt idx="1">
                  <c:v>Tuition/fees</c:v>
                </c:pt>
                <c:pt idx="2">
                  <c:v>Schol/Waivers</c:v>
                </c:pt>
                <c:pt idx="3">
                  <c:v>Other</c:v>
                </c:pt>
              </c:strCache>
            </c:strRef>
          </c:cat>
          <c:val>
            <c:numRef>
              <c:f>Sheet1!$B$2:$B$5</c:f>
              <c:numCache>
                <c:formatCode>General</c:formatCode>
                <c:ptCount val="4"/>
                <c:pt idx="0">
                  <c:v>155</c:v>
                </c:pt>
                <c:pt idx="1">
                  <c:v>269</c:v>
                </c:pt>
                <c:pt idx="2">
                  <c:v>99</c:v>
                </c:pt>
                <c:pt idx="3">
                  <c:v>59</c:v>
                </c:pt>
              </c:numCache>
            </c:numRef>
          </c:val>
        </c:ser>
        <c:dLbls>
          <c:showLegendKey val="0"/>
          <c:showVal val="0"/>
          <c:showCatName val="0"/>
          <c:showSerName val="0"/>
          <c:showPercent val="0"/>
          <c:showBubbleSize val="0"/>
          <c:showLeaderLines val="0"/>
        </c:dLbls>
      </c:pie3DChart>
    </c:plotArea>
    <c:plotVisOnly val="1"/>
    <c:dispBlanksAs val="zero"/>
    <c:showDLblsOverMax val="0"/>
  </c:chart>
  <c:txPr>
    <a:bodyPr/>
    <a:lstStyle/>
    <a:p>
      <a:pPr>
        <a:defRPr sz="1800"/>
      </a:pPr>
      <a:endParaRPr lang="en-US"/>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perspective val="50"/>
    </c:view3D>
    <c:floor>
      <c:thickness val="0"/>
    </c:floor>
    <c:sideWall>
      <c:thickness val="0"/>
    </c:sideWall>
    <c:backWall>
      <c:thickness val="0"/>
    </c:backWall>
    <c:plotArea>
      <c:layout/>
      <c:pie3DChart>
        <c:varyColors val="1"/>
        <c:ser>
          <c:idx val="0"/>
          <c:order val="0"/>
          <c:tx>
            <c:strRef>
              <c:f>Sheet1!$B$1</c:f>
              <c:strCache>
                <c:ptCount val="1"/>
                <c:pt idx="0">
                  <c:v>Column1</c:v>
                </c:pt>
              </c:strCache>
            </c:strRef>
          </c:tx>
          <c:explosion val="25"/>
          <c:dPt>
            <c:idx val="1"/>
            <c:bubble3D val="0"/>
            <c:spPr>
              <a:solidFill>
                <a:schemeClr val="accent6">
                  <a:lumMod val="75000"/>
                </a:schemeClr>
              </a:solidFill>
            </c:spPr>
          </c:dPt>
          <c:dPt>
            <c:idx val="2"/>
            <c:bubble3D val="0"/>
            <c:spPr>
              <a:solidFill>
                <a:schemeClr val="accent6">
                  <a:lumMod val="75000"/>
                </a:schemeClr>
              </a:solidFill>
            </c:spPr>
          </c:dPt>
          <c:dPt>
            <c:idx val="3"/>
            <c:bubble3D val="0"/>
            <c:spPr>
              <a:solidFill>
                <a:schemeClr val="accent6">
                  <a:lumMod val="75000"/>
                </a:schemeClr>
              </a:solidFill>
            </c:spPr>
          </c:dPt>
          <c:dPt>
            <c:idx val="4"/>
            <c:bubble3D val="0"/>
            <c:spPr>
              <a:solidFill>
                <a:schemeClr val="accent6">
                  <a:lumMod val="75000"/>
                </a:schemeClr>
              </a:solidFill>
            </c:spPr>
          </c:dPt>
          <c:dPt>
            <c:idx val="5"/>
            <c:bubble3D val="0"/>
            <c:spPr>
              <a:solidFill>
                <a:srgbClr val="FFFF00"/>
              </a:solidFill>
            </c:spPr>
          </c:dPt>
          <c:dLbls>
            <c:dLbl>
              <c:idx val="0"/>
              <c:layout>
                <c:manualLayout>
                  <c:x val="-0.1478190080211936"/>
                  <c:y val="6.3965517241379305E-2"/>
                </c:manualLayout>
              </c:layout>
              <c:tx>
                <c:rich>
                  <a:bodyPr/>
                  <a:lstStyle/>
                  <a:p>
                    <a:r>
                      <a:rPr lang="en-US" sz="1800" dirty="0" smtClean="0"/>
                      <a:t>State App</a:t>
                    </a:r>
                  </a:p>
                  <a:p>
                    <a:r>
                      <a:rPr lang="en-US" sz="1800" dirty="0" smtClean="0"/>
                      <a:t>$ 155M</a:t>
                    </a:r>
                    <a:endParaRPr lang="en-US" sz="1800" dirty="0"/>
                  </a:p>
                </c:rich>
              </c:tx>
              <c:showLegendKey val="0"/>
              <c:showVal val="1"/>
              <c:showCatName val="0"/>
              <c:showSerName val="1"/>
              <c:showPercent val="0"/>
              <c:showBubbleSize val="0"/>
            </c:dLbl>
            <c:dLbl>
              <c:idx val="1"/>
              <c:layout>
                <c:manualLayout>
                  <c:x val="-0.67338055289817766"/>
                  <c:y val="-4.7893474522581253E-3"/>
                </c:manualLayout>
              </c:layout>
              <c:tx>
                <c:rich>
                  <a:bodyPr/>
                  <a:lstStyle/>
                  <a:p>
                    <a:r>
                      <a:rPr lang="en-US" sz="1800" b="1" dirty="0" err="1" smtClean="0">
                        <a:latin typeface="Arial" pitchFamily="34" charset="0"/>
                        <a:cs typeface="Arial" pitchFamily="34" charset="0"/>
                      </a:rPr>
                      <a:t>GrossT</a:t>
                    </a:r>
                    <a:r>
                      <a:rPr lang="en-US" sz="1800" dirty="0" err="1" smtClean="0"/>
                      <a:t>uition</a:t>
                    </a:r>
                    <a:r>
                      <a:rPr lang="en-US" sz="1800" dirty="0" smtClean="0"/>
                      <a:t>/</a:t>
                    </a:r>
                  </a:p>
                  <a:p>
                    <a:r>
                      <a:rPr lang="en-US" sz="1800" dirty="0" smtClean="0"/>
                      <a:t>fees</a:t>
                    </a:r>
                  </a:p>
                  <a:p>
                    <a:r>
                      <a:rPr lang="en-US" sz="1800" dirty="0" smtClean="0"/>
                      <a:t>$ 367M</a:t>
                    </a:r>
                    <a:endParaRPr lang="en-US" sz="1800" dirty="0"/>
                  </a:p>
                </c:rich>
              </c:tx>
              <c:showLegendKey val="0"/>
              <c:showVal val="1"/>
              <c:showCatName val="0"/>
              <c:showSerName val="1"/>
              <c:showPercent val="0"/>
              <c:showBubbleSize val="0"/>
            </c:dLbl>
            <c:dLbl>
              <c:idx val="2"/>
              <c:layout>
                <c:manualLayout>
                  <c:x val="-1.8168024061370011E-2"/>
                  <c:y val="-9.3622128866823071E-2"/>
                </c:manualLayout>
              </c:layout>
              <c:tx>
                <c:rich>
                  <a:bodyPr/>
                  <a:lstStyle/>
                  <a:p>
                    <a:r>
                      <a:rPr lang="en-US" sz="1800" b="1" dirty="0" smtClean="0">
                        <a:latin typeface="Arial" pitchFamily="34" charset="0"/>
                        <a:cs typeface="Arial" pitchFamily="34" charset="0"/>
                      </a:rPr>
                      <a:t>SCH </a:t>
                    </a:r>
                    <a:r>
                      <a:rPr lang="en-US" sz="1800" b="1" dirty="0" err="1" smtClean="0">
                        <a:latin typeface="Arial" pitchFamily="34" charset="0"/>
                        <a:cs typeface="Arial" pitchFamily="34" charset="0"/>
                      </a:rPr>
                      <a:t>Alloc</a:t>
                    </a:r>
                    <a:r>
                      <a:rPr lang="en-US" dirty="0" smtClean="0"/>
                      <a:t> </a:t>
                    </a:r>
                  </a:p>
                  <a:p>
                    <a:r>
                      <a:rPr lang="en-US" dirty="0" smtClean="0"/>
                      <a:t> $22M</a:t>
                    </a:r>
                    <a:endParaRPr lang="en-US" dirty="0"/>
                  </a:p>
                </c:rich>
              </c:tx>
              <c:showLegendKey val="0"/>
              <c:showVal val="1"/>
              <c:showCatName val="0"/>
              <c:showSerName val="1"/>
              <c:showPercent val="0"/>
              <c:showBubbleSize val="0"/>
            </c:dLbl>
            <c:dLbl>
              <c:idx val="3"/>
              <c:layout>
                <c:manualLayout>
                  <c:x val="9.2257781082085745E-4"/>
                  <c:y val="-0.17096512476747874"/>
                </c:manualLayout>
              </c:layout>
              <c:tx>
                <c:rich>
                  <a:bodyPr/>
                  <a:lstStyle/>
                  <a:p>
                    <a:r>
                      <a:rPr lang="en-US" dirty="0" smtClean="0"/>
                      <a:t>Allocated Fees</a:t>
                    </a:r>
                  </a:p>
                  <a:p>
                    <a:r>
                      <a:rPr lang="en-US" dirty="0" smtClean="0"/>
                      <a:t>$59M</a:t>
                    </a:r>
                    <a:endParaRPr lang="en-US" dirty="0"/>
                  </a:p>
                </c:rich>
              </c:tx>
              <c:showLegendKey val="0"/>
              <c:showVal val="1"/>
              <c:showCatName val="0"/>
              <c:showSerName val="1"/>
              <c:showPercent val="0"/>
              <c:showBubbleSize val="0"/>
            </c:dLbl>
            <c:dLbl>
              <c:idx val="4"/>
              <c:layout>
                <c:manualLayout>
                  <c:x val="6.4016761853266199E-2"/>
                  <c:y val="-2.4735884686466866E-2"/>
                </c:manualLayout>
              </c:layout>
              <c:tx>
                <c:rich>
                  <a:bodyPr/>
                  <a:lstStyle/>
                  <a:p>
                    <a:r>
                      <a:rPr lang="en-US" dirty="0" smtClean="0"/>
                      <a:t>Scholarships/</a:t>
                    </a:r>
                  </a:p>
                  <a:p>
                    <a:r>
                      <a:rPr lang="en-US" dirty="0" smtClean="0"/>
                      <a:t>waivers</a:t>
                    </a:r>
                  </a:p>
                  <a:p>
                    <a:r>
                      <a:rPr lang="en-US" dirty="0" smtClean="0"/>
                      <a:t>$99M</a:t>
                    </a:r>
                    <a:endParaRPr lang="en-US" dirty="0"/>
                  </a:p>
                </c:rich>
              </c:tx>
              <c:showLegendKey val="0"/>
              <c:showVal val="1"/>
              <c:showCatName val="0"/>
              <c:showSerName val="1"/>
              <c:showPercent val="0"/>
              <c:showBubbleSize val="0"/>
            </c:dLbl>
            <c:dLbl>
              <c:idx val="5"/>
              <c:layout>
                <c:manualLayout>
                  <c:x val="4.6018046027508419E-2"/>
                  <c:y val="0"/>
                </c:manualLayout>
              </c:layout>
              <c:tx>
                <c:rich>
                  <a:bodyPr/>
                  <a:lstStyle/>
                  <a:p>
                    <a:r>
                      <a:rPr lang="en-US" dirty="0" smtClean="0"/>
                      <a:t>Other </a:t>
                    </a:r>
                  </a:p>
                  <a:p>
                    <a:r>
                      <a:rPr lang="en-US" dirty="0" smtClean="0"/>
                      <a:t>$59M</a:t>
                    </a:r>
                    <a:endParaRPr lang="en-US" dirty="0"/>
                  </a:p>
                </c:rich>
              </c:tx>
              <c:showLegendKey val="0"/>
              <c:showVal val="1"/>
              <c:showCatName val="0"/>
              <c:showSerName val="1"/>
              <c:showPercent val="0"/>
              <c:showBubbleSize val="0"/>
            </c:dLbl>
            <c:txPr>
              <a:bodyPr/>
              <a:lstStyle/>
              <a:p>
                <a:pPr>
                  <a:defRPr sz="1800" b="1">
                    <a:latin typeface="Arial" pitchFamily="34" charset="0"/>
                    <a:cs typeface="Arial" pitchFamily="34" charset="0"/>
                  </a:defRPr>
                </a:pPr>
                <a:endParaRPr lang="en-US"/>
              </a:p>
            </c:txPr>
            <c:showLegendKey val="0"/>
            <c:showVal val="1"/>
            <c:showCatName val="0"/>
            <c:showSerName val="1"/>
            <c:showPercent val="0"/>
            <c:showBubbleSize val="0"/>
            <c:showLeaderLines val="0"/>
          </c:dLbls>
          <c:cat>
            <c:strRef>
              <c:f>Sheet1!$A$2:$A$7</c:f>
              <c:strCache>
                <c:ptCount val="6"/>
                <c:pt idx="0">
                  <c:v>St App</c:v>
                </c:pt>
                <c:pt idx="1">
                  <c:v>Tuition/fees</c:v>
                </c:pt>
                <c:pt idx="2">
                  <c:v>SCH Alloc</c:v>
                </c:pt>
                <c:pt idx="3">
                  <c:v>Fees</c:v>
                </c:pt>
                <c:pt idx="4">
                  <c:v>Schol/Waivers</c:v>
                </c:pt>
                <c:pt idx="5">
                  <c:v>Other</c:v>
                </c:pt>
              </c:strCache>
            </c:strRef>
          </c:cat>
          <c:val>
            <c:numRef>
              <c:f>Sheet1!$B$2:$B$7</c:f>
              <c:numCache>
                <c:formatCode>General</c:formatCode>
                <c:ptCount val="6"/>
                <c:pt idx="0">
                  <c:v>155</c:v>
                </c:pt>
                <c:pt idx="1">
                  <c:v>188</c:v>
                </c:pt>
                <c:pt idx="2">
                  <c:v>22</c:v>
                </c:pt>
                <c:pt idx="3">
                  <c:v>59</c:v>
                </c:pt>
                <c:pt idx="4">
                  <c:v>99</c:v>
                </c:pt>
                <c:pt idx="5">
                  <c:v>59</c:v>
                </c:pt>
              </c:numCache>
            </c:numRef>
          </c:val>
        </c:ser>
        <c:dLbls>
          <c:showLegendKey val="0"/>
          <c:showVal val="0"/>
          <c:showCatName val="0"/>
          <c:showSerName val="0"/>
          <c:showPercent val="0"/>
          <c:showBubbleSize val="0"/>
          <c:showLeaderLines val="0"/>
        </c:dLbls>
      </c:pie3DChart>
    </c:plotArea>
    <c:plotVisOnly val="1"/>
    <c:dispBlanksAs val="zero"/>
    <c:showDLblsOverMax val="0"/>
  </c:chart>
  <c:txPr>
    <a:bodyPr/>
    <a:lstStyle/>
    <a:p>
      <a:pPr>
        <a:defRPr sz="1800"/>
      </a:pPr>
      <a:endParaRPr lang="en-US"/>
    </a:p>
  </c:txPr>
  <c:externalData r:id="rId1">
    <c:autoUpdate val="0"/>
  </c:externalData>
  <c:userShapes r:id="rId2"/>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20"/>
      <c:rAngAx val="0"/>
      <c:perspective val="0"/>
    </c:view3D>
    <c:floor>
      <c:thickness val="0"/>
    </c:floor>
    <c:sideWall>
      <c:thickness val="0"/>
    </c:sideWall>
    <c:backWall>
      <c:thickness val="0"/>
    </c:backWall>
    <c:plotArea>
      <c:layout/>
      <c:pie3DChart>
        <c:varyColors val="1"/>
        <c:ser>
          <c:idx val="0"/>
          <c:order val="0"/>
          <c:tx>
            <c:strRef>
              <c:f>Sheet1!$B$1</c:f>
              <c:strCache>
                <c:ptCount val="1"/>
                <c:pt idx="0">
                  <c:v>Column1</c:v>
                </c:pt>
              </c:strCache>
            </c:strRef>
          </c:tx>
          <c:explosion val="25"/>
          <c:dPt>
            <c:idx val="0"/>
            <c:bubble3D val="0"/>
            <c:spPr>
              <a:solidFill>
                <a:schemeClr val="accent6">
                  <a:lumMod val="75000"/>
                </a:schemeClr>
              </a:solidFill>
            </c:spPr>
          </c:dPt>
          <c:dPt>
            <c:idx val="1"/>
            <c:bubble3D val="0"/>
            <c:spPr>
              <a:solidFill>
                <a:schemeClr val="accent6">
                  <a:lumMod val="75000"/>
                </a:schemeClr>
              </a:solidFill>
            </c:spPr>
          </c:dPt>
          <c:dPt>
            <c:idx val="2"/>
            <c:bubble3D val="0"/>
            <c:spPr>
              <a:solidFill>
                <a:srgbClr val="FFFF00"/>
              </a:solidFill>
            </c:spPr>
          </c:dPt>
          <c:dPt>
            <c:idx val="3"/>
            <c:bubble3D val="0"/>
            <c:spPr>
              <a:solidFill>
                <a:schemeClr val="accent2">
                  <a:lumMod val="75000"/>
                </a:schemeClr>
              </a:solidFill>
            </c:spPr>
          </c:dPt>
          <c:dLbls>
            <c:dLbl>
              <c:idx val="0"/>
              <c:layout>
                <c:manualLayout>
                  <c:x val="-9.3836318026618348E-2"/>
                  <c:y val="-4.5153851311723218E-2"/>
                </c:manualLayout>
              </c:layout>
              <c:tx>
                <c:rich>
                  <a:bodyPr/>
                  <a:lstStyle/>
                  <a:p>
                    <a:r>
                      <a:rPr lang="en-US" sz="1600" dirty="0" smtClean="0"/>
                      <a:t>State App</a:t>
                    </a:r>
                  </a:p>
                  <a:p>
                    <a:r>
                      <a:rPr lang="en-US" sz="1600" dirty="0" smtClean="0"/>
                      <a:t>$ 155M</a:t>
                    </a:r>
                    <a:endParaRPr lang="en-US" sz="1600" dirty="0"/>
                  </a:p>
                </c:rich>
              </c:tx>
              <c:showLegendKey val="0"/>
              <c:showVal val="1"/>
              <c:showCatName val="0"/>
              <c:showSerName val="1"/>
              <c:showPercent val="0"/>
              <c:showBubbleSize val="0"/>
            </c:dLbl>
            <c:dLbl>
              <c:idx val="1"/>
              <c:delete val="1"/>
            </c:dLbl>
            <c:dLbl>
              <c:idx val="2"/>
              <c:layout>
                <c:manualLayout>
                  <c:x val="3.7846542546667646E-2"/>
                  <c:y val="-0.32642569463299842"/>
                </c:manualLayout>
              </c:layout>
              <c:tx>
                <c:rich>
                  <a:bodyPr/>
                  <a:lstStyle/>
                  <a:p>
                    <a:r>
                      <a:rPr lang="en-US" sz="1600" b="1" dirty="0" smtClean="0">
                        <a:latin typeface="Arial" pitchFamily="34" charset="0"/>
                        <a:cs typeface="Arial" pitchFamily="34" charset="0"/>
                      </a:rPr>
                      <a:t>Other - Unit</a:t>
                    </a:r>
                    <a:r>
                      <a:rPr lang="en-US" sz="1600" dirty="0" smtClean="0"/>
                      <a:t> </a:t>
                    </a:r>
                  </a:p>
                  <a:p>
                    <a:r>
                      <a:rPr lang="en-US" sz="1600" dirty="0" smtClean="0"/>
                      <a:t> $44M</a:t>
                    </a:r>
                    <a:endParaRPr lang="en-US" sz="1600" dirty="0"/>
                  </a:p>
                </c:rich>
              </c:tx>
              <c:showLegendKey val="0"/>
              <c:showVal val="1"/>
              <c:showCatName val="0"/>
              <c:showSerName val="1"/>
              <c:showPercent val="0"/>
              <c:showBubbleSize val="0"/>
            </c:dLbl>
            <c:dLbl>
              <c:idx val="3"/>
              <c:layout>
                <c:manualLayout>
                  <c:x val="7.773093628783128E-3"/>
                  <c:y val="0"/>
                </c:manualLayout>
              </c:layout>
              <c:tx>
                <c:rich>
                  <a:bodyPr/>
                  <a:lstStyle/>
                  <a:p>
                    <a:r>
                      <a:rPr lang="en-US" sz="1600" dirty="0" smtClean="0"/>
                      <a:t>Other - Central</a:t>
                    </a:r>
                  </a:p>
                  <a:p>
                    <a:r>
                      <a:rPr lang="en-US" sz="1600" dirty="0" smtClean="0"/>
                      <a:t>$15M</a:t>
                    </a:r>
                    <a:endParaRPr lang="en-US" sz="1600" dirty="0"/>
                  </a:p>
                </c:rich>
              </c:tx>
              <c:showLegendKey val="0"/>
              <c:showVal val="1"/>
              <c:showCatName val="0"/>
              <c:showSerName val="1"/>
              <c:showPercent val="0"/>
              <c:showBubbleSize val="0"/>
            </c:dLbl>
            <c:dLbl>
              <c:idx val="4"/>
              <c:layout>
                <c:manualLayout>
                  <c:x val="-0.12028620854211405"/>
                  <c:y val="0.43059470691163604"/>
                </c:manualLayout>
              </c:layout>
              <c:tx>
                <c:rich>
                  <a:bodyPr/>
                  <a:lstStyle/>
                  <a:p>
                    <a:r>
                      <a:rPr lang="en-US" sz="1600" dirty="0" smtClean="0"/>
                      <a:t>Scholarships</a:t>
                    </a:r>
                  </a:p>
                  <a:p>
                    <a:r>
                      <a:rPr lang="en-US" sz="1600" dirty="0" smtClean="0"/>
                      <a:t>/waivers</a:t>
                    </a:r>
                  </a:p>
                  <a:p>
                    <a:r>
                      <a:rPr lang="en-US" sz="1600" dirty="0" smtClean="0"/>
                      <a:t>$99M</a:t>
                    </a:r>
                    <a:endParaRPr lang="en-US" sz="1600" dirty="0"/>
                  </a:p>
                </c:rich>
              </c:tx>
              <c:showLegendKey val="0"/>
              <c:showVal val="1"/>
              <c:showCatName val="0"/>
              <c:showSerName val="1"/>
              <c:showPercent val="0"/>
              <c:showBubbleSize val="0"/>
            </c:dLbl>
            <c:dLbl>
              <c:idx val="5"/>
              <c:layout>
                <c:manualLayout>
                  <c:x val="-2.408210071871858E-2"/>
                  <c:y val="0"/>
                </c:manualLayout>
              </c:layout>
              <c:tx>
                <c:rich>
                  <a:bodyPr/>
                  <a:lstStyle/>
                  <a:p>
                    <a:r>
                      <a:rPr lang="en-US" sz="1600" dirty="0" smtClean="0"/>
                      <a:t>Other-Unit </a:t>
                    </a:r>
                  </a:p>
                  <a:p>
                    <a:r>
                      <a:rPr lang="en-US" sz="1600" dirty="0" smtClean="0"/>
                      <a:t>$44M</a:t>
                    </a:r>
                    <a:endParaRPr lang="en-US" sz="1600" dirty="0"/>
                  </a:p>
                </c:rich>
              </c:tx>
              <c:showLegendKey val="0"/>
              <c:showVal val="1"/>
              <c:showCatName val="0"/>
              <c:showSerName val="1"/>
              <c:showPercent val="0"/>
              <c:showBubbleSize val="0"/>
            </c:dLbl>
            <c:dLbl>
              <c:idx val="6"/>
              <c:tx>
                <c:rich>
                  <a:bodyPr/>
                  <a:lstStyle/>
                  <a:p>
                    <a:r>
                      <a:rPr lang="en-US" sz="1600" dirty="0" smtClean="0"/>
                      <a:t>Other-Central $15M</a:t>
                    </a:r>
                    <a:endParaRPr lang="en-US" sz="1600" dirty="0"/>
                  </a:p>
                </c:rich>
              </c:tx>
              <c:showLegendKey val="0"/>
              <c:showVal val="1"/>
              <c:showCatName val="0"/>
              <c:showSerName val="1"/>
              <c:showPercent val="0"/>
              <c:showBubbleSize val="0"/>
            </c:dLbl>
            <c:txPr>
              <a:bodyPr/>
              <a:lstStyle/>
              <a:p>
                <a:pPr>
                  <a:defRPr sz="1800" b="1">
                    <a:latin typeface="Arial" pitchFamily="34" charset="0"/>
                    <a:cs typeface="Arial" pitchFamily="34" charset="0"/>
                  </a:defRPr>
                </a:pPr>
                <a:endParaRPr lang="en-US"/>
              </a:p>
            </c:txPr>
            <c:showLegendKey val="0"/>
            <c:showVal val="1"/>
            <c:showCatName val="0"/>
            <c:showSerName val="1"/>
            <c:showPercent val="0"/>
            <c:showBubbleSize val="0"/>
            <c:showLeaderLines val="0"/>
          </c:dLbls>
          <c:cat>
            <c:strRef>
              <c:f>Sheet1!$A$2:$A$5</c:f>
              <c:strCache>
                <c:ptCount val="4"/>
                <c:pt idx="0">
                  <c:v>St App</c:v>
                </c:pt>
                <c:pt idx="1">
                  <c:v>Tuition/fees</c:v>
                </c:pt>
                <c:pt idx="2">
                  <c:v>Other-unit</c:v>
                </c:pt>
                <c:pt idx="3">
                  <c:v>Other-central</c:v>
                </c:pt>
              </c:strCache>
            </c:strRef>
          </c:cat>
          <c:val>
            <c:numRef>
              <c:f>Sheet1!$B$2:$B$5</c:f>
              <c:numCache>
                <c:formatCode>General</c:formatCode>
                <c:ptCount val="4"/>
                <c:pt idx="0">
                  <c:v>155</c:v>
                </c:pt>
                <c:pt idx="1">
                  <c:v>188</c:v>
                </c:pt>
                <c:pt idx="2">
                  <c:v>44</c:v>
                </c:pt>
                <c:pt idx="3">
                  <c:v>15</c:v>
                </c:pt>
              </c:numCache>
            </c:numRef>
          </c:val>
        </c:ser>
        <c:dLbls>
          <c:showLegendKey val="0"/>
          <c:showVal val="0"/>
          <c:showCatName val="0"/>
          <c:showSerName val="0"/>
          <c:showPercent val="0"/>
          <c:showBubbleSize val="0"/>
          <c:showLeaderLines val="0"/>
        </c:dLbls>
      </c:pie3DChart>
    </c:plotArea>
    <c:plotVisOnly val="1"/>
    <c:dispBlanksAs val="zero"/>
    <c:showDLblsOverMax val="0"/>
  </c:chart>
  <c:txPr>
    <a:bodyPr/>
    <a:lstStyle/>
    <a:p>
      <a:pPr>
        <a:defRPr sz="1800"/>
      </a:pPr>
      <a:endParaRPr lang="en-US"/>
    </a:p>
  </c:tx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perspective val="30"/>
    </c:view3D>
    <c:floor>
      <c:thickness val="0"/>
    </c:floor>
    <c:sideWall>
      <c:thickness val="0"/>
    </c:sideWall>
    <c:backWall>
      <c:thickness val="0"/>
    </c:backWall>
    <c:plotArea>
      <c:layout>
        <c:manualLayout>
          <c:layoutTarget val="inner"/>
          <c:xMode val="edge"/>
          <c:yMode val="edge"/>
          <c:x val="6.7619541875447386E-2"/>
          <c:y val="9.5238095238095233E-2"/>
          <c:w val="0.72394786447148651"/>
          <c:h val="0.86011904761904767"/>
        </c:manualLayout>
      </c:layout>
      <c:pie3DChart>
        <c:varyColors val="1"/>
        <c:ser>
          <c:idx val="0"/>
          <c:order val="0"/>
          <c:tx>
            <c:strRef>
              <c:f>Sheet1!$B$1</c:f>
              <c:strCache>
                <c:ptCount val="1"/>
                <c:pt idx="0">
                  <c:v>Sales</c:v>
                </c:pt>
              </c:strCache>
            </c:strRef>
          </c:tx>
          <c:explosion val="25"/>
          <c:dPt>
            <c:idx val="2"/>
            <c:bubble3D val="0"/>
            <c:spPr>
              <a:solidFill>
                <a:srgbClr val="FFFF00"/>
              </a:solidFill>
            </c:spPr>
          </c:dPt>
          <c:dPt>
            <c:idx val="4"/>
            <c:bubble3D val="0"/>
            <c:spPr>
              <a:solidFill>
                <a:srgbClr val="FF9201"/>
              </a:solidFill>
            </c:spPr>
          </c:dPt>
          <c:dLbls>
            <c:dLbl>
              <c:idx val="1"/>
              <c:layout>
                <c:manualLayout>
                  <c:x val="-1.834088920703094E-2"/>
                  <c:y val="9.8703733461888692E-3"/>
                </c:manualLayout>
              </c:layout>
              <c:showLegendKey val="0"/>
              <c:showVal val="1"/>
              <c:showCatName val="0"/>
              <c:showSerName val="0"/>
              <c:showPercent val="0"/>
              <c:showBubbleSize val="0"/>
            </c:dLbl>
            <c:dLbl>
              <c:idx val="2"/>
              <c:layout>
                <c:manualLayout>
                  <c:x val="-2.4153079349929742E-2"/>
                  <c:y val="8.6263324227328735E-3"/>
                </c:manualLayout>
              </c:layout>
              <c:showLegendKey val="0"/>
              <c:showVal val="1"/>
              <c:showCatName val="0"/>
              <c:showSerName val="0"/>
              <c:showPercent val="0"/>
              <c:showBubbleSize val="0"/>
            </c:dLbl>
            <c:dLbl>
              <c:idx val="4"/>
              <c:layout>
                <c:manualLayout>
                  <c:x val="4.0515522680877013E-2"/>
                  <c:y val="-3.1376077990251217E-2"/>
                </c:manualLayout>
              </c:layout>
              <c:showLegendKey val="0"/>
              <c:showVal val="1"/>
              <c:showCatName val="0"/>
              <c:showSerName val="0"/>
              <c:showPercent val="0"/>
              <c:showBubbleSize val="0"/>
            </c:dLbl>
            <c:txPr>
              <a:bodyPr/>
              <a:lstStyle/>
              <a:p>
                <a:pPr>
                  <a:defRPr b="1"/>
                </a:pPr>
                <a:endParaRPr lang="en-US"/>
              </a:p>
            </c:txPr>
            <c:showLegendKey val="0"/>
            <c:showVal val="1"/>
            <c:showCatName val="0"/>
            <c:showSerName val="0"/>
            <c:showPercent val="0"/>
            <c:showBubbleSize val="0"/>
            <c:showLeaderLines val="1"/>
          </c:dLbls>
          <c:cat>
            <c:strRef>
              <c:f>Sheet1!$A$2:$A$6</c:f>
              <c:strCache>
                <c:ptCount val="5"/>
                <c:pt idx="0">
                  <c:v>Personnel</c:v>
                </c:pt>
                <c:pt idx="1">
                  <c:v>Scholarships</c:v>
                </c:pt>
                <c:pt idx="2">
                  <c:v>Transfers</c:v>
                </c:pt>
                <c:pt idx="3">
                  <c:v>Plant</c:v>
                </c:pt>
                <c:pt idx="4">
                  <c:v>Other</c:v>
                </c:pt>
              </c:strCache>
            </c:strRef>
          </c:cat>
          <c:val>
            <c:numRef>
              <c:f>Sheet1!$B$2:$B$6</c:f>
              <c:numCache>
                <c:formatCode>_("$"* #,##0_);_("$"* \(#,##0\);_("$"* "-"??_);_(@_)</c:formatCode>
                <c:ptCount val="5"/>
                <c:pt idx="0">
                  <c:v>340</c:v>
                </c:pt>
                <c:pt idx="1">
                  <c:v>99</c:v>
                </c:pt>
                <c:pt idx="2">
                  <c:v>59</c:v>
                </c:pt>
                <c:pt idx="3">
                  <c:v>29</c:v>
                </c:pt>
                <c:pt idx="4">
                  <c:v>55</c:v>
                </c:pt>
              </c:numCache>
            </c:numRef>
          </c:val>
        </c:ser>
        <c:dLbls>
          <c:showLegendKey val="0"/>
          <c:showVal val="0"/>
          <c:showCatName val="0"/>
          <c:showSerName val="0"/>
          <c:showPercent val="0"/>
          <c:showBubbleSize val="0"/>
          <c:showLeaderLines val="1"/>
        </c:dLbls>
      </c:pie3DChart>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perspective val="3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explosion val="8"/>
          <c:dPt>
            <c:idx val="1"/>
            <c:bubble3D val="0"/>
            <c:spPr>
              <a:solidFill>
                <a:srgbClr val="FFFF00"/>
              </a:solidFill>
            </c:spPr>
          </c:dPt>
          <c:dPt>
            <c:idx val="2"/>
            <c:bubble3D val="0"/>
            <c:spPr>
              <a:solidFill>
                <a:schemeClr val="tx1">
                  <a:lumMod val="85000"/>
                </a:schemeClr>
              </a:solidFill>
            </c:spPr>
          </c:dPt>
          <c:dPt>
            <c:idx val="3"/>
            <c:bubble3D val="0"/>
            <c:spPr>
              <a:solidFill>
                <a:srgbClr val="FF9201"/>
              </a:solidFill>
            </c:spPr>
          </c:dPt>
          <c:dLbls>
            <c:dLbl>
              <c:idx val="1"/>
              <c:layout>
                <c:manualLayout>
                  <c:x val="-1.834088920703094E-2"/>
                  <c:y val="9.8703733461888692E-3"/>
                </c:manualLayout>
              </c:layout>
              <c:showLegendKey val="0"/>
              <c:showVal val="1"/>
              <c:showCatName val="0"/>
              <c:showSerName val="0"/>
              <c:showPercent val="0"/>
              <c:showBubbleSize val="0"/>
            </c:dLbl>
            <c:dLbl>
              <c:idx val="2"/>
              <c:layout>
                <c:manualLayout>
                  <c:x val="-2.4153079349929742E-2"/>
                  <c:y val="8.6263324227328735E-3"/>
                </c:manualLayout>
              </c:layout>
              <c:showLegendKey val="0"/>
              <c:showVal val="1"/>
              <c:showCatName val="0"/>
              <c:showSerName val="0"/>
              <c:showPercent val="0"/>
              <c:showBubbleSize val="0"/>
            </c:dLbl>
            <c:dLbl>
              <c:idx val="3"/>
              <c:layout>
                <c:manualLayout>
                  <c:x val="2.1789018796892812E-2"/>
                  <c:y val="-6.1706572392736627E-4"/>
                </c:manualLayout>
              </c:layout>
              <c:showLegendKey val="0"/>
              <c:showVal val="1"/>
              <c:showCatName val="0"/>
              <c:showSerName val="0"/>
              <c:showPercent val="0"/>
              <c:showBubbleSize val="0"/>
            </c:dLbl>
            <c:dLbl>
              <c:idx val="4"/>
              <c:layout>
                <c:manualLayout>
                  <c:x val="4.0515522680877013E-2"/>
                  <c:y val="-3.1376077990251217E-2"/>
                </c:manualLayout>
              </c:layout>
              <c:showLegendKey val="0"/>
              <c:showVal val="1"/>
              <c:showCatName val="0"/>
              <c:showSerName val="0"/>
              <c:showPercent val="0"/>
              <c:showBubbleSize val="0"/>
            </c:dLbl>
            <c:txPr>
              <a:bodyPr/>
              <a:lstStyle/>
              <a:p>
                <a:pPr>
                  <a:defRPr b="1"/>
                </a:pPr>
                <a:endParaRPr lang="en-US"/>
              </a:p>
            </c:txPr>
            <c:showLegendKey val="0"/>
            <c:showVal val="1"/>
            <c:showCatName val="0"/>
            <c:showSerName val="0"/>
            <c:showPercent val="0"/>
            <c:showBubbleSize val="0"/>
            <c:showLeaderLines val="1"/>
          </c:dLbls>
          <c:cat>
            <c:strRef>
              <c:f>Sheet1!$A$2:$A$5</c:f>
              <c:strCache>
                <c:ptCount val="4"/>
                <c:pt idx="0">
                  <c:v>Personnel</c:v>
                </c:pt>
                <c:pt idx="1">
                  <c:v>Transfers</c:v>
                </c:pt>
                <c:pt idx="2">
                  <c:v>Plant</c:v>
                </c:pt>
                <c:pt idx="3">
                  <c:v>Other</c:v>
                </c:pt>
              </c:strCache>
            </c:strRef>
          </c:cat>
          <c:val>
            <c:numRef>
              <c:f>Sheet1!$B$2:$B$5</c:f>
              <c:numCache>
                <c:formatCode>_("$"* #,##0_);_("$"* \(#,##0\);_("$"* "-"??_);_(@_)</c:formatCode>
                <c:ptCount val="4"/>
                <c:pt idx="0">
                  <c:v>340</c:v>
                </c:pt>
                <c:pt idx="1">
                  <c:v>59</c:v>
                </c:pt>
                <c:pt idx="2">
                  <c:v>29</c:v>
                </c:pt>
                <c:pt idx="3">
                  <c:v>55</c:v>
                </c:pt>
              </c:numCache>
            </c:numRef>
          </c:val>
        </c:ser>
        <c:dLbls>
          <c:showLegendKey val="0"/>
          <c:showVal val="0"/>
          <c:showCatName val="0"/>
          <c:showSerName val="0"/>
          <c:showPercent val="0"/>
          <c:showBubbleSize val="0"/>
          <c:showLeaderLines val="1"/>
        </c:dLbls>
      </c:pie3DChart>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0.67961</cdr:x>
      <cdr:y>0.74138</cdr:y>
    </cdr:from>
    <cdr:to>
      <cdr:x>1</cdr:x>
      <cdr:y>0.95989</cdr:y>
    </cdr:to>
    <cdr:sp macro="" textlink="">
      <cdr:nvSpPr>
        <cdr:cNvPr id="2" name="TextBox 1"/>
        <cdr:cNvSpPr txBox="1"/>
      </cdr:nvSpPr>
      <cdr:spPr>
        <a:xfrm xmlns:a="http://schemas.openxmlformats.org/drawingml/2006/main">
          <a:off x="5334001" y="3413511"/>
          <a:ext cx="2514599" cy="100608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2000" b="1" dirty="0">
            <a:solidFill>
              <a:schemeClr val="tx1"/>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0.42157</cdr:x>
      <cdr:y>0.59259</cdr:y>
    </cdr:from>
    <cdr:to>
      <cdr:x>0.72549</cdr:x>
      <cdr:y>0.7963</cdr:y>
    </cdr:to>
    <cdr:sp macro="" textlink="">
      <cdr:nvSpPr>
        <cdr:cNvPr id="2" name="TextBox 1"/>
        <cdr:cNvSpPr txBox="1"/>
      </cdr:nvSpPr>
      <cdr:spPr>
        <a:xfrm xmlns:a="http://schemas.openxmlformats.org/drawingml/2006/main">
          <a:off x="3276600" y="2438400"/>
          <a:ext cx="2362188" cy="83822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000" b="1" dirty="0" smtClean="0">
              <a:solidFill>
                <a:schemeClr val="tx1"/>
              </a:solidFill>
            </a:rPr>
            <a:t>Net Tuition/fees     $188M</a:t>
          </a:r>
          <a:endParaRPr lang="en-US" sz="2000" b="1" dirty="0">
            <a:solidFill>
              <a:schemeClr val="tx1"/>
            </a:solidFill>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0.22124</cdr:x>
      <cdr:y>0.56591</cdr:y>
    </cdr:from>
    <cdr:to>
      <cdr:x>0.46018</cdr:x>
      <cdr:y>0.7963</cdr:y>
    </cdr:to>
    <cdr:sp macro="" textlink="">
      <cdr:nvSpPr>
        <cdr:cNvPr id="2" name="TextBox 1"/>
        <cdr:cNvSpPr txBox="1"/>
      </cdr:nvSpPr>
      <cdr:spPr>
        <a:xfrm xmlns:a="http://schemas.openxmlformats.org/drawingml/2006/main">
          <a:off x="1905001" y="2667000"/>
          <a:ext cx="2057399" cy="108574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000" b="1" dirty="0" smtClean="0">
              <a:solidFill>
                <a:schemeClr val="tx1"/>
              </a:solidFill>
            </a:rPr>
            <a:t>Net Tuition/fees     </a:t>
          </a:r>
        </a:p>
        <a:p xmlns:a="http://schemas.openxmlformats.org/drawingml/2006/main">
          <a:r>
            <a:rPr lang="en-US" sz="2000" b="1" dirty="0" smtClean="0">
              <a:solidFill>
                <a:schemeClr val="tx1"/>
              </a:solidFill>
            </a:rPr>
            <a:t>$188M</a:t>
          </a:r>
          <a:endParaRPr lang="en-US" sz="2000" b="1" dirty="0">
            <a:solidFill>
              <a:schemeClr val="tx1"/>
            </a:solidFill>
          </a:endParaRPr>
        </a:p>
      </cdr:txBody>
    </cdr:sp>
  </cdr:relSizeAnchor>
  <cdr:relSizeAnchor xmlns:cdr="http://schemas.openxmlformats.org/drawingml/2006/chartDrawing">
    <cdr:from>
      <cdr:x>0.7</cdr:x>
      <cdr:y>0.83333</cdr:y>
    </cdr:from>
    <cdr:to>
      <cdr:x>0.94393</cdr:x>
      <cdr:y>0.99039</cdr:y>
    </cdr:to>
    <cdr:sp macro="" textlink="">
      <cdr:nvSpPr>
        <cdr:cNvPr id="3" name="TextBox 2"/>
        <cdr:cNvSpPr txBox="1"/>
      </cdr:nvSpPr>
      <cdr:spPr>
        <a:xfrm xmlns:a="http://schemas.openxmlformats.org/drawingml/2006/main">
          <a:off x="5867400" y="3810000"/>
          <a:ext cx="2044581" cy="71806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b="1" dirty="0" smtClean="0">
              <a:solidFill>
                <a:schemeClr val="tx1"/>
              </a:solidFill>
            </a:rPr>
            <a:t>Allocable in Budget Process - $358M</a:t>
          </a:r>
          <a:endParaRPr lang="en-US" sz="1600" b="1" dirty="0">
            <a:solidFill>
              <a:schemeClr val="tx1"/>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bwMode="auto">
          <a:xfrm>
            <a:off x="0" y="0"/>
            <a:ext cx="3056414" cy="467836"/>
          </a:xfrm>
          <a:prstGeom prst="rect">
            <a:avLst/>
          </a:prstGeom>
          <a:noFill/>
          <a:ln w="9525">
            <a:noFill/>
            <a:miter lim="800000"/>
            <a:headEnd/>
            <a:tailEnd/>
          </a:ln>
          <a:effectLst/>
        </p:spPr>
        <p:txBody>
          <a:bodyPr vert="horz" wrap="square" lIns="93758" tIns="46879" rIns="93758" bIns="46879" numCol="1" anchor="t" anchorCtr="0" compatLnSpc="1">
            <a:prstTxWarp prst="textNoShape">
              <a:avLst/>
            </a:prstTxWarp>
          </a:bodyPr>
          <a:lstStyle>
            <a:lvl1pPr>
              <a:defRPr sz="1200">
                <a:latin typeface="Arial" charset="0"/>
              </a:defRPr>
            </a:lvl1pPr>
          </a:lstStyle>
          <a:p>
            <a:endParaRPr lang="en-US"/>
          </a:p>
        </p:txBody>
      </p:sp>
      <p:sp>
        <p:nvSpPr>
          <p:cNvPr id="50179" name="Rectangle 3"/>
          <p:cNvSpPr>
            <a:spLocks noGrp="1" noChangeArrowheads="1"/>
          </p:cNvSpPr>
          <p:nvPr>
            <p:ph type="dt" sz="quarter" idx="1"/>
          </p:nvPr>
        </p:nvSpPr>
        <p:spPr bwMode="auto">
          <a:xfrm>
            <a:off x="3995217" y="0"/>
            <a:ext cx="3056414" cy="467836"/>
          </a:xfrm>
          <a:prstGeom prst="rect">
            <a:avLst/>
          </a:prstGeom>
          <a:noFill/>
          <a:ln w="9525">
            <a:noFill/>
            <a:miter lim="800000"/>
            <a:headEnd/>
            <a:tailEnd/>
          </a:ln>
          <a:effectLst/>
        </p:spPr>
        <p:txBody>
          <a:bodyPr vert="horz" wrap="square" lIns="93758" tIns="46879" rIns="93758" bIns="46879" numCol="1" anchor="t" anchorCtr="0" compatLnSpc="1">
            <a:prstTxWarp prst="textNoShape">
              <a:avLst/>
            </a:prstTxWarp>
          </a:bodyPr>
          <a:lstStyle>
            <a:lvl1pPr algn="r">
              <a:defRPr sz="1200">
                <a:latin typeface="Arial" charset="0"/>
              </a:defRPr>
            </a:lvl1pPr>
          </a:lstStyle>
          <a:p>
            <a:fld id="{FABCC4E9-EBFE-4135-92FE-F14E06C1104B}" type="datetimeFigureOut">
              <a:rPr lang="en-US"/>
              <a:pPr/>
              <a:t>10/9/2012</a:t>
            </a:fld>
            <a:endParaRPr lang="en-US"/>
          </a:p>
        </p:txBody>
      </p:sp>
      <p:sp>
        <p:nvSpPr>
          <p:cNvPr id="50180" name="Rectangle 4"/>
          <p:cNvSpPr>
            <a:spLocks noGrp="1" noChangeArrowheads="1"/>
          </p:cNvSpPr>
          <p:nvPr>
            <p:ph type="ftr" sz="quarter" idx="2"/>
          </p:nvPr>
        </p:nvSpPr>
        <p:spPr bwMode="auto">
          <a:xfrm>
            <a:off x="0" y="8887265"/>
            <a:ext cx="3056414" cy="467836"/>
          </a:xfrm>
          <a:prstGeom prst="rect">
            <a:avLst/>
          </a:prstGeom>
          <a:noFill/>
          <a:ln w="9525">
            <a:noFill/>
            <a:miter lim="800000"/>
            <a:headEnd/>
            <a:tailEnd/>
          </a:ln>
          <a:effectLst/>
        </p:spPr>
        <p:txBody>
          <a:bodyPr vert="horz" wrap="square" lIns="93758" tIns="46879" rIns="93758" bIns="46879" numCol="1" anchor="b" anchorCtr="0" compatLnSpc="1">
            <a:prstTxWarp prst="textNoShape">
              <a:avLst/>
            </a:prstTxWarp>
          </a:bodyPr>
          <a:lstStyle>
            <a:lvl1pPr>
              <a:defRPr sz="1200">
                <a:latin typeface="Arial" charset="0"/>
              </a:defRPr>
            </a:lvl1pPr>
          </a:lstStyle>
          <a:p>
            <a:endParaRPr lang="en-US"/>
          </a:p>
        </p:txBody>
      </p:sp>
      <p:sp>
        <p:nvSpPr>
          <p:cNvPr id="50181" name="Rectangle 5"/>
          <p:cNvSpPr>
            <a:spLocks noGrp="1" noChangeArrowheads="1"/>
          </p:cNvSpPr>
          <p:nvPr>
            <p:ph type="sldNum" sz="quarter" idx="3"/>
          </p:nvPr>
        </p:nvSpPr>
        <p:spPr bwMode="auto">
          <a:xfrm>
            <a:off x="3995217" y="8887265"/>
            <a:ext cx="3056414" cy="467836"/>
          </a:xfrm>
          <a:prstGeom prst="rect">
            <a:avLst/>
          </a:prstGeom>
          <a:noFill/>
          <a:ln w="9525">
            <a:noFill/>
            <a:miter lim="800000"/>
            <a:headEnd/>
            <a:tailEnd/>
          </a:ln>
          <a:effectLst/>
        </p:spPr>
        <p:txBody>
          <a:bodyPr vert="horz" wrap="square" lIns="93758" tIns="46879" rIns="93758" bIns="46879" numCol="1" anchor="b" anchorCtr="0" compatLnSpc="1">
            <a:prstTxWarp prst="textNoShape">
              <a:avLst/>
            </a:prstTxWarp>
          </a:bodyPr>
          <a:lstStyle>
            <a:lvl1pPr algn="r">
              <a:defRPr sz="1200">
                <a:latin typeface="Arial" charset="0"/>
              </a:defRPr>
            </a:lvl1pPr>
          </a:lstStyle>
          <a:p>
            <a:fld id="{4D8B50C3-90F3-432C-B694-B6A610A328BC}" type="slidenum">
              <a:rPr lang="en-US"/>
              <a:pPr/>
              <a:t>‹#›</a:t>
            </a:fld>
            <a:endParaRPr lang="en-US"/>
          </a:p>
        </p:txBody>
      </p:sp>
    </p:spTree>
    <p:extLst>
      <p:ext uri="{BB962C8B-B14F-4D97-AF65-F5344CB8AC3E}">
        <p14:creationId xmlns:p14="http://schemas.microsoft.com/office/powerpoint/2010/main" val="33384972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3056414" cy="467836"/>
          </a:xfrm>
          <a:prstGeom prst="rect">
            <a:avLst/>
          </a:prstGeom>
          <a:noFill/>
          <a:ln w="9525">
            <a:noFill/>
            <a:miter lim="800000"/>
            <a:headEnd/>
            <a:tailEnd/>
          </a:ln>
          <a:effectLst/>
        </p:spPr>
        <p:txBody>
          <a:bodyPr vert="horz" wrap="square" lIns="93758" tIns="46879" rIns="93758" bIns="46879" numCol="1" anchor="t" anchorCtr="0" compatLnSpc="1">
            <a:prstTxWarp prst="textNoShape">
              <a:avLst/>
            </a:prstTxWarp>
          </a:bodyPr>
          <a:lstStyle>
            <a:lvl1pPr>
              <a:defRPr sz="1200">
                <a:latin typeface="Arial" charset="0"/>
              </a:defRPr>
            </a:lvl1pPr>
          </a:lstStyle>
          <a:p>
            <a:endParaRPr lang="en-US"/>
          </a:p>
        </p:txBody>
      </p:sp>
      <p:sp>
        <p:nvSpPr>
          <p:cNvPr id="21507" name="Rectangle 3"/>
          <p:cNvSpPr>
            <a:spLocks noGrp="1" noChangeArrowheads="1"/>
          </p:cNvSpPr>
          <p:nvPr>
            <p:ph type="dt" idx="1"/>
          </p:nvPr>
        </p:nvSpPr>
        <p:spPr bwMode="auto">
          <a:xfrm>
            <a:off x="3995217" y="0"/>
            <a:ext cx="3056414" cy="467836"/>
          </a:xfrm>
          <a:prstGeom prst="rect">
            <a:avLst/>
          </a:prstGeom>
          <a:noFill/>
          <a:ln w="9525">
            <a:noFill/>
            <a:miter lim="800000"/>
            <a:headEnd/>
            <a:tailEnd/>
          </a:ln>
          <a:effectLst/>
        </p:spPr>
        <p:txBody>
          <a:bodyPr vert="horz" wrap="square" lIns="93758" tIns="46879" rIns="93758" bIns="46879" numCol="1" anchor="t" anchorCtr="0" compatLnSpc="1">
            <a:prstTxWarp prst="textNoShape">
              <a:avLst/>
            </a:prstTxWarp>
          </a:bodyPr>
          <a:lstStyle>
            <a:lvl1pPr algn="r">
              <a:defRPr sz="1200">
                <a:latin typeface="Arial" charset="0"/>
              </a:defRPr>
            </a:lvl1pPr>
          </a:lstStyle>
          <a:p>
            <a:fld id="{8EB1CFF2-225C-4C45-A482-E043B2A11ABF}" type="datetimeFigureOut">
              <a:rPr lang="en-US"/>
              <a:pPr/>
              <a:t>10/9/2012</a:t>
            </a:fld>
            <a:endParaRPr lang="en-US"/>
          </a:p>
        </p:txBody>
      </p:sp>
      <p:sp>
        <p:nvSpPr>
          <p:cNvPr id="21508" name="Rectangle 4"/>
          <p:cNvSpPr>
            <a:spLocks noGrp="1" noRot="1" noChangeAspect="1" noChangeArrowheads="1" noTextEdit="1"/>
          </p:cNvSpPr>
          <p:nvPr>
            <p:ph type="sldImg" idx="2"/>
          </p:nvPr>
        </p:nvSpPr>
        <p:spPr bwMode="auto">
          <a:xfrm>
            <a:off x="1189038" y="701675"/>
            <a:ext cx="4676775" cy="3508375"/>
          </a:xfrm>
          <a:prstGeom prst="rect">
            <a:avLst/>
          </a:prstGeom>
          <a:noFill/>
          <a:ln w="9525">
            <a:solidFill>
              <a:srgbClr val="000000"/>
            </a:solidFill>
            <a:miter lim="800000"/>
            <a:headEnd/>
            <a:tailEnd/>
          </a:ln>
          <a:effectLst/>
        </p:spPr>
      </p:sp>
      <p:sp>
        <p:nvSpPr>
          <p:cNvPr id="21509" name="Rectangle 5"/>
          <p:cNvSpPr>
            <a:spLocks noGrp="1" noChangeArrowheads="1"/>
          </p:cNvSpPr>
          <p:nvPr>
            <p:ph type="body" sz="quarter" idx="3"/>
          </p:nvPr>
        </p:nvSpPr>
        <p:spPr bwMode="auto">
          <a:xfrm>
            <a:off x="705327" y="4444445"/>
            <a:ext cx="5642610" cy="4210526"/>
          </a:xfrm>
          <a:prstGeom prst="rect">
            <a:avLst/>
          </a:prstGeom>
          <a:noFill/>
          <a:ln w="9525">
            <a:noFill/>
            <a:miter lim="800000"/>
            <a:headEnd/>
            <a:tailEnd/>
          </a:ln>
          <a:effectLst/>
        </p:spPr>
        <p:txBody>
          <a:bodyPr vert="horz" wrap="square" lIns="93758" tIns="46879" rIns="93758" bIns="4687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1510" name="Rectangle 6"/>
          <p:cNvSpPr>
            <a:spLocks noGrp="1" noChangeArrowheads="1"/>
          </p:cNvSpPr>
          <p:nvPr>
            <p:ph type="ftr" sz="quarter" idx="4"/>
          </p:nvPr>
        </p:nvSpPr>
        <p:spPr bwMode="auto">
          <a:xfrm>
            <a:off x="0" y="8887265"/>
            <a:ext cx="3056414" cy="467836"/>
          </a:xfrm>
          <a:prstGeom prst="rect">
            <a:avLst/>
          </a:prstGeom>
          <a:noFill/>
          <a:ln w="9525">
            <a:noFill/>
            <a:miter lim="800000"/>
            <a:headEnd/>
            <a:tailEnd/>
          </a:ln>
          <a:effectLst/>
        </p:spPr>
        <p:txBody>
          <a:bodyPr vert="horz" wrap="square" lIns="93758" tIns="46879" rIns="93758" bIns="46879" numCol="1" anchor="b" anchorCtr="0" compatLnSpc="1">
            <a:prstTxWarp prst="textNoShape">
              <a:avLst/>
            </a:prstTxWarp>
          </a:bodyPr>
          <a:lstStyle>
            <a:lvl1pPr>
              <a:defRPr sz="1200">
                <a:latin typeface="Arial" charset="0"/>
              </a:defRPr>
            </a:lvl1pPr>
          </a:lstStyle>
          <a:p>
            <a:endParaRPr lang="en-US"/>
          </a:p>
        </p:txBody>
      </p:sp>
      <p:sp>
        <p:nvSpPr>
          <p:cNvPr id="21511" name="Rectangle 7"/>
          <p:cNvSpPr>
            <a:spLocks noGrp="1" noChangeArrowheads="1"/>
          </p:cNvSpPr>
          <p:nvPr>
            <p:ph type="sldNum" sz="quarter" idx="5"/>
          </p:nvPr>
        </p:nvSpPr>
        <p:spPr bwMode="auto">
          <a:xfrm>
            <a:off x="3995217" y="8887265"/>
            <a:ext cx="3056414" cy="467836"/>
          </a:xfrm>
          <a:prstGeom prst="rect">
            <a:avLst/>
          </a:prstGeom>
          <a:noFill/>
          <a:ln w="9525">
            <a:noFill/>
            <a:miter lim="800000"/>
            <a:headEnd/>
            <a:tailEnd/>
          </a:ln>
          <a:effectLst/>
        </p:spPr>
        <p:txBody>
          <a:bodyPr vert="horz" wrap="square" lIns="93758" tIns="46879" rIns="93758" bIns="46879" numCol="1" anchor="b" anchorCtr="0" compatLnSpc="1">
            <a:prstTxWarp prst="textNoShape">
              <a:avLst/>
            </a:prstTxWarp>
          </a:bodyPr>
          <a:lstStyle>
            <a:lvl1pPr algn="r">
              <a:defRPr sz="1200">
                <a:latin typeface="Arial" charset="0"/>
              </a:defRPr>
            </a:lvl1pPr>
          </a:lstStyle>
          <a:p>
            <a:fld id="{556CA336-E560-40DF-B77E-807EF8202E00}" type="slidenum">
              <a:rPr lang="en-US"/>
              <a:pPr/>
              <a:t>‹#›</a:t>
            </a:fld>
            <a:endParaRPr lang="en-US"/>
          </a:p>
        </p:txBody>
      </p:sp>
    </p:spTree>
    <p:extLst>
      <p:ext uri="{BB962C8B-B14F-4D97-AF65-F5344CB8AC3E}">
        <p14:creationId xmlns:p14="http://schemas.microsoft.com/office/powerpoint/2010/main" val="360570946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6CA336-E560-40DF-B77E-807EF8202E00}" type="slidenum">
              <a:rPr lang="en-US" smtClean="0"/>
              <a:pPr/>
              <a:t>1</a:t>
            </a:fld>
            <a:endParaRPr lang="en-US" dirty="0"/>
          </a:p>
        </p:txBody>
      </p:sp>
    </p:spTree>
    <p:extLst>
      <p:ext uri="{BB962C8B-B14F-4D97-AF65-F5344CB8AC3E}">
        <p14:creationId xmlns:p14="http://schemas.microsoft.com/office/powerpoint/2010/main" val="32579594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Personnel costs are over 70% of the budget if unrestricted scholarships are included.</a:t>
            </a:r>
            <a:endParaRPr lang="en-US" dirty="0"/>
          </a:p>
        </p:txBody>
      </p:sp>
      <p:sp>
        <p:nvSpPr>
          <p:cNvPr id="4" name="Slide Number Placeholder 3"/>
          <p:cNvSpPr>
            <a:spLocks noGrp="1"/>
          </p:cNvSpPr>
          <p:nvPr>
            <p:ph type="sldNum" sz="quarter" idx="10"/>
          </p:nvPr>
        </p:nvSpPr>
        <p:spPr/>
        <p:txBody>
          <a:bodyPr/>
          <a:lstStyle/>
          <a:p>
            <a:fld id="{8BE1A908-5B6A-48A8-9334-881084B521DA}" type="slidenum">
              <a:rPr lang="en-US" smtClean="0"/>
              <a:t>10</a:t>
            </a:fld>
            <a:endParaRPr lang="en-US"/>
          </a:p>
        </p:txBody>
      </p:sp>
    </p:spTree>
    <p:extLst>
      <p:ext uri="{BB962C8B-B14F-4D97-AF65-F5344CB8AC3E}">
        <p14:creationId xmlns:p14="http://schemas.microsoft.com/office/powerpoint/2010/main" val="20321665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txBox="1">
            <a:spLocks noGrp="1" noChangeArrowheads="1"/>
          </p:cNvSpPr>
          <p:nvPr/>
        </p:nvSpPr>
        <p:spPr bwMode="auto">
          <a:xfrm>
            <a:off x="3995217" y="8887265"/>
            <a:ext cx="3056414" cy="467836"/>
          </a:xfrm>
          <a:prstGeom prst="rect">
            <a:avLst/>
          </a:prstGeom>
          <a:noFill/>
          <a:ln w="9525">
            <a:noFill/>
            <a:miter lim="800000"/>
            <a:headEnd/>
            <a:tailEnd/>
          </a:ln>
        </p:spPr>
        <p:txBody>
          <a:bodyPr lIns="93734" tIns="46867" rIns="93734" bIns="46867" anchor="b"/>
          <a:lstStyle/>
          <a:p>
            <a:pPr algn="r" defTabSz="914673"/>
            <a:fld id="{9DF2C9EA-93ED-4585-8ACB-EB1595534397}" type="slidenum">
              <a:rPr lang="en-US" sz="1200">
                <a:latin typeface="Arial" charset="0"/>
              </a:rPr>
              <a:pPr algn="r" defTabSz="914673"/>
              <a:t>12</a:t>
            </a:fld>
            <a:endParaRPr lang="en-US" sz="1200" dirty="0">
              <a:latin typeface="Arial" charset="0"/>
            </a:endParaRPr>
          </a:p>
        </p:txBody>
      </p:sp>
      <p:sp>
        <p:nvSpPr>
          <p:cNvPr id="73731" name="Rectangle 2"/>
          <p:cNvSpPr>
            <a:spLocks noGrp="1" noRot="1" noChangeAspect="1" noChangeArrowheads="1" noTextEdit="1"/>
          </p:cNvSpPr>
          <p:nvPr>
            <p:ph type="sldImg"/>
          </p:nvPr>
        </p:nvSpPr>
        <p:spPr>
          <a:xfrm>
            <a:off x="1190625" y="701675"/>
            <a:ext cx="4678363" cy="3508375"/>
          </a:xfrm>
          <a:ln/>
        </p:spPr>
      </p:sp>
      <p:sp>
        <p:nvSpPr>
          <p:cNvPr id="73732" name="Rectangle 3"/>
          <p:cNvSpPr>
            <a:spLocks noGrp="1" noChangeArrowheads="1"/>
          </p:cNvSpPr>
          <p:nvPr>
            <p:ph type="body" idx="1"/>
          </p:nvPr>
        </p:nvSpPr>
        <p:spPr>
          <a:noFill/>
          <a:ln/>
        </p:spPr>
        <p:txBody>
          <a:bodyPr lIns="93734" tIns="46867" rIns="93734" bIns="46867"/>
          <a:lstStyle/>
          <a:p>
            <a:pPr eaLnBrk="1" hangingPunct="1"/>
            <a:r>
              <a:rPr lang="en-US" dirty="0" smtClean="0"/>
              <a:t>Impact of rolling reserve legislation would indicate that increases in the special education trust fund will not result in corresponding increases in funding for higher education in the short term (2-3 years).</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txBox="1">
            <a:spLocks noGrp="1" noChangeArrowheads="1"/>
          </p:cNvSpPr>
          <p:nvPr/>
        </p:nvSpPr>
        <p:spPr bwMode="auto">
          <a:xfrm>
            <a:off x="3995738" y="8886827"/>
            <a:ext cx="3055937" cy="468313"/>
          </a:xfrm>
          <a:prstGeom prst="rect">
            <a:avLst/>
          </a:prstGeom>
          <a:noFill/>
          <a:ln w="9525">
            <a:noFill/>
            <a:miter lim="800000"/>
            <a:headEnd/>
            <a:tailEnd/>
          </a:ln>
        </p:spPr>
        <p:txBody>
          <a:bodyPr lIns="93738" tIns="46869" rIns="93738" bIns="46869" anchor="b"/>
          <a:lstStyle/>
          <a:p>
            <a:pPr algn="r"/>
            <a:fld id="{637B10E7-FCA2-4740-A4D7-CDB47028418A}" type="slidenum">
              <a:rPr lang="en-US" sz="1200">
                <a:latin typeface="Arial" charset="0"/>
              </a:rPr>
              <a:pPr algn="r"/>
              <a:t>13</a:t>
            </a:fld>
            <a:endParaRPr lang="en-US" sz="1200" dirty="0">
              <a:latin typeface="Arial" charset="0"/>
            </a:endParaRP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r>
              <a:rPr lang="en-US" dirty="0" smtClean="0"/>
              <a:t>Assuming we</a:t>
            </a:r>
            <a:r>
              <a:rPr lang="en-US" baseline="0" dirty="0" smtClean="0"/>
              <a:t> receive our total appropriation for FY13</a:t>
            </a:r>
            <a:endParaRPr lang="en-US" dirty="0" smtClean="0"/>
          </a:p>
          <a:p>
            <a:pPr eaLnBrk="1" hangingPunct="1"/>
            <a:endParaRPr lang="en-US" dirty="0" smtClean="0"/>
          </a:p>
          <a:p>
            <a:pPr eaLnBrk="1" hangingPunct="1"/>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6CA336-E560-40DF-B77E-807EF8202E00}" type="slidenum">
              <a:rPr lang="en-US" smtClean="0"/>
              <a:pPr/>
              <a:t>14</a:t>
            </a:fld>
            <a:endParaRPr lang="en-US"/>
          </a:p>
        </p:txBody>
      </p:sp>
    </p:spTree>
    <p:extLst>
      <p:ext uri="{BB962C8B-B14F-4D97-AF65-F5344CB8AC3E}">
        <p14:creationId xmlns:p14="http://schemas.microsoft.com/office/powerpoint/2010/main" val="31638642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Right now we are preparing the FY14 Legislative budget request, for the next 3 months will be undergoing the audit of the FY12 financial statements and we are a week into the FY13 operating budget. </a:t>
            </a:r>
            <a:endParaRPr lang="en-US" dirty="0"/>
          </a:p>
        </p:txBody>
      </p:sp>
      <p:sp>
        <p:nvSpPr>
          <p:cNvPr id="4" name="Slide Number Placeholder 3"/>
          <p:cNvSpPr>
            <a:spLocks noGrp="1"/>
          </p:cNvSpPr>
          <p:nvPr>
            <p:ph type="sldNum" sz="quarter" idx="10"/>
          </p:nvPr>
        </p:nvSpPr>
        <p:spPr/>
        <p:txBody>
          <a:bodyPr/>
          <a:lstStyle/>
          <a:p>
            <a:fld id="{556CA336-E560-40DF-B77E-807EF8202E00}"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a:xfrm>
            <a:off x="940435" y="4444445"/>
            <a:ext cx="5172393" cy="4210526"/>
          </a:xfrm>
          <a:noFill/>
          <a:ln/>
        </p:spPr>
        <p:txBody>
          <a:bodyPr/>
          <a:lstStyle/>
          <a:p>
            <a:pPr eaLnBrk="1" hangingPunct="1"/>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a:xfrm>
            <a:off x="940435" y="4444445"/>
            <a:ext cx="5172393" cy="4210526"/>
          </a:xfrm>
          <a:noFill/>
          <a:ln/>
        </p:spPr>
        <p:txBody>
          <a:bodyPr/>
          <a:lstStyle/>
          <a:p>
            <a:pPr eaLnBrk="1" hangingPunct="1"/>
            <a:r>
              <a:rPr lang="en-US" dirty="0" smtClean="0"/>
              <a:t>Unrestricted is budget focus and includes both base budget allocations from general revenue sources, as well as direct allocations of local revenues.  Aux</a:t>
            </a:r>
            <a:r>
              <a:rPr lang="en-US" baseline="0" dirty="0" smtClean="0"/>
              <a:t> –Bookstore, athletics, housing, transit and AUM $8M. Restricted includes grants and contracts, federal appropriations, gifts and anything else restricted by an outside source.</a:t>
            </a:r>
          </a:p>
          <a:p>
            <a:pPr eaLnBrk="1" hangingPunct="1"/>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xfrm>
            <a:off x="940435" y="4444445"/>
            <a:ext cx="5172393" cy="4210526"/>
          </a:xfrm>
          <a:noFill/>
          <a:ln/>
        </p:spPr>
        <p:txBody>
          <a:bodyPr/>
          <a:lstStyle/>
          <a:p>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Breakdown of budget by revenue source.  While tuition is budgeted at $3687, $99M is non-cash and basically foregone revenues.</a:t>
            </a:r>
            <a:endParaRPr lang="en-US" dirty="0"/>
          </a:p>
        </p:txBody>
      </p:sp>
      <p:sp>
        <p:nvSpPr>
          <p:cNvPr id="4" name="Slide Number Placeholder 3"/>
          <p:cNvSpPr>
            <a:spLocks noGrp="1"/>
          </p:cNvSpPr>
          <p:nvPr>
            <p:ph type="sldNum" sz="quarter" idx="10"/>
          </p:nvPr>
        </p:nvSpPr>
        <p:spPr/>
        <p:txBody>
          <a:bodyPr/>
          <a:lstStyle/>
          <a:p>
            <a:fld id="{556CA336-E560-40DF-B77E-807EF8202E00}"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further breakdown of the tuition piece of the pie – from $269M to $188M, which is the amount that can be allocated in the budget process </a:t>
            </a:r>
          </a:p>
          <a:p>
            <a:endParaRPr lang="en-US" dirty="0" smtClean="0"/>
          </a:p>
          <a:p>
            <a:r>
              <a:rPr lang="en-US" dirty="0" smtClean="0"/>
              <a:t>Allocated fees – Registration fee - $25M, Prof fees - $19M, Grad Distance – $9M</a:t>
            </a:r>
          </a:p>
          <a:p>
            <a:r>
              <a:rPr lang="en-US" dirty="0" smtClean="0"/>
              <a:t>Unit direct allocations of tuition and fees is approx. 30% of total tuition (excluding </a:t>
            </a:r>
            <a:r>
              <a:rPr lang="en-US" dirty="0" err="1" smtClean="0"/>
              <a:t>schol</a:t>
            </a:r>
            <a:r>
              <a:rPr lang="en-US" dirty="0" smtClean="0"/>
              <a:t>/waivers)</a:t>
            </a:r>
          </a:p>
          <a:p>
            <a:endParaRPr lang="en-US" dirty="0"/>
          </a:p>
        </p:txBody>
      </p:sp>
      <p:sp>
        <p:nvSpPr>
          <p:cNvPr id="4" name="Slide Number Placeholder 3"/>
          <p:cNvSpPr>
            <a:spLocks noGrp="1"/>
          </p:cNvSpPr>
          <p:nvPr>
            <p:ph type="sldNum" sz="quarter" idx="10"/>
          </p:nvPr>
        </p:nvSpPr>
        <p:spPr/>
        <p:txBody>
          <a:bodyPr/>
          <a:lstStyle/>
          <a:p>
            <a:fld id="{556CA336-E560-40DF-B77E-807EF8202E00}"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Excluding scholarships and direct tuition and fee allocations, the remaining budget is $402M.  Here we have broken down the pie to reflect allocations in the budget process, with further distinction in Other revenues.  The green is allocable in the budget process--$358M.  This includes the breakdown of Other revenues, which for central is a portion of the indirect cost recovery and investment income.  Other-unit includes sales and services of academic units, abroad programs, clinic fees, unrestricted endowment income, etc.  </a:t>
            </a:r>
          </a:p>
        </p:txBody>
      </p:sp>
      <p:sp>
        <p:nvSpPr>
          <p:cNvPr id="4" name="Slide Number Placeholder 3"/>
          <p:cNvSpPr>
            <a:spLocks noGrp="1"/>
          </p:cNvSpPr>
          <p:nvPr>
            <p:ph type="sldNum" sz="quarter" idx="10"/>
          </p:nvPr>
        </p:nvSpPr>
        <p:spPr/>
        <p:txBody>
          <a:bodyPr/>
          <a:lstStyle/>
          <a:p>
            <a:fld id="{556CA336-E560-40DF-B77E-807EF8202E00}"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With scholarships included, personnel costs constitute 58% of total expense</a:t>
            </a:r>
            <a:endParaRPr lang="en-US" dirty="0"/>
          </a:p>
        </p:txBody>
      </p:sp>
      <p:sp>
        <p:nvSpPr>
          <p:cNvPr id="4" name="Slide Number Placeholder 3"/>
          <p:cNvSpPr>
            <a:spLocks noGrp="1"/>
          </p:cNvSpPr>
          <p:nvPr>
            <p:ph type="sldNum" sz="quarter" idx="10"/>
          </p:nvPr>
        </p:nvSpPr>
        <p:spPr/>
        <p:txBody>
          <a:bodyPr/>
          <a:lstStyle/>
          <a:p>
            <a:fld id="{8BE1A908-5B6A-48A8-9334-881084B521DA}" type="slidenum">
              <a:rPr lang="en-US" smtClean="0"/>
              <a:t>9</a:t>
            </a:fld>
            <a:endParaRPr lang="en-US"/>
          </a:p>
        </p:txBody>
      </p:sp>
    </p:spTree>
    <p:extLst>
      <p:ext uri="{BB962C8B-B14F-4D97-AF65-F5344CB8AC3E}">
        <p14:creationId xmlns:p14="http://schemas.microsoft.com/office/powerpoint/2010/main" val="20321665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18434" name="Picture 2"/>
          <p:cNvPicPr>
            <a:picLocks noChangeAspect="1" noChangeArrowheads="1"/>
          </p:cNvPicPr>
          <p:nvPr/>
        </p:nvPicPr>
        <p:blipFill>
          <a:blip r:embed="rId2" cstate="print"/>
          <a:srcRect/>
          <a:stretch>
            <a:fillRect/>
          </a:stretch>
        </p:blipFill>
        <p:spPr bwMode="auto">
          <a:xfrm>
            <a:off x="990600" y="1600200"/>
            <a:ext cx="3581400" cy="3373438"/>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105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105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981200"/>
            <a:ext cx="7543800" cy="3733800"/>
          </a:xfrm>
        </p:spPr>
        <p:txBody>
          <a:body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695700" cy="3733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33900" y="1981200"/>
            <a:ext cx="3695700" cy="3733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46275"/>
                <a:invGamma/>
              </a:schemeClr>
            </a:gs>
          </a:gsLst>
          <a:lin ang="5400000" scaled="1"/>
        </a:gradFill>
        <a:effectLst/>
      </p:bgPr>
    </p:bg>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762000" y="762000"/>
            <a:ext cx="8380413" cy="762000"/>
          </a:xfrm>
          <a:prstGeom prst="rect">
            <a:avLst/>
          </a:prstGeom>
          <a:gradFill rotWithShape="0">
            <a:gsLst>
              <a:gs pos="0">
                <a:schemeClr val="bg1"/>
              </a:gs>
              <a:gs pos="100000">
                <a:schemeClr val="bg1">
                  <a:gamma/>
                  <a:shade val="15294"/>
                  <a:invGamma/>
                </a:schemeClr>
              </a:gs>
            </a:gsLst>
            <a:lin ang="0" scaled="1"/>
          </a:gradFill>
          <a:ln w="9525">
            <a:noFill/>
            <a:miter lim="800000"/>
            <a:headEnd/>
            <a:tailEnd/>
          </a:ln>
          <a:effectLst/>
        </p:spPr>
        <p:txBody>
          <a:bodyPr/>
          <a:lstStyle/>
          <a:p>
            <a:pPr eaLnBrk="1" hangingPunct="1"/>
            <a:endParaRPr kumimoji="1" lang="en-US"/>
          </a:p>
        </p:txBody>
      </p:sp>
      <p:sp>
        <p:nvSpPr>
          <p:cNvPr id="17411" name="Rectangle 3"/>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7412" name="Rectangle 4"/>
          <p:cNvSpPr>
            <a:spLocks noGrp="1" noChangeArrowheads="1"/>
          </p:cNvSpPr>
          <p:nvPr>
            <p:ph type="body" idx="1"/>
          </p:nvPr>
        </p:nvSpPr>
        <p:spPr bwMode="auto">
          <a:xfrm>
            <a:off x="685800" y="1981200"/>
            <a:ext cx="7543800" cy="3733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7413" name="Picture 5"/>
          <p:cNvPicPr>
            <a:picLocks noChangeAspect="1" noChangeArrowheads="1"/>
          </p:cNvPicPr>
          <p:nvPr/>
        </p:nvPicPr>
        <p:blipFill>
          <a:blip r:embed="rId14" cstate="print"/>
          <a:srcRect/>
          <a:stretch>
            <a:fillRect/>
          </a:stretch>
        </p:blipFill>
        <p:spPr bwMode="auto">
          <a:xfrm>
            <a:off x="8001000" y="5715000"/>
            <a:ext cx="990600" cy="936625"/>
          </a:xfrm>
          <a:prstGeom prst="rect">
            <a:avLst/>
          </a:prstGeom>
          <a:noFill/>
        </p:spPr>
      </p:pic>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hf hdr="0" ftr="0" dt="0"/>
  <p:txStyles>
    <p:titleStyle>
      <a:lvl1pPr algn="l"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fontAlgn="base">
        <a:spcBef>
          <a:spcPct val="0"/>
        </a:spcBef>
        <a:spcAft>
          <a:spcPct val="0"/>
        </a:spcAft>
        <a:defRPr sz="4400">
          <a:solidFill>
            <a:schemeClr val="tx2"/>
          </a:solidFill>
          <a:effectLst>
            <a:outerShdw blurRad="38100" dist="38100" dir="2700000" algn="tl">
              <a:srgbClr val="000000"/>
            </a:outerShdw>
          </a:effectLst>
          <a:latin typeface="Times" pitchFamily="18" charset="0"/>
        </a:defRPr>
      </a:lvl2pPr>
      <a:lvl3pPr algn="l" rtl="0" fontAlgn="base">
        <a:spcBef>
          <a:spcPct val="0"/>
        </a:spcBef>
        <a:spcAft>
          <a:spcPct val="0"/>
        </a:spcAft>
        <a:defRPr sz="4400">
          <a:solidFill>
            <a:schemeClr val="tx2"/>
          </a:solidFill>
          <a:effectLst>
            <a:outerShdw blurRad="38100" dist="38100" dir="2700000" algn="tl">
              <a:srgbClr val="000000"/>
            </a:outerShdw>
          </a:effectLst>
          <a:latin typeface="Times" pitchFamily="18" charset="0"/>
        </a:defRPr>
      </a:lvl3pPr>
      <a:lvl4pPr algn="l" rtl="0" fontAlgn="base">
        <a:spcBef>
          <a:spcPct val="0"/>
        </a:spcBef>
        <a:spcAft>
          <a:spcPct val="0"/>
        </a:spcAft>
        <a:defRPr sz="4400">
          <a:solidFill>
            <a:schemeClr val="tx2"/>
          </a:solidFill>
          <a:effectLst>
            <a:outerShdw blurRad="38100" dist="38100" dir="2700000" algn="tl">
              <a:srgbClr val="000000"/>
            </a:outerShdw>
          </a:effectLst>
          <a:latin typeface="Times" pitchFamily="18" charset="0"/>
        </a:defRPr>
      </a:lvl4pPr>
      <a:lvl5pPr algn="l" rtl="0" fontAlgn="base">
        <a:spcBef>
          <a:spcPct val="0"/>
        </a:spcBef>
        <a:spcAft>
          <a:spcPct val="0"/>
        </a:spcAft>
        <a:defRPr sz="4400">
          <a:solidFill>
            <a:schemeClr val="tx2"/>
          </a:solidFill>
          <a:effectLst>
            <a:outerShdw blurRad="38100" dist="38100" dir="2700000" algn="tl">
              <a:srgbClr val="000000"/>
            </a:outerShdw>
          </a:effectLst>
          <a:latin typeface="Times" pitchFamily="18"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imes" pitchFamily="18"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imes" pitchFamily="18"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imes" pitchFamily="18"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imes" pitchFamily="18" charset="0"/>
        </a:defRPr>
      </a:lvl9pPr>
    </p:titleStyle>
    <p:bodyStyle>
      <a:lvl1pPr marL="342900" indent="-342900" algn="l" rtl="0" fontAlgn="base">
        <a:spcBef>
          <a:spcPct val="20000"/>
        </a:spcBef>
        <a:spcAft>
          <a:spcPct val="0"/>
        </a:spcAft>
        <a:buClr>
          <a:schemeClr val="accent2"/>
        </a:buClr>
        <a:buSzPct val="80000"/>
        <a:buFont typeface="Times" pitchFamily="18" charset="0"/>
        <a:buChar char="•"/>
        <a:defRPr sz="3200" b="1">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Times" pitchFamily="18" charset="0"/>
        <a:buChar char="•"/>
        <a:defRPr sz="2800" b="1">
          <a:solidFill>
            <a:schemeClr val="tx1"/>
          </a:solidFill>
          <a:latin typeface="+mn-lt"/>
        </a:defRPr>
      </a:lvl2pPr>
      <a:lvl3pPr marL="1085850" indent="-228600" algn="l" rtl="0" fontAlgn="base">
        <a:spcBef>
          <a:spcPct val="20000"/>
        </a:spcBef>
        <a:spcAft>
          <a:spcPct val="0"/>
        </a:spcAft>
        <a:buClr>
          <a:schemeClr val="accent2"/>
        </a:buClr>
        <a:buSzPct val="80000"/>
        <a:buChar char="•"/>
        <a:defRPr sz="2400" b="1">
          <a:solidFill>
            <a:schemeClr val="tx1"/>
          </a:solidFill>
          <a:latin typeface="+mn-lt"/>
        </a:defRPr>
      </a:lvl3pPr>
      <a:lvl4pPr marL="1428750" indent="-228600" algn="l" rtl="0" fontAlgn="base">
        <a:spcBef>
          <a:spcPct val="20000"/>
        </a:spcBef>
        <a:spcAft>
          <a:spcPct val="0"/>
        </a:spcAft>
        <a:buClr>
          <a:schemeClr val="accent2"/>
        </a:buClr>
        <a:buSzPct val="80000"/>
        <a:buFont typeface="Times" pitchFamily="18" charset="0"/>
        <a:buChar char="•"/>
        <a:defRPr sz="2000" b="1">
          <a:solidFill>
            <a:schemeClr val="tx1"/>
          </a:solidFill>
          <a:latin typeface="+mn-lt"/>
        </a:defRPr>
      </a:lvl4pPr>
      <a:lvl5pPr marL="1771650" indent="-228600" algn="l" rtl="0" fontAlgn="base">
        <a:spcBef>
          <a:spcPct val="20000"/>
        </a:spcBef>
        <a:spcAft>
          <a:spcPct val="0"/>
        </a:spcAft>
        <a:buClr>
          <a:schemeClr val="accent2"/>
        </a:buClr>
        <a:buSzPct val="80000"/>
        <a:buFont typeface="Times" pitchFamily="18" charset="0"/>
        <a:buChar char="•"/>
        <a:defRPr sz="2000" b="1">
          <a:solidFill>
            <a:schemeClr val="tx1"/>
          </a:solidFill>
          <a:latin typeface="+mn-lt"/>
        </a:defRPr>
      </a:lvl5pPr>
      <a:lvl6pPr marL="2228850" indent="-228600" algn="l" rtl="0" fontAlgn="base">
        <a:spcBef>
          <a:spcPct val="20000"/>
        </a:spcBef>
        <a:spcAft>
          <a:spcPct val="0"/>
        </a:spcAft>
        <a:buClr>
          <a:schemeClr val="accent2"/>
        </a:buClr>
        <a:buSzPct val="80000"/>
        <a:buFont typeface="Times" pitchFamily="18" charset="0"/>
        <a:buChar char="•"/>
        <a:defRPr sz="2000" b="1">
          <a:solidFill>
            <a:schemeClr val="tx1"/>
          </a:solidFill>
          <a:latin typeface="+mn-lt"/>
        </a:defRPr>
      </a:lvl6pPr>
      <a:lvl7pPr marL="2686050" indent="-228600" algn="l" rtl="0" fontAlgn="base">
        <a:spcBef>
          <a:spcPct val="20000"/>
        </a:spcBef>
        <a:spcAft>
          <a:spcPct val="0"/>
        </a:spcAft>
        <a:buClr>
          <a:schemeClr val="accent2"/>
        </a:buClr>
        <a:buSzPct val="80000"/>
        <a:buFont typeface="Times" pitchFamily="18" charset="0"/>
        <a:buChar char="•"/>
        <a:defRPr sz="2000" b="1">
          <a:solidFill>
            <a:schemeClr val="tx1"/>
          </a:solidFill>
          <a:latin typeface="+mn-lt"/>
        </a:defRPr>
      </a:lvl7pPr>
      <a:lvl8pPr marL="3143250" indent="-228600" algn="l" rtl="0" fontAlgn="base">
        <a:spcBef>
          <a:spcPct val="20000"/>
        </a:spcBef>
        <a:spcAft>
          <a:spcPct val="0"/>
        </a:spcAft>
        <a:buClr>
          <a:schemeClr val="accent2"/>
        </a:buClr>
        <a:buSzPct val="80000"/>
        <a:buFont typeface="Times" pitchFamily="18" charset="0"/>
        <a:buChar char="•"/>
        <a:defRPr sz="2000" b="1">
          <a:solidFill>
            <a:schemeClr val="tx1"/>
          </a:solidFill>
          <a:latin typeface="+mn-lt"/>
        </a:defRPr>
      </a:lvl8pPr>
      <a:lvl9pPr marL="3600450" indent="-228600" algn="l" rtl="0" fontAlgn="base">
        <a:spcBef>
          <a:spcPct val="20000"/>
        </a:spcBef>
        <a:spcAft>
          <a:spcPct val="0"/>
        </a:spcAft>
        <a:buClr>
          <a:schemeClr val="accent2"/>
        </a:buClr>
        <a:buSzPct val="80000"/>
        <a:buFont typeface="Times" pitchFamily="18" charset="0"/>
        <a:buChar char="•"/>
        <a:defRPr sz="20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ctrTitle" idx="4294967295"/>
          </p:nvPr>
        </p:nvSpPr>
        <p:spPr>
          <a:xfrm>
            <a:off x="762000" y="1447800"/>
            <a:ext cx="7467600" cy="1752600"/>
          </a:xfrm>
        </p:spPr>
        <p:txBody>
          <a:bodyPr/>
          <a:lstStyle/>
          <a:p>
            <a:r>
              <a:rPr lang="en-US" b="1" dirty="0">
                <a:solidFill>
                  <a:schemeClr val="accent1"/>
                </a:solidFill>
                <a:latin typeface="Times New Roman" pitchFamily="18" charset="0"/>
              </a:rPr>
              <a:t>AUBURN UNIVERSITY</a:t>
            </a:r>
            <a:br>
              <a:rPr lang="en-US" b="1" dirty="0">
                <a:solidFill>
                  <a:schemeClr val="accent1"/>
                </a:solidFill>
                <a:latin typeface="Times New Roman" pitchFamily="18" charset="0"/>
              </a:rPr>
            </a:br>
            <a:r>
              <a:rPr lang="en-US" b="1" dirty="0" smtClean="0">
                <a:solidFill>
                  <a:schemeClr val="accent1"/>
                </a:solidFill>
                <a:latin typeface="Times New Roman" pitchFamily="18" charset="0"/>
              </a:rPr>
              <a:t>FY13 </a:t>
            </a:r>
            <a:r>
              <a:rPr lang="en-US" b="1" dirty="0">
                <a:solidFill>
                  <a:schemeClr val="accent1"/>
                </a:solidFill>
                <a:latin typeface="Times New Roman" pitchFamily="18" charset="0"/>
              </a:rPr>
              <a:t>Budget</a:t>
            </a:r>
          </a:p>
        </p:txBody>
      </p:sp>
      <p:sp>
        <p:nvSpPr>
          <p:cNvPr id="27651" name="Rectangle 3"/>
          <p:cNvSpPr>
            <a:spLocks noGrp="1" noChangeArrowheads="1"/>
          </p:cNvSpPr>
          <p:nvPr>
            <p:ph type="subTitle" idx="4294967295"/>
          </p:nvPr>
        </p:nvSpPr>
        <p:spPr>
          <a:xfrm>
            <a:off x="2057400" y="4114800"/>
            <a:ext cx="6400800" cy="1752600"/>
          </a:xfrm>
        </p:spPr>
        <p:txBody>
          <a:bodyPr/>
          <a:lstStyle/>
          <a:p>
            <a:pPr marL="0" indent="0" algn="ctr">
              <a:buFont typeface="Times" pitchFamily="18" charset="0"/>
              <a:buNone/>
            </a:pPr>
            <a:r>
              <a:rPr lang="en-US" dirty="0"/>
              <a:t>Presented to the </a:t>
            </a:r>
            <a:r>
              <a:rPr lang="en-US" dirty="0" smtClean="0"/>
              <a:t>General Faculty Meeting</a:t>
            </a:r>
            <a:endParaRPr lang="en-US" dirty="0"/>
          </a:p>
          <a:p>
            <a:pPr marL="0" indent="0" algn="ctr">
              <a:buFont typeface="Times" pitchFamily="18" charset="0"/>
              <a:buNone/>
            </a:pPr>
            <a:r>
              <a:rPr lang="en-US" dirty="0" smtClean="0"/>
              <a:t>October 9, 2012</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76200"/>
            <a:ext cx="8382000" cy="1828800"/>
          </a:xfrm>
        </p:spPr>
        <p:txBody>
          <a:bodyPr/>
          <a:lstStyle/>
          <a:p>
            <a:r>
              <a:rPr lang="en-US" sz="3600" dirty="0" smtClean="0">
                <a:solidFill>
                  <a:srgbClr val="FF3300"/>
                </a:solidFill>
              </a:rPr>
              <a:t>AU Main Campus Budget by Type of Expense Excluding Scholarships-$483M</a:t>
            </a:r>
            <a:br>
              <a:rPr lang="en-US" sz="3600" dirty="0" smtClean="0">
                <a:solidFill>
                  <a:srgbClr val="FF3300"/>
                </a:solidFill>
              </a:rPr>
            </a:br>
            <a:r>
              <a:rPr lang="en-US" sz="3200" dirty="0" smtClean="0">
                <a:solidFill>
                  <a:srgbClr val="FF3300"/>
                </a:solidFill>
              </a:rPr>
              <a:t>Amounts in Millions</a:t>
            </a:r>
            <a:endParaRPr lang="en-US" sz="3200" dirty="0">
              <a:solidFill>
                <a:srgbClr val="FF33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0022686"/>
              </p:ext>
            </p:extLst>
          </p:nvPr>
        </p:nvGraphicFramePr>
        <p:xfrm>
          <a:off x="609600" y="1676400"/>
          <a:ext cx="8305800" cy="403860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228600" y="4495800"/>
            <a:ext cx="2819400" cy="2092881"/>
          </a:xfrm>
          <a:prstGeom prst="rect">
            <a:avLst/>
          </a:prstGeom>
          <a:noFill/>
        </p:spPr>
        <p:txBody>
          <a:bodyPr wrap="square" rtlCol="0">
            <a:spAutoFit/>
          </a:bodyPr>
          <a:lstStyle/>
          <a:p>
            <a:r>
              <a:rPr lang="en-US" sz="1600" dirty="0" smtClean="0"/>
              <a:t>Transfers</a:t>
            </a:r>
          </a:p>
          <a:p>
            <a:r>
              <a:rPr lang="en-US" sz="1600" dirty="0"/>
              <a:t> </a:t>
            </a:r>
            <a:r>
              <a:rPr lang="en-US" sz="1600" dirty="0" smtClean="0"/>
              <a:t>  Debt                $28M</a:t>
            </a:r>
          </a:p>
          <a:p>
            <a:r>
              <a:rPr lang="en-US" sz="1600" dirty="0"/>
              <a:t> </a:t>
            </a:r>
            <a:r>
              <a:rPr lang="en-US" sz="1600" dirty="0" smtClean="0"/>
              <a:t>  Stud </a:t>
            </a:r>
            <a:r>
              <a:rPr lang="en-US" sz="1600" dirty="0" err="1" smtClean="0"/>
              <a:t>fac</a:t>
            </a:r>
            <a:r>
              <a:rPr lang="en-US" sz="1600" dirty="0" smtClean="0"/>
              <a:t>/</a:t>
            </a:r>
            <a:r>
              <a:rPr lang="en-US" sz="1600" dirty="0" err="1" smtClean="0"/>
              <a:t>serv</a:t>
            </a:r>
            <a:r>
              <a:rPr lang="en-US" sz="1600" dirty="0" smtClean="0"/>
              <a:t>     19M</a:t>
            </a:r>
          </a:p>
          <a:p>
            <a:r>
              <a:rPr lang="en-US" sz="1600" dirty="0"/>
              <a:t> </a:t>
            </a:r>
            <a:r>
              <a:rPr lang="en-US" sz="1600" dirty="0" smtClean="0"/>
              <a:t>  Facilities/DM     6M</a:t>
            </a:r>
          </a:p>
          <a:p>
            <a:r>
              <a:rPr lang="en-US" sz="1600" dirty="0"/>
              <a:t> </a:t>
            </a:r>
            <a:r>
              <a:rPr lang="en-US" sz="1600" dirty="0" smtClean="0"/>
              <a:t>  Research             2M</a:t>
            </a:r>
          </a:p>
          <a:p>
            <a:r>
              <a:rPr lang="en-US" sz="1600" dirty="0"/>
              <a:t> </a:t>
            </a:r>
            <a:r>
              <a:rPr lang="en-US" sz="1600" dirty="0" smtClean="0"/>
              <a:t>  Proration Res      1M</a:t>
            </a:r>
          </a:p>
          <a:p>
            <a:r>
              <a:rPr lang="en-US" sz="1600" dirty="0"/>
              <a:t> </a:t>
            </a:r>
            <a:r>
              <a:rPr lang="en-US" sz="1600" dirty="0" smtClean="0"/>
              <a:t>  </a:t>
            </a:r>
            <a:r>
              <a:rPr lang="en-US" sz="1600" dirty="0" err="1" smtClean="0"/>
              <a:t>Pres</a:t>
            </a:r>
            <a:r>
              <a:rPr lang="en-US" sz="1600" dirty="0" smtClean="0"/>
              <a:t> Priorities     1M</a:t>
            </a:r>
          </a:p>
          <a:p>
            <a:r>
              <a:rPr lang="en-US" sz="1600" dirty="0"/>
              <a:t> </a:t>
            </a:r>
            <a:r>
              <a:rPr lang="en-US" sz="1600" dirty="0" smtClean="0"/>
              <a:t>  Other                   2M</a:t>
            </a:r>
            <a:r>
              <a:rPr lang="en-US" dirty="0" smtClean="0"/>
              <a:t>    </a:t>
            </a:r>
            <a:endParaRPr lang="en-US" dirty="0"/>
          </a:p>
        </p:txBody>
      </p:sp>
      <p:sp>
        <p:nvSpPr>
          <p:cNvPr id="5" name="TextBox 4"/>
          <p:cNvSpPr txBox="1"/>
          <p:nvPr/>
        </p:nvSpPr>
        <p:spPr>
          <a:xfrm>
            <a:off x="4495800" y="6324600"/>
            <a:ext cx="533400" cy="461665"/>
          </a:xfrm>
          <a:prstGeom prst="rect">
            <a:avLst/>
          </a:prstGeom>
          <a:noFill/>
        </p:spPr>
        <p:txBody>
          <a:bodyPr wrap="square" rtlCol="0">
            <a:spAutoFit/>
          </a:bodyPr>
          <a:lstStyle/>
          <a:p>
            <a:r>
              <a:rPr lang="en-US" dirty="0" smtClean="0"/>
              <a:t>10</a:t>
            </a:r>
            <a:endParaRPr lang="en-US" dirty="0"/>
          </a:p>
        </p:txBody>
      </p:sp>
    </p:spTree>
    <p:extLst>
      <p:ext uri="{BB962C8B-B14F-4D97-AF65-F5344CB8AC3E}">
        <p14:creationId xmlns:p14="http://schemas.microsoft.com/office/powerpoint/2010/main" val="30787818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solidFill>
                <a:effectLst>
                  <a:outerShdw blurRad="38100" dist="38100" dir="2700000" algn="tl">
                    <a:srgbClr val="000000">
                      <a:alpha val="43137"/>
                    </a:srgbClr>
                  </a:outerShdw>
                </a:effectLst>
              </a:rPr>
              <a:t>Outlook - Challenges</a:t>
            </a:r>
            <a:r>
              <a:rPr lang="en-US" dirty="0">
                <a:solidFill>
                  <a:schemeClr val="accent1"/>
                </a:solidFill>
                <a:effectLst>
                  <a:outerShdw blurRad="38100" dist="38100" dir="2700000" algn="tl">
                    <a:srgbClr val="000000">
                      <a:alpha val="43137"/>
                    </a:srgbClr>
                  </a:outerShdw>
                </a:effectLst>
              </a:rPr>
              <a:t/>
            </a:r>
            <a:br>
              <a:rPr lang="en-US" dirty="0">
                <a:solidFill>
                  <a:schemeClr val="accent1"/>
                </a:solidFill>
                <a:effectLst>
                  <a:outerShdw blurRad="38100" dist="38100" dir="2700000" algn="tl">
                    <a:srgbClr val="000000">
                      <a:alpha val="43137"/>
                    </a:srgbClr>
                  </a:outerShdw>
                </a:effectLst>
              </a:rPr>
            </a:br>
            <a:endParaRPr lang="en-US" dirty="0"/>
          </a:p>
        </p:txBody>
      </p:sp>
      <p:sp>
        <p:nvSpPr>
          <p:cNvPr id="3" name="Content Placeholder 2"/>
          <p:cNvSpPr>
            <a:spLocks noGrp="1"/>
          </p:cNvSpPr>
          <p:nvPr>
            <p:ph idx="1"/>
          </p:nvPr>
        </p:nvSpPr>
        <p:spPr/>
        <p:txBody>
          <a:bodyPr/>
          <a:lstStyle/>
          <a:p>
            <a:pPr lvl="1"/>
            <a:r>
              <a:rPr lang="en-US" sz="3600" dirty="0" smtClean="0">
                <a:effectLst>
                  <a:outerShdw blurRad="38100" dist="38100" dir="2700000" algn="tl">
                    <a:srgbClr val="000000">
                      <a:alpha val="43137"/>
                    </a:srgbClr>
                  </a:outerShdw>
                </a:effectLst>
              </a:rPr>
              <a:t>State appropriations</a:t>
            </a:r>
          </a:p>
          <a:p>
            <a:pPr lvl="1"/>
            <a:r>
              <a:rPr lang="en-US" sz="3600" dirty="0" smtClean="0">
                <a:effectLst>
                  <a:outerShdw blurRad="38100" dist="38100" dir="2700000" algn="tl">
                    <a:srgbClr val="000000">
                      <a:alpha val="43137"/>
                    </a:srgbClr>
                  </a:outerShdw>
                </a:effectLst>
              </a:rPr>
              <a:t>Other revenues</a:t>
            </a:r>
          </a:p>
          <a:p>
            <a:pPr lvl="1"/>
            <a:r>
              <a:rPr lang="en-US" sz="3600" dirty="0" smtClean="0">
                <a:effectLst>
                  <a:outerShdw blurRad="38100" dist="38100" dir="2700000" algn="tl">
                    <a:srgbClr val="000000">
                      <a:alpha val="43137"/>
                    </a:srgbClr>
                  </a:outerShdw>
                </a:effectLst>
              </a:rPr>
              <a:t>Cost pressures</a:t>
            </a:r>
            <a:endParaRPr lang="en-US" sz="3600" dirty="0">
              <a:effectLst>
                <a:outerShdw blurRad="38100" dist="38100" dir="2700000" algn="tl">
                  <a:srgbClr val="000000">
                    <a:alpha val="43137"/>
                  </a:srgbClr>
                </a:outerShdw>
              </a:effectLst>
            </a:endParaRPr>
          </a:p>
        </p:txBody>
      </p:sp>
      <p:sp>
        <p:nvSpPr>
          <p:cNvPr id="4" name="TextBox 3"/>
          <p:cNvSpPr txBox="1"/>
          <p:nvPr/>
        </p:nvSpPr>
        <p:spPr>
          <a:xfrm>
            <a:off x="4343399" y="6222614"/>
            <a:ext cx="609601" cy="461665"/>
          </a:xfrm>
          <a:prstGeom prst="rect">
            <a:avLst/>
          </a:prstGeom>
          <a:noFill/>
        </p:spPr>
        <p:txBody>
          <a:bodyPr wrap="square" rtlCol="0">
            <a:spAutoFit/>
          </a:bodyPr>
          <a:lstStyle/>
          <a:p>
            <a:r>
              <a:rPr lang="en-US" dirty="0" smtClean="0"/>
              <a:t>11</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Rectangle 4"/>
          <p:cNvSpPr>
            <a:spLocks noGrp="1" noChangeArrowheads="1"/>
          </p:cNvSpPr>
          <p:nvPr>
            <p:ph type="title" idx="4294967295"/>
          </p:nvPr>
        </p:nvSpPr>
        <p:spPr>
          <a:xfrm>
            <a:off x="228600" y="609600"/>
            <a:ext cx="8229600" cy="1143000"/>
          </a:xfrm>
        </p:spPr>
        <p:txBody>
          <a:bodyPr>
            <a:normAutofit fontScale="90000"/>
          </a:bodyPr>
          <a:lstStyle/>
          <a:p>
            <a:pPr eaLnBrk="1" hangingPunct="1">
              <a:defRPr/>
            </a:pPr>
            <a:r>
              <a:rPr lang="en-US" b="1" dirty="0">
                <a:solidFill>
                  <a:schemeClr val="accent1"/>
                </a:solidFill>
              </a:rPr>
              <a:t>State Appropriations by Division</a:t>
            </a:r>
            <a:r>
              <a:rPr lang="en-US" sz="4000" b="1" dirty="0">
                <a:solidFill>
                  <a:schemeClr val="accent1"/>
                </a:solidFill>
              </a:rPr>
              <a:t/>
            </a:r>
            <a:br>
              <a:rPr lang="en-US" sz="4000" b="1" dirty="0">
                <a:solidFill>
                  <a:schemeClr val="accent1"/>
                </a:solidFill>
              </a:rPr>
            </a:br>
            <a:r>
              <a:rPr lang="en-US" sz="2800" b="1" dirty="0" smtClean="0">
                <a:solidFill>
                  <a:schemeClr val="accent1"/>
                </a:solidFill>
              </a:rPr>
              <a:t>(amounts </a:t>
            </a:r>
            <a:r>
              <a:rPr lang="en-US" sz="2800" b="1" dirty="0">
                <a:solidFill>
                  <a:schemeClr val="accent1"/>
                </a:solidFill>
              </a:rPr>
              <a:t>in </a:t>
            </a:r>
            <a:r>
              <a:rPr lang="en-US" sz="2800" b="1" dirty="0" smtClean="0">
                <a:solidFill>
                  <a:schemeClr val="accent1"/>
                </a:solidFill>
              </a:rPr>
              <a:t>millions)</a:t>
            </a:r>
            <a:endParaRPr lang="en-US" sz="2800" b="1" dirty="0">
              <a:solidFill>
                <a:schemeClr val="accent1"/>
              </a:solidFill>
            </a:endParaRPr>
          </a:p>
        </p:txBody>
      </p:sp>
      <p:graphicFrame>
        <p:nvGraphicFramePr>
          <p:cNvPr id="72753" name="Group 49"/>
          <p:cNvGraphicFramePr>
            <a:graphicFrameLocks noGrp="1"/>
          </p:cNvGraphicFramePr>
          <p:nvPr>
            <p:ph idx="4294967295"/>
            <p:extLst>
              <p:ext uri="{D42A27DB-BD31-4B8C-83A1-F6EECF244321}">
                <p14:modId xmlns:p14="http://schemas.microsoft.com/office/powerpoint/2010/main" val="4252127895"/>
              </p:ext>
            </p:extLst>
          </p:nvPr>
        </p:nvGraphicFramePr>
        <p:xfrm>
          <a:off x="304800" y="1828800"/>
          <a:ext cx="7696200" cy="3486912"/>
        </p:xfrm>
        <a:graphic>
          <a:graphicData uri="http://schemas.openxmlformats.org/drawingml/2006/table">
            <a:tbl>
              <a:tblPr/>
              <a:tblGrid>
                <a:gridCol w="1877122"/>
                <a:gridCol w="1932878"/>
                <a:gridCol w="1727510"/>
                <a:gridCol w="2158690"/>
              </a:tblGrid>
              <a:tr h="889000">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Times" charset="0"/>
                        <a:buNone/>
                        <a:tabLst/>
                      </a:pPr>
                      <a:endParaRPr kumimoji="0" lang="en-US" sz="2800" b="1" i="0" u="none" strike="noStrike" cap="none" normalizeH="0" baseline="0" dirty="0" smtClean="0">
                        <a:ln>
                          <a:noFill/>
                        </a:ln>
                        <a:solidFill>
                          <a:schemeClr val="tx1"/>
                        </a:solidFill>
                        <a:effectLst/>
                        <a:latin typeface="Times"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Times" charset="0"/>
                        <a:buNone/>
                        <a:tabLst/>
                      </a:pPr>
                      <a:r>
                        <a:rPr kumimoji="0" lang="en-US" sz="2400" b="1" i="0" u="none" strike="noStrike" cap="none" normalizeH="0" baseline="0" dirty="0" smtClean="0">
                          <a:ln>
                            <a:noFill/>
                          </a:ln>
                          <a:solidFill>
                            <a:schemeClr val="tx1"/>
                          </a:solidFill>
                          <a:effectLst/>
                          <a:latin typeface="Times" charset="0"/>
                        </a:rPr>
                        <a:t>FY08</a:t>
                      </a:r>
                    </a:p>
                    <a:p>
                      <a:pPr marL="0" marR="0" lvl="0" indent="0" algn="l" defTabSz="914400" rtl="0" eaLnBrk="1" fontAlgn="base" latinLnBrk="0" hangingPunct="1">
                        <a:lnSpc>
                          <a:spcPct val="100000"/>
                        </a:lnSpc>
                        <a:spcBef>
                          <a:spcPct val="20000"/>
                        </a:spcBef>
                        <a:spcAft>
                          <a:spcPct val="0"/>
                        </a:spcAft>
                        <a:buClr>
                          <a:schemeClr val="accent2"/>
                        </a:buClr>
                        <a:buSzPct val="80000"/>
                        <a:buFont typeface="Times" charset="0"/>
                        <a:buNone/>
                        <a:tabLst/>
                      </a:pPr>
                      <a:r>
                        <a:rPr kumimoji="0" lang="en-US" sz="2400" b="1" i="0" u="none" strike="noStrike" cap="none" normalizeH="0" baseline="0" dirty="0" smtClean="0">
                          <a:ln>
                            <a:noFill/>
                          </a:ln>
                          <a:solidFill>
                            <a:schemeClr val="tx1"/>
                          </a:solidFill>
                          <a:effectLst/>
                          <a:latin typeface="Times" charset="0"/>
                        </a:rPr>
                        <a:t>Actual</a:t>
                      </a: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Times" charset="0"/>
                        <a:buNone/>
                        <a:tabLst/>
                      </a:pPr>
                      <a:r>
                        <a:rPr kumimoji="0" lang="en-US" sz="2400" b="1" i="0" u="none" strike="noStrike" cap="none" normalizeH="0" baseline="0" dirty="0" smtClean="0">
                          <a:ln>
                            <a:noFill/>
                          </a:ln>
                          <a:solidFill>
                            <a:srgbClr val="D54E29"/>
                          </a:solidFill>
                          <a:effectLst/>
                          <a:latin typeface="Times" charset="0"/>
                        </a:rPr>
                        <a:t>FY13</a:t>
                      </a:r>
                    </a:p>
                    <a:p>
                      <a:pPr marL="0" marR="0" lvl="0" indent="0" algn="l" defTabSz="914400" rtl="0" eaLnBrk="1" fontAlgn="base" latinLnBrk="0" hangingPunct="1">
                        <a:lnSpc>
                          <a:spcPct val="100000"/>
                        </a:lnSpc>
                        <a:spcBef>
                          <a:spcPct val="20000"/>
                        </a:spcBef>
                        <a:spcAft>
                          <a:spcPct val="0"/>
                        </a:spcAft>
                        <a:buClr>
                          <a:schemeClr val="accent2"/>
                        </a:buClr>
                        <a:buSzPct val="80000"/>
                        <a:buFont typeface="Times" charset="0"/>
                        <a:buNone/>
                        <a:tabLst/>
                      </a:pPr>
                      <a:r>
                        <a:rPr kumimoji="0" lang="en-US" sz="2400" b="1" i="0" u="none" strike="noStrike" cap="none" normalizeH="0" baseline="0" dirty="0" smtClean="0">
                          <a:ln>
                            <a:noFill/>
                          </a:ln>
                          <a:solidFill>
                            <a:srgbClr val="D54E29"/>
                          </a:solidFill>
                          <a:effectLst/>
                          <a:latin typeface="Times" charset="0"/>
                        </a:rPr>
                        <a:t>Budget</a:t>
                      </a: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Times" charset="0"/>
                        <a:buNone/>
                        <a:tabLst/>
                      </a:pPr>
                      <a:r>
                        <a:rPr kumimoji="0" lang="en-US" sz="2400" b="1" i="0" u="none" strike="noStrike" cap="none" normalizeH="0" baseline="0" dirty="0" smtClean="0">
                          <a:ln>
                            <a:noFill/>
                          </a:ln>
                          <a:solidFill>
                            <a:schemeClr val="tx1"/>
                          </a:solidFill>
                          <a:effectLst/>
                          <a:latin typeface="Times" charset="0"/>
                        </a:rPr>
                        <a:t>Decrease since FY08</a:t>
                      </a: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477838">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Times" charset="0"/>
                        <a:buNone/>
                        <a:tabLst/>
                      </a:pPr>
                      <a:r>
                        <a:rPr kumimoji="0" lang="en-US" sz="2800" b="1" i="0" u="none" strike="noStrike" cap="none" normalizeH="0" baseline="0" smtClean="0">
                          <a:ln>
                            <a:noFill/>
                          </a:ln>
                          <a:solidFill>
                            <a:schemeClr val="tx1"/>
                          </a:solidFill>
                          <a:effectLst/>
                          <a:latin typeface="Times" charset="0"/>
                        </a:rPr>
                        <a:t>AU</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Times" charset="0"/>
                        <a:buNone/>
                        <a:tabLst/>
                      </a:pPr>
                      <a:r>
                        <a:rPr kumimoji="0" lang="en-US" sz="2400" b="1" i="0" u="none" strike="noStrike" cap="none" normalizeH="0" baseline="0" smtClean="0">
                          <a:ln>
                            <a:noFill/>
                          </a:ln>
                          <a:solidFill>
                            <a:schemeClr val="tx1"/>
                          </a:solidFill>
                          <a:effectLst/>
                          <a:latin typeface="Times" charset="0"/>
                        </a:rPr>
                        <a:t>$220.0</a:t>
                      </a: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r>
                        <a:rPr lang="en-US" sz="2400" b="1" dirty="0" smtClean="0"/>
                        <a:t>$155.5</a:t>
                      </a:r>
                      <a:endParaRPr lang="en-US" sz="2400" b="1" dirty="0"/>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Times" charset="0"/>
                        <a:buNone/>
                        <a:tabLst/>
                      </a:pPr>
                      <a:r>
                        <a:rPr kumimoji="0" lang="en-US" sz="2400" b="1" i="0" u="none" strike="noStrike" cap="none" normalizeH="0" baseline="0" dirty="0" smtClean="0">
                          <a:ln>
                            <a:noFill/>
                          </a:ln>
                          <a:solidFill>
                            <a:schemeClr val="tx1"/>
                          </a:solidFill>
                          <a:effectLst/>
                          <a:latin typeface="Times" charset="0"/>
                        </a:rPr>
                        <a:t>$  64.5</a:t>
                      </a: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r>
              <a:tr h="493713">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Times" charset="0"/>
                        <a:buNone/>
                        <a:tabLst/>
                      </a:pPr>
                      <a:r>
                        <a:rPr kumimoji="0" lang="en-US" sz="2800" b="1" i="0" u="none" strike="noStrike" cap="none" normalizeH="0" baseline="0" smtClean="0">
                          <a:ln>
                            <a:noFill/>
                          </a:ln>
                          <a:solidFill>
                            <a:schemeClr val="tx1"/>
                          </a:solidFill>
                          <a:effectLst/>
                          <a:latin typeface="Times" charset="0"/>
                        </a:rPr>
                        <a:t>AUM</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Times" charset="0"/>
                        <a:buNone/>
                        <a:tabLst/>
                      </a:pPr>
                      <a:r>
                        <a:rPr kumimoji="0" lang="en-US" sz="2400" b="1" i="0" u="none" strike="noStrike" cap="none" normalizeH="0" baseline="0" smtClean="0">
                          <a:ln>
                            <a:noFill/>
                          </a:ln>
                          <a:solidFill>
                            <a:schemeClr val="tx1"/>
                          </a:solidFill>
                          <a:effectLst/>
                          <a:latin typeface="Times" charset="0"/>
                        </a:rPr>
                        <a:t>    30.9</a:t>
                      </a:r>
                    </a:p>
                  </a:txBody>
                  <a:tcPr horzOverflow="overflow">
                    <a:lnL>
                      <a:noFill/>
                    </a:lnL>
                    <a:lnR>
                      <a:noFill/>
                    </a:lnR>
                    <a:lnT>
                      <a:noFill/>
                    </a:lnT>
                    <a:lnB>
                      <a:noFill/>
                    </a:lnB>
                    <a:lnTlToBr>
                      <a:noFill/>
                    </a:lnTlToBr>
                    <a:lnBlToTr>
                      <a:noFill/>
                    </a:lnBlToTr>
                    <a:noFill/>
                  </a:tcPr>
                </a:tc>
                <a:tc>
                  <a:txBody>
                    <a:bodyPr/>
                    <a:lstStyle/>
                    <a:p>
                      <a:r>
                        <a:rPr lang="en-US" sz="2400" b="1" dirty="0" smtClean="0"/>
                        <a:t>$  21.9</a:t>
                      </a:r>
                      <a:endParaRPr lang="en-US" sz="2400" b="1" dirty="0"/>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Times" charset="0"/>
                        <a:buNone/>
                        <a:tabLst/>
                      </a:pPr>
                      <a:r>
                        <a:rPr kumimoji="0" lang="en-US" sz="2400" b="1" i="0" u="none" strike="noStrike" cap="none" normalizeH="0" baseline="0" dirty="0" smtClean="0">
                          <a:ln>
                            <a:noFill/>
                          </a:ln>
                          <a:solidFill>
                            <a:schemeClr val="tx1"/>
                          </a:solidFill>
                          <a:effectLst/>
                          <a:latin typeface="Times" charset="0"/>
                        </a:rPr>
                        <a:t>$    9.0</a:t>
                      </a:r>
                    </a:p>
                  </a:txBody>
                  <a:tcPr horzOverflow="overflow">
                    <a:lnL>
                      <a:noFill/>
                    </a:lnL>
                    <a:lnR>
                      <a:noFill/>
                    </a:lnR>
                    <a:lnT>
                      <a:noFill/>
                    </a:lnT>
                    <a:lnB>
                      <a:noFill/>
                    </a:lnB>
                    <a:lnTlToBr>
                      <a:noFill/>
                    </a:lnTlToBr>
                    <a:lnBlToTr>
                      <a:noFill/>
                    </a:lnBlToTr>
                    <a:noFill/>
                  </a:tcPr>
                </a:tc>
              </a:tr>
              <a:tr h="484188">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Times" charset="0"/>
                        <a:buNone/>
                        <a:tabLst/>
                      </a:pPr>
                      <a:r>
                        <a:rPr kumimoji="0" lang="en-US" sz="2800" b="1" i="0" u="none" strike="noStrike" cap="none" normalizeH="0" baseline="0" smtClean="0">
                          <a:ln>
                            <a:noFill/>
                          </a:ln>
                          <a:solidFill>
                            <a:schemeClr val="tx1"/>
                          </a:solidFill>
                          <a:effectLst/>
                          <a:latin typeface="Times" charset="0"/>
                        </a:rPr>
                        <a:t>AAES</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Times" charset="0"/>
                        <a:buNone/>
                        <a:tabLst/>
                      </a:pPr>
                      <a:r>
                        <a:rPr kumimoji="0" lang="en-US" sz="2400" b="1" i="0" u="none" strike="noStrike" cap="none" normalizeH="0" baseline="0" dirty="0" smtClean="0">
                          <a:ln>
                            <a:noFill/>
                          </a:ln>
                          <a:solidFill>
                            <a:schemeClr val="tx1"/>
                          </a:solidFill>
                          <a:effectLst/>
                          <a:latin typeface="Times" charset="0"/>
                        </a:rPr>
                        <a:t>    41.2</a:t>
                      </a:r>
                    </a:p>
                  </a:txBody>
                  <a:tcPr horzOverflow="overflow">
                    <a:lnL>
                      <a:noFill/>
                    </a:lnL>
                    <a:lnR>
                      <a:noFill/>
                    </a:lnR>
                    <a:lnT>
                      <a:noFill/>
                    </a:lnT>
                    <a:lnB>
                      <a:noFill/>
                    </a:lnB>
                    <a:lnTlToBr>
                      <a:noFill/>
                    </a:lnTlToBr>
                    <a:lnBlToTr>
                      <a:noFill/>
                    </a:lnBlToTr>
                    <a:noFill/>
                  </a:tcPr>
                </a:tc>
                <a:tc>
                  <a:txBody>
                    <a:bodyPr/>
                    <a:lstStyle/>
                    <a:p>
                      <a:r>
                        <a:rPr lang="en-US" sz="2400" b="1" dirty="0" smtClean="0"/>
                        <a:t>$  30.0</a:t>
                      </a:r>
                      <a:endParaRPr lang="en-US" sz="2400" b="1" dirty="0"/>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Times" charset="0"/>
                        <a:buNone/>
                        <a:tabLst/>
                      </a:pPr>
                      <a:r>
                        <a:rPr kumimoji="0" lang="en-US" sz="2400" b="1" i="0" u="none" strike="noStrike" cap="none" normalizeH="0" baseline="0" dirty="0" smtClean="0">
                          <a:ln>
                            <a:noFill/>
                          </a:ln>
                          <a:solidFill>
                            <a:schemeClr val="tx1"/>
                          </a:solidFill>
                          <a:effectLst/>
                          <a:latin typeface="Times" charset="0"/>
                        </a:rPr>
                        <a:t>$  11.2</a:t>
                      </a:r>
                    </a:p>
                  </a:txBody>
                  <a:tcPr horzOverflow="overflow">
                    <a:lnL>
                      <a:noFill/>
                    </a:lnL>
                    <a:lnR>
                      <a:noFill/>
                    </a:lnR>
                    <a:lnT>
                      <a:noFill/>
                    </a:lnT>
                    <a:lnB>
                      <a:noFill/>
                    </a:lnB>
                    <a:lnTlToBr>
                      <a:noFill/>
                    </a:lnTlToBr>
                    <a:lnBlToTr>
                      <a:noFill/>
                    </a:lnBlToTr>
                    <a:noFill/>
                  </a:tcPr>
                </a:tc>
              </a:tr>
              <a:tr h="500063">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Times" charset="0"/>
                        <a:buNone/>
                        <a:tabLst/>
                      </a:pPr>
                      <a:r>
                        <a:rPr kumimoji="0" lang="en-US" sz="2800" b="1" i="0" u="none" strike="noStrike" cap="none" normalizeH="0" baseline="0" smtClean="0">
                          <a:ln>
                            <a:noFill/>
                          </a:ln>
                          <a:solidFill>
                            <a:schemeClr val="tx1"/>
                          </a:solidFill>
                          <a:effectLst/>
                          <a:latin typeface="Times" charset="0"/>
                        </a:rPr>
                        <a:t>ACES</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Times" charset="0"/>
                        <a:buNone/>
                        <a:tabLst/>
                      </a:pPr>
                      <a:r>
                        <a:rPr kumimoji="0" lang="en-US" sz="2400" b="1" i="0" u="none" strike="noStrike" cap="none" normalizeH="0" baseline="0" smtClean="0">
                          <a:ln>
                            <a:noFill/>
                          </a:ln>
                          <a:solidFill>
                            <a:schemeClr val="tx1"/>
                          </a:solidFill>
                          <a:effectLst/>
                          <a:latin typeface="Times" charset="0"/>
                        </a:rPr>
                        <a:t>    44.6</a:t>
                      </a: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lang="en-US" sz="2400" b="1" dirty="0" smtClean="0"/>
                        <a:t>$  31.2</a:t>
                      </a:r>
                      <a:endParaRPr lang="en-US" sz="2400" b="1" dirty="0"/>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Times" charset="0"/>
                        <a:buNone/>
                        <a:tabLst/>
                      </a:pPr>
                      <a:r>
                        <a:rPr kumimoji="0" lang="en-US" sz="2400" b="1" i="0" u="none" strike="noStrike" cap="none" normalizeH="0" baseline="0" dirty="0" smtClean="0">
                          <a:ln>
                            <a:noFill/>
                          </a:ln>
                          <a:solidFill>
                            <a:schemeClr val="tx1"/>
                          </a:solidFill>
                          <a:effectLst/>
                          <a:latin typeface="Times" charset="0"/>
                        </a:rPr>
                        <a:t>$  13.4</a:t>
                      </a: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201613">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Times" charset="0"/>
                        <a:buNone/>
                        <a:tabLst/>
                      </a:pPr>
                      <a:endParaRPr kumimoji="0" lang="en-US" sz="2800" b="1" i="0" u="none" strike="noStrike" cap="none" normalizeH="0" baseline="0" smtClean="0">
                        <a:ln>
                          <a:noFill/>
                        </a:ln>
                        <a:solidFill>
                          <a:schemeClr val="tx1"/>
                        </a:solidFill>
                        <a:effectLst/>
                        <a:latin typeface="Times"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Times" charset="0"/>
                        <a:buNone/>
                        <a:tabLst/>
                      </a:pPr>
                      <a:r>
                        <a:rPr kumimoji="0" lang="en-US" sz="2400" b="1" i="0" u="none" strike="noStrike" cap="none" normalizeH="0" baseline="0" smtClean="0">
                          <a:ln>
                            <a:noFill/>
                          </a:ln>
                          <a:solidFill>
                            <a:schemeClr val="tx1"/>
                          </a:solidFill>
                          <a:effectLst/>
                          <a:latin typeface="Times" charset="0"/>
                        </a:rPr>
                        <a:t>$336.7</a:t>
                      </a: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r>
                        <a:rPr lang="en-US" sz="2400" b="1" dirty="0" smtClean="0"/>
                        <a:t>$238.6</a:t>
                      </a:r>
                      <a:endParaRPr lang="en-US" sz="2400" b="1" dirty="0"/>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Times" charset="0"/>
                        <a:buNone/>
                        <a:tabLst/>
                      </a:pPr>
                      <a:r>
                        <a:rPr kumimoji="0" lang="en-US" sz="2400" b="1" i="0" u="none" strike="noStrike" cap="none" normalizeH="0" baseline="0" dirty="0" smtClean="0">
                          <a:ln>
                            <a:noFill/>
                          </a:ln>
                          <a:solidFill>
                            <a:schemeClr val="tx1"/>
                          </a:solidFill>
                          <a:effectLst/>
                          <a:latin typeface="Times" charset="0"/>
                        </a:rPr>
                        <a:t>$  98.1</a:t>
                      </a: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r>
            </a:tbl>
          </a:graphicData>
        </a:graphic>
      </p:graphicFrame>
      <p:sp>
        <p:nvSpPr>
          <p:cNvPr id="3" name="TextBox 2"/>
          <p:cNvSpPr txBox="1"/>
          <p:nvPr/>
        </p:nvSpPr>
        <p:spPr>
          <a:xfrm>
            <a:off x="762000" y="5791200"/>
            <a:ext cx="7010400" cy="646331"/>
          </a:xfrm>
          <a:prstGeom prst="rect">
            <a:avLst/>
          </a:prstGeom>
          <a:noFill/>
        </p:spPr>
        <p:txBody>
          <a:bodyPr wrap="square" rtlCol="0">
            <a:spAutoFit/>
          </a:bodyPr>
          <a:lstStyle/>
          <a:p>
            <a:r>
              <a:rPr lang="en-US" dirty="0" smtClean="0"/>
              <a:t>One-time proration of $64M in addition to permanent funding reductions</a:t>
            </a:r>
            <a:endParaRPr lang="en-US" dirty="0"/>
          </a:p>
        </p:txBody>
      </p:sp>
      <p:sp>
        <p:nvSpPr>
          <p:cNvPr id="2" name="TextBox 1"/>
          <p:cNvSpPr txBox="1"/>
          <p:nvPr/>
        </p:nvSpPr>
        <p:spPr>
          <a:xfrm>
            <a:off x="4495800" y="6437531"/>
            <a:ext cx="762000" cy="461665"/>
          </a:xfrm>
          <a:prstGeom prst="rect">
            <a:avLst/>
          </a:prstGeom>
          <a:noFill/>
        </p:spPr>
        <p:txBody>
          <a:bodyPr wrap="square" rtlCol="0">
            <a:spAutoFit/>
          </a:bodyPr>
          <a:lstStyle/>
          <a:p>
            <a:r>
              <a:rPr lang="en-US" dirty="0" smtClean="0"/>
              <a:t>12</a:t>
            </a:r>
            <a:endParaRPr lang="en-US" dirty="0"/>
          </a:p>
        </p:txBody>
      </p:sp>
    </p:spTree>
    <p:extLst>
      <p:ext uri="{BB962C8B-B14F-4D97-AF65-F5344CB8AC3E}">
        <p14:creationId xmlns:p14="http://schemas.microsoft.com/office/powerpoint/2010/main" val="25596833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Rectangle 4"/>
          <p:cNvSpPr>
            <a:spLocks noGrp="1" noChangeArrowheads="1"/>
          </p:cNvSpPr>
          <p:nvPr>
            <p:ph type="title" idx="4294967295"/>
          </p:nvPr>
        </p:nvSpPr>
        <p:spPr>
          <a:xfrm>
            <a:off x="228600" y="609600"/>
            <a:ext cx="8229600" cy="1143000"/>
          </a:xfrm>
        </p:spPr>
        <p:txBody>
          <a:bodyPr/>
          <a:lstStyle/>
          <a:p>
            <a:pPr eaLnBrk="1" hangingPunct="1">
              <a:defRPr/>
            </a:pPr>
            <a:r>
              <a:rPr lang="en-US" sz="4000" dirty="0">
                <a:solidFill>
                  <a:schemeClr val="accent1"/>
                </a:solidFill>
              </a:rPr>
              <a:t>State Appropriations by Division</a:t>
            </a:r>
            <a:br>
              <a:rPr lang="en-US" sz="4000" dirty="0">
                <a:solidFill>
                  <a:schemeClr val="accent1"/>
                </a:solidFill>
              </a:rPr>
            </a:br>
            <a:r>
              <a:rPr lang="en-US" sz="2800" dirty="0">
                <a:solidFill>
                  <a:schemeClr val="accent1"/>
                </a:solidFill>
              </a:rPr>
              <a:t>Amounts in Millions</a:t>
            </a:r>
          </a:p>
        </p:txBody>
      </p:sp>
      <p:graphicFrame>
        <p:nvGraphicFramePr>
          <p:cNvPr id="70659" name="Group 3"/>
          <p:cNvGraphicFramePr>
            <a:graphicFrameLocks noGrp="1"/>
          </p:cNvGraphicFramePr>
          <p:nvPr>
            <p:ph idx="4294967295"/>
            <p:extLst>
              <p:ext uri="{D42A27DB-BD31-4B8C-83A1-F6EECF244321}">
                <p14:modId xmlns:p14="http://schemas.microsoft.com/office/powerpoint/2010/main" val="2067484893"/>
              </p:ext>
            </p:extLst>
          </p:nvPr>
        </p:nvGraphicFramePr>
        <p:xfrm>
          <a:off x="609600" y="1905000"/>
          <a:ext cx="8534400" cy="4293804"/>
        </p:xfrm>
        <a:graphic>
          <a:graphicData uri="http://schemas.openxmlformats.org/drawingml/2006/table">
            <a:tbl>
              <a:tblPr/>
              <a:tblGrid>
                <a:gridCol w="1026957"/>
                <a:gridCol w="1008133"/>
                <a:gridCol w="1165310"/>
                <a:gridCol w="1524000"/>
                <a:gridCol w="304800"/>
                <a:gridCol w="1600200"/>
                <a:gridCol w="1905000"/>
              </a:tblGrid>
              <a:tr h="1192594">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Times" pitchFamily="18" charset="0"/>
                        <a:buNone/>
                        <a:tabLst/>
                      </a:pPr>
                      <a:endParaRPr kumimoji="0" lang="en-US" sz="1600" b="1" i="0" u="none" strike="noStrike" cap="none" normalizeH="0" baseline="0" dirty="0" smtClean="0">
                        <a:ln>
                          <a:noFill/>
                        </a:ln>
                        <a:solidFill>
                          <a:schemeClr val="tx1"/>
                        </a:solidFill>
                        <a:effectLst/>
                        <a:latin typeface="Times" pitchFamily="18"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Times" pitchFamily="18" charset="0"/>
                        <a:buNone/>
                        <a:tabLst/>
                      </a:pPr>
                      <a:r>
                        <a:rPr kumimoji="0" lang="en-US" sz="2000" b="1" i="0" u="none" strike="noStrike" cap="none" normalizeH="0" baseline="0" dirty="0" smtClean="0">
                          <a:ln>
                            <a:noFill/>
                          </a:ln>
                          <a:solidFill>
                            <a:schemeClr val="tx1"/>
                          </a:solidFill>
                          <a:effectLst/>
                          <a:latin typeface="Times" pitchFamily="18" charset="0"/>
                        </a:rPr>
                        <a:t>FY08 Actual</a:t>
                      </a: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Times" pitchFamily="18" charset="0"/>
                        <a:buNone/>
                        <a:tabLst/>
                      </a:pPr>
                      <a:r>
                        <a:rPr kumimoji="0" lang="en-US" sz="2000" b="1" i="0" u="none" strike="noStrike" cap="none" normalizeH="0" baseline="0" dirty="0" smtClean="0">
                          <a:ln>
                            <a:noFill/>
                          </a:ln>
                          <a:solidFill>
                            <a:schemeClr val="tx1"/>
                          </a:solidFill>
                          <a:effectLst/>
                          <a:latin typeface="Times" pitchFamily="18" charset="0"/>
                        </a:rPr>
                        <a:t>FY13</a:t>
                      </a:r>
                    </a:p>
                    <a:p>
                      <a:pPr marL="0" marR="0" lvl="0" indent="0" algn="l" defTabSz="914400" rtl="0" eaLnBrk="1" fontAlgn="base" latinLnBrk="0" hangingPunct="1">
                        <a:lnSpc>
                          <a:spcPct val="100000"/>
                        </a:lnSpc>
                        <a:spcBef>
                          <a:spcPct val="20000"/>
                        </a:spcBef>
                        <a:spcAft>
                          <a:spcPct val="0"/>
                        </a:spcAft>
                        <a:buClr>
                          <a:schemeClr val="accent2"/>
                        </a:buClr>
                        <a:buSzPct val="80000"/>
                        <a:buFont typeface="Times" pitchFamily="18" charset="0"/>
                        <a:buNone/>
                        <a:tabLst/>
                      </a:pPr>
                      <a:r>
                        <a:rPr kumimoji="0" lang="en-US" sz="2000" b="1" i="0" u="none" strike="noStrike" cap="none" normalizeH="0" baseline="0" dirty="0" smtClean="0">
                          <a:ln>
                            <a:noFill/>
                          </a:ln>
                          <a:solidFill>
                            <a:schemeClr val="tx1"/>
                          </a:solidFill>
                          <a:effectLst/>
                          <a:latin typeface="Times" pitchFamily="18" charset="0"/>
                        </a:rPr>
                        <a:t>Budget</a:t>
                      </a: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Times" pitchFamily="18" charset="0"/>
                        <a:buNone/>
                        <a:tabLst/>
                      </a:pPr>
                      <a:r>
                        <a:rPr kumimoji="0" lang="en-US" sz="2000" b="1" i="0" u="none" strike="noStrike" cap="none" normalizeH="0" baseline="0" dirty="0" smtClean="0">
                          <a:ln>
                            <a:noFill/>
                          </a:ln>
                          <a:solidFill>
                            <a:schemeClr val="tx1"/>
                          </a:solidFill>
                          <a:effectLst/>
                          <a:latin typeface="Times" pitchFamily="18" charset="0"/>
                        </a:rPr>
                        <a:t>Permanent Decrease </a:t>
                      </a:r>
                    </a:p>
                    <a:p>
                      <a:pPr marL="0" marR="0" lvl="0" indent="0" algn="l" defTabSz="914400" rtl="0" eaLnBrk="1" fontAlgn="base" latinLnBrk="0" hangingPunct="1">
                        <a:lnSpc>
                          <a:spcPct val="100000"/>
                        </a:lnSpc>
                        <a:spcBef>
                          <a:spcPct val="20000"/>
                        </a:spcBef>
                        <a:spcAft>
                          <a:spcPct val="0"/>
                        </a:spcAft>
                        <a:buClr>
                          <a:schemeClr val="accent2"/>
                        </a:buClr>
                        <a:buSzPct val="80000"/>
                        <a:buFont typeface="Times" pitchFamily="18" charset="0"/>
                        <a:buNone/>
                        <a:tabLst/>
                      </a:pPr>
                      <a:r>
                        <a:rPr kumimoji="0" lang="en-US" sz="2000" b="1" i="0" u="none" strike="noStrike" cap="none" normalizeH="0" baseline="0" dirty="0" smtClean="0">
                          <a:ln>
                            <a:noFill/>
                          </a:ln>
                          <a:solidFill>
                            <a:schemeClr val="tx1"/>
                          </a:solidFill>
                          <a:effectLst/>
                          <a:latin typeface="Times" pitchFamily="18" charset="0"/>
                        </a:rPr>
                        <a:t>FY08-13</a:t>
                      </a: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Times" pitchFamily="18" charset="0"/>
                        <a:buNone/>
                        <a:tabLst/>
                      </a:pPr>
                      <a:endParaRPr kumimoji="0" lang="en-US" sz="2000" b="1" i="0" u="none" strike="noStrike" cap="none" normalizeH="0" baseline="0" dirty="0" smtClean="0">
                        <a:ln>
                          <a:noFill/>
                        </a:ln>
                        <a:solidFill>
                          <a:schemeClr val="tx1"/>
                        </a:solidFill>
                        <a:effectLst/>
                        <a:latin typeface="Times" pitchFamily="18" charset="0"/>
                      </a:endParaRP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Times" pitchFamily="18" charset="0"/>
                        <a:buNone/>
                        <a:tabLst/>
                      </a:pPr>
                      <a:r>
                        <a:rPr kumimoji="0" lang="en-US" sz="2000" b="1" i="0" u="none" strike="noStrike" cap="none" normalizeH="0" baseline="0" dirty="0" smtClean="0">
                          <a:ln>
                            <a:noFill/>
                          </a:ln>
                          <a:solidFill>
                            <a:schemeClr val="bg2"/>
                          </a:solidFill>
                          <a:effectLst/>
                          <a:latin typeface="Times" pitchFamily="18" charset="0"/>
                        </a:rPr>
                        <a:t>FY08-13</a:t>
                      </a:r>
                    </a:p>
                    <a:p>
                      <a:pPr marL="0" marR="0" lvl="0" indent="0" algn="l" defTabSz="914400" rtl="0" eaLnBrk="1" fontAlgn="base" latinLnBrk="0" hangingPunct="1">
                        <a:lnSpc>
                          <a:spcPct val="100000"/>
                        </a:lnSpc>
                        <a:spcBef>
                          <a:spcPct val="20000"/>
                        </a:spcBef>
                        <a:spcAft>
                          <a:spcPct val="0"/>
                        </a:spcAft>
                        <a:buClr>
                          <a:schemeClr val="accent2"/>
                        </a:buClr>
                        <a:buSzPct val="80000"/>
                        <a:buFont typeface="Times" pitchFamily="18" charset="0"/>
                        <a:buNone/>
                        <a:tabLst/>
                      </a:pPr>
                      <a:r>
                        <a:rPr kumimoji="0" lang="en-US" sz="2000" b="1" i="0" u="none" strike="noStrike" cap="none" normalizeH="0" baseline="0" dirty="0" smtClean="0">
                          <a:ln>
                            <a:noFill/>
                          </a:ln>
                          <a:solidFill>
                            <a:schemeClr val="bg2"/>
                          </a:solidFill>
                          <a:effectLst/>
                          <a:latin typeface="Times" pitchFamily="18" charset="0"/>
                        </a:rPr>
                        <a:t>One Time Proration</a:t>
                      </a: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chemeClr val="tx1">
                        <a:lumMod val="6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Times" pitchFamily="18" charset="0"/>
                        <a:buNone/>
                        <a:tabLst/>
                      </a:pPr>
                      <a:r>
                        <a:rPr kumimoji="0" lang="en-US" sz="2000" b="1" i="0" u="none" strike="noStrike" cap="none" normalizeH="0" baseline="0" dirty="0" smtClean="0">
                          <a:ln>
                            <a:noFill/>
                          </a:ln>
                          <a:solidFill>
                            <a:schemeClr val="bg2"/>
                          </a:solidFill>
                          <a:effectLst/>
                          <a:latin typeface="Times" pitchFamily="18" charset="0"/>
                        </a:rPr>
                        <a:t>Cumulative  Effect for  FY08-13</a:t>
                      </a:r>
                    </a:p>
                    <a:p>
                      <a:pPr marL="0" marR="0" lvl="0" indent="0" algn="l" defTabSz="914400" rtl="0" eaLnBrk="1" fontAlgn="base" latinLnBrk="0" hangingPunct="1">
                        <a:lnSpc>
                          <a:spcPct val="100000"/>
                        </a:lnSpc>
                        <a:spcBef>
                          <a:spcPct val="20000"/>
                        </a:spcBef>
                        <a:spcAft>
                          <a:spcPct val="0"/>
                        </a:spcAft>
                        <a:buClr>
                          <a:schemeClr val="accent2"/>
                        </a:buClr>
                        <a:buSzPct val="80000"/>
                        <a:buFont typeface="Times" pitchFamily="18" charset="0"/>
                        <a:buNone/>
                        <a:tabLst/>
                      </a:pPr>
                      <a:endParaRPr kumimoji="0" lang="en-US" sz="2000" b="1" i="0" u="none" strike="noStrike" cap="none" normalizeH="0" baseline="0" dirty="0" smtClean="0">
                        <a:ln>
                          <a:noFill/>
                        </a:ln>
                        <a:solidFill>
                          <a:schemeClr val="bg2"/>
                        </a:solidFill>
                        <a:effectLst/>
                        <a:latin typeface="Times" pitchFamily="18" charset="0"/>
                      </a:endParaRP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chemeClr val="tx2">
                        <a:lumMod val="50000"/>
                      </a:schemeClr>
                    </a:solidFill>
                  </a:tcPr>
                </a:tc>
              </a:tr>
              <a:tr h="600623">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Times" pitchFamily="18" charset="0"/>
                        <a:buNone/>
                        <a:tabLst/>
                      </a:pPr>
                      <a:r>
                        <a:rPr kumimoji="0" lang="en-US" sz="2000" b="1" i="0" u="none" strike="noStrike" cap="none" normalizeH="0" baseline="0" dirty="0" smtClean="0">
                          <a:ln>
                            <a:noFill/>
                          </a:ln>
                          <a:solidFill>
                            <a:schemeClr val="tx1"/>
                          </a:solidFill>
                          <a:effectLst/>
                          <a:latin typeface="Times" pitchFamily="18" charset="0"/>
                        </a:rPr>
                        <a:t>AU</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Times" pitchFamily="18" charset="0"/>
                        <a:buNone/>
                        <a:tabLst/>
                      </a:pPr>
                      <a:r>
                        <a:rPr kumimoji="0" lang="en-US" sz="2000" b="1" i="0" u="none" strike="noStrike" cap="none" normalizeH="0" baseline="0" dirty="0" smtClean="0">
                          <a:ln>
                            <a:noFill/>
                          </a:ln>
                          <a:solidFill>
                            <a:schemeClr val="tx1"/>
                          </a:solidFill>
                          <a:effectLst/>
                          <a:latin typeface="Times" pitchFamily="18" charset="0"/>
                        </a:rPr>
                        <a:t>$220.0</a:t>
                      </a: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Times" pitchFamily="18" charset="0"/>
                        <a:buNone/>
                        <a:tabLst/>
                      </a:pPr>
                      <a:r>
                        <a:rPr kumimoji="0" lang="en-US" sz="2000" b="1" i="0" u="none" strike="noStrike" cap="none" normalizeH="0" baseline="0" dirty="0" smtClean="0">
                          <a:ln>
                            <a:noFill/>
                          </a:ln>
                          <a:solidFill>
                            <a:schemeClr val="tx1"/>
                          </a:solidFill>
                          <a:effectLst/>
                          <a:latin typeface="Times" pitchFamily="18" charset="0"/>
                        </a:rPr>
                        <a:t>$155.5</a:t>
                      </a: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Times" pitchFamily="18" charset="0"/>
                        <a:buNone/>
                        <a:tabLst/>
                      </a:pPr>
                      <a:r>
                        <a:rPr kumimoji="0" lang="en-US" sz="2000" b="1" i="0" u="none" strike="noStrike" cap="none" normalizeH="0" baseline="0" dirty="0" smtClean="0">
                          <a:ln>
                            <a:noFill/>
                          </a:ln>
                          <a:solidFill>
                            <a:schemeClr val="tx1"/>
                          </a:solidFill>
                          <a:effectLst/>
                          <a:latin typeface="Times" pitchFamily="18" charset="0"/>
                        </a:rPr>
                        <a:t>$ 64.5</a:t>
                      </a: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Times" pitchFamily="18" charset="0"/>
                        <a:buNone/>
                        <a:tabLst/>
                      </a:pPr>
                      <a:endParaRPr kumimoji="0" lang="en-US" sz="2000" b="1" i="0" u="none" strike="noStrike" cap="none" normalizeH="0" baseline="0" dirty="0" smtClean="0">
                        <a:ln>
                          <a:noFill/>
                        </a:ln>
                        <a:solidFill>
                          <a:schemeClr val="tx1"/>
                        </a:solidFill>
                        <a:effectLst/>
                        <a:latin typeface="Times" pitchFamily="18" charset="0"/>
                      </a:endParaRP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Times" pitchFamily="18" charset="0"/>
                        <a:buNone/>
                        <a:tabLst/>
                      </a:pPr>
                      <a:r>
                        <a:rPr kumimoji="0" lang="en-US" sz="2000" b="1" i="0" u="none" strike="noStrike" cap="none" normalizeH="0" baseline="0" dirty="0" smtClean="0">
                          <a:ln>
                            <a:noFill/>
                          </a:ln>
                          <a:solidFill>
                            <a:schemeClr val="bg2"/>
                          </a:solidFill>
                          <a:effectLst/>
                          <a:latin typeface="Times" pitchFamily="18" charset="0"/>
                        </a:rPr>
                        <a:t>$  41.8</a:t>
                      </a: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chemeClr val="tx1">
                        <a:lumMod val="6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Times" pitchFamily="18" charset="0"/>
                        <a:buNone/>
                        <a:tabLst/>
                      </a:pPr>
                      <a:r>
                        <a:rPr kumimoji="0" lang="en-US" sz="2000" b="1" i="0" u="none" strike="noStrike" cap="none" normalizeH="0" baseline="0" dirty="0" smtClean="0">
                          <a:ln>
                            <a:noFill/>
                          </a:ln>
                          <a:solidFill>
                            <a:schemeClr val="bg2"/>
                          </a:solidFill>
                          <a:effectLst/>
                          <a:latin typeface="Times" pitchFamily="18" charset="0"/>
                        </a:rPr>
                        <a:t>$  307.9</a:t>
                      </a: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chemeClr val="tx2">
                        <a:lumMod val="50000"/>
                      </a:schemeClr>
                    </a:solidFill>
                  </a:tcPr>
                </a:tc>
              </a:tr>
              <a:tr h="600623">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Times" pitchFamily="18" charset="0"/>
                        <a:buNone/>
                        <a:tabLst/>
                      </a:pPr>
                      <a:r>
                        <a:rPr kumimoji="0" lang="en-US" sz="2000" b="1" i="0" u="none" strike="noStrike" cap="none" normalizeH="0" baseline="0" dirty="0" smtClean="0">
                          <a:ln>
                            <a:noFill/>
                          </a:ln>
                          <a:solidFill>
                            <a:schemeClr val="tx1"/>
                          </a:solidFill>
                          <a:effectLst/>
                          <a:latin typeface="Times" pitchFamily="18" charset="0"/>
                        </a:rPr>
                        <a:t>AUM</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Times" pitchFamily="18" charset="0"/>
                        <a:buNone/>
                        <a:tabLst/>
                      </a:pPr>
                      <a:r>
                        <a:rPr kumimoji="0" lang="en-US" sz="2000" b="1" i="0" u="none" strike="noStrike" cap="none" normalizeH="0" baseline="0" smtClean="0">
                          <a:ln>
                            <a:noFill/>
                          </a:ln>
                          <a:solidFill>
                            <a:schemeClr val="tx1"/>
                          </a:solidFill>
                          <a:effectLst/>
                          <a:latin typeface="Times" pitchFamily="18" charset="0"/>
                        </a:rPr>
                        <a:t>    30.9</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Times" pitchFamily="18" charset="0"/>
                        <a:buNone/>
                        <a:tabLst/>
                      </a:pPr>
                      <a:r>
                        <a:rPr kumimoji="0" lang="en-US" sz="2000" b="1" i="0" u="none" strike="noStrike" cap="none" normalizeH="0" baseline="0" dirty="0" smtClean="0">
                          <a:ln>
                            <a:noFill/>
                          </a:ln>
                          <a:solidFill>
                            <a:schemeClr val="tx1"/>
                          </a:solidFill>
                          <a:effectLst/>
                          <a:latin typeface="Times" pitchFamily="18" charset="0"/>
                        </a:rPr>
                        <a:t>    21.9</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Times" pitchFamily="18" charset="0"/>
                        <a:buNone/>
                        <a:tabLst/>
                      </a:pPr>
                      <a:r>
                        <a:rPr kumimoji="0" lang="en-US" sz="2000" b="1" i="0" u="none" strike="noStrike" cap="none" normalizeH="0" baseline="0" dirty="0" smtClean="0">
                          <a:ln>
                            <a:noFill/>
                          </a:ln>
                          <a:solidFill>
                            <a:schemeClr val="tx1"/>
                          </a:solidFill>
                          <a:effectLst/>
                          <a:latin typeface="Times" pitchFamily="18" charset="0"/>
                        </a:rPr>
                        <a:t>$   9.0</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Times" pitchFamily="18" charset="0"/>
                        <a:buNone/>
                        <a:tabLst/>
                      </a:pPr>
                      <a:endParaRPr kumimoji="0" lang="en-US" sz="2000" b="1" i="0" u="none" strike="noStrike" cap="none" normalizeH="0" baseline="0" dirty="0" smtClean="0">
                        <a:ln>
                          <a:noFill/>
                        </a:ln>
                        <a:solidFill>
                          <a:schemeClr val="tx1"/>
                        </a:solidFill>
                        <a:effectLst/>
                        <a:latin typeface="Times" pitchFamily="18" charset="0"/>
                      </a:endParaRPr>
                    </a:p>
                  </a:txBody>
                  <a:tcPr horzOverflow="overflow">
                    <a:lnL>
                      <a:noFill/>
                    </a:lnL>
                    <a:lnR>
                      <a:noFill/>
                    </a:lnR>
                    <a:lnT>
                      <a:noFill/>
                    </a:lnT>
                    <a:lnB>
                      <a:noFill/>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Times" pitchFamily="18" charset="0"/>
                        <a:buNone/>
                        <a:tabLst/>
                      </a:pPr>
                      <a:r>
                        <a:rPr kumimoji="0" lang="en-US" sz="2000" b="1" i="0" u="none" strike="noStrike" cap="none" normalizeH="0" baseline="0" dirty="0" smtClean="0">
                          <a:ln>
                            <a:noFill/>
                          </a:ln>
                          <a:solidFill>
                            <a:schemeClr val="bg2"/>
                          </a:solidFill>
                          <a:effectLst/>
                          <a:latin typeface="Times" pitchFamily="18" charset="0"/>
                        </a:rPr>
                        <a:t>     6.1</a:t>
                      </a:r>
                    </a:p>
                  </a:txBody>
                  <a:tcPr horzOverflow="overflow">
                    <a:lnL>
                      <a:noFill/>
                    </a:lnL>
                    <a:lnR>
                      <a:noFill/>
                    </a:lnR>
                    <a:lnT>
                      <a:noFill/>
                    </a:lnT>
                    <a:lnB>
                      <a:noFill/>
                    </a:lnB>
                    <a:lnTlToBr>
                      <a:noFill/>
                    </a:lnTlToBr>
                    <a:lnBlToTr>
                      <a:noFill/>
                    </a:lnBlToTr>
                    <a:solidFill>
                      <a:schemeClr val="tx1">
                        <a:lumMod val="6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Times" pitchFamily="18" charset="0"/>
                        <a:buNone/>
                        <a:tabLst/>
                      </a:pPr>
                      <a:r>
                        <a:rPr kumimoji="0" lang="en-US" sz="2000" b="1" i="0" u="none" strike="noStrike" cap="none" normalizeH="0" baseline="0" dirty="0" smtClean="0">
                          <a:ln>
                            <a:noFill/>
                          </a:ln>
                          <a:solidFill>
                            <a:schemeClr val="bg2"/>
                          </a:solidFill>
                          <a:effectLst/>
                          <a:latin typeface="Times" pitchFamily="18" charset="0"/>
                        </a:rPr>
                        <a:t>      39.5</a:t>
                      </a:r>
                    </a:p>
                  </a:txBody>
                  <a:tcPr horzOverflow="overflow">
                    <a:lnL>
                      <a:noFill/>
                    </a:lnL>
                    <a:lnR>
                      <a:noFill/>
                    </a:lnR>
                    <a:lnT>
                      <a:noFill/>
                    </a:lnT>
                    <a:lnB>
                      <a:noFill/>
                    </a:lnB>
                    <a:lnTlToBr>
                      <a:noFill/>
                    </a:lnTlToBr>
                    <a:lnBlToTr>
                      <a:noFill/>
                    </a:lnBlToTr>
                    <a:solidFill>
                      <a:schemeClr val="tx2">
                        <a:lumMod val="50000"/>
                      </a:schemeClr>
                    </a:solidFill>
                  </a:tcPr>
                </a:tc>
              </a:tr>
              <a:tr h="600623">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Times" pitchFamily="18" charset="0"/>
                        <a:buNone/>
                        <a:tabLst/>
                      </a:pPr>
                      <a:r>
                        <a:rPr kumimoji="0" lang="en-US" sz="2000" b="1" i="0" u="none" strike="noStrike" cap="none" normalizeH="0" baseline="0" dirty="0" smtClean="0">
                          <a:ln>
                            <a:noFill/>
                          </a:ln>
                          <a:solidFill>
                            <a:schemeClr val="tx1"/>
                          </a:solidFill>
                          <a:effectLst/>
                          <a:latin typeface="Times" pitchFamily="18" charset="0"/>
                        </a:rPr>
                        <a:t>AAES</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Times" pitchFamily="18" charset="0"/>
                        <a:buNone/>
                        <a:tabLst/>
                      </a:pPr>
                      <a:r>
                        <a:rPr kumimoji="0" lang="en-US" sz="2000" b="1" i="0" u="none" strike="noStrike" cap="none" normalizeH="0" baseline="0" smtClean="0">
                          <a:ln>
                            <a:noFill/>
                          </a:ln>
                          <a:solidFill>
                            <a:schemeClr val="tx1"/>
                          </a:solidFill>
                          <a:effectLst/>
                          <a:latin typeface="Times" pitchFamily="18" charset="0"/>
                        </a:rPr>
                        <a:t>    41.2</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Times" pitchFamily="18" charset="0"/>
                        <a:buNone/>
                        <a:tabLst/>
                      </a:pPr>
                      <a:r>
                        <a:rPr kumimoji="0" lang="en-US" sz="2000" b="1" i="0" u="none" strike="noStrike" cap="none" normalizeH="0" baseline="0" dirty="0" smtClean="0">
                          <a:ln>
                            <a:noFill/>
                          </a:ln>
                          <a:solidFill>
                            <a:schemeClr val="tx1"/>
                          </a:solidFill>
                          <a:effectLst/>
                          <a:latin typeface="Times" pitchFamily="18" charset="0"/>
                        </a:rPr>
                        <a:t>    30.0</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Times" pitchFamily="18" charset="0"/>
                        <a:buNone/>
                        <a:tabLst/>
                      </a:pPr>
                      <a:r>
                        <a:rPr kumimoji="0" lang="en-US" sz="2000" b="1" i="0" u="none" strike="noStrike" cap="none" normalizeH="0" baseline="0" dirty="0" smtClean="0">
                          <a:ln>
                            <a:noFill/>
                          </a:ln>
                          <a:solidFill>
                            <a:schemeClr val="tx1"/>
                          </a:solidFill>
                          <a:effectLst/>
                          <a:latin typeface="Times" pitchFamily="18" charset="0"/>
                        </a:rPr>
                        <a:t>$ 11.2</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Times" pitchFamily="18" charset="0"/>
                        <a:buNone/>
                        <a:tabLst/>
                      </a:pPr>
                      <a:endParaRPr kumimoji="0" lang="en-US" sz="2000" b="1" i="0" u="none" strike="noStrike" cap="none" normalizeH="0" baseline="0" dirty="0" smtClean="0">
                        <a:ln>
                          <a:noFill/>
                        </a:ln>
                        <a:solidFill>
                          <a:schemeClr val="tx1"/>
                        </a:solidFill>
                        <a:effectLst/>
                        <a:latin typeface="Times" pitchFamily="18" charset="0"/>
                      </a:endParaRPr>
                    </a:p>
                  </a:txBody>
                  <a:tcPr horzOverflow="overflow">
                    <a:lnL>
                      <a:noFill/>
                    </a:lnL>
                    <a:lnR>
                      <a:noFill/>
                    </a:lnR>
                    <a:lnT>
                      <a:noFill/>
                    </a:lnT>
                    <a:lnB>
                      <a:noFill/>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Times" pitchFamily="18" charset="0"/>
                        <a:buNone/>
                        <a:tabLst/>
                      </a:pPr>
                      <a:r>
                        <a:rPr kumimoji="0" lang="en-US" sz="2000" b="1" i="0" u="none" strike="noStrike" cap="none" normalizeH="0" baseline="0" dirty="0" smtClean="0">
                          <a:ln>
                            <a:noFill/>
                          </a:ln>
                          <a:solidFill>
                            <a:schemeClr val="bg2"/>
                          </a:solidFill>
                          <a:effectLst/>
                          <a:latin typeface="Times" pitchFamily="18" charset="0"/>
                        </a:rPr>
                        <a:t>     7.9</a:t>
                      </a:r>
                    </a:p>
                  </a:txBody>
                  <a:tcPr horzOverflow="overflow">
                    <a:lnL>
                      <a:noFill/>
                    </a:lnL>
                    <a:lnR>
                      <a:noFill/>
                    </a:lnR>
                    <a:lnT>
                      <a:noFill/>
                    </a:lnT>
                    <a:lnB>
                      <a:noFill/>
                    </a:lnB>
                    <a:lnTlToBr>
                      <a:noFill/>
                    </a:lnTlToBr>
                    <a:lnBlToTr>
                      <a:noFill/>
                    </a:lnBlToTr>
                    <a:solidFill>
                      <a:schemeClr val="tx1">
                        <a:lumMod val="6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Times" pitchFamily="18" charset="0"/>
                        <a:buNone/>
                        <a:tabLst/>
                      </a:pPr>
                      <a:r>
                        <a:rPr kumimoji="0" lang="en-US" sz="2000" b="1" i="0" u="none" strike="noStrike" cap="none" normalizeH="0" baseline="0" dirty="0" smtClean="0">
                          <a:ln>
                            <a:noFill/>
                          </a:ln>
                          <a:solidFill>
                            <a:schemeClr val="bg2"/>
                          </a:solidFill>
                          <a:effectLst/>
                          <a:latin typeface="Times" pitchFamily="18" charset="0"/>
                        </a:rPr>
                        <a:t>      53.6</a:t>
                      </a:r>
                    </a:p>
                  </a:txBody>
                  <a:tcPr horzOverflow="overflow">
                    <a:lnL>
                      <a:noFill/>
                    </a:lnL>
                    <a:lnR>
                      <a:noFill/>
                    </a:lnR>
                    <a:lnT>
                      <a:noFill/>
                    </a:lnT>
                    <a:lnB>
                      <a:noFill/>
                    </a:lnB>
                    <a:lnTlToBr>
                      <a:noFill/>
                    </a:lnTlToBr>
                    <a:lnBlToTr>
                      <a:noFill/>
                    </a:lnBlToTr>
                    <a:solidFill>
                      <a:schemeClr val="tx2">
                        <a:lumMod val="50000"/>
                      </a:schemeClr>
                    </a:solidFill>
                  </a:tcPr>
                </a:tc>
              </a:tr>
              <a:tr h="519712">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Times" pitchFamily="18" charset="0"/>
                        <a:buNone/>
                        <a:tabLst/>
                      </a:pPr>
                      <a:r>
                        <a:rPr kumimoji="0" lang="en-US" sz="2000" b="1" i="0" u="none" strike="noStrike" cap="none" normalizeH="0" baseline="0" dirty="0" smtClean="0">
                          <a:ln>
                            <a:noFill/>
                          </a:ln>
                          <a:solidFill>
                            <a:schemeClr val="tx1"/>
                          </a:solidFill>
                          <a:effectLst/>
                          <a:latin typeface="Times" pitchFamily="18" charset="0"/>
                        </a:rPr>
                        <a:t>ACES</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Times" pitchFamily="18" charset="0"/>
                        <a:buNone/>
                        <a:tabLst/>
                      </a:pPr>
                      <a:r>
                        <a:rPr kumimoji="0" lang="en-US" sz="2000" b="1" i="0" u="none" strike="noStrike" cap="none" normalizeH="0" baseline="0" smtClean="0">
                          <a:ln>
                            <a:noFill/>
                          </a:ln>
                          <a:solidFill>
                            <a:schemeClr val="tx1"/>
                          </a:solidFill>
                          <a:effectLst/>
                          <a:latin typeface="Times" pitchFamily="18" charset="0"/>
                        </a:rPr>
                        <a:t>    44.6</a:t>
                      </a: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Times" pitchFamily="18" charset="0"/>
                        <a:buNone/>
                        <a:tabLst/>
                      </a:pPr>
                      <a:r>
                        <a:rPr kumimoji="0" lang="en-US" sz="2000" b="1" i="0" u="none" strike="noStrike" cap="none" normalizeH="0" baseline="0" dirty="0" smtClean="0">
                          <a:ln>
                            <a:noFill/>
                          </a:ln>
                          <a:solidFill>
                            <a:schemeClr val="tx1"/>
                          </a:solidFill>
                          <a:effectLst/>
                          <a:latin typeface="Times" pitchFamily="18" charset="0"/>
                        </a:rPr>
                        <a:t>    31.2</a:t>
                      </a: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Times" pitchFamily="18" charset="0"/>
                        <a:buNone/>
                        <a:tabLst/>
                      </a:pPr>
                      <a:r>
                        <a:rPr kumimoji="0" lang="en-US" sz="2000" b="1" i="0" u="none" strike="noStrike" cap="none" normalizeH="0" baseline="0" dirty="0" smtClean="0">
                          <a:ln>
                            <a:noFill/>
                          </a:ln>
                          <a:solidFill>
                            <a:schemeClr val="tx1"/>
                          </a:solidFill>
                          <a:effectLst/>
                          <a:latin typeface="Times" pitchFamily="18" charset="0"/>
                        </a:rPr>
                        <a:t>$ 13.4</a:t>
                      </a: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Times" pitchFamily="18" charset="0"/>
                        <a:buNone/>
                        <a:tabLst/>
                      </a:pPr>
                      <a:endParaRPr kumimoji="0" lang="en-US" sz="2000" b="1" i="0" u="none" strike="noStrike" cap="none" normalizeH="0" baseline="0" dirty="0" smtClean="0">
                        <a:ln>
                          <a:noFill/>
                        </a:ln>
                        <a:solidFill>
                          <a:schemeClr val="tx1"/>
                        </a:solidFill>
                        <a:effectLst/>
                        <a:latin typeface="Times" pitchFamily="18" charset="0"/>
                      </a:endParaRP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Times" pitchFamily="18" charset="0"/>
                        <a:buNone/>
                        <a:tabLst/>
                      </a:pPr>
                      <a:r>
                        <a:rPr kumimoji="0" lang="en-US" sz="2000" b="1" i="0" u="none" strike="noStrike" cap="none" normalizeH="0" baseline="0" dirty="0" smtClean="0">
                          <a:ln>
                            <a:noFill/>
                          </a:ln>
                          <a:solidFill>
                            <a:schemeClr val="bg2"/>
                          </a:solidFill>
                          <a:effectLst/>
                          <a:latin typeface="Times" pitchFamily="18" charset="0"/>
                        </a:rPr>
                        <a:t>     8.5</a:t>
                      </a: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chemeClr val="tx1">
                        <a:lumMod val="6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Times" pitchFamily="18" charset="0"/>
                        <a:buNone/>
                        <a:tabLst/>
                      </a:pPr>
                      <a:r>
                        <a:rPr kumimoji="0" lang="en-US" sz="2000" b="1" i="0" u="none" strike="noStrike" cap="none" normalizeH="0" baseline="0" dirty="0" smtClean="0">
                          <a:ln>
                            <a:noFill/>
                          </a:ln>
                          <a:solidFill>
                            <a:schemeClr val="bg2"/>
                          </a:solidFill>
                          <a:effectLst/>
                          <a:latin typeface="Times" pitchFamily="18" charset="0"/>
                        </a:rPr>
                        <a:t>      63.0</a:t>
                      </a: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chemeClr val="tx2">
                        <a:lumMod val="50000"/>
                      </a:schemeClr>
                    </a:solidFill>
                  </a:tcPr>
                </a:tc>
              </a:tr>
              <a:tr h="600623">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Times" pitchFamily="18" charset="0"/>
                        <a:buNone/>
                        <a:tabLst/>
                      </a:pPr>
                      <a:endParaRPr kumimoji="0" lang="en-US" sz="1600" b="1" i="0" u="none" strike="noStrike" cap="none" normalizeH="0" baseline="0" smtClean="0">
                        <a:ln>
                          <a:noFill/>
                        </a:ln>
                        <a:solidFill>
                          <a:schemeClr val="tx1"/>
                        </a:solidFill>
                        <a:effectLst/>
                        <a:latin typeface="Times" pitchFamily="18"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Times" pitchFamily="18" charset="0"/>
                        <a:buNone/>
                        <a:tabLst/>
                      </a:pPr>
                      <a:r>
                        <a:rPr kumimoji="0" lang="en-US" sz="2000" b="1" i="0" u="none" strike="noStrike" cap="none" normalizeH="0" baseline="0" dirty="0" smtClean="0">
                          <a:ln>
                            <a:noFill/>
                          </a:ln>
                          <a:solidFill>
                            <a:schemeClr val="tx1"/>
                          </a:solidFill>
                          <a:effectLst/>
                          <a:latin typeface="Times" pitchFamily="18" charset="0"/>
                        </a:rPr>
                        <a:t>$336.7</a:t>
                      </a: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Times" pitchFamily="18" charset="0"/>
                        <a:buNone/>
                        <a:tabLst/>
                      </a:pPr>
                      <a:r>
                        <a:rPr kumimoji="0" lang="en-US" sz="2000" b="1" i="0" u="none" strike="noStrike" cap="none" normalizeH="0" baseline="0" dirty="0" smtClean="0">
                          <a:ln>
                            <a:noFill/>
                          </a:ln>
                          <a:solidFill>
                            <a:schemeClr val="tx1"/>
                          </a:solidFill>
                          <a:effectLst/>
                          <a:latin typeface="Times" pitchFamily="18" charset="0"/>
                        </a:rPr>
                        <a:t>$238.6</a:t>
                      </a: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Times" pitchFamily="18" charset="0"/>
                        <a:buNone/>
                        <a:tabLst/>
                      </a:pPr>
                      <a:r>
                        <a:rPr kumimoji="0" lang="en-US" sz="2000" b="1" i="0" u="none" strike="noStrike" cap="none" normalizeH="0" baseline="0" dirty="0" smtClean="0">
                          <a:ln>
                            <a:noFill/>
                          </a:ln>
                          <a:solidFill>
                            <a:schemeClr val="tx1"/>
                          </a:solidFill>
                          <a:effectLst/>
                          <a:latin typeface="Times" pitchFamily="18" charset="0"/>
                        </a:rPr>
                        <a:t>$ 98.1</a:t>
                      </a: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Times" pitchFamily="18" charset="0"/>
                        <a:buNone/>
                        <a:tabLst/>
                      </a:pPr>
                      <a:endParaRPr kumimoji="0" lang="en-US" sz="2000" b="1" i="0" u="none" strike="noStrike" cap="none" normalizeH="0" baseline="0" dirty="0" smtClean="0">
                        <a:ln>
                          <a:noFill/>
                        </a:ln>
                        <a:solidFill>
                          <a:schemeClr val="tx1"/>
                        </a:solidFill>
                        <a:effectLst/>
                        <a:latin typeface="Times" pitchFamily="18" charset="0"/>
                      </a:endParaRP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Times" pitchFamily="18" charset="0"/>
                        <a:buNone/>
                        <a:tabLst/>
                      </a:pPr>
                      <a:r>
                        <a:rPr kumimoji="0" lang="en-US" sz="2000" b="1" i="0" u="none" strike="noStrike" cap="none" normalizeH="0" baseline="0" dirty="0" smtClean="0">
                          <a:ln>
                            <a:noFill/>
                          </a:ln>
                          <a:solidFill>
                            <a:schemeClr val="bg2"/>
                          </a:solidFill>
                          <a:effectLst/>
                          <a:latin typeface="Times" pitchFamily="18" charset="0"/>
                        </a:rPr>
                        <a:t>$  64.3</a:t>
                      </a: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chemeClr val="tx1">
                        <a:lumMod val="6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Times" pitchFamily="18" charset="0"/>
                        <a:buNone/>
                        <a:tabLst/>
                      </a:pPr>
                      <a:r>
                        <a:rPr kumimoji="0" lang="en-US" sz="2000" b="1" i="0" u="none" strike="noStrike" cap="none" normalizeH="0" baseline="0" dirty="0" smtClean="0">
                          <a:ln>
                            <a:noFill/>
                          </a:ln>
                          <a:solidFill>
                            <a:schemeClr val="bg2"/>
                          </a:solidFill>
                          <a:effectLst/>
                          <a:latin typeface="Times" pitchFamily="18" charset="0"/>
                        </a:rPr>
                        <a:t>$  464.0</a:t>
                      </a: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chemeClr val="tx2">
                        <a:lumMod val="50000"/>
                      </a:schemeClr>
                    </a:solidFill>
                  </a:tcPr>
                </a:tc>
              </a:tr>
            </a:tbl>
          </a:graphicData>
        </a:graphic>
      </p:graphicFrame>
      <p:sp>
        <p:nvSpPr>
          <p:cNvPr id="25642" name="Text Box 169"/>
          <p:cNvSpPr txBox="1">
            <a:spLocks noChangeArrowheads="1"/>
          </p:cNvSpPr>
          <p:nvPr/>
        </p:nvSpPr>
        <p:spPr bwMode="auto">
          <a:xfrm>
            <a:off x="2286000" y="5562600"/>
            <a:ext cx="2819400" cy="861774"/>
          </a:xfrm>
          <a:prstGeom prst="rect">
            <a:avLst/>
          </a:prstGeom>
          <a:noFill/>
          <a:ln w="9525">
            <a:noFill/>
            <a:miter lim="800000"/>
            <a:headEnd/>
            <a:tailEnd/>
          </a:ln>
        </p:spPr>
        <p:txBody>
          <a:bodyPr>
            <a:spAutoFit/>
          </a:bodyPr>
          <a:lstStyle/>
          <a:p>
            <a:pPr eaLnBrk="0" hangingPunct="0">
              <a:spcBef>
                <a:spcPct val="50000"/>
              </a:spcBef>
            </a:pPr>
            <a:endParaRPr lang="en-US" sz="2000" b="1" dirty="0" smtClean="0"/>
          </a:p>
          <a:p>
            <a:pPr eaLnBrk="0" hangingPunct="0">
              <a:spcBef>
                <a:spcPct val="50000"/>
              </a:spcBef>
            </a:pPr>
            <a:endParaRPr lang="en-US" sz="2000" b="1" dirty="0"/>
          </a:p>
        </p:txBody>
      </p:sp>
      <p:sp>
        <p:nvSpPr>
          <p:cNvPr id="25645" name="Text Box 172"/>
          <p:cNvSpPr txBox="1">
            <a:spLocks noChangeArrowheads="1"/>
          </p:cNvSpPr>
          <p:nvPr/>
        </p:nvSpPr>
        <p:spPr bwMode="auto">
          <a:xfrm>
            <a:off x="4800600" y="5715000"/>
            <a:ext cx="2133600" cy="861774"/>
          </a:xfrm>
          <a:prstGeom prst="rect">
            <a:avLst/>
          </a:prstGeom>
          <a:noFill/>
          <a:ln w="9525">
            <a:noFill/>
            <a:miter lim="800000"/>
            <a:headEnd/>
            <a:tailEnd/>
          </a:ln>
        </p:spPr>
        <p:txBody>
          <a:bodyPr wrap="square">
            <a:spAutoFit/>
          </a:bodyPr>
          <a:lstStyle/>
          <a:p>
            <a:pPr eaLnBrk="0" hangingPunct="0">
              <a:spcBef>
                <a:spcPct val="50000"/>
              </a:spcBef>
            </a:pPr>
            <a:endParaRPr lang="en-US" sz="2000" b="1" dirty="0" smtClean="0"/>
          </a:p>
          <a:p>
            <a:pPr eaLnBrk="0" hangingPunct="0">
              <a:spcBef>
                <a:spcPct val="50000"/>
              </a:spcBef>
            </a:pPr>
            <a:endParaRPr lang="en-US" sz="2000" b="1" dirty="0"/>
          </a:p>
        </p:txBody>
      </p:sp>
      <p:sp>
        <p:nvSpPr>
          <p:cNvPr id="2" name="TextBox 1"/>
          <p:cNvSpPr txBox="1"/>
          <p:nvPr/>
        </p:nvSpPr>
        <p:spPr>
          <a:xfrm>
            <a:off x="4419600" y="6248400"/>
            <a:ext cx="685800" cy="461665"/>
          </a:xfrm>
          <a:prstGeom prst="rect">
            <a:avLst/>
          </a:prstGeom>
          <a:noFill/>
        </p:spPr>
        <p:txBody>
          <a:bodyPr wrap="square" rtlCol="0">
            <a:spAutoFit/>
          </a:bodyPr>
          <a:lstStyle/>
          <a:p>
            <a:r>
              <a:rPr lang="en-US" dirty="0" smtClean="0"/>
              <a:t>13</a:t>
            </a:r>
            <a:endParaRPr lang="en-US" dirty="0"/>
          </a:p>
        </p:txBody>
      </p:sp>
    </p:spTree>
    <p:extLst>
      <p:ext uri="{BB962C8B-B14F-4D97-AF65-F5344CB8AC3E}">
        <p14:creationId xmlns:p14="http://schemas.microsoft.com/office/powerpoint/2010/main" val="9155949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0"/>
            <a:ext cx="7620000" cy="381000"/>
          </a:xfrm>
        </p:spPr>
        <p:txBody>
          <a:bodyPr/>
          <a:lstStyle/>
          <a:p>
            <a:endParaRPr lang="en-US" dirty="0"/>
          </a:p>
        </p:txBody>
      </p:sp>
      <p:sp>
        <p:nvSpPr>
          <p:cNvPr id="5" name="Content Placeholder 4"/>
          <p:cNvSpPr>
            <a:spLocks noGrp="1"/>
          </p:cNvSpPr>
          <p:nvPr>
            <p:ph idx="1"/>
          </p:nvPr>
        </p:nvSpPr>
        <p:spPr>
          <a:xfrm>
            <a:off x="228600" y="685800"/>
            <a:ext cx="8001000" cy="5562600"/>
          </a:xfrm>
        </p:spPr>
        <p:txBody>
          <a:bodyPr/>
          <a:lstStyle/>
          <a:p>
            <a:r>
              <a:rPr lang="en-US" dirty="0" smtClean="0"/>
              <a:t>Other revenues</a:t>
            </a:r>
          </a:p>
          <a:p>
            <a:pPr lvl="1"/>
            <a:r>
              <a:rPr lang="en-US" sz="2400" dirty="0" smtClean="0"/>
              <a:t>Investment returns – very limited</a:t>
            </a:r>
          </a:p>
          <a:p>
            <a:pPr lvl="1"/>
            <a:r>
              <a:rPr lang="en-US" sz="2400" dirty="0" smtClean="0"/>
              <a:t>Gifts – typically restricted</a:t>
            </a:r>
          </a:p>
          <a:p>
            <a:pPr lvl="1"/>
            <a:r>
              <a:rPr lang="en-US" sz="2400" dirty="0" smtClean="0"/>
              <a:t>Competition for grants and contracts and limits to full recovery of costs</a:t>
            </a:r>
          </a:p>
          <a:p>
            <a:pPr lvl="1"/>
            <a:r>
              <a:rPr lang="en-US" sz="2400" dirty="0" smtClean="0"/>
              <a:t>Tuition – affordability issues &amp; federal scrutiny</a:t>
            </a:r>
          </a:p>
          <a:p>
            <a:pPr lvl="1"/>
            <a:r>
              <a:rPr lang="en-US" sz="2400" dirty="0" smtClean="0"/>
              <a:t>Some success in increasing net tuition revenues with scholarship program changes</a:t>
            </a:r>
          </a:p>
          <a:p>
            <a:r>
              <a:rPr lang="en-US" dirty="0" smtClean="0"/>
              <a:t>Cost pressures</a:t>
            </a:r>
          </a:p>
          <a:p>
            <a:pPr lvl="1"/>
            <a:r>
              <a:rPr lang="en-US" sz="2400" dirty="0" smtClean="0"/>
              <a:t>Benefit cost increases – TRS, health insurance</a:t>
            </a:r>
          </a:p>
          <a:p>
            <a:pPr lvl="1"/>
            <a:r>
              <a:rPr lang="en-US" sz="2400" dirty="0" smtClean="0"/>
              <a:t>Deferred maintenance &amp; new facility needs</a:t>
            </a:r>
          </a:p>
          <a:p>
            <a:pPr lvl="1"/>
            <a:r>
              <a:rPr lang="en-US" sz="2400" dirty="0" smtClean="0"/>
              <a:t>Salary and wage improvement </a:t>
            </a:r>
          </a:p>
          <a:p>
            <a:pPr lvl="1"/>
            <a:endParaRPr lang="en-US" sz="2400" dirty="0"/>
          </a:p>
        </p:txBody>
      </p:sp>
      <p:sp>
        <p:nvSpPr>
          <p:cNvPr id="6" name="TextBox 5"/>
          <p:cNvSpPr txBox="1"/>
          <p:nvPr/>
        </p:nvSpPr>
        <p:spPr>
          <a:xfrm>
            <a:off x="4191000" y="6324600"/>
            <a:ext cx="533400" cy="461665"/>
          </a:xfrm>
          <a:prstGeom prst="rect">
            <a:avLst/>
          </a:prstGeom>
          <a:noFill/>
        </p:spPr>
        <p:txBody>
          <a:bodyPr wrap="square" rtlCol="0">
            <a:spAutoFit/>
          </a:bodyPr>
          <a:lstStyle/>
          <a:p>
            <a:r>
              <a:rPr lang="en-US" dirty="0" smtClean="0"/>
              <a:t>14</a:t>
            </a:r>
            <a:endParaRPr lang="en-US" dirty="0"/>
          </a:p>
        </p:txBody>
      </p:sp>
    </p:spTree>
    <p:extLst>
      <p:ext uri="{BB962C8B-B14F-4D97-AF65-F5344CB8AC3E}">
        <p14:creationId xmlns:p14="http://schemas.microsoft.com/office/powerpoint/2010/main" val="2771845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6600"/>
                </a:solidFill>
              </a:rPr>
              <a:t>Overview</a:t>
            </a:r>
            <a:endParaRPr lang="en-US" dirty="0">
              <a:solidFill>
                <a:srgbClr val="FF6600"/>
              </a:solidFill>
            </a:endParaRPr>
          </a:p>
        </p:txBody>
      </p:sp>
      <p:sp>
        <p:nvSpPr>
          <p:cNvPr id="3" name="Content Placeholder 2"/>
          <p:cNvSpPr>
            <a:spLocks noGrp="1"/>
          </p:cNvSpPr>
          <p:nvPr>
            <p:ph idx="1"/>
          </p:nvPr>
        </p:nvSpPr>
        <p:spPr/>
        <p:txBody>
          <a:bodyPr/>
          <a:lstStyle/>
          <a:p>
            <a:r>
              <a:rPr lang="en-US" dirty="0" smtClean="0"/>
              <a:t>FY13 Budget Overview</a:t>
            </a:r>
          </a:p>
          <a:p>
            <a:endParaRPr lang="en-US" dirty="0" smtClean="0"/>
          </a:p>
          <a:p>
            <a:r>
              <a:rPr lang="en-US" dirty="0" smtClean="0"/>
              <a:t>Outlook - challenges</a:t>
            </a:r>
          </a:p>
          <a:p>
            <a:endParaRPr lang="en-US" dirty="0"/>
          </a:p>
        </p:txBody>
      </p:sp>
      <p:sp>
        <p:nvSpPr>
          <p:cNvPr id="4" name="TextBox 3"/>
          <p:cNvSpPr txBox="1"/>
          <p:nvPr/>
        </p:nvSpPr>
        <p:spPr>
          <a:xfrm>
            <a:off x="4191000" y="6172200"/>
            <a:ext cx="304800" cy="461665"/>
          </a:xfrm>
          <a:prstGeom prst="rect">
            <a:avLst/>
          </a:prstGeom>
          <a:noFill/>
        </p:spPr>
        <p:txBody>
          <a:bodyPr wrap="square" rtlCol="0">
            <a:spAutoFit/>
          </a:bodyPr>
          <a:lstStyle/>
          <a:p>
            <a:r>
              <a:rPr lang="en-US" dirty="0" smtClean="0"/>
              <a:t>2</a:t>
            </a:r>
            <a:endParaRPr lang="en-US" dirty="0"/>
          </a:p>
        </p:txBody>
      </p:sp>
    </p:spTree>
    <p:extLst>
      <p:ext uri="{BB962C8B-B14F-4D97-AF65-F5344CB8AC3E}">
        <p14:creationId xmlns:p14="http://schemas.microsoft.com/office/powerpoint/2010/main" val="3355082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0" y="304800"/>
            <a:ext cx="8458200" cy="1447800"/>
          </a:xfrm>
        </p:spPr>
        <p:txBody>
          <a:bodyPr/>
          <a:lstStyle/>
          <a:p>
            <a:pPr eaLnBrk="1" hangingPunct="1"/>
            <a:r>
              <a:rPr lang="en-US" sz="4000" b="1" dirty="0" smtClean="0">
                <a:solidFill>
                  <a:schemeClr val="accent1"/>
                </a:solidFill>
                <a:latin typeface="Times New Roman" pitchFamily="18" charset="0"/>
              </a:rPr>
              <a:t>Total FY13 </a:t>
            </a:r>
            <a:br>
              <a:rPr lang="en-US" sz="4000" b="1" dirty="0" smtClean="0">
                <a:solidFill>
                  <a:schemeClr val="accent1"/>
                </a:solidFill>
                <a:latin typeface="Times New Roman" pitchFamily="18" charset="0"/>
              </a:rPr>
            </a:br>
            <a:r>
              <a:rPr lang="en-US" sz="4000" b="1" dirty="0" smtClean="0">
                <a:solidFill>
                  <a:schemeClr val="accent1"/>
                </a:solidFill>
                <a:latin typeface="Times New Roman" pitchFamily="18" charset="0"/>
              </a:rPr>
              <a:t>B</a:t>
            </a:r>
            <a:r>
              <a:rPr lang="en-US" sz="3800" b="1" dirty="0" smtClean="0">
                <a:solidFill>
                  <a:schemeClr val="accent1"/>
                </a:solidFill>
                <a:latin typeface="Times New Roman" pitchFamily="18" charset="0"/>
              </a:rPr>
              <a:t>udget by Division $ 1.017B</a:t>
            </a:r>
          </a:p>
        </p:txBody>
      </p:sp>
      <p:graphicFrame>
        <p:nvGraphicFramePr>
          <p:cNvPr id="4" name="Object 3"/>
          <p:cNvGraphicFramePr>
            <a:graphicFrameLocks noGrp="1" noChangeAspect="1"/>
          </p:cNvGraphicFramePr>
          <p:nvPr>
            <p:ph idx="1"/>
            <p:extLst>
              <p:ext uri="{D42A27DB-BD31-4B8C-83A1-F6EECF244321}">
                <p14:modId xmlns:p14="http://schemas.microsoft.com/office/powerpoint/2010/main" val="2625434920"/>
              </p:ext>
            </p:extLst>
          </p:nvPr>
        </p:nvGraphicFramePr>
        <p:xfrm>
          <a:off x="268288" y="1841500"/>
          <a:ext cx="8824912" cy="4965700"/>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p:cNvSpPr txBox="1"/>
          <p:nvPr/>
        </p:nvSpPr>
        <p:spPr>
          <a:xfrm>
            <a:off x="4495800" y="6324600"/>
            <a:ext cx="762000" cy="461665"/>
          </a:xfrm>
          <a:prstGeom prst="rect">
            <a:avLst/>
          </a:prstGeom>
          <a:noFill/>
        </p:spPr>
        <p:txBody>
          <a:bodyPr wrap="square" rtlCol="0">
            <a:spAutoFit/>
          </a:bodyPr>
          <a:lstStyle/>
          <a:p>
            <a:r>
              <a:rPr lang="en-US" dirty="0" smtClean="0"/>
              <a:t>3</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381000" y="609600"/>
            <a:ext cx="8458200" cy="1143000"/>
          </a:xfrm>
        </p:spPr>
        <p:txBody>
          <a:bodyPr/>
          <a:lstStyle/>
          <a:p>
            <a:pPr eaLnBrk="1" hangingPunct="1"/>
            <a:r>
              <a:rPr lang="en-US" sz="3600" b="1" dirty="0" smtClean="0">
                <a:solidFill>
                  <a:schemeClr val="accent1"/>
                </a:solidFill>
                <a:latin typeface="Times New Roman" pitchFamily="18" charset="0"/>
              </a:rPr>
              <a:t>Auburn University</a:t>
            </a:r>
            <a:br>
              <a:rPr lang="en-US" sz="3600" b="1" dirty="0" smtClean="0">
                <a:solidFill>
                  <a:schemeClr val="accent1"/>
                </a:solidFill>
                <a:latin typeface="Times New Roman" pitchFamily="18" charset="0"/>
              </a:rPr>
            </a:br>
            <a:r>
              <a:rPr lang="en-US" sz="3600" b="1" dirty="0" smtClean="0">
                <a:solidFill>
                  <a:schemeClr val="accent1"/>
                </a:solidFill>
                <a:latin typeface="Times New Roman" pitchFamily="18" charset="0"/>
              </a:rPr>
              <a:t>FY13 Total Budget - $1.017B</a:t>
            </a:r>
            <a:br>
              <a:rPr lang="en-US" sz="3600" b="1" dirty="0" smtClean="0">
                <a:solidFill>
                  <a:schemeClr val="accent1"/>
                </a:solidFill>
                <a:latin typeface="Times New Roman" pitchFamily="18" charset="0"/>
              </a:rPr>
            </a:br>
            <a:endParaRPr lang="en-US" sz="3600" b="1" dirty="0" smtClean="0">
              <a:solidFill>
                <a:schemeClr val="accent1"/>
              </a:solidFill>
              <a:latin typeface="Times New Roman" pitchFamily="18" charset="0"/>
            </a:endParaRPr>
          </a:p>
        </p:txBody>
      </p:sp>
      <p:graphicFrame>
        <p:nvGraphicFramePr>
          <p:cNvPr id="4" name="Object 3"/>
          <p:cNvGraphicFramePr>
            <a:graphicFrameLocks noGrp="1" noChangeAspect="1"/>
          </p:cNvGraphicFramePr>
          <p:nvPr>
            <p:ph idx="1"/>
            <p:extLst>
              <p:ext uri="{D42A27DB-BD31-4B8C-83A1-F6EECF244321}">
                <p14:modId xmlns:p14="http://schemas.microsoft.com/office/powerpoint/2010/main" val="757939954"/>
              </p:ext>
            </p:extLst>
          </p:nvPr>
        </p:nvGraphicFramePr>
        <p:xfrm>
          <a:off x="304800" y="1828800"/>
          <a:ext cx="8161337" cy="4668838"/>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p:cNvSpPr txBox="1"/>
          <p:nvPr/>
        </p:nvSpPr>
        <p:spPr>
          <a:xfrm>
            <a:off x="4191000" y="6248400"/>
            <a:ext cx="609600" cy="461665"/>
          </a:xfrm>
          <a:prstGeom prst="rect">
            <a:avLst/>
          </a:prstGeom>
          <a:noFill/>
        </p:spPr>
        <p:txBody>
          <a:bodyPr wrap="square" rtlCol="0">
            <a:spAutoFit/>
          </a:bodyPr>
          <a:lstStyle/>
          <a:p>
            <a:r>
              <a:rPr lang="en-US" dirty="0" smtClean="0"/>
              <a:t>4</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304800" y="609600"/>
            <a:ext cx="8534400" cy="1143000"/>
          </a:xfrm>
        </p:spPr>
        <p:txBody>
          <a:bodyPr/>
          <a:lstStyle/>
          <a:p>
            <a:r>
              <a:rPr lang="en-US" sz="4000" b="1" dirty="0" smtClean="0">
                <a:solidFill>
                  <a:schemeClr val="accent1"/>
                </a:solidFill>
                <a:latin typeface="Times New Roman" pitchFamily="18" charset="0"/>
              </a:rPr>
              <a:t>Auburn University-Main Campus</a:t>
            </a:r>
            <a:r>
              <a:rPr lang="en-US" sz="3600" b="1" dirty="0" smtClean="0">
                <a:solidFill>
                  <a:schemeClr val="accent1"/>
                </a:solidFill>
                <a:latin typeface="Times New Roman" pitchFamily="18" charset="0"/>
              </a:rPr>
              <a:t/>
            </a:r>
            <a:br>
              <a:rPr lang="en-US" sz="3600" b="1" dirty="0" smtClean="0">
                <a:solidFill>
                  <a:schemeClr val="accent1"/>
                </a:solidFill>
                <a:latin typeface="Times New Roman" pitchFamily="18" charset="0"/>
              </a:rPr>
            </a:br>
            <a:r>
              <a:rPr lang="en-US" sz="3600" b="1" dirty="0" smtClean="0">
                <a:solidFill>
                  <a:schemeClr val="accent1"/>
                </a:solidFill>
                <a:latin typeface="Times New Roman" pitchFamily="18" charset="0"/>
              </a:rPr>
              <a:t>FY13 Total Budget - $818M</a:t>
            </a:r>
            <a:br>
              <a:rPr lang="en-US" sz="3600" b="1" dirty="0" smtClean="0">
                <a:solidFill>
                  <a:schemeClr val="accent1"/>
                </a:solidFill>
                <a:latin typeface="Times New Roman" pitchFamily="18" charset="0"/>
              </a:rPr>
            </a:br>
            <a:endParaRPr lang="en-US" sz="3600" b="1" dirty="0" smtClean="0">
              <a:solidFill>
                <a:schemeClr val="accent1"/>
              </a:solidFill>
              <a:latin typeface="Times New Roman" pitchFamily="18" charset="0"/>
            </a:endParaRPr>
          </a:p>
        </p:txBody>
      </p:sp>
      <p:graphicFrame>
        <p:nvGraphicFramePr>
          <p:cNvPr id="4" name="Object 2"/>
          <p:cNvGraphicFramePr>
            <a:graphicFrameLocks noGrp="1" noChangeAspect="1"/>
          </p:cNvGraphicFramePr>
          <p:nvPr>
            <p:ph idx="1"/>
            <p:extLst>
              <p:ext uri="{D42A27DB-BD31-4B8C-83A1-F6EECF244321}">
                <p14:modId xmlns:p14="http://schemas.microsoft.com/office/powerpoint/2010/main" val="3776289266"/>
              </p:ext>
            </p:extLst>
          </p:nvPr>
        </p:nvGraphicFramePr>
        <p:xfrm>
          <a:off x="328613" y="2189163"/>
          <a:ext cx="8161337" cy="4384675"/>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p:cNvSpPr txBox="1"/>
          <p:nvPr/>
        </p:nvSpPr>
        <p:spPr>
          <a:xfrm>
            <a:off x="4380807" y="6248400"/>
            <a:ext cx="609600" cy="457200"/>
          </a:xfrm>
          <a:prstGeom prst="rect">
            <a:avLst/>
          </a:prstGeom>
          <a:noFill/>
        </p:spPr>
        <p:txBody>
          <a:bodyPr wrap="square" rtlCol="0">
            <a:spAutoFit/>
          </a:bodyPr>
          <a:lstStyle/>
          <a:p>
            <a:r>
              <a:rPr lang="en-US" dirty="0" smtClean="0"/>
              <a:t>5</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1371600"/>
          </a:xfrm>
        </p:spPr>
        <p:txBody>
          <a:bodyPr>
            <a:normAutofit fontScale="90000"/>
          </a:bodyPr>
          <a:lstStyle/>
          <a:p>
            <a:r>
              <a:rPr lang="en-US" sz="4000" b="1" dirty="0" smtClean="0">
                <a:solidFill>
                  <a:schemeClr val="accent1"/>
                </a:solidFill>
                <a:latin typeface="Times New Roman" pitchFamily="18" charset="0"/>
              </a:rPr>
              <a:t>Main Campus</a:t>
            </a:r>
            <a:br>
              <a:rPr lang="en-US" sz="4000" b="1" dirty="0" smtClean="0">
                <a:solidFill>
                  <a:schemeClr val="accent1"/>
                </a:solidFill>
                <a:latin typeface="Times New Roman" pitchFamily="18" charset="0"/>
              </a:rPr>
            </a:br>
            <a:r>
              <a:rPr lang="en-US" sz="3600" b="1" dirty="0" smtClean="0">
                <a:solidFill>
                  <a:schemeClr val="accent1"/>
                </a:solidFill>
                <a:latin typeface="Times New Roman" pitchFamily="18" charset="0"/>
              </a:rPr>
              <a:t>FY13 Total Proposed Unrestricted Budget-$582M</a:t>
            </a:r>
            <a:br>
              <a:rPr lang="en-US" sz="3600" b="1" dirty="0" smtClean="0">
                <a:solidFill>
                  <a:schemeClr val="accent1"/>
                </a:solidFill>
                <a:latin typeface="Times New Roman" pitchFamily="18" charset="0"/>
              </a:rPr>
            </a:br>
            <a:r>
              <a:rPr lang="en-US" sz="3600" b="1" dirty="0" smtClean="0">
                <a:solidFill>
                  <a:schemeClr val="accent1"/>
                </a:solidFill>
                <a:latin typeface="Times New Roman" pitchFamily="18" charset="0"/>
              </a:rPr>
              <a:t>By Revenue Source</a:t>
            </a:r>
            <a:br>
              <a:rPr lang="en-US" sz="3600" b="1" dirty="0" smtClean="0">
                <a:solidFill>
                  <a:schemeClr val="accent1"/>
                </a:solidFill>
                <a:latin typeface="Times New Roman" pitchFamily="18" charset="0"/>
              </a:rPr>
            </a:br>
            <a:endParaRPr lang="en-US" sz="3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96412131"/>
              </p:ext>
            </p:extLst>
          </p:nvPr>
        </p:nvGraphicFramePr>
        <p:xfrm>
          <a:off x="304800" y="1905000"/>
          <a:ext cx="7848600" cy="4604266"/>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4343400" y="6324600"/>
            <a:ext cx="567871" cy="461665"/>
          </a:xfrm>
          <a:prstGeom prst="rect">
            <a:avLst/>
          </a:prstGeom>
          <a:noFill/>
        </p:spPr>
        <p:txBody>
          <a:bodyPr wrap="square" rtlCol="0">
            <a:spAutoFit/>
          </a:bodyPr>
          <a:lstStyle/>
          <a:p>
            <a:r>
              <a:rPr lang="en-US" dirty="0" smtClean="0"/>
              <a:t>6</a:t>
            </a:r>
            <a:endParaRPr lang="en-US" dirty="0"/>
          </a:p>
        </p:txBody>
      </p:sp>
    </p:spTree>
    <p:extLst>
      <p:ext uri="{BB962C8B-B14F-4D97-AF65-F5344CB8AC3E}">
        <p14:creationId xmlns:p14="http://schemas.microsoft.com/office/powerpoint/2010/main" val="12287872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1371600"/>
          </a:xfrm>
        </p:spPr>
        <p:txBody>
          <a:bodyPr/>
          <a:lstStyle/>
          <a:p>
            <a:r>
              <a:rPr lang="en-US" b="1" dirty="0" smtClean="0">
                <a:solidFill>
                  <a:schemeClr val="accent1"/>
                </a:solidFill>
                <a:latin typeface="Times New Roman" pitchFamily="18" charset="0"/>
              </a:rPr>
              <a:t>Main Campus</a:t>
            </a:r>
            <a:r>
              <a:rPr lang="en-US" sz="4000" b="1" dirty="0" smtClean="0">
                <a:solidFill>
                  <a:schemeClr val="accent1"/>
                </a:solidFill>
                <a:latin typeface="Times New Roman" pitchFamily="18" charset="0"/>
              </a:rPr>
              <a:t/>
            </a:r>
            <a:br>
              <a:rPr lang="en-US" sz="4000" b="1" dirty="0" smtClean="0">
                <a:solidFill>
                  <a:schemeClr val="accent1"/>
                </a:solidFill>
                <a:latin typeface="Times New Roman" pitchFamily="18" charset="0"/>
              </a:rPr>
            </a:br>
            <a:r>
              <a:rPr lang="en-US" sz="3200" b="1" dirty="0" smtClean="0">
                <a:solidFill>
                  <a:schemeClr val="accent1"/>
                </a:solidFill>
                <a:latin typeface="Times New Roman" pitchFamily="18" charset="0"/>
              </a:rPr>
              <a:t>FY13 Total Unrestricted Budget-$582M</a:t>
            </a:r>
            <a:br>
              <a:rPr lang="en-US" sz="3200" b="1" dirty="0" smtClean="0">
                <a:solidFill>
                  <a:schemeClr val="accent1"/>
                </a:solidFill>
                <a:latin typeface="Times New Roman" pitchFamily="18" charset="0"/>
              </a:rPr>
            </a:br>
            <a:r>
              <a:rPr lang="en-US" sz="3200" b="1" dirty="0" smtClean="0">
                <a:solidFill>
                  <a:schemeClr val="accent1"/>
                </a:solidFill>
                <a:latin typeface="Times New Roman" pitchFamily="18" charset="0"/>
              </a:rPr>
              <a:t>By Revenue Source</a:t>
            </a:r>
            <a:br>
              <a:rPr lang="en-US" sz="3200" b="1" dirty="0" smtClean="0">
                <a:solidFill>
                  <a:schemeClr val="accent1"/>
                </a:solidFill>
                <a:latin typeface="Times New Roman" pitchFamily="18" charset="0"/>
              </a:rPr>
            </a:br>
            <a:endParaRPr lang="en-US"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40072110"/>
              </p:ext>
            </p:extLst>
          </p:nvPr>
        </p:nvGraphicFramePr>
        <p:xfrm>
          <a:off x="114300" y="1752600"/>
          <a:ext cx="8877300" cy="4820527"/>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4191000" y="6324600"/>
            <a:ext cx="609600" cy="461665"/>
          </a:xfrm>
          <a:prstGeom prst="rect">
            <a:avLst/>
          </a:prstGeom>
          <a:noFill/>
        </p:spPr>
        <p:txBody>
          <a:bodyPr wrap="square" rtlCol="0">
            <a:spAutoFit/>
          </a:bodyPr>
          <a:lstStyle/>
          <a:p>
            <a:r>
              <a:rPr lang="en-US" dirty="0" smtClean="0"/>
              <a:t>7</a:t>
            </a:r>
            <a:endParaRPr lang="en-US" dirty="0"/>
          </a:p>
        </p:txBody>
      </p:sp>
    </p:spTree>
    <p:extLst>
      <p:ext uri="{BB962C8B-B14F-4D97-AF65-F5344CB8AC3E}">
        <p14:creationId xmlns:p14="http://schemas.microsoft.com/office/powerpoint/2010/main" val="17492847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1371600"/>
          </a:xfrm>
        </p:spPr>
        <p:txBody>
          <a:bodyPr/>
          <a:lstStyle/>
          <a:p>
            <a:r>
              <a:rPr lang="en-US" sz="3200" b="1" dirty="0" smtClean="0">
                <a:solidFill>
                  <a:schemeClr val="accent1"/>
                </a:solidFill>
                <a:latin typeface="Times New Roman" pitchFamily="18" charset="0"/>
              </a:rPr>
              <a:t>Main Campus</a:t>
            </a:r>
            <a:br>
              <a:rPr lang="en-US" sz="3200" b="1" dirty="0" smtClean="0">
                <a:solidFill>
                  <a:schemeClr val="accent1"/>
                </a:solidFill>
                <a:latin typeface="Times New Roman" pitchFamily="18" charset="0"/>
              </a:rPr>
            </a:br>
            <a:r>
              <a:rPr lang="en-US" sz="3200" b="1" dirty="0" smtClean="0">
                <a:solidFill>
                  <a:schemeClr val="accent1"/>
                </a:solidFill>
                <a:latin typeface="Times New Roman" pitchFamily="18" charset="0"/>
              </a:rPr>
              <a:t>FY13 Total Proposed Unrestricted Budget-</a:t>
            </a:r>
            <a:br>
              <a:rPr lang="en-US" sz="3200" b="1" dirty="0" smtClean="0">
                <a:solidFill>
                  <a:schemeClr val="accent1"/>
                </a:solidFill>
                <a:latin typeface="Times New Roman" pitchFamily="18" charset="0"/>
              </a:rPr>
            </a:br>
            <a:r>
              <a:rPr lang="en-US" sz="3200" b="1" dirty="0" smtClean="0">
                <a:solidFill>
                  <a:schemeClr val="accent1"/>
                </a:solidFill>
                <a:latin typeface="Times New Roman" pitchFamily="18" charset="0"/>
              </a:rPr>
              <a:t>Excluding Scholarships and Direct Fee Allocations</a:t>
            </a:r>
            <a:br>
              <a:rPr lang="en-US" sz="3200" b="1" dirty="0" smtClean="0">
                <a:solidFill>
                  <a:schemeClr val="accent1"/>
                </a:solidFill>
                <a:latin typeface="Times New Roman" pitchFamily="18" charset="0"/>
              </a:rPr>
            </a:br>
            <a:r>
              <a:rPr lang="en-US" sz="3200" b="1" dirty="0" smtClean="0">
                <a:solidFill>
                  <a:schemeClr val="accent1"/>
                </a:solidFill>
                <a:latin typeface="Times New Roman" pitchFamily="18" charset="0"/>
              </a:rPr>
              <a:t/>
            </a:r>
            <a:br>
              <a:rPr lang="en-US" sz="3200" b="1" dirty="0" smtClean="0">
                <a:solidFill>
                  <a:schemeClr val="accent1"/>
                </a:solidFill>
                <a:latin typeface="Times New Roman" pitchFamily="18" charset="0"/>
              </a:rPr>
            </a:br>
            <a:endParaRPr lang="en-US"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58582262"/>
              </p:ext>
            </p:extLst>
          </p:nvPr>
        </p:nvGraphicFramePr>
        <p:xfrm>
          <a:off x="0" y="1981200"/>
          <a:ext cx="8610600" cy="4712732"/>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3962400" y="6324600"/>
            <a:ext cx="609600" cy="461665"/>
          </a:xfrm>
          <a:prstGeom prst="rect">
            <a:avLst/>
          </a:prstGeom>
          <a:noFill/>
        </p:spPr>
        <p:txBody>
          <a:bodyPr wrap="square" rtlCol="0">
            <a:spAutoFit/>
          </a:bodyPr>
          <a:lstStyle/>
          <a:p>
            <a:r>
              <a:rPr lang="en-US" dirty="0" smtClean="0"/>
              <a:t>8</a:t>
            </a:r>
            <a:endParaRPr lang="en-US" dirty="0"/>
          </a:p>
        </p:txBody>
      </p:sp>
    </p:spTree>
    <p:extLst>
      <p:ext uri="{BB962C8B-B14F-4D97-AF65-F5344CB8AC3E}">
        <p14:creationId xmlns:p14="http://schemas.microsoft.com/office/powerpoint/2010/main" val="5685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76200"/>
            <a:ext cx="8382000" cy="1828800"/>
          </a:xfrm>
        </p:spPr>
        <p:txBody>
          <a:bodyPr/>
          <a:lstStyle/>
          <a:p>
            <a:r>
              <a:rPr lang="en-US" dirty="0" smtClean="0">
                <a:solidFill>
                  <a:srgbClr val="FF3300"/>
                </a:solidFill>
              </a:rPr>
              <a:t>AU Main Campus Budget by Type of Expense - $582M</a:t>
            </a:r>
            <a:br>
              <a:rPr lang="en-US" dirty="0" smtClean="0">
                <a:solidFill>
                  <a:srgbClr val="FF3300"/>
                </a:solidFill>
              </a:rPr>
            </a:br>
            <a:r>
              <a:rPr lang="en-US" sz="3200" dirty="0" smtClean="0">
                <a:solidFill>
                  <a:srgbClr val="FF3300"/>
                </a:solidFill>
              </a:rPr>
              <a:t>Amounts in Millions</a:t>
            </a:r>
            <a:endParaRPr lang="en-US" sz="3200" dirty="0">
              <a:solidFill>
                <a:srgbClr val="FF33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68945548"/>
              </p:ext>
            </p:extLst>
          </p:nvPr>
        </p:nvGraphicFramePr>
        <p:xfrm>
          <a:off x="457200" y="1905000"/>
          <a:ext cx="8686800" cy="434340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4343400" y="6477000"/>
            <a:ext cx="381000" cy="461665"/>
          </a:xfrm>
          <a:prstGeom prst="rect">
            <a:avLst/>
          </a:prstGeom>
          <a:noFill/>
        </p:spPr>
        <p:txBody>
          <a:bodyPr wrap="square" rtlCol="0">
            <a:spAutoFit/>
          </a:bodyPr>
          <a:lstStyle/>
          <a:p>
            <a:r>
              <a:rPr lang="en-US" dirty="0" smtClean="0"/>
              <a:t>9</a:t>
            </a:r>
            <a:endParaRPr lang="en-US" dirty="0"/>
          </a:p>
        </p:txBody>
      </p:sp>
    </p:spTree>
    <p:extLst>
      <p:ext uri="{BB962C8B-B14F-4D97-AF65-F5344CB8AC3E}">
        <p14:creationId xmlns:p14="http://schemas.microsoft.com/office/powerpoint/2010/main" val="295094267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AUBURN UNIVERSITY&amp;#x0D;&amp;#x0A;FY13 Budget&amp;quot;&quot;/&gt;&lt;property id=&quot;20307&quot; value=&quot;263&quot;/&gt;&lt;/object&gt;&lt;object type=&quot;3&quot; unique_id=&quot;10005&quot;&gt;&lt;property id=&quot;20148&quot; value=&quot;5&quot;/&gt;&lt;property id=&quot;20300&quot; value=&quot;Slide 2 - &amp;quot;Agenda&amp;quot;&quot;/&gt;&lt;property id=&quot;20307&quot; value=&quot;264&quot;/&gt;&lt;/object&gt;&lt;object type=&quot;3&quot; unique_id=&quot;10007&quot;&gt;&lt;property id=&quot;20148&quot; value=&quot;5&quot;/&gt;&lt;property id=&quot;20300&quot; value=&quot;Slide 10&quot;/&gt;&lt;property id=&quot;20307&quot; value=&quot;303&quot;/&gt;&lt;/object&gt;&lt;object type=&quot;3&quot; unique_id=&quot;10008&quot;&gt;&lt;property id=&quot;20148&quot; value=&quot;5&quot;/&gt;&lt;property id=&quot;20300&quot; value=&quot;Slide 12 - &amp;quot;State Appropriations by Division&amp;#x0D;&amp;#x0A;(amounts in millions)&amp;quot;&quot;/&gt;&lt;property id=&quot;20307&quot; value=&quot;301&quot;/&gt;&lt;/object&gt;&lt;object type=&quot;3&quot; unique_id=&quot;10009&quot;&gt;&lt;property id=&quot;20148&quot; value=&quot;5&quot;/&gt;&lt;property id=&quot;20300&quot; value=&quot;Slide 13&quot;/&gt;&lt;property id=&quot;20307&quot; value=&quot;273&quot;/&gt;&lt;/object&gt;&lt;object type=&quot;3&quot; unique_id=&quot;10012&quot;&gt;&lt;property id=&quot;20148&quot; value=&quot;5&quot;/&gt;&lt;property id=&quot;20300&quot; value=&quot;Slide 14 - &amp;quot;Auburn University&amp;#x0D;&amp;#x0A;Proposed FY13 Total Budget - $1.017B&amp;#x0D;&amp;#x0A;&amp;quot;&quot;/&gt;&lt;property id=&quot;20307&quot; value=&quot;304&quot;/&gt;&lt;/object&gt;&lt;object type=&quot;3&quot; unique_id=&quot;10013&quot;&gt;&lt;property id=&quot;20148&quot; value=&quot;5&quot;/&gt;&lt;property id=&quot;20300&quot; value=&quot;Slide 15 - &amp;quot;Total FY13 &amp;#x0D;&amp;#x0A;Proposed Budget by Division $ 1.017B&amp;quot;&quot;/&gt;&lt;property id=&quot;20307&quot; value=&quot;305&quot;/&gt;&lt;/object&gt;&lt;object type=&quot;3&quot; unique_id=&quot;10014&quot;&gt;&lt;property id=&quot;20148&quot; value=&quot;5&quot;/&gt;&lt;property id=&quot;20300&quot; value=&quot;Slide 16 - &amp;quot;Auburn University-Main Campus&amp;#x0D;&amp;#x0A;Proposed FY13 Total Budget - $818M&amp;#x0D;&amp;#x0A;&amp;quot;&quot;/&gt;&lt;property id=&quot;20307&quot; value=&quot;306&quot;/&gt;&lt;/object&gt;&lt;object type=&quot;3&quot; unique_id=&quot;10015&quot;&gt;&lt;property id=&quot;20148&quot; value=&quot;5&quot;/&gt;&lt;property id=&quot;20300&quot; value=&quot;Slide 8 - &amp;quot;Summary of Base Allocations&amp;quot;&quot;/&gt;&lt;property id=&quot;20307&quot; value=&quot;307&quot;/&gt;&lt;/object&gt;&lt;object type=&quot;3&quot; unique_id=&quot;10016&quot;&gt;&lt;property id=&quot;20148&quot; value=&quot;5&quot;/&gt;&lt;property id=&quot;20300&quot; value=&quot;Slide 17 - &amp;quot;Summary&amp;quot;&quot;/&gt;&lt;property id=&quot;20307&quot; value=&quot;285&quot;/&gt;&lt;/object&gt;&lt;object type=&quot;3&quot; unique_id=&quot;10125&quot;&gt;&lt;property id=&quot;20148&quot; value=&quot;5&quot;/&gt;&lt;property id=&quot;20300&quot; value=&quot;Slide 4 - &amp;quot;Budget Strategy&amp;quot;&quot;/&gt;&lt;property id=&quot;20307&quot; value=&quot;319&quot;/&gt;&lt;/object&gt;&lt;object type=&quot;3&quot; unique_id=&quot;10227&quot;&gt;&lt;property id=&quot;20148&quot; value=&quot;5&quot;/&gt;&lt;property id=&quot;20300&quot; value=&quot;Slide 5 - &amp;quot;Proposed Cost Commitments&amp;quot;&quot;/&gt;&lt;property id=&quot;20307&quot; value=&quot;321&quot;/&gt;&lt;/object&gt;&lt;object type=&quot;3&quot; unique_id=&quot;10229&quot;&gt;&lt;property id=&quot;20148&quot; value=&quot;5&quot;/&gt;&lt;property id=&quot;20300&quot; value=&quot;Slide 6 - &amp;quot;Proposed Funding Plan&amp;#x0D;&amp;#x0A;Significant Funding Sources&amp;quot;&quot;/&gt;&lt;property id=&quot;20307&quot; value=&quot;323&quot;/&gt;&lt;/object&gt;&lt;object type=&quot;3&quot; unique_id=&quot;10358&quot;&gt;&lt;property id=&quot;20148&quot; value=&quot;5&quot;/&gt;&lt;property id=&quot;20300&quot; value=&quot;Slide 11 - &amp;quot;State Appropriations by Division&amp;#x0D;&amp;#x0A;(amounts in millions)&amp;quot;&quot;/&gt;&lt;property id=&quot;20307&quot; value=&quot;324&quot;/&gt;&lt;/object&gt;&lt;object type=&quot;3&quot; unique_id=&quot;10492&quot;&gt;&lt;property id=&quot;20148&quot; value=&quot;5&quot;/&gt;&lt;property id=&quot;20300&quot; value=&quot;Slide 9 - &amp;quot;Summary of Revenue/Reallocation Sources&amp;quot;&quot;/&gt;&lt;property id=&quot;20307&quot; value=&quot;325&quot;/&gt;&lt;/object&gt;&lt;object type=&quot;3&quot; unique_id=&quot;10619&quot;&gt;&lt;property id=&quot;20148&quot; value=&quot;5&quot;/&gt;&lt;property id=&quot;20300&quot; value=&quot;Slide 7&quot;/&gt;&lt;property id=&quot;20307&quot; value=&quot;326&quot;/&gt;&lt;/object&gt;&lt;object type=&quot;3&quot; unique_id=&quot;10677&quot;&gt;&lt;property id=&quot;20148&quot; value=&quot;5&quot;/&gt;&lt;property id=&quot;20300&quot; value=&quot;Slide 3&quot;/&gt;&lt;property id=&quot;20307&quot; value=&quot;327&quot;/&gt;&lt;/object&gt;&lt;/object&gt;&lt;/object&gt;&lt;/database&gt;"/>
  <p:tag name="SECTOMILLISECCONVERTED" val="1"/>
</p:tagLst>
</file>

<file path=ppt/theme/theme1.xml><?xml version="1.0" encoding="utf-8"?>
<a:theme xmlns:a="http://schemas.openxmlformats.org/drawingml/2006/main" name="Project Overview">
  <a:themeElements>
    <a:clrScheme name="">
      <a:dk1>
        <a:srgbClr val="000000"/>
      </a:dk1>
      <a:lt1>
        <a:srgbClr val="FFFFFF"/>
      </a:lt1>
      <a:dk2>
        <a:srgbClr val="0066CC"/>
      </a:dk2>
      <a:lt2>
        <a:srgbClr val="CBCBCB"/>
      </a:lt2>
      <a:accent1>
        <a:srgbClr val="ED4722"/>
      </a:accent1>
      <a:accent2>
        <a:srgbClr val="19E329"/>
      </a:accent2>
      <a:accent3>
        <a:srgbClr val="AAB8E2"/>
      </a:accent3>
      <a:accent4>
        <a:srgbClr val="DADADA"/>
      </a:accent4>
      <a:accent5>
        <a:srgbClr val="F4B1AB"/>
      </a:accent5>
      <a:accent6>
        <a:srgbClr val="16CE24"/>
      </a:accent6>
      <a:hlink>
        <a:srgbClr val="FF3300"/>
      </a:hlink>
      <a:folHlink>
        <a:srgbClr val="FF7C80"/>
      </a:folHlink>
    </a:clrScheme>
    <a:fontScheme name="Project Overview">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8" charset="0"/>
          </a:defRPr>
        </a:defPPr>
      </a:lstStyle>
    </a:lnDef>
  </a:objectDefaults>
  <a:extraClrSchemeLst>
    <a:extraClrScheme>
      <a:clrScheme name="Project Overview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Project Overview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Project Overview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autemplate2</Template>
  <TotalTime>28893</TotalTime>
  <Words>772</Words>
  <Application>Microsoft Office PowerPoint</Application>
  <PresentationFormat>On-screen Show (4:3)</PresentationFormat>
  <Paragraphs>195</Paragraphs>
  <Slides>14</Slides>
  <Notes>13</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Project Overview</vt:lpstr>
      <vt:lpstr>AUBURN UNIVERSITY FY13 Budget</vt:lpstr>
      <vt:lpstr>Overview</vt:lpstr>
      <vt:lpstr>Total FY13  Budget by Division $ 1.017B</vt:lpstr>
      <vt:lpstr>Auburn University FY13 Total Budget - $1.017B </vt:lpstr>
      <vt:lpstr>Auburn University-Main Campus FY13 Total Budget - $818M </vt:lpstr>
      <vt:lpstr>Main Campus FY13 Total Proposed Unrestricted Budget-$582M By Revenue Source </vt:lpstr>
      <vt:lpstr>Main Campus FY13 Total Unrestricted Budget-$582M By Revenue Source </vt:lpstr>
      <vt:lpstr>Main Campus FY13 Total Proposed Unrestricted Budget- Excluding Scholarships and Direct Fee Allocations  </vt:lpstr>
      <vt:lpstr>AU Main Campus Budget by Type of Expense - $582M Amounts in Millions</vt:lpstr>
      <vt:lpstr>AU Main Campus Budget by Type of Expense Excluding Scholarships-$483M Amounts in Millions</vt:lpstr>
      <vt:lpstr>Outlook - Challenges </vt:lpstr>
      <vt:lpstr>State Appropriations by Division (amounts in millions)</vt:lpstr>
      <vt:lpstr>State Appropriations by Division Amounts in Millions</vt:lpstr>
      <vt:lpstr>PowerPoint Presentation</vt:lpstr>
    </vt:vector>
  </TitlesOfParts>
  <Company>Auburn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smithmc</dc:creator>
  <cp:lastModifiedBy>Julie Huff</cp:lastModifiedBy>
  <cp:revision>160</cp:revision>
  <dcterms:created xsi:type="dcterms:W3CDTF">2009-08-31T01:42:23Z</dcterms:created>
  <dcterms:modified xsi:type="dcterms:W3CDTF">2012-10-09T19:52:09Z</dcterms:modified>
</cp:coreProperties>
</file>