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68" r:id="rId4"/>
    <p:sldId id="263" r:id="rId5"/>
    <p:sldId id="264" r:id="rId6"/>
    <p:sldId id="266" r:id="rId7"/>
    <p:sldId id="271" r:id="rId8"/>
    <p:sldId id="270" r:id="rId9"/>
    <p:sldId id="267" r:id="rId10"/>
    <p:sldId id="265" r:id="rId1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61600"/>
        <c:axId val="34800384"/>
      </c:barChart>
      <c:catAx>
        <c:axId val="4636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34800384"/>
        <c:crosses val="autoZero"/>
        <c:auto val="1"/>
        <c:lblAlgn val="ctr"/>
        <c:lblOffset val="100"/>
        <c:noMultiLvlLbl val="0"/>
      </c:catAx>
      <c:valAx>
        <c:axId val="3480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361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96281714785652E-2"/>
          <c:y val="0.1521997408551779"/>
          <c:w val="0.90497545445708172"/>
          <c:h val="0.682635137379979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Retention %</c:v>
                </c:pt>
              </c:strCache>
            </c:strRef>
          </c:tx>
          <c:spPr>
            <a:ln w="50800"/>
          </c:spPr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83.7</c:v>
                </c:pt>
                <c:pt idx="1">
                  <c:v>85.2</c:v>
                </c:pt>
                <c:pt idx="2">
                  <c:v>85.4</c:v>
                </c:pt>
                <c:pt idx="3">
                  <c:v>84.9</c:v>
                </c:pt>
                <c:pt idx="4">
                  <c:v>86.4</c:v>
                </c:pt>
                <c:pt idx="5">
                  <c:v>87</c:v>
                </c:pt>
                <c:pt idx="6">
                  <c:v>86.2</c:v>
                </c:pt>
                <c:pt idx="7">
                  <c:v>87.2</c:v>
                </c:pt>
                <c:pt idx="8">
                  <c:v>88.5</c:v>
                </c:pt>
                <c:pt idx="9">
                  <c:v>89.8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6-Yr Graduation %</c:v>
                </c:pt>
              </c:strCache>
            </c:strRef>
          </c:tx>
          <c:spPr>
            <a:ln w="50800"/>
          </c:spPr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64.099999999999994</c:v>
                </c:pt>
                <c:pt idx="1">
                  <c:v>67.099999999999994</c:v>
                </c:pt>
                <c:pt idx="2">
                  <c:v>66.400000000000006</c:v>
                </c:pt>
                <c:pt idx="3">
                  <c:v>66.3</c:v>
                </c:pt>
                <c:pt idx="4">
                  <c:v>68.3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4-Yr Graduation %</c:v>
                </c:pt>
              </c:strCache>
            </c:strRef>
          </c:tx>
          <c:spPr>
            <a:ln w="50800"/>
          </c:spPr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34.299999999999997</c:v>
                </c:pt>
                <c:pt idx="1">
                  <c:v>36.6</c:v>
                </c:pt>
                <c:pt idx="2">
                  <c:v>35.700000000000003</c:v>
                </c:pt>
                <c:pt idx="3">
                  <c:v>35.700000000000003</c:v>
                </c:pt>
                <c:pt idx="4">
                  <c:v>38.200000000000003</c:v>
                </c:pt>
                <c:pt idx="5">
                  <c:v>37.6</c:v>
                </c:pt>
                <c:pt idx="6">
                  <c:v>42.2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35072"/>
        <c:axId val="34836864"/>
      </c:lineChart>
      <c:catAx>
        <c:axId val="34835072"/>
        <c:scaling>
          <c:orientation val="minMax"/>
        </c:scaling>
        <c:delete val="0"/>
        <c:axPos val="b"/>
        <c:majorTickMark val="out"/>
        <c:minorTickMark val="none"/>
        <c:tickLblPos val="nextTo"/>
        <c:crossAx val="34836864"/>
        <c:crosses val="autoZero"/>
        <c:auto val="1"/>
        <c:lblAlgn val="ctr"/>
        <c:lblOffset val="100"/>
        <c:noMultiLvlLbl val="0"/>
      </c:catAx>
      <c:valAx>
        <c:axId val="3483686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35072"/>
        <c:crosses val="autoZero"/>
        <c:crossBetween val="between"/>
        <c:majorUnit val="20"/>
      </c:valAx>
    </c:plotArea>
    <c:legend>
      <c:legendPos val="b"/>
      <c:layout/>
      <c:overlay val="0"/>
      <c:txPr>
        <a:bodyPr/>
        <a:lstStyle/>
        <a:p>
          <a:pPr>
            <a:defRPr sz="1600" b="1" i="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Sheet1!$A$2:$A$26</c:f>
              <c:strCache>
                <c:ptCount val="25"/>
                <c:pt idx="0">
                  <c:v>UVA</c:v>
                </c:pt>
                <c:pt idx="1">
                  <c:v>UNC</c:v>
                </c:pt>
                <c:pt idx="2">
                  <c:v>UFL</c:v>
                </c:pt>
                <c:pt idx="3">
                  <c:v>UMD</c:v>
                </c:pt>
                <c:pt idx="4">
                  <c:v>GaTch</c:v>
                </c:pt>
                <c:pt idx="5">
                  <c:v>UTX</c:v>
                </c:pt>
                <c:pt idx="6">
                  <c:v>VPI</c:v>
                </c:pt>
                <c:pt idx="7">
                  <c:v>UGA</c:v>
                </c:pt>
                <c:pt idx="8">
                  <c:v>TA&amp;MU</c:v>
                </c:pt>
                <c:pt idx="9">
                  <c:v>FSU</c:v>
                </c:pt>
                <c:pt idx="10">
                  <c:v>NCSU</c:v>
                </c:pt>
                <c:pt idx="11">
                  <c:v>USC</c:v>
                </c:pt>
                <c:pt idx="12">
                  <c:v>UOK</c:v>
                </c:pt>
                <c:pt idx="13">
                  <c:v>UTK</c:v>
                </c:pt>
                <c:pt idx="14">
                  <c:v>LSU</c:v>
                </c:pt>
                <c:pt idx="15">
                  <c:v>UARK</c:v>
                </c:pt>
                <c:pt idx="16">
                  <c:v>UKY</c:v>
                </c:pt>
                <c:pt idx="17">
                  <c:v>MSSt</c:v>
                </c:pt>
                <c:pt idx="19">
                  <c:v>CLEMSON</c:v>
                </c:pt>
                <c:pt idx="20">
                  <c:v>UA-T</c:v>
                </c:pt>
                <c:pt idx="21">
                  <c:v>AUBURN</c:v>
                </c:pt>
                <c:pt idx="22">
                  <c:v>OleMS</c:v>
                </c:pt>
                <c:pt idx="23">
                  <c:v>WVU</c:v>
                </c:pt>
                <c:pt idx="24">
                  <c:v>OKSt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93</c:v>
                </c:pt>
                <c:pt idx="1">
                  <c:v>88</c:v>
                </c:pt>
                <c:pt idx="2">
                  <c:v>84</c:v>
                </c:pt>
                <c:pt idx="3">
                  <c:v>81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74</c:v>
                </c:pt>
                <c:pt idx="10">
                  <c:v>73</c:v>
                </c:pt>
                <c:pt idx="11">
                  <c:v>68</c:v>
                </c:pt>
                <c:pt idx="12">
                  <c:v>63</c:v>
                </c:pt>
                <c:pt idx="13">
                  <c:v>60</c:v>
                </c:pt>
                <c:pt idx="14">
                  <c:v>59</c:v>
                </c:pt>
                <c:pt idx="15">
                  <c:v>58</c:v>
                </c:pt>
                <c:pt idx="16">
                  <c:v>58</c:v>
                </c:pt>
                <c:pt idx="17">
                  <c:v>58</c:v>
                </c:pt>
                <c:pt idx="19">
                  <c:v>76</c:v>
                </c:pt>
                <c:pt idx="20">
                  <c:v>67</c:v>
                </c:pt>
                <c:pt idx="21">
                  <c:v>66</c:v>
                </c:pt>
                <c:pt idx="22">
                  <c:v>59</c:v>
                </c:pt>
                <c:pt idx="23">
                  <c:v>59</c:v>
                </c:pt>
                <c:pt idx="24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71424"/>
        <c:axId val="46473216"/>
      </c:barChart>
      <c:catAx>
        <c:axId val="46471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46473216"/>
        <c:crosses val="autoZero"/>
        <c:auto val="1"/>
        <c:lblAlgn val="ctr"/>
        <c:lblOffset val="100"/>
        <c:noMultiLvlLbl val="0"/>
      </c:catAx>
      <c:valAx>
        <c:axId val="4647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47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2368DD-CC02-4B45-AD3C-4BF212D8C155}" type="doc">
      <dgm:prSet loTypeId="urn:microsoft.com/office/officeart/2005/8/layout/hProcess9" loCatId="process" qsTypeId="urn:microsoft.com/office/officeart/2005/8/quickstyle/simple4" qsCatId="simple" csTypeId="urn:microsoft.com/office/officeart/2005/8/colors/accent1_2" csCatId="accent1" phldr="1"/>
      <dgm:spPr/>
    </dgm:pt>
    <dgm:pt modelId="{F0CAE561-7626-4484-AF2F-07F82CB79755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Strategic Plan Steering Committee Commence </a:t>
          </a:r>
          <a:r>
            <a:rPr lang="en-US" sz="900" b="1" dirty="0" smtClean="0"/>
            <a:t>Work</a:t>
          </a:r>
        </a:p>
        <a:p>
          <a:r>
            <a:rPr lang="en-US" sz="900" b="1" dirty="0" smtClean="0"/>
            <a:t/>
          </a:r>
          <a:br>
            <a:rPr lang="en-US" sz="900" b="1" dirty="0" smtClean="0"/>
          </a:br>
          <a:r>
            <a:rPr lang="en-US" sz="900" b="1" dirty="0" smtClean="0"/>
            <a:t/>
          </a:r>
          <a:br>
            <a:rPr lang="en-US" sz="900" b="1" dirty="0" smtClean="0"/>
          </a:br>
          <a:endParaRPr lang="en-US" sz="900" b="1" dirty="0" smtClean="0"/>
        </a:p>
        <a:p>
          <a:endParaRPr lang="en-US" sz="900" b="1" dirty="0"/>
        </a:p>
      </dgm:t>
    </dgm:pt>
    <dgm:pt modelId="{6EA526BD-0359-4FBD-AC28-E4DA6428CE4E}" type="parTrans" cxnId="{4E29967C-6BD9-428C-AA0A-E8F5DFFE2666}">
      <dgm:prSet/>
      <dgm:spPr/>
      <dgm:t>
        <a:bodyPr/>
        <a:lstStyle/>
        <a:p>
          <a:endParaRPr lang="en-US"/>
        </a:p>
      </dgm:t>
    </dgm:pt>
    <dgm:pt modelId="{F52CB827-4D73-482F-807F-1BABBB723BB3}" type="sibTrans" cxnId="{4E29967C-6BD9-428C-AA0A-E8F5DFFE2666}">
      <dgm:prSet/>
      <dgm:spPr/>
      <dgm:t>
        <a:bodyPr/>
        <a:lstStyle/>
        <a:p>
          <a:endParaRPr lang="en-US"/>
        </a:p>
      </dgm:t>
    </dgm:pt>
    <dgm:pt modelId="{98929B95-8D5B-4965-9F76-89AC7A237DFE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i="0" dirty="0" smtClean="0"/>
            <a:t>Develop the vision statement, core values,  and mission for the next Strategic </a:t>
          </a:r>
          <a:r>
            <a:rPr lang="en-US" sz="900" b="1" i="0" dirty="0" smtClean="0"/>
            <a:t>Plan</a:t>
          </a:r>
        </a:p>
        <a:p>
          <a:endParaRPr lang="en-US" sz="900" b="1" i="0" dirty="0" smtClean="0"/>
        </a:p>
        <a:p>
          <a:endParaRPr lang="en-US" sz="900" b="1" i="0" dirty="0" smtClean="0"/>
        </a:p>
      </dgm:t>
    </dgm:pt>
    <dgm:pt modelId="{95D3E7E3-001E-4961-BF5E-4511E8640EBB}" type="parTrans" cxnId="{A5CA0775-D13E-4CF8-AEDA-479ED701CB2F}">
      <dgm:prSet/>
      <dgm:spPr/>
      <dgm:t>
        <a:bodyPr/>
        <a:lstStyle/>
        <a:p>
          <a:endParaRPr lang="en-US"/>
        </a:p>
      </dgm:t>
    </dgm:pt>
    <dgm:pt modelId="{6C3FC30B-F473-47C0-A40E-E25A1E5BCF2A}" type="sibTrans" cxnId="{A5CA0775-D13E-4CF8-AEDA-479ED701CB2F}">
      <dgm:prSet/>
      <dgm:spPr/>
      <dgm:t>
        <a:bodyPr/>
        <a:lstStyle/>
        <a:p>
          <a:endParaRPr lang="en-US"/>
        </a:p>
      </dgm:t>
    </dgm:pt>
    <dgm:pt modelId="{B716A107-D7DB-4952-B5E2-AA7EC139695E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Complete Initial Draft of the Strategic Plan</a:t>
          </a:r>
        </a:p>
        <a:p>
          <a:endParaRPr lang="en-US" sz="900" b="1" dirty="0" smtClean="0"/>
        </a:p>
        <a:p>
          <a:endParaRPr lang="en-US" sz="900" b="1" dirty="0" smtClean="0"/>
        </a:p>
        <a:p>
          <a:r>
            <a:rPr lang="en-US" sz="900" b="1" dirty="0" smtClean="0"/>
            <a:t/>
          </a:r>
          <a:br>
            <a:rPr lang="en-US" sz="900" b="1" dirty="0" smtClean="0"/>
          </a:br>
          <a:endParaRPr lang="en-US" sz="900" b="1" dirty="0" smtClean="0"/>
        </a:p>
      </dgm:t>
    </dgm:pt>
    <dgm:pt modelId="{B481F218-0C2C-449A-AEFA-CF85480ECD6A}" type="parTrans" cxnId="{EA86A611-35B2-4BEF-B6FE-42AB1CAF2482}">
      <dgm:prSet/>
      <dgm:spPr/>
      <dgm:t>
        <a:bodyPr/>
        <a:lstStyle/>
        <a:p>
          <a:endParaRPr lang="en-US"/>
        </a:p>
      </dgm:t>
    </dgm:pt>
    <dgm:pt modelId="{801927FA-CAF8-41FE-90BA-994913E214C9}" type="sibTrans" cxnId="{EA86A611-35B2-4BEF-B6FE-42AB1CAF2482}">
      <dgm:prSet/>
      <dgm:spPr/>
      <dgm:t>
        <a:bodyPr/>
        <a:lstStyle/>
        <a:p>
          <a:endParaRPr lang="en-US"/>
        </a:p>
      </dgm:t>
    </dgm:pt>
    <dgm:pt modelId="{4FDA6763-59BD-497C-B880-F3024464A3F8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Begin Data </a:t>
          </a:r>
          <a:r>
            <a:rPr lang="en-US" sz="900" b="1" dirty="0" smtClean="0"/>
            <a:t>Collection</a:t>
          </a:r>
        </a:p>
        <a:p>
          <a:endParaRPr lang="en-US" sz="900" b="1" dirty="0" smtClean="0"/>
        </a:p>
        <a:p>
          <a:endParaRPr lang="en-US" sz="900" b="1" dirty="0" smtClean="0"/>
        </a:p>
        <a:p>
          <a:r>
            <a:rPr lang="en-US" sz="900" b="1" dirty="0" smtClean="0"/>
            <a:t/>
          </a:r>
          <a:br>
            <a:rPr lang="en-US" sz="900" b="1" dirty="0" smtClean="0"/>
          </a:br>
          <a:r>
            <a:rPr lang="en-US" sz="900" b="1" dirty="0" smtClean="0"/>
            <a:t/>
          </a:r>
          <a:br>
            <a:rPr lang="en-US" sz="900" b="1" dirty="0" smtClean="0"/>
          </a:br>
          <a:r>
            <a:rPr lang="en-US" sz="900" b="1" dirty="0" smtClean="0"/>
            <a:t/>
          </a:r>
          <a:br>
            <a:rPr lang="en-US" sz="900" b="1" dirty="0" smtClean="0"/>
          </a:br>
          <a:endParaRPr lang="en-US" sz="900" b="1" dirty="0"/>
        </a:p>
      </dgm:t>
    </dgm:pt>
    <dgm:pt modelId="{102D10C0-5D5C-49F9-BBCA-ABC8F16CBB4E}" type="parTrans" cxnId="{A8BB08EF-F3EB-4A16-8F7A-1CC7911E4919}">
      <dgm:prSet/>
      <dgm:spPr/>
      <dgm:t>
        <a:bodyPr/>
        <a:lstStyle/>
        <a:p>
          <a:endParaRPr lang="en-US"/>
        </a:p>
      </dgm:t>
    </dgm:pt>
    <dgm:pt modelId="{3766C7C0-A67D-4600-82B9-A6C49853ACA2}" type="sibTrans" cxnId="{A8BB08EF-F3EB-4A16-8F7A-1CC7911E4919}">
      <dgm:prSet/>
      <dgm:spPr/>
      <dgm:t>
        <a:bodyPr/>
        <a:lstStyle/>
        <a:p>
          <a:endParaRPr lang="en-US"/>
        </a:p>
      </dgm:t>
    </dgm:pt>
    <dgm:pt modelId="{86C1AF76-DC42-4AC1-9C3D-163A057DD381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BOT</a:t>
          </a:r>
          <a:br>
            <a:rPr lang="en-US" sz="900" b="1" dirty="0" smtClean="0"/>
          </a:br>
          <a:r>
            <a:rPr lang="en-US" sz="900" b="1" dirty="0" smtClean="0"/>
            <a:t>Strategic Planning</a:t>
          </a:r>
        </a:p>
        <a:p>
          <a:endParaRPr lang="en-US" sz="900" b="1" dirty="0" smtClean="0"/>
        </a:p>
        <a:p>
          <a:endParaRPr lang="en-US" sz="900" b="1" dirty="0" smtClean="0"/>
        </a:p>
        <a:p>
          <a:r>
            <a:rPr lang="en-US" sz="900" b="1" dirty="0" smtClean="0"/>
            <a:t/>
          </a:r>
          <a:br>
            <a:rPr lang="en-US" sz="900" b="1" dirty="0" smtClean="0"/>
          </a:br>
          <a:r>
            <a:rPr lang="en-US" sz="900" b="1" dirty="0" smtClean="0"/>
            <a:t/>
          </a:r>
          <a:br>
            <a:rPr lang="en-US" sz="900" b="1" dirty="0" smtClean="0"/>
          </a:br>
          <a:endParaRPr lang="en-US" sz="900" b="1" dirty="0"/>
        </a:p>
      </dgm:t>
    </dgm:pt>
    <dgm:pt modelId="{B907F5C1-F6FD-4C23-9D23-86FF24279400}" type="parTrans" cxnId="{3D3065EA-0A19-469E-850A-B5FB25320238}">
      <dgm:prSet/>
      <dgm:spPr/>
      <dgm:t>
        <a:bodyPr/>
        <a:lstStyle/>
        <a:p>
          <a:endParaRPr lang="en-US"/>
        </a:p>
      </dgm:t>
    </dgm:pt>
    <dgm:pt modelId="{06499381-2F34-4497-8EFE-52A2AA84E2A5}" type="sibTrans" cxnId="{3D3065EA-0A19-469E-850A-B5FB25320238}">
      <dgm:prSet/>
      <dgm:spPr/>
      <dgm:t>
        <a:bodyPr/>
        <a:lstStyle/>
        <a:p>
          <a:endParaRPr lang="en-US"/>
        </a:p>
      </dgm:t>
    </dgm:pt>
    <dgm:pt modelId="{AFCECEAC-436F-44E9-B7BF-4A7B91C0D760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i="0" dirty="0" smtClean="0"/>
            <a:t>President, the </a:t>
          </a:r>
          <a:r>
            <a:rPr lang="en-US" sz="900" b="1" i="0" dirty="0" smtClean="0"/>
            <a:t>Steering Committee and other campus leaders finalize SP Priorities</a:t>
          </a:r>
        </a:p>
        <a:p>
          <a:endParaRPr lang="en-US" sz="900" b="1" i="0" dirty="0" smtClean="0"/>
        </a:p>
      </dgm:t>
    </dgm:pt>
    <dgm:pt modelId="{EFDA932B-91C0-47EC-A2DD-349088EB7D40}" type="parTrans" cxnId="{DA262035-62B7-40B1-B465-94DE53915231}">
      <dgm:prSet/>
      <dgm:spPr/>
      <dgm:t>
        <a:bodyPr/>
        <a:lstStyle/>
        <a:p>
          <a:endParaRPr lang="en-US"/>
        </a:p>
      </dgm:t>
    </dgm:pt>
    <dgm:pt modelId="{181DA4EF-B0B7-4B2F-90CC-08158F0F7E0C}" type="sibTrans" cxnId="{DA262035-62B7-40B1-B465-94DE53915231}">
      <dgm:prSet/>
      <dgm:spPr/>
      <dgm:t>
        <a:bodyPr/>
        <a:lstStyle/>
        <a:p>
          <a:endParaRPr lang="en-US"/>
        </a:p>
      </dgm:t>
    </dgm:pt>
    <dgm:pt modelId="{518B898A-ADB7-445E-9A44-5673124C9C6E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Adoption of the 2013-2018 Strategic Plan by the </a:t>
          </a:r>
          <a:r>
            <a:rPr lang="en-US" sz="900" b="1" dirty="0" smtClean="0"/>
            <a:t>BOT</a:t>
          </a:r>
        </a:p>
        <a:p>
          <a:endParaRPr lang="en-US" sz="900" b="1" dirty="0" smtClean="0"/>
        </a:p>
        <a:p>
          <a:endParaRPr lang="en-US" sz="900" b="1" dirty="0" smtClean="0"/>
        </a:p>
        <a:p>
          <a:endParaRPr lang="en-US" sz="900" b="1" dirty="0" smtClean="0"/>
        </a:p>
        <a:p>
          <a:endParaRPr lang="en-US" sz="900" b="1" dirty="0" smtClean="0"/>
        </a:p>
      </dgm:t>
    </dgm:pt>
    <dgm:pt modelId="{9411468B-0DBD-4916-9C6A-0FFF2B01A38F}" type="parTrans" cxnId="{2DDE7E3E-DE0D-40E7-BF02-62A77F8C5F5F}">
      <dgm:prSet/>
      <dgm:spPr/>
      <dgm:t>
        <a:bodyPr/>
        <a:lstStyle/>
        <a:p>
          <a:endParaRPr lang="en-US"/>
        </a:p>
      </dgm:t>
    </dgm:pt>
    <dgm:pt modelId="{6F79F0F3-4061-40D5-962E-396F9AE0AFD9}" type="sibTrans" cxnId="{2DDE7E3E-DE0D-40E7-BF02-62A77F8C5F5F}">
      <dgm:prSet/>
      <dgm:spPr/>
      <dgm:t>
        <a:bodyPr/>
        <a:lstStyle/>
        <a:p>
          <a:endParaRPr lang="en-US"/>
        </a:p>
      </dgm:t>
    </dgm:pt>
    <dgm:pt modelId="{75B94FD2-CC16-4DA6-AFBE-B00C5FEC667F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dirty="0" smtClean="0"/>
            <a:t>President Gogue and BOT finalize Strategic </a:t>
          </a:r>
          <a:r>
            <a:rPr lang="en-US" sz="900" b="1" dirty="0" smtClean="0"/>
            <a:t>Plan</a:t>
          </a:r>
        </a:p>
        <a:p>
          <a:endParaRPr lang="en-US" sz="900" b="1" dirty="0" smtClean="0"/>
        </a:p>
        <a:p>
          <a:endParaRPr lang="en-US" sz="900" b="1" dirty="0" smtClean="0"/>
        </a:p>
        <a:p>
          <a:r>
            <a:rPr lang="en-US" sz="900" b="1" dirty="0" smtClean="0"/>
            <a:t/>
          </a:r>
          <a:br>
            <a:rPr lang="en-US" sz="900" b="1" dirty="0" smtClean="0"/>
          </a:br>
          <a:endParaRPr lang="en-US" sz="900" b="1" dirty="0" smtClean="0"/>
        </a:p>
      </dgm:t>
    </dgm:pt>
    <dgm:pt modelId="{69EA5BA2-F621-45B8-947D-BB43CF962C82}" type="parTrans" cxnId="{5665E0A9-3107-4789-81EB-2C0491DE021F}">
      <dgm:prSet/>
      <dgm:spPr/>
      <dgm:t>
        <a:bodyPr/>
        <a:lstStyle/>
        <a:p>
          <a:endParaRPr lang="en-US"/>
        </a:p>
      </dgm:t>
    </dgm:pt>
    <dgm:pt modelId="{08018764-E9B1-4B8A-A724-48A08594FE34}" type="sibTrans" cxnId="{5665E0A9-3107-4789-81EB-2C0491DE021F}">
      <dgm:prSet/>
      <dgm:spPr/>
      <dgm:t>
        <a:bodyPr/>
        <a:lstStyle/>
        <a:p>
          <a:endParaRPr lang="en-US"/>
        </a:p>
      </dgm:t>
    </dgm:pt>
    <dgm:pt modelId="{A4FF1C5E-33E9-45FD-9AED-B0FE5279BFE2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900" b="1" i="0" dirty="0" smtClean="0"/>
            <a:t>Meet with internal and external constituents to exchange ideas on the drafted priorities</a:t>
          </a:r>
        </a:p>
        <a:p>
          <a:r>
            <a:rPr lang="en-US" sz="900" b="1" i="0" dirty="0" smtClean="0"/>
            <a:t> </a:t>
          </a:r>
        </a:p>
      </dgm:t>
    </dgm:pt>
    <dgm:pt modelId="{EA57B0A3-DF0D-43D4-A544-4C550200599E}" type="sibTrans" cxnId="{C1DDDB70-D1FB-4639-BA69-26A519E029DA}">
      <dgm:prSet/>
      <dgm:spPr/>
      <dgm:t>
        <a:bodyPr/>
        <a:lstStyle/>
        <a:p>
          <a:endParaRPr lang="en-US"/>
        </a:p>
      </dgm:t>
    </dgm:pt>
    <dgm:pt modelId="{D18BC817-3D20-4753-8B3F-94A7DB366A89}" type="parTrans" cxnId="{C1DDDB70-D1FB-4639-BA69-26A519E029DA}">
      <dgm:prSet/>
      <dgm:spPr/>
      <dgm:t>
        <a:bodyPr/>
        <a:lstStyle/>
        <a:p>
          <a:endParaRPr lang="en-US"/>
        </a:p>
      </dgm:t>
    </dgm:pt>
    <dgm:pt modelId="{DA525439-0ED6-497F-84EB-798C411CCE62}" type="pres">
      <dgm:prSet presAssocID="{422368DD-CC02-4B45-AD3C-4BF212D8C155}" presName="CompostProcess" presStyleCnt="0">
        <dgm:presLayoutVars>
          <dgm:dir/>
          <dgm:resizeHandles val="exact"/>
        </dgm:presLayoutVars>
      </dgm:prSet>
      <dgm:spPr/>
    </dgm:pt>
    <dgm:pt modelId="{8F5267EA-DE89-44BE-909A-40506540BDB8}" type="pres">
      <dgm:prSet presAssocID="{422368DD-CC02-4B45-AD3C-4BF212D8C155}" presName="arrow" presStyleLbl="bgShp" presStyleIdx="0" presStyleCnt="1" custLinFactNeighborX="177" custLinFactNeighborY="1266"/>
      <dgm:spPr>
        <a:solidFill>
          <a:schemeClr val="accent6">
            <a:lumMod val="75000"/>
            <a:alpha val="66000"/>
          </a:schemeClr>
        </a:solidFill>
      </dgm:spPr>
    </dgm:pt>
    <dgm:pt modelId="{0D9611E7-7301-4056-8AA1-97232A163453}" type="pres">
      <dgm:prSet presAssocID="{422368DD-CC02-4B45-AD3C-4BF212D8C155}" presName="linearProcess" presStyleCnt="0"/>
      <dgm:spPr/>
    </dgm:pt>
    <dgm:pt modelId="{A2A33161-EF4B-45EB-827D-824A2D44DD7C}" type="pres">
      <dgm:prSet presAssocID="{F0CAE561-7626-4484-AF2F-07F82CB79755}" presName="tex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E0276-D582-4BCD-9B9E-C178749FE7CD}" type="pres">
      <dgm:prSet presAssocID="{F52CB827-4D73-482F-807F-1BABBB723BB3}" presName="sibTrans" presStyleCnt="0"/>
      <dgm:spPr/>
    </dgm:pt>
    <dgm:pt modelId="{9CA06335-B708-412C-AA61-7531D5EFAAC6}" type="pres">
      <dgm:prSet presAssocID="{98929B95-8D5B-4965-9F76-89AC7A237DFE}" presName="text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FB4CE-3496-493D-9523-DB30DE0221CA}" type="pres">
      <dgm:prSet presAssocID="{6C3FC30B-F473-47C0-A40E-E25A1E5BCF2A}" presName="sibTrans" presStyleCnt="0"/>
      <dgm:spPr/>
    </dgm:pt>
    <dgm:pt modelId="{25C404B6-7BCA-4C5F-83DB-35F7316DDA30}" type="pres">
      <dgm:prSet presAssocID="{4FDA6763-59BD-497C-B880-F3024464A3F8}" presName="text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C2170-BA5C-48B9-9D45-E4C675329488}" type="pres">
      <dgm:prSet presAssocID="{3766C7C0-A67D-4600-82B9-A6C49853ACA2}" presName="sibTrans" presStyleCnt="0"/>
      <dgm:spPr/>
    </dgm:pt>
    <dgm:pt modelId="{E0B1DC64-13EE-4684-B4E5-417A5A92D109}" type="pres">
      <dgm:prSet presAssocID="{86C1AF76-DC42-4AC1-9C3D-163A057DD381}" presName="text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C31A8-2C37-415F-96BB-D9177BC3942A}" type="pres">
      <dgm:prSet presAssocID="{06499381-2F34-4497-8EFE-52A2AA84E2A5}" presName="sibTrans" presStyleCnt="0"/>
      <dgm:spPr/>
    </dgm:pt>
    <dgm:pt modelId="{2D692A81-F91A-4373-9BA5-52CBA91963D3}" type="pres">
      <dgm:prSet presAssocID="{A4FF1C5E-33E9-45FD-9AED-B0FE5279BFE2}" presName="text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244DA-B99B-46A8-987E-738D28BF2B27}" type="pres">
      <dgm:prSet presAssocID="{EA57B0A3-DF0D-43D4-A544-4C550200599E}" presName="sibTrans" presStyleCnt="0"/>
      <dgm:spPr/>
    </dgm:pt>
    <dgm:pt modelId="{EE3C02B9-2AE8-424F-86DC-A3BECA79219E}" type="pres">
      <dgm:prSet presAssocID="{B716A107-D7DB-4952-B5E2-AA7EC139695E}" presName="text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23680-DE53-4A94-B727-7858862083DB}" type="pres">
      <dgm:prSet presAssocID="{801927FA-CAF8-41FE-90BA-994913E214C9}" presName="sibTrans" presStyleCnt="0"/>
      <dgm:spPr/>
    </dgm:pt>
    <dgm:pt modelId="{8823A893-35AF-43B4-A604-06A8F3FAAC88}" type="pres">
      <dgm:prSet presAssocID="{AFCECEAC-436F-44E9-B7BF-4A7B91C0D760}" presName="text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D78E-9739-486A-8A84-3E8D469F4314}" type="pres">
      <dgm:prSet presAssocID="{181DA4EF-B0B7-4B2F-90CC-08158F0F7E0C}" presName="sibTrans" presStyleCnt="0"/>
      <dgm:spPr/>
    </dgm:pt>
    <dgm:pt modelId="{7474CC02-C86D-45D7-B7CE-77D5A5EF2B8C}" type="pres">
      <dgm:prSet presAssocID="{75B94FD2-CC16-4DA6-AFBE-B00C5FEC667F}" presName="text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63DE7-A958-4BBF-A2DE-E2183D66459A}" type="pres">
      <dgm:prSet presAssocID="{08018764-E9B1-4B8A-A724-48A08594FE34}" presName="sibTrans" presStyleCnt="0"/>
      <dgm:spPr/>
    </dgm:pt>
    <dgm:pt modelId="{A163843A-54B7-449D-80D0-B3720EED16D0}" type="pres">
      <dgm:prSet presAssocID="{518B898A-ADB7-445E-9A44-5673124C9C6E}" presName="tex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DDDB70-D1FB-4639-BA69-26A519E029DA}" srcId="{422368DD-CC02-4B45-AD3C-4BF212D8C155}" destId="{A4FF1C5E-33E9-45FD-9AED-B0FE5279BFE2}" srcOrd="4" destOrd="0" parTransId="{D18BC817-3D20-4753-8B3F-94A7DB366A89}" sibTransId="{EA57B0A3-DF0D-43D4-A544-4C550200599E}"/>
    <dgm:cxn modelId="{85D4BF2C-FE2B-4C40-AB54-148092CC1E4F}" type="presOf" srcId="{B716A107-D7DB-4952-B5E2-AA7EC139695E}" destId="{EE3C02B9-2AE8-424F-86DC-A3BECA79219E}" srcOrd="0" destOrd="0" presId="urn:microsoft.com/office/officeart/2005/8/layout/hProcess9"/>
    <dgm:cxn modelId="{AB6BEA7C-B0C5-4800-967B-E59C1A8E053C}" type="presOf" srcId="{75B94FD2-CC16-4DA6-AFBE-B00C5FEC667F}" destId="{7474CC02-C86D-45D7-B7CE-77D5A5EF2B8C}" srcOrd="0" destOrd="0" presId="urn:microsoft.com/office/officeart/2005/8/layout/hProcess9"/>
    <dgm:cxn modelId="{2CC5FB9F-6C14-4E1C-B827-B60F8D8C5326}" type="presOf" srcId="{A4FF1C5E-33E9-45FD-9AED-B0FE5279BFE2}" destId="{2D692A81-F91A-4373-9BA5-52CBA91963D3}" srcOrd="0" destOrd="0" presId="urn:microsoft.com/office/officeart/2005/8/layout/hProcess9"/>
    <dgm:cxn modelId="{F2D21C00-D14F-4691-B92E-7CA2715D22A3}" type="presOf" srcId="{518B898A-ADB7-445E-9A44-5673124C9C6E}" destId="{A163843A-54B7-449D-80D0-B3720EED16D0}" srcOrd="0" destOrd="0" presId="urn:microsoft.com/office/officeart/2005/8/layout/hProcess9"/>
    <dgm:cxn modelId="{806E4225-AB62-4560-9BF8-DF78EFBEBA29}" type="presOf" srcId="{86C1AF76-DC42-4AC1-9C3D-163A057DD381}" destId="{E0B1DC64-13EE-4684-B4E5-417A5A92D109}" srcOrd="0" destOrd="0" presId="urn:microsoft.com/office/officeart/2005/8/layout/hProcess9"/>
    <dgm:cxn modelId="{4E29967C-6BD9-428C-AA0A-E8F5DFFE2666}" srcId="{422368DD-CC02-4B45-AD3C-4BF212D8C155}" destId="{F0CAE561-7626-4484-AF2F-07F82CB79755}" srcOrd="0" destOrd="0" parTransId="{6EA526BD-0359-4FBD-AC28-E4DA6428CE4E}" sibTransId="{F52CB827-4D73-482F-807F-1BABBB723BB3}"/>
    <dgm:cxn modelId="{735731CF-BD87-4C6E-A6F6-D227D70D5080}" type="presOf" srcId="{AFCECEAC-436F-44E9-B7BF-4A7B91C0D760}" destId="{8823A893-35AF-43B4-A604-06A8F3FAAC88}" srcOrd="0" destOrd="0" presId="urn:microsoft.com/office/officeart/2005/8/layout/hProcess9"/>
    <dgm:cxn modelId="{1453B87C-42F2-4229-A566-06E179A40EDE}" type="presOf" srcId="{98929B95-8D5B-4965-9F76-89AC7A237DFE}" destId="{9CA06335-B708-412C-AA61-7531D5EFAAC6}" srcOrd="0" destOrd="0" presId="urn:microsoft.com/office/officeart/2005/8/layout/hProcess9"/>
    <dgm:cxn modelId="{A8BB08EF-F3EB-4A16-8F7A-1CC7911E4919}" srcId="{422368DD-CC02-4B45-AD3C-4BF212D8C155}" destId="{4FDA6763-59BD-497C-B880-F3024464A3F8}" srcOrd="2" destOrd="0" parTransId="{102D10C0-5D5C-49F9-BBCA-ABC8F16CBB4E}" sibTransId="{3766C7C0-A67D-4600-82B9-A6C49853ACA2}"/>
    <dgm:cxn modelId="{A5CA0775-D13E-4CF8-AEDA-479ED701CB2F}" srcId="{422368DD-CC02-4B45-AD3C-4BF212D8C155}" destId="{98929B95-8D5B-4965-9F76-89AC7A237DFE}" srcOrd="1" destOrd="0" parTransId="{95D3E7E3-001E-4961-BF5E-4511E8640EBB}" sibTransId="{6C3FC30B-F473-47C0-A40E-E25A1E5BCF2A}"/>
    <dgm:cxn modelId="{EA86A611-35B2-4BEF-B6FE-42AB1CAF2482}" srcId="{422368DD-CC02-4B45-AD3C-4BF212D8C155}" destId="{B716A107-D7DB-4952-B5E2-AA7EC139695E}" srcOrd="5" destOrd="0" parTransId="{B481F218-0C2C-449A-AEFA-CF85480ECD6A}" sibTransId="{801927FA-CAF8-41FE-90BA-994913E214C9}"/>
    <dgm:cxn modelId="{3C931156-1456-46CF-B92E-0439089D895F}" type="presOf" srcId="{422368DD-CC02-4B45-AD3C-4BF212D8C155}" destId="{DA525439-0ED6-497F-84EB-798C411CCE62}" srcOrd="0" destOrd="0" presId="urn:microsoft.com/office/officeart/2005/8/layout/hProcess9"/>
    <dgm:cxn modelId="{DA262035-62B7-40B1-B465-94DE53915231}" srcId="{422368DD-CC02-4B45-AD3C-4BF212D8C155}" destId="{AFCECEAC-436F-44E9-B7BF-4A7B91C0D760}" srcOrd="6" destOrd="0" parTransId="{EFDA932B-91C0-47EC-A2DD-349088EB7D40}" sibTransId="{181DA4EF-B0B7-4B2F-90CC-08158F0F7E0C}"/>
    <dgm:cxn modelId="{EB5C4A65-DCBC-4700-9549-2D46B2538D15}" type="presOf" srcId="{F0CAE561-7626-4484-AF2F-07F82CB79755}" destId="{A2A33161-EF4B-45EB-827D-824A2D44DD7C}" srcOrd="0" destOrd="0" presId="urn:microsoft.com/office/officeart/2005/8/layout/hProcess9"/>
    <dgm:cxn modelId="{3D3065EA-0A19-469E-850A-B5FB25320238}" srcId="{422368DD-CC02-4B45-AD3C-4BF212D8C155}" destId="{86C1AF76-DC42-4AC1-9C3D-163A057DD381}" srcOrd="3" destOrd="0" parTransId="{B907F5C1-F6FD-4C23-9D23-86FF24279400}" sibTransId="{06499381-2F34-4497-8EFE-52A2AA84E2A5}"/>
    <dgm:cxn modelId="{2DDE7E3E-DE0D-40E7-BF02-62A77F8C5F5F}" srcId="{422368DD-CC02-4B45-AD3C-4BF212D8C155}" destId="{518B898A-ADB7-445E-9A44-5673124C9C6E}" srcOrd="8" destOrd="0" parTransId="{9411468B-0DBD-4916-9C6A-0FFF2B01A38F}" sibTransId="{6F79F0F3-4061-40D5-962E-396F9AE0AFD9}"/>
    <dgm:cxn modelId="{5665E0A9-3107-4789-81EB-2C0491DE021F}" srcId="{422368DD-CC02-4B45-AD3C-4BF212D8C155}" destId="{75B94FD2-CC16-4DA6-AFBE-B00C5FEC667F}" srcOrd="7" destOrd="0" parTransId="{69EA5BA2-F621-45B8-947D-BB43CF962C82}" sibTransId="{08018764-E9B1-4B8A-A724-48A08594FE34}"/>
    <dgm:cxn modelId="{C145846F-4E8A-4209-BD16-38F7A5A9F1E7}" type="presOf" srcId="{4FDA6763-59BD-497C-B880-F3024464A3F8}" destId="{25C404B6-7BCA-4C5F-83DB-35F7316DDA30}" srcOrd="0" destOrd="0" presId="urn:microsoft.com/office/officeart/2005/8/layout/hProcess9"/>
    <dgm:cxn modelId="{8B236BDC-3A3F-40D4-B243-155B7FD84EAF}" type="presParOf" srcId="{DA525439-0ED6-497F-84EB-798C411CCE62}" destId="{8F5267EA-DE89-44BE-909A-40506540BDB8}" srcOrd="0" destOrd="0" presId="urn:microsoft.com/office/officeart/2005/8/layout/hProcess9"/>
    <dgm:cxn modelId="{C27FC9C0-86FE-447C-BBCF-216EEAD37246}" type="presParOf" srcId="{DA525439-0ED6-497F-84EB-798C411CCE62}" destId="{0D9611E7-7301-4056-8AA1-97232A163453}" srcOrd="1" destOrd="0" presId="urn:microsoft.com/office/officeart/2005/8/layout/hProcess9"/>
    <dgm:cxn modelId="{EABE16F8-A4F5-4AE8-8E6E-C8B6D1A53CFD}" type="presParOf" srcId="{0D9611E7-7301-4056-8AA1-97232A163453}" destId="{A2A33161-EF4B-45EB-827D-824A2D44DD7C}" srcOrd="0" destOrd="0" presId="urn:microsoft.com/office/officeart/2005/8/layout/hProcess9"/>
    <dgm:cxn modelId="{3860C71B-9D72-439B-9904-AA2C111865FD}" type="presParOf" srcId="{0D9611E7-7301-4056-8AA1-97232A163453}" destId="{54FE0276-D582-4BCD-9B9E-C178749FE7CD}" srcOrd="1" destOrd="0" presId="urn:microsoft.com/office/officeart/2005/8/layout/hProcess9"/>
    <dgm:cxn modelId="{03E27490-B6CE-4B34-9E6C-8AB1C505621C}" type="presParOf" srcId="{0D9611E7-7301-4056-8AA1-97232A163453}" destId="{9CA06335-B708-412C-AA61-7531D5EFAAC6}" srcOrd="2" destOrd="0" presId="urn:microsoft.com/office/officeart/2005/8/layout/hProcess9"/>
    <dgm:cxn modelId="{02182211-19CE-41BB-A785-02C9A8923443}" type="presParOf" srcId="{0D9611E7-7301-4056-8AA1-97232A163453}" destId="{556FB4CE-3496-493D-9523-DB30DE0221CA}" srcOrd="3" destOrd="0" presId="urn:microsoft.com/office/officeart/2005/8/layout/hProcess9"/>
    <dgm:cxn modelId="{E09C41AC-0C35-48D0-B8A1-08A2F433907E}" type="presParOf" srcId="{0D9611E7-7301-4056-8AA1-97232A163453}" destId="{25C404B6-7BCA-4C5F-83DB-35F7316DDA30}" srcOrd="4" destOrd="0" presId="urn:microsoft.com/office/officeart/2005/8/layout/hProcess9"/>
    <dgm:cxn modelId="{FBBF226F-5D76-4DBE-B071-2CFD57D0B9E8}" type="presParOf" srcId="{0D9611E7-7301-4056-8AA1-97232A163453}" destId="{A72C2170-BA5C-48B9-9D45-E4C675329488}" srcOrd="5" destOrd="0" presId="urn:microsoft.com/office/officeart/2005/8/layout/hProcess9"/>
    <dgm:cxn modelId="{B8FA408E-03DB-4344-B725-F4B902ECBC8C}" type="presParOf" srcId="{0D9611E7-7301-4056-8AA1-97232A163453}" destId="{E0B1DC64-13EE-4684-B4E5-417A5A92D109}" srcOrd="6" destOrd="0" presId="urn:microsoft.com/office/officeart/2005/8/layout/hProcess9"/>
    <dgm:cxn modelId="{00120772-532C-4D2D-9944-DBD56CBB2952}" type="presParOf" srcId="{0D9611E7-7301-4056-8AA1-97232A163453}" destId="{CF6C31A8-2C37-415F-96BB-D9177BC3942A}" srcOrd="7" destOrd="0" presId="urn:microsoft.com/office/officeart/2005/8/layout/hProcess9"/>
    <dgm:cxn modelId="{9EBA0076-1E9C-4160-9570-F425F972A417}" type="presParOf" srcId="{0D9611E7-7301-4056-8AA1-97232A163453}" destId="{2D692A81-F91A-4373-9BA5-52CBA91963D3}" srcOrd="8" destOrd="0" presId="urn:microsoft.com/office/officeart/2005/8/layout/hProcess9"/>
    <dgm:cxn modelId="{E3E1E552-2660-4EC8-8A72-C2E39E00921F}" type="presParOf" srcId="{0D9611E7-7301-4056-8AA1-97232A163453}" destId="{F91244DA-B99B-46A8-987E-738D28BF2B27}" srcOrd="9" destOrd="0" presId="urn:microsoft.com/office/officeart/2005/8/layout/hProcess9"/>
    <dgm:cxn modelId="{C2BC3B76-2525-4C19-83F5-72D064D6852C}" type="presParOf" srcId="{0D9611E7-7301-4056-8AA1-97232A163453}" destId="{EE3C02B9-2AE8-424F-86DC-A3BECA79219E}" srcOrd="10" destOrd="0" presId="urn:microsoft.com/office/officeart/2005/8/layout/hProcess9"/>
    <dgm:cxn modelId="{AAA3401E-8E8C-4AA2-B900-C8812A905A97}" type="presParOf" srcId="{0D9611E7-7301-4056-8AA1-97232A163453}" destId="{56D23680-DE53-4A94-B727-7858862083DB}" srcOrd="11" destOrd="0" presId="urn:microsoft.com/office/officeart/2005/8/layout/hProcess9"/>
    <dgm:cxn modelId="{F9ABC627-2F5C-46DF-973C-E719C8DE748C}" type="presParOf" srcId="{0D9611E7-7301-4056-8AA1-97232A163453}" destId="{8823A893-35AF-43B4-A604-06A8F3FAAC88}" srcOrd="12" destOrd="0" presId="urn:microsoft.com/office/officeart/2005/8/layout/hProcess9"/>
    <dgm:cxn modelId="{AEC8FE1C-1418-4DC9-B842-6C7A74B2C96A}" type="presParOf" srcId="{0D9611E7-7301-4056-8AA1-97232A163453}" destId="{AAADD78E-9739-486A-8A84-3E8D469F4314}" srcOrd="13" destOrd="0" presId="urn:microsoft.com/office/officeart/2005/8/layout/hProcess9"/>
    <dgm:cxn modelId="{AAA257AC-960F-4B49-ABA9-5F61A7826246}" type="presParOf" srcId="{0D9611E7-7301-4056-8AA1-97232A163453}" destId="{7474CC02-C86D-45D7-B7CE-77D5A5EF2B8C}" srcOrd="14" destOrd="0" presId="urn:microsoft.com/office/officeart/2005/8/layout/hProcess9"/>
    <dgm:cxn modelId="{36A93EEE-5449-45A8-A234-338F4F0E53BC}" type="presParOf" srcId="{0D9611E7-7301-4056-8AA1-97232A163453}" destId="{CC663DE7-A958-4BBF-A2DE-E2183D66459A}" srcOrd="15" destOrd="0" presId="urn:microsoft.com/office/officeart/2005/8/layout/hProcess9"/>
    <dgm:cxn modelId="{C10F5630-C1FA-43CA-A8FE-6425306B650F}" type="presParOf" srcId="{0D9611E7-7301-4056-8AA1-97232A163453}" destId="{A163843A-54B7-449D-80D0-B3720EED16D0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267EA-DE89-44BE-909A-40506540BDB8}">
      <dsp:nvSpPr>
        <dsp:cNvPr id="0" name=""/>
        <dsp:cNvSpPr/>
      </dsp:nvSpPr>
      <dsp:spPr>
        <a:xfrm>
          <a:off x="682068" y="0"/>
          <a:ext cx="7578090" cy="4876800"/>
        </a:xfrm>
        <a:prstGeom prst="rightArrow">
          <a:avLst/>
        </a:prstGeom>
        <a:solidFill>
          <a:schemeClr val="accent6">
            <a:lumMod val="75000"/>
            <a:alpha val="66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A33161-EF4B-45EB-827D-824A2D44DD7C}">
      <dsp:nvSpPr>
        <dsp:cNvPr id="0" name=""/>
        <dsp:cNvSpPr/>
      </dsp:nvSpPr>
      <dsp:spPr>
        <a:xfrm>
          <a:off x="4353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Strategic Plan Steering Committee Commence </a:t>
          </a:r>
          <a:r>
            <a:rPr lang="en-US" sz="900" b="1" kern="1200" dirty="0" smtClean="0"/>
            <a:t>Work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/>
          </a:r>
          <a:br>
            <a:rPr lang="en-US" sz="900" b="1" kern="1200" dirty="0" smtClean="0"/>
          </a:br>
          <a:r>
            <a:rPr lang="en-US" sz="900" b="1" kern="1200" dirty="0" smtClean="0"/>
            <a:t/>
          </a:r>
          <a:br>
            <a:rPr lang="en-US" sz="900" b="1" kern="1200" dirty="0" smtClean="0"/>
          </a:b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</dsp:txBody>
      <dsp:txXfrm>
        <a:off x="46429" y="1505116"/>
        <a:ext cx="777786" cy="1866568"/>
      </dsp:txXfrm>
    </dsp:sp>
    <dsp:sp modelId="{9CA06335-B708-412C-AA61-7531D5EFAAC6}">
      <dsp:nvSpPr>
        <dsp:cNvPr id="0" name=""/>
        <dsp:cNvSpPr/>
      </dsp:nvSpPr>
      <dsp:spPr>
        <a:xfrm>
          <a:off x="1009947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/>
            <a:t>Develop the vision statement, core values,  and mission for the next Strategic </a:t>
          </a:r>
          <a:r>
            <a:rPr lang="en-US" sz="900" b="1" i="0" kern="1200" dirty="0" smtClean="0"/>
            <a:t>Plan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i="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i="0" kern="1200" dirty="0" smtClean="0"/>
        </a:p>
      </dsp:txBody>
      <dsp:txXfrm>
        <a:off x="1052023" y="1505116"/>
        <a:ext cx="777786" cy="1866568"/>
      </dsp:txXfrm>
    </dsp:sp>
    <dsp:sp modelId="{25C404B6-7BCA-4C5F-83DB-35F7316DDA30}">
      <dsp:nvSpPr>
        <dsp:cNvPr id="0" name=""/>
        <dsp:cNvSpPr/>
      </dsp:nvSpPr>
      <dsp:spPr>
        <a:xfrm>
          <a:off x="2015542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Begin Data </a:t>
          </a:r>
          <a:r>
            <a:rPr lang="en-US" sz="900" b="1" kern="1200" dirty="0" smtClean="0"/>
            <a:t>Collection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/>
          </a:r>
          <a:br>
            <a:rPr lang="en-US" sz="900" b="1" kern="1200" dirty="0" smtClean="0"/>
          </a:br>
          <a:r>
            <a:rPr lang="en-US" sz="900" b="1" kern="1200" dirty="0" smtClean="0"/>
            <a:t/>
          </a:r>
          <a:br>
            <a:rPr lang="en-US" sz="900" b="1" kern="1200" dirty="0" smtClean="0"/>
          </a:br>
          <a:r>
            <a:rPr lang="en-US" sz="900" b="1" kern="1200" dirty="0" smtClean="0"/>
            <a:t/>
          </a:r>
          <a:br>
            <a:rPr lang="en-US" sz="900" b="1" kern="1200" dirty="0" smtClean="0"/>
          </a:br>
          <a:endParaRPr lang="en-US" sz="900" b="1" kern="1200" dirty="0"/>
        </a:p>
      </dsp:txBody>
      <dsp:txXfrm>
        <a:off x="2057618" y="1505116"/>
        <a:ext cx="777786" cy="1866568"/>
      </dsp:txXfrm>
    </dsp:sp>
    <dsp:sp modelId="{E0B1DC64-13EE-4684-B4E5-417A5A92D109}">
      <dsp:nvSpPr>
        <dsp:cNvPr id="0" name=""/>
        <dsp:cNvSpPr/>
      </dsp:nvSpPr>
      <dsp:spPr>
        <a:xfrm>
          <a:off x="3021136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BOT</a:t>
          </a:r>
          <a:br>
            <a:rPr lang="en-US" sz="900" b="1" kern="1200" dirty="0" smtClean="0"/>
          </a:br>
          <a:r>
            <a:rPr lang="en-US" sz="900" b="1" kern="1200" dirty="0" smtClean="0"/>
            <a:t>Strategic Planning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/>
          </a:r>
          <a:br>
            <a:rPr lang="en-US" sz="900" b="1" kern="1200" dirty="0" smtClean="0"/>
          </a:br>
          <a:r>
            <a:rPr lang="en-US" sz="900" b="1" kern="1200" dirty="0" smtClean="0"/>
            <a:t/>
          </a:r>
          <a:br>
            <a:rPr lang="en-US" sz="900" b="1" kern="1200" dirty="0" smtClean="0"/>
          </a:br>
          <a:endParaRPr lang="en-US" sz="900" b="1" kern="1200" dirty="0"/>
        </a:p>
      </dsp:txBody>
      <dsp:txXfrm>
        <a:off x="3063212" y="1505116"/>
        <a:ext cx="777786" cy="1866568"/>
      </dsp:txXfrm>
    </dsp:sp>
    <dsp:sp modelId="{2D692A81-F91A-4373-9BA5-52CBA91963D3}">
      <dsp:nvSpPr>
        <dsp:cNvPr id="0" name=""/>
        <dsp:cNvSpPr/>
      </dsp:nvSpPr>
      <dsp:spPr>
        <a:xfrm>
          <a:off x="4026730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/>
            <a:t>Meet with internal and external constituents to exchange ideas on the drafted priorities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/>
            <a:t> </a:t>
          </a:r>
        </a:p>
      </dsp:txBody>
      <dsp:txXfrm>
        <a:off x="4068806" y="1505116"/>
        <a:ext cx="777786" cy="1866568"/>
      </dsp:txXfrm>
    </dsp:sp>
    <dsp:sp modelId="{EE3C02B9-2AE8-424F-86DC-A3BECA79219E}">
      <dsp:nvSpPr>
        <dsp:cNvPr id="0" name=""/>
        <dsp:cNvSpPr/>
      </dsp:nvSpPr>
      <dsp:spPr>
        <a:xfrm>
          <a:off x="5032325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Complete Initial Draft of the Strategic Plan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/>
          </a:r>
          <a:br>
            <a:rPr lang="en-US" sz="900" b="1" kern="1200" dirty="0" smtClean="0"/>
          </a:br>
          <a:endParaRPr lang="en-US" sz="900" b="1" kern="1200" dirty="0" smtClean="0"/>
        </a:p>
      </dsp:txBody>
      <dsp:txXfrm>
        <a:off x="5074401" y="1505116"/>
        <a:ext cx="777786" cy="1866568"/>
      </dsp:txXfrm>
    </dsp:sp>
    <dsp:sp modelId="{8823A893-35AF-43B4-A604-06A8F3FAAC88}">
      <dsp:nvSpPr>
        <dsp:cNvPr id="0" name=""/>
        <dsp:cNvSpPr/>
      </dsp:nvSpPr>
      <dsp:spPr>
        <a:xfrm>
          <a:off x="6037919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/>
            <a:t>President, the </a:t>
          </a:r>
          <a:r>
            <a:rPr lang="en-US" sz="900" b="1" i="0" kern="1200" dirty="0" smtClean="0"/>
            <a:t>Steering Committee and other campus leaders finalize SP Priorities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i="0" kern="1200" dirty="0" smtClean="0"/>
        </a:p>
      </dsp:txBody>
      <dsp:txXfrm>
        <a:off x="6079995" y="1505116"/>
        <a:ext cx="777786" cy="1866568"/>
      </dsp:txXfrm>
    </dsp:sp>
    <dsp:sp modelId="{7474CC02-C86D-45D7-B7CE-77D5A5EF2B8C}">
      <dsp:nvSpPr>
        <dsp:cNvPr id="0" name=""/>
        <dsp:cNvSpPr/>
      </dsp:nvSpPr>
      <dsp:spPr>
        <a:xfrm>
          <a:off x="7043514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President Gogue and BOT finalize Strategic </a:t>
          </a:r>
          <a:r>
            <a:rPr lang="en-US" sz="900" b="1" kern="1200" dirty="0" smtClean="0"/>
            <a:t>Plan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/>
          </a:r>
          <a:br>
            <a:rPr lang="en-US" sz="900" b="1" kern="1200" dirty="0" smtClean="0"/>
          </a:br>
          <a:endParaRPr lang="en-US" sz="900" b="1" kern="1200" dirty="0" smtClean="0"/>
        </a:p>
      </dsp:txBody>
      <dsp:txXfrm>
        <a:off x="7085590" y="1505116"/>
        <a:ext cx="777786" cy="1866568"/>
      </dsp:txXfrm>
    </dsp:sp>
    <dsp:sp modelId="{A163843A-54B7-449D-80D0-B3720EED16D0}">
      <dsp:nvSpPr>
        <dsp:cNvPr id="0" name=""/>
        <dsp:cNvSpPr/>
      </dsp:nvSpPr>
      <dsp:spPr>
        <a:xfrm>
          <a:off x="8049108" y="1463040"/>
          <a:ext cx="861938" cy="1950720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Adoption of the 2013-2018 Strategic Plan by the </a:t>
          </a:r>
          <a:r>
            <a:rPr lang="en-US" sz="900" b="1" kern="1200" dirty="0" smtClean="0"/>
            <a:t>BOT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</dsp:txBody>
      <dsp:txXfrm>
        <a:off x="8091184" y="1505116"/>
        <a:ext cx="777786" cy="1866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1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4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38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8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67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44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70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30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75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2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3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80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7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1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7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4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8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5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6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9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2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D71F-97C2-4A70-837C-30828D4765EA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97F4-CE60-4091-91B8-583CEFF1397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2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7"/>
            <a:ext cx="8458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Major Accomplishments 2011-2012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Faculty Handbook revisions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Revised Promotion and Tenure Process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Approved Departmental Promotion and Tenure Guidelines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5 Year review of Administrators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Awarded Faculty Grants from OVPR and the Office of International Programs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Faculty Recognition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13 New Professorships in the College of Business, College of Engineering, School of Nursing, and COSAM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Faculty Awards October 30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Provost’s Office areas of emphasis during 2012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Strategic Planning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Enhancing Advising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Retention/Graduation Rates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SACS on-site visit in spring 2013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58797"/>
            <a:ext cx="8458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Preparation </a:t>
            </a:r>
            <a:r>
              <a:rPr lang="en-US" b="1" dirty="0">
                <a:solidFill>
                  <a:srgbClr val="002060"/>
                </a:solidFill>
              </a:rPr>
              <a:t>for Next Strategic Plan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Provost’s Office has established a Strategic Plan Steering Committee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Identify key areas of emphasis and stakeholder groups October–November.</a:t>
            </a: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Begin data collection October 2012.</a:t>
            </a: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Use existing data points as points of reference (COACHE, FSSE, NSSE, etc.)</a:t>
            </a: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Focus group sessions – 10 off-campus / 30 on-campus.</a:t>
            </a:r>
          </a:p>
          <a:p>
            <a:pPr marL="738188" lvl="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Department Visits with President/Provost.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Strategic Plan Steering Committee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06970"/>
              </p:ext>
            </p:extLst>
          </p:nvPr>
        </p:nvGraphicFramePr>
        <p:xfrm>
          <a:off x="228600" y="1600200"/>
          <a:ext cx="8763000" cy="378013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90520"/>
                <a:gridCol w="2577353"/>
                <a:gridCol w="4095127"/>
              </a:tblGrid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Tim Boosinger, Chair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Provost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Provost’s Office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Dick Brinker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Facilitator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School of Forestry and Wildlife Sciences (Retired)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Camille Barkley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Interim Director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Office of Communications and Marketing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Ainsley Carry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Division of Student Affairs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Rick Cook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Assistant 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University Outreach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Larry Crowley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Professor, Civil Engineering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Faculty Senate Executive Committee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Drew Clark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Director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Institutional Research and Assessment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Anne Gorden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Associate Professor, COSAM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Faculty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Bill Hardgrave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College of Business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Academic Deans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Julie Huff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Spec. Assistant for Projects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Provost’s Office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Dan King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Assistant 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Facilities Division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Katie Lackey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Advisor III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Advisors’ Caucus/College of Human Sciences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Gary Lemme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Director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Michael O'Malley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Student Government Association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Jane Parker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Office of Development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82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Carl Pinkert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Assistant 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Office of the Vice President for Research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2056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Debbie Shaw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Assistant Vice President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Alumni Affairs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2056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Marcie Smith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Associate Vice President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Business and Finance Office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Hannah Wilson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Student (Junior), Education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Undergraduate Student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  <a:tr h="1920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Emmett Winn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Associate Provost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Provost’s Office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49" marR="576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6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General</a:t>
            </a:r>
            <a:r>
              <a:rPr lang="en-US" sz="2000" b="1" dirty="0" smtClean="0">
                <a:solidFill>
                  <a:srgbClr val="002060"/>
                </a:solidFill>
              </a:rPr>
              <a:t>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98803342"/>
              </p:ext>
            </p:extLst>
          </p:nvPr>
        </p:nvGraphicFramePr>
        <p:xfrm>
          <a:off x="76200" y="838200"/>
          <a:ext cx="8915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838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Strategic Planning Timeline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374993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October </a:t>
            </a:r>
            <a:r>
              <a:rPr lang="en-US" sz="900" b="1" dirty="0" smtClean="0">
                <a:solidFill>
                  <a:schemeClr val="bg1"/>
                </a:solidFill>
              </a:rPr>
              <a:t/>
            </a:r>
            <a:br>
              <a:rPr lang="en-US" sz="900" b="1" dirty="0" smtClean="0">
                <a:solidFill>
                  <a:schemeClr val="bg1"/>
                </a:solidFill>
              </a:rPr>
            </a:br>
            <a:r>
              <a:rPr lang="en-US" sz="900" b="1" dirty="0" smtClean="0">
                <a:solidFill>
                  <a:schemeClr val="bg1"/>
                </a:solidFill>
              </a:rPr>
              <a:t>2012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37497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October – </a:t>
            </a:r>
            <a:r>
              <a:rPr lang="en-US" sz="900" b="1" dirty="0" smtClean="0">
                <a:solidFill>
                  <a:schemeClr val="bg1"/>
                </a:solidFill>
              </a:rPr>
              <a:t>   November </a:t>
            </a:r>
            <a:r>
              <a:rPr lang="en-US" sz="900" b="1" dirty="0">
                <a:solidFill>
                  <a:schemeClr val="bg1"/>
                </a:solidFill>
              </a:rPr>
              <a:t>2012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378333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b="1" dirty="0">
                <a:solidFill>
                  <a:schemeClr val="bg1"/>
                </a:solidFill>
              </a:rPr>
              <a:t>November 2012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3763304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b="1" dirty="0" smtClean="0">
                <a:solidFill>
                  <a:schemeClr val="bg1"/>
                </a:solidFill>
              </a:rPr>
              <a:t>January –March 2013</a:t>
            </a:r>
            <a:endParaRPr lang="en-US" sz="9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3796099"/>
            <a:ext cx="685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b="1" dirty="0">
                <a:solidFill>
                  <a:schemeClr val="bg1"/>
                </a:solidFill>
              </a:rPr>
              <a:t>April </a:t>
            </a:r>
            <a:r>
              <a:rPr lang="en-US" sz="900" b="1" dirty="0" smtClean="0">
                <a:solidFill>
                  <a:schemeClr val="bg1"/>
                </a:solidFill>
              </a:rPr>
              <a:t>2013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379609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b="1" dirty="0">
                <a:solidFill>
                  <a:schemeClr val="bg1"/>
                </a:solidFill>
              </a:rPr>
              <a:t>April-May 2013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12531" y="3810000"/>
            <a:ext cx="7122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June 2013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18370" y="3796099"/>
            <a:ext cx="7122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June 2013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3733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October – </a:t>
            </a:r>
            <a:r>
              <a:rPr lang="en-US" sz="900" b="1" dirty="0" smtClean="0">
                <a:solidFill>
                  <a:schemeClr val="bg1"/>
                </a:solidFill>
              </a:rPr>
              <a:t>   November </a:t>
            </a:r>
            <a:r>
              <a:rPr lang="en-US" sz="900" b="1" dirty="0">
                <a:solidFill>
                  <a:schemeClr val="bg1"/>
                </a:solidFill>
              </a:rPr>
              <a:t>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704910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3" lvl="1"/>
            <a:r>
              <a:rPr lang="en-US" sz="1600" b="1" dirty="0">
                <a:solidFill>
                  <a:srgbClr val="002060"/>
                </a:solidFill>
              </a:rPr>
              <a:t>New Freshman Retention and Graduation Rates, </a:t>
            </a:r>
            <a:r>
              <a:rPr lang="en-US" sz="1600" b="1" dirty="0" smtClean="0">
                <a:solidFill>
                  <a:srgbClr val="002060"/>
                </a:solidFill>
              </a:rPr>
              <a:t>2002-2011</a:t>
            </a:r>
            <a:endParaRPr lang="en-US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866677"/>
              </p:ext>
            </p:extLst>
          </p:nvPr>
        </p:nvGraphicFramePr>
        <p:xfrm>
          <a:off x="114300" y="1143000"/>
          <a:ext cx="8686800" cy="438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945211"/>
              </p:ext>
            </p:extLst>
          </p:nvPr>
        </p:nvGraphicFramePr>
        <p:xfrm>
          <a:off x="457200" y="6096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787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4636" y="853589"/>
            <a:ext cx="845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3" lvl="1"/>
            <a:r>
              <a:rPr lang="en-US" sz="1600" dirty="0">
                <a:solidFill>
                  <a:srgbClr val="002060"/>
                </a:solidFill>
              </a:rPr>
              <a:t>6-Yr Graduation Rates, 2005 New Freshman </a:t>
            </a:r>
            <a:r>
              <a:rPr lang="en-US" sz="1600" dirty="0" smtClean="0">
                <a:solidFill>
                  <a:srgbClr val="002060"/>
                </a:solidFill>
              </a:rPr>
              <a:t>Cohort SREB </a:t>
            </a:r>
            <a:r>
              <a:rPr lang="en-US" sz="1600" dirty="0">
                <a:solidFill>
                  <a:srgbClr val="002060"/>
                </a:solidFill>
              </a:rPr>
              <a:t>Peer Group by Carnegie </a:t>
            </a:r>
            <a:r>
              <a:rPr lang="en-US" sz="1600" dirty="0" smtClean="0">
                <a:solidFill>
                  <a:srgbClr val="002060"/>
                </a:solidFill>
              </a:rPr>
              <a:t>Classification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394691"/>
              </p:ext>
            </p:extLst>
          </p:nvPr>
        </p:nvGraphicFramePr>
        <p:xfrm>
          <a:off x="114300" y="1143000"/>
          <a:ext cx="8686800" cy="438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7411" y="1368623"/>
            <a:ext cx="5029200" cy="30777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Very High Research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1368623"/>
            <a:ext cx="1752600" cy="30777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High Research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884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Enhancing Advising</a:t>
            </a:r>
          </a:p>
          <a:p>
            <a:pPr lvl="0"/>
            <a:endParaRPr lang="en-US" b="1" dirty="0" smtClean="0">
              <a:solidFill>
                <a:srgbClr val="002060"/>
              </a:solidFill>
            </a:endParaRPr>
          </a:p>
          <a:p>
            <a:pPr marL="68421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Academic Advising - Continued emphasis on consistency and standardization among the colleges.</a:t>
            </a:r>
          </a:p>
          <a:p>
            <a:pPr marL="114776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Implementation of </a:t>
            </a:r>
            <a:r>
              <a:rPr lang="en-US" sz="1600" b="1" dirty="0" smtClean="0">
                <a:solidFill>
                  <a:srgbClr val="002060"/>
                </a:solidFill>
              </a:rPr>
              <a:t>S</a:t>
            </a:r>
            <a:r>
              <a:rPr lang="en-US" sz="1600" dirty="0" smtClean="0">
                <a:solidFill>
                  <a:srgbClr val="002060"/>
                </a:solidFill>
              </a:rPr>
              <a:t>tudent </a:t>
            </a:r>
            <a:r>
              <a:rPr lang="en-US" sz="1600" b="1" dirty="0" smtClean="0">
                <a:solidFill>
                  <a:srgbClr val="002060"/>
                </a:solidFill>
              </a:rPr>
              <a:t>A</a:t>
            </a:r>
            <a:r>
              <a:rPr lang="en-US" sz="1600" dirty="0" smtClean="0">
                <a:solidFill>
                  <a:srgbClr val="002060"/>
                </a:solidFill>
              </a:rPr>
              <a:t>ppointment </a:t>
            </a:r>
            <a:r>
              <a:rPr lang="en-US" sz="1600" b="1" dirty="0" smtClean="0">
                <a:solidFill>
                  <a:srgbClr val="002060"/>
                </a:solidFill>
              </a:rPr>
              <a:t>R</a:t>
            </a:r>
            <a:r>
              <a:rPr lang="en-US" sz="1600" dirty="0" smtClean="0">
                <a:solidFill>
                  <a:srgbClr val="002060"/>
                </a:solidFill>
              </a:rPr>
              <a:t>egistration </a:t>
            </a:r>
            <a:r>
              <a:rPr lang="en-US" sz="1600" b="1" dirty="0" smtClean="0">
                <a:solidFill>
                  <a:srgbClr val="002060"/>
                </a:solidFill>
              </a:rPr>
              <a:t>S</a:t>
            </a:r>
            <a:r>
              <a:rPr lang="en-US" sz="1600" dirty="0" smtClean="0">
                <a:solidFill>
                  <a:srgbClr val="002060"/>
                </a:solidFill>
              </a:rPr>
              <a:t>ystem (SARS) in all of the colleges.</a:t>
            </a:r>
          </a:p>
          <a:p>
            <a:pPr marL="114776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Full implementation of Degree Works and the “Check Your Status” campaign.</a:t>
            </a:r>
          </a:p>
          <a:p>
            <a:pPr marL="862013" lvl="1"/>
            <a:endParaRPr lang="en-US" sz="1600" dirty="0" smtClean="0">
              <a:solidFill>
                <a:srgbClr val="002060"/>
              </a:solidFill>
            </a:endParaRPr>
          </a:p>
          <a:p>
            <a:pPr marL="679450" lvl="0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Tiger Advisor @ the Library</a:t>
            </a:r>
          </a:p>
          <a:p>
            <a:pPr marL="1136650" lvl="1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Initiative designed to assist students with locating information related to general academic questions related to advising, registration, Degree Works, available support services, etc.</a:t>
            </a:r>
          </a:p>
          <a:p>
            <a:pPr marL="1136650" lvl="1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Available to students from 3:00-9:00 PM on second floor of RBD Library on a walk-in basis.</a:t>
            </a:r>
          </a:p>
          <a:p>
            <a:pPr marL="1136650" lvl="1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Staffed by two retired advisors and eight rotating student peer advisors.</a:t>
            </a:r>
          </a:p>
          <a:p>
            <a:pPr marL="1136650" lvl="1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Joint project with the Provost’s Office and SGA.</a:t>
            </a:r>
          </a:p>
          <a:p>
            <a:pPr marL="1147763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marL="1147763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/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Retention/Graduation Rates</a:t>
            </a:r>
          </a:p>
          <a:p>
            <a:pPr lvl="0"/>
            <a:endParaRPr lang="en-US" b="1" dirty="0" smtClean="0">
              <a:solidFill>
                <a:srgbClr val="002060"/>
              </a:solidFill>
            </a:endParaRPr>
          </a:p>
          <a:p>
            <a:pPr marL="68421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Working closely with Admissions to determine appropriate enrollment targets by college.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68421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Determining appropriate enrollment growth and establishing retention and graduation rate goals for individual colleges and schools.</a:t>
            </a:r>
          </a:p>
          <a:p>
            <a:pPr marL="398463" lvl="1"/>
            <a:endParaRPr lang="en-US" sz="1600" dirty="0" smtClean="0">
              <a:solidFill>
                <a:srgbClr val="002060"/>
              </a:solidFill>
            </a:endParaRPr>
          </a:p>
          <a:p>
            <a:pPr marL="684213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Review academic program hour requirements.</a:t>
            </a:r>
          </a:p>
          <a:p>
            <a:pPr marL="684213" lvl="1" indent="-285750">
              <a:buFont typeface="Arial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marL="288925" lvl="1" indent="-288925">
              <a:buFont typeface="Wingdings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SACS On-Site Visit March, 2013</a:t>
            </a:r>
          </a:p>
          <a:p>
            <a:pPr marL="0" lvl="1"/>
            <a:endParaRPr lang="en-US" sz="1600" b="1" dirty="0" smtClean="0">
              <a:solidFill>
                <a:srgbClr val="002060"/>
              </a:solidFill>
            </a:endParaRPr>
          </a:p>
          <a:p>
            <a:pPr marL="746125" lvl="2" indent="-288925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Review feedback </a:t>
            </a:r>
            <a:r>
              <a:rPr lang="en-US" sz="1600" smtClean="0">
                <a:solidFill>
                  <a:srgbClr val="002060"/>
                </a:solidFill>
              </a:rPr>
              <a:t>from </a:t>
            </a:r>
            <a:r>
              <a:rPr lang="en-US" sz="1600" smtClean="0">
                <a:solidFill>
                  <a:srgbClr val="002060"/>
                </a:solidFill>
              </a:rPr>
              <a:t>SACS.</a:t>
            </a:r>
          </a:p>
          <a:p>
            <a:pPr marL="746125" lvl="2" indent="-288925">
              <a:buFont typeface="Arial" pitchFamily="34" charset="0"/>
              <a:buChar char="•"/>
            </a:pPr>
            <a:r>
              <a:rPr lang="en-US" sz="1600" smtClean="0">
                <a:solidFill>
                  <a:srgbClr val="002060"/>
                </a:solidFill>
              </a:rPr>
              <a:t>Group </a:t>
            </a:r>
            <a:r>
              <a:rPr lang="en-US" sz="1600" dirty="0" smtClean="0">
                <a:solidFill>
                  <a:srgbClr val="002060"/>
                </a:solidFill>
              </a:rPr>
              <a:t>of on-site SACS reviewers to visit campus during the last week of March 2013.</a:t>
            </a:r>
          </a:p>
          <a:p>
            <a:pPr marL="746125" lvl="2" indent="-288925">
              <a:buFont typeface="Wingdings" pitchFamily="2" charset="2"/>
              <a:buChar char="Ø"/>
            </a:pPr>
            <a:endParaRPr lang="en-US" sz="1600" dirty="0">
              <a:solidFill>
                <a:srgbClr val="002060"/>
              </a:solidFill>
            </a:endParaRPr>
          </a:p>
          <a:p>
            <a:pPr marL="1147763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marL="1147763" lvl="1" indent="-285750">
              <a:buFont typeface="Arial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/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Fall 2012 General Faculty Meeting –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/>
          </a:p>
          <a:p>
            <a:pPr lvl="1"/>
            <a:endParaRPr lang="en-US" sz="1600" dirty="0" smtClean="0"/>
          </a:p>
          <a:p>
            <a:pPr lvl="1" algn="ctr"/>
            <a:r>
              <a:rPr lang="en-US" sz="4400" dirty="0" smtClean="0">
                <a:solidFill>
                  <a:srgbClr val="002060"/>
                </a:solidFill>
              </a:rPr>
              <a:t>Questions?</a:t>
            </a:r>
            <a:endParaRPr lang="en-US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576</Words>
  <Application>Microsoft Office PowerPoint</Application>
  <PresentationFormat>On-screen Show (4:3)</PresentationFormat>
  <Paragraphs>163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Huff</dc:creator>
  <cp:lastModifiedBy>Julie Huff</cp:lastModifiedBy>
  <cp:revision>46</cp:revision>
  <cp:lastPrinted>2012-10-09T14:22:34Z</cp:lastPrinted>
  <dcterms:created xsi:type="dcterms:W3CDTF">2012-04-09T01:27:13Z</dcterms:created>
  <dcterms:modified xsi:type="dcterms:W3CDTF">2012-10-09T20:05:29Z</dcterms:modified>
</cp:coreProperties>
</file>